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Caveat"/>
      <p:regular r:id="rId9"/>
      <p:bold r:id="rId10"/>
    </p:embeddedFont>
    <p:embeddedFont>
      <p:font typeface="Average"/>
      <p:regular r:id="rId11"/>
    </p:embeddedFont>
    <p:embeddedFont>
      <p:font typeface="Oswald"/>
      <p:regular r:id="rId12"/>
      <p:bold r:id="rId13"/>
    </p:embeddedFont>
    <p:embeddedFont>
      <p:font typeface="Merriweather"/>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font" Target="fonts/Caveat-bold.fntdata"/><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Caveat-regular.fntdata"/><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f5fc632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f5fc632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f5fc632d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f5fc632d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erriweather"/>
                <a:ea typeface="Merriweather"/>
                <a:cs typeface="Merriweather"/>
                <a:sym typeface="Merriweather"/>
              </a:rPr>
              <a:t>Padding</a:t>
            </a:r>
            <a:endParaRPr b="1">
              <a:latin typeface="Merriweather"/>
              <a:ea typeface="Merriweather"/>
              <a:cs typeface="Merriweather"/>
              <a:sym typeface="Merriweathe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Comic Sans MS"/>
                <a:ea typeface="Comic Sans MS"/>
                <a:cs typeface="Comic Sans MS"/>
                <a:sym typeface="Comic Sans MS"/>
              </a:rPr>
              <a:t>                                            </a:t>
            </a:r>
            <a:r>
              <a:rPr b="1" lang="en">
                <a:latin typeface="Comic Sans MS"/>
                <a:ea typeface="Comic Sans MS"/>
                <a:cs typeface="Comic Sans MS"/>
                <a:sym typeface="Comic Sans MS"/>
              </a:rPr>
              <a:t>i</a:t>
            </a:r>
            <a:r>
              <a:rPr b="1" lang="en">
                <a:latin typeface="Comic Sans MS"/>
                <a:ea typeface="Comic Sans MS"/>
                <a:cs typeface="Comic Sans MS"/>
                <a:sym typeface="Comic Sans MS"/>
              </a:rPr>
              <a:t>n Deep Learning:-</a:t>
            </a:r>
            <a:endParaRPr b="1">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7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Padding in CNN:-</a:t>
            </a:r>
            <a:endParaRPr>
              <a:latin typeface="Comic Sans MS"/>
              <a:ea typeface="Comic Sans MS"/>
              <a:cs typeface="Comic Sans MS"/>
              <a:sym typeface="Comic Sans MS"/>
            </a:endParaRPr>
          </a:p>
        </p:txBody>
      </p:sp>
      <p:sp>
        <p:nvSpPr>
          <p:cNvPr id="66" name="Google Shape;66;p14"/>
          <p:cNvSpPr txBox="1"/>
          <p:nvPr/>
        </p:nvSpPr>
        <p:spPr>
          <a:xfrm>
            <a:off x="367200" y="749525"/>
            <a:ext cx="8409600" cy="3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EFEFEF"/>
                </a:solidFill>
                <a:latin typeface="Caveat"/>
                <a:ea typeface="Caveat"/>
                <a:cs typeface="Caveat"/>
                <a:sym typeface="Caveat"/>
              </a:rPr>
              <a:t>Padding is the process of adding layers of Zero to our input image so it can prevent shrinkage and border effect problems and losing information on the corners of the image.</a:t>
            </a:r>
            <a:endParaRPr b="1" sz="2300">
              <a:solidFill>
                <a:srgbClr val="EFEFEF"/>
              </a:solidFill>
              <a:latin typeface="Caveat"/>
              <a:ea typeface="Caveat"/>
              <a:cs typeface="Caveat"/>
              <a:sym typeface="Caveat"/>
            </a:endParaRPr>
          </a:p>
          <a:p>
            <a:pPr indent="0" lvl="0" marL="0" rtl="0" algn="l">
              <a:spcBef>
                <a:spcPts val="0"/>
              </a:spcBef>
              <a:spcAft>
                <a:spcPts val="0"/>
              </a:spcAft>
              <a:buNone/>
            </a:pPr>
            <a:r>
              <a:t/>
            </a:r>
            <a:endParaRPr b="1" sz="2300">
              <a:solidFill>
                <a:srgbClr val="EFEFEF"/>
              </a:solidFill>
              <a:latin typeface="Caveat"/>
              <a:ea typeface="Caveat"/>
              <a:cs typeface="Caveat"/>
              <a:sym typeface="Caveat"/>
            </a:endParaRPr>
          </a:p>
          <a:p>
            <a:pPr indent="0" lvl="0" marL="0" rtl="0" algn="l">
              <a:spcBef>
                <a:spcPts val="0"/>
              </a:spcBef>
              <a:spcAft>
                <a:spcPts val="0"/>
              </a:spcAft>
              <a:buNone/>
            </a:pPr>
            <a:r>
              <a:t/>
            </a:r>
            <a:endParaRPr b="1" sz="2300">
              <a:solidFill>
                <a:srgbClr val="EFEFEF"/>
              </a:solidFill>
              <a:latin typeface="Caveat"/>
              <a:ea typeface="Caveat"/>
              <a:cs typeface="Caveat"/>
              <a:sym typeface="Caveat"/>
            </a:endParaRPr>
          </a:p>
          <a:p>
            <a:pPr indent="0" lvl="0" marL="0" rtl="0" algn="l">
              <a:spcBef>
                <a:spcPts val="0"/>
              </a:spcBef>
              <a:spcAft>
                <a:spcPts val="0"/>
              </a:spcAft>
              <a:buNone/>
            </a:pPr>
            <a:r>
              <a:rPr b="1" lang="en" sz="2300">
                <a:solidFill>
                  <a:srgbClr val="EFEFEF"/>
                </a:solidFill>
                <a:latin typeface="Caveat"/>
                <a:ea typeface="Caveat"/>
                <a:cs typeface="Caveat"/>
                <a:sym typeface="Caveat"/>
              </a:rPr>
              <a:t>There’s two types of padding available:-</a:t>
            </a:r>
            <a:endParaRPr b="1" sz="2300">
              <a:solidFill>
                <a:srgbClr val="EFEFEF"/>
              </a:solidFill>
              <a:latin typeface="Caveat"/>
              <a:ea typeface="Caveat"/>
              <a:cs typeface="Caveat"/>
              <a:sym typeface="Caveat"/>
            </a:endParaRPr>
          </a:p>
          <a:p>
            <a:pPr indent="0" lvl="0" marL="0" rtl="0" algn="l">
              <a:spcBef>
                <a:spcPts val="0"/>
              </a:spcBef>
              <a:spcAft>
                <a:spcPts val="0"/>
              </a:spcAft>
              <a:buNone/>
            </a:pPr>
            <a:r>
              <a:t/>
            </a:r>
            <a:endParaRPr b="1" sz="2300">
              <a:solidFill>
                <a:srgbClr val="EFEFEF"/>
              </a:solidFill>
              <a:latin typeface="Caveat"/>
              <a:ea typeface="Caveat"/>
              <a:cs typeface="Caveat"/>
              <a:sym typeface="Caveat"/>
            </a:endParaRPr>
          </a:p>
          <a:p>
            <a:pPr indent="-374650" lvl="0" marL="457200" rtl="0" algn="l">
              <a:spcBef>
                <a:spcPts val="0"/>
              </a:spcBef>
              <a:spcAft>
                <a:spcPts val="0"/>
              </a:spcAft>
              <a:buClr>
                <a:srgbClr val="EFEFEF"/>
              </a:buClr>
              <a:buSzPts val="2300"/>
              <a:buFont typeface="Caveat"/>
              <a:buChar char="●"/>
            </a:pPr>
            <a:r>
              <a:rPr b="1" lang="en" sz="2300">
                <a:solidFill>
                  <a:srgbClr val="EFEFEF"/>
                </a:solidFill>
                <a:latin typeface="Caveat"/>
                <a:ea typeface="Caveat"/>
                <a:cs typeface="Caveat"/>
                <a:sym typeface="Caveat"/>
              </a:rPr>
              <a:t>Same Padding.</a:t>
            </a:r>
            <a:endParaRPr b="1" sz="2300">
              <a:solidFill>
                <a:srgbClr val="EFEFEF"/>
              </a:solidFill>
              <a:latin typeface="Caveat"/>
              <a:ea typeface="Caveat"/>
              <a:cs typeface="Caveat"/>
              <a:sym typeface="Caveat"/>
            </a:endParaRPr>
          </a:p>
          <a:p>
            <a:pPr indent="-374650" lvl="0" marL="457200" rtl="0" algn="l">
              <a:spcBef>
                <a:spcPts val="0"/>
              </a:spcBef>
              <a:spcAft>
                <a:spcPts val="0"/>
              </a:spcAft>
              <a:buClr>
                <a:srgbClr val="EFEFEF"/>
              </a:buClr>
              <a:buSzPts val="2300"/>
              <a:buFont typeface="Caveat"/>
              <a:buChar char="●"/>
            </a:pPr>
            <a:r>
              <a:rPr b="1" lang="en" sz="2300">
                <a:solidFill>
                  <a:srgbClr val="EFEFEF"/>
                </a:solidFill>
                <a:latin typeface="Caveat"/>
                <a:ea typeface="Caveat"/>
                <a:cs typeface="Caveat"/>
                <a:sym typeface="Caveat"/>
              </a:rPr>
              <a:t>Valid padding.</a:t>
            </a:r>
            <a:endParaRPr b="1" sz="2300">
              <a:solidFill>
                <a:srgbClr val="EFEFEF"/>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07275" y="12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Types of Padding:-</a:t>
            </a:r>
            <a:endParaRPr b="1">
              <a:latin typeface="Comic Sans MS"/>
              <a:ea typeface="Comic Sans MS"/>
              <a:cs typeface="Comic Sans MS"/>
              <a:sym typeface="Comic Sans MS"/>
            </a:endParaRPr>
          </a:p>
        </p:txBody>
      </p:sp>
      <p:sp>
        <p:nvSpPr>
          <p:cNvPr id="72" name="Google Shape;72;p15"/>
          <p:cNvSpPr txBox="1"/>
          <p:nvPr/>
        </p:nvSpPr>
        <p:spPr>
          <a:xfrm>
            <a:off x="307275" y="702175"/>
            <a:ext cx="8377800" cy="2208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EFEFEF"/>
              </a:buClr>
              <a:buSzPts val="2100"/>
              <a:buFont typeface="Caveat"/>
              <a:buAutoNum type="arabicPeriod"/>
            </a:pPr>
            <a:r>
              <a:rPr b="1" lang="en" sz="2100">
                <a:solidFill>
                  <a:srgbClr val="EFEFEF"/>
                </a:solidFill>
                <a:latin typeface="Caveat"/>
                <a:ea typeface="Caveat"/>
                <a:cs typeface="Caveat"/>
                <a:sym typeface="Caveat"/>
              </a:rPr>
              <a:t> Same Padding.                                 2. Valid Padding.</a:t>
            </a:r>
            <a:endParaRPr b="1" sz="2100">
              <a:solidFill>
                <a:srgbClr val="EFEFEF"/>
              </a:solidFill>
              <a:latin typeface="Caveat"/>
              <a:ea typeface="Caveat"/>
              <a:cs typeface="Caveat"/>
              <a:sym typeface="Caveat"/>
            </a:endParaRPr>
          </a:p>
          <a:p>
            <a:pPr indent="0" lvl="0" marL="457200" rtl="0" algn="l">
              <a:spcBef>
                <a:spcPts val="0"/>
              </a:spcBef>
              <a:spcAft>
                <a:spcPts val="0"/>
              </a:spcAft>
              <a:buNone/>
            </a:pPr>
            <a:r>
              <a:t/>
            </a:r>
            <a:endParaRPr b="1" sz="2100">
              <a:solidFill>
                <a:srgbClr val="EFEFEF"/>
              </a:solidFill>
              <a:latin typeface="Caveat"/>
              <a:ea typeface="Caveat"/>
              <a:cs typeface="Caveat"/>
              <a:sym typeface="Caveat"/>
            </a:endParaRPr>
          </a:p>
          <a:p>
            <a:pPr indent="0" lvl="0" marL="0" rtl="0" algn="l">
              <a:spcBef>
                <a:spcPts val="0"/>
              </a:spcBef>
              <a:spcAft>
                <a:spcPts val="0"/>
              </a:spcAft>
              <a:buNone/>
            </a:pPr>
            <a:r>
              <a:rPr b="1" lang="en" sz="2100">
                <a:solidFill>
                  <a:srgbClr val="EFEFEF"/>
                </a:solidFill>
                <a:latin typeface="Caveat"/>
                <a:ea typeface="Caveat"/>
                <a:cs typeface="Caveat"/>
                <a:sym typeface="Caveat"/>
              </a:rPr>
              <a:t>It’s an additional layer which we can add to the border of an image. As you can see in this picture there’s one more layer added on the 4*4 image and now it’s converted in to 5*5 image.</a:t>
            </a:r>
            <a:endParaRPr b="1" sz="2100">
              <a:solidFill>
                <a:srgbClr val="EFEFEF"/>
              </a:solidFill>
              <a:latin typeface="Caveat"/>
              <a:ea typeface="Caveat"/>
              <a:cs typeface="Caveat"/>
              <a:sym typeface="Caveat"/>
            </a:endParaRPr>
          </a:p>
        </p:txBody>
      </p:sp>
      <p:pic>
        <p:nvPicPr>
          <p:cNvPr id="73" name="Google Shape;73;p15"/>
          <p:cNvPicPr preferRelativeResize="0"/>
          <p:nvPr/>
        </p:nvPicPr>
        <p:blipFill>
          <a:blip r:embed="rId3">
            <a:alphaModFix/>
          </a:blip>
          <a:stretch>
            <a:fillRect/>
          </a:stretch>
        </p:blipFill>
        <p:spPr>
          <a:xfrm>
            <a:off x="1636850" y="2228675"/>
            <a:ext cx="6343650" cy="280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