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Lst>
  <p:sldSz cy="5143500" cx="9144000"/>
  <p:notesSz cx="6858000" cy="9144000"/>
  <p:embeddedFontLst>
    <p:embeddedFont>
      <p:font typeface="Caveat"/>
      <p:regular r:id="rId10"/>
      <p:bold r:id="rId11"/>
    </p:embeddedFont>
    <p:embeddedFont>
      <p:font typeface="Playfair Display"/>
      <p:regular r:id="rId12"/>
      <p:bold r:id="rId13"/>
      <p:italic r:id="rId14"/>
      <p:boldItalic r:id="rId15"/>
    </p:embeddedFont>
    <p:embeddedFont>
      <p:font typeface="Montserrat"/>
      <p:regular r:id="rId16"/>
      <p:bold r:id="rId17"/>
      <p:italic r:id="rId18"/>
      <p:boldItalic r:id="rId19"/>
    </p:embeddedFont>
    <p:embeddedFont>
      <p:font typeface="Oswald"/>
      <p:regular r:id="rId20"/>
      <p:bold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0CA40B-7802-41FB-9998-32C263592113}">
  <a:tblStyle styleId="{430CA40B-7802-41FB-9998-32C2635921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22" Type="http://schemas.openxmlformats.org/officeDocument/2006/relationships/font" Target="fonts/Merriweather-regular.fntdata"/><Relationship Id="rId21" Type="http://schemas.openxmlformats.org/officeDocument/2006/relationships/font" Target="fonts/Oswald-bold.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font" Target="fonts/Caveat-bold.fntdata"/><Relationship Id="rId10" Type="http://schemas.openxmlformats.org/officeDocument/2006/relationships/font" Target="fonts/Caveat-regular.fntdata"/><Relationship Id="rId13" Type="http://schemas.openxmlformats.org/officeDocument/2006/relationships/font" Target="fonts/PlayfairDisplay-bold.fntdata"/><Relationship Id="rId12" Type="http://schemas.openxmlformats.org/officeDocument/2006/relationships/font" Target="fonts/PlayfairDisplay-regular.fntdata"/><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77dfb7f2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77dfb7f2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77dfb7f2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77dfb7f2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Merriweather"/>
                <a:ea typeface="Merriweather"/>
                <a:cs typeface="Merriweather"/>
                <a:sym typeface="Merriweather"/>
              </a:rPr>
              <a:t>Feature Engineering</a:t>
            </a:r>
            <a:endParaRPr>
              <a:latin typeface="Merriweather"/>
              <a:ea typeface="Merriweather"/>
              <a:cs typeface="Merriweather"/>
              <a:sym typeface="Merriweathe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aveat"/>
                <a:ea typeface="Caveat"/>
                <a:cs typeface="Caveat"/>
                <a:sym typeface="Caveat"/>
              </a:rPr>
              <a:t>In Machine Learning :-</a:t>
            </a:r>
            <a:endParaRPr>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376025" y="255150"/>
            <a:ext cx="8353200" cy="3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veat"/>
                <a:ea typeface="Caveat"/>
                <a:cs typeface="Caveat"/>
                <a:sym typeface="Caveat"/>
              </a:rPr>
              <a:t>Feature Engineering:-</a:t>
            </a:r>
            <a:endParaRPr b="1" sz="2400">
              <a:latin typeface="Caveat"/>
              <a:ea typeface="Caveat"/>
              <a:cs typeface="Caveat"/>
              <a:sym typeface="Caveat"/>
            </a:endParaRPr>
          </a:p>
          <a:p>
            <a:pPr indent="0" lvl="0" marL="0" rtl="0" algn="l">
              <a:spcBef>
                <a:spcPts val="0"/>
              </a:spcBef>
              <a:spcAft>
                <a:spcPts val="0"/>
              </a:spcAft>
              <a:buNone/>
            </a:pPr>
            <a:r>
              <a:t/>
            </a:r>
            <a:endParaRPr b="1" sz="2400">
              <a:latin typeface="Caveat"/>
              <a:ea typeface="Caveat"/>
              <a:cs typeface="Caveat"/>
              <a:sym typeface="Caveat"/>
            </a:endParaRPr>
          </a:p>
          <a:p>
            <a:pPr indent="0" lvl="0" marL="0" rtl="0" algn="l">
              <a:spcBef>
                <a:spcPts val="0"/>
              </a:spcBef>
              <a:spcAft>
                <a:spcPts val="0"/>
              </a:spcAft>
              <a:buNone/>
            </a:pPr>
            <a:r>
              <a:rPr b="1" lang="en" sz="2400">
                <a:latin typeface="Caveat"/>
                <a:ea typeface="Caveat"/>
                <a:cs typeface="Caveat"/>
                <a:sym typeface="Caveat"/>
              </a:rPr>
              <a:t>                               Feature Engineering is the process of analysis  available feature in dataset. So, we can identify which feature is important to use or which we can remove. So, it’ll not impact on Label (output).</a:t>
            </a:r>
            <a:endParaRPr b="1" sz="2400">
              <a:latin typeface="Caveat"/>
              <a:ea typeface="Caveat"/>
              <a:cs typeface="Caveat"/>
              <a:sym typeface="Caveat"/>
            </a:endParaRPr>
          </a:p>
          <a:p>
            <a:pPr indent="0" lvl="0" marL="0" rtl="0" algn="l">
              <a:spcBef>
                <a:spcPts val="0"/>
              </a:spcBef>
              <a:spcAft>
                <a:spcPts val="0"/>
              </a:spcAft>
              <a:buNone/>
            </a:pPr>
            <a:r>
              <a:t/>
            </a:r>
            <a:endParaRPr b="1" sz="2400">
              <a:latin typeface="Caveat"/>
              <a:ea typeface="Caveat"/>
              <a:cs typeface="Caveat"/>
              <a:sym typeface="Caveat"/>
            </a:endParaRPr>
          </a:p>
          <a:p>
            <a:pPr indent="0" lvl="0" marL="0" rtl="0" algn="l">
              <a:spcBef>
                <a:spcPts val="0"/>
              </a:spcBef>
              <a:spcAft>
                <a:spcPts val="0"/>
              </a:spcAft>
              <a:buNone/>
            </a:pPr>
            <a:r>
              <a:rPr b="1" lang="en" sz="2400">
                <a:latin typeface="Caveat"/>
                <a:ea typeface="Caveat"/>
                <a:cs typeface="Caveat"/>
                <a:sym typeface="Caveat"/>
              </a:rPr>
              <a:t>In other words we can say Feature Engineering is the process to identify or filtering accurate features in available dataset.</a:t>
            </a:r>
            <a:endParaRPr b="1" sz="24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graphicFrame>
        <p:nvGraphicFramePr>
          <p:cNvPr id="69" name="Google Shape;69;p15"/>
          <p:cNvGraphicFramePr/>
          <p:nvPr/>
        </p:nvGraphicFramePr>
        <p:xfrm>
          <a:off x="603350" y="888100"/>
          <a:ext cx="3000000" cy="3000000"/>
        </p:xfrm>
        <a:graphic>
          <a:graphicData uri="http://schemas.openxmlformats.org/drawingml/2006/table">
            <a:tbl>
              <a:tblPr>
                <a:noFill/>
                <a:tableStyleId>{430CA40B-7802-41FB-9998-32C263592113}</a:tableStyleId>
              </a:tblPr>
              <a:tblGrid>
                <a:gridCol w="1984325"/>
                <a:gridCol w="1984325"/>
                <a:gridCol w="1984325"/>
                <a:gridCol w="1984325"/>
              </a:tblGrid>
              <a:tr h="396200">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HEART DISEASE</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BLOOD PRESSURE</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SUGAR</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MALE/FEMALE</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96200">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NO</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110</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690</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a:highlight>
                            <a:schemeClr val="lt1"/>
                          </a:highlight>
                          <a:latin typeface="Trebuchet MS"/>
                          <a:ea typeface="Trebuchet MS"/>
                          <a:cs typeface="Trebuchet MS"/>
                          <a:sym typeface="Trebuchet MS"/>
                        </a:rPr>
                        <a:t>MALE</a:t>
                      </a:r>
                      <a:endParaRPr b="1">
                        <a:highlight>
                          <a:schemeClr val="lt1"/>
                        </a:highlight>
                        <a:latin typeface="Trebuchet MS"/>
                        <a:ea typeface="Trebuchet MS"/>
                        <a:cs typeface="Trebuchet MS"/>
                        <a:sym typeface="Trebuchet MS"/>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70" name="Google Shape;70;p15"/>
          <p:cNvSpPr txBox="1"/>
          <p:nvPr/>
        </p:nvSpPr>
        <p:spPr>
          <a:xfrm>
            <a:off x="765475" y="94000"/>
            <a:ext cx="77355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          LABEL                                                                               FEATURES</a:t>
            </a:r>
            <a:endParaRPr b="1">
              <a:latin typeface="Playfair Display"/>
              <a:ea typeface="Playfair Display"/>
              <a:cs typeface="Playfair Display"/>
              <a:sym typeface="Playfair Display"/>
            </a:endParaRPr>
          </a:p>
        </p:txBody>
      </p:sp>
      <p:cxnSp>
        <p:nvCxnSpPr>
          <p:cNvPr id="71" name="Google Shape;71;p15"/>
          <p:cNvCxnSpPr/>
          <p:nvPr/>
        </p:nvCxnSpPr>
        <p:spPr>
          <a:xfrm>
            <a:off x="1517525" y="510325"/>
            <a:ext cx="0" cy="255300"/>
          </a:xfrm>
          <a:prstGeom prst="straightConnector1">
            <a:avLst/>
          </a:prstGeom>
          <a:noFill/>
          <a:ln cap="flat" cmpd="sng" w="28575">
            <a:solidFill>
              <a:schemeClr val="dk2"/>
            </a:solidFill>
            <a:prstDash val="solid"/>
            <a:round/>
            <a:headEnd len="med" w="med" type="none"/>
            <a:tailEnd len="med" w="med" type="triangle"/>
          </a:ln>
        </p:spPr>
      </p:cxnSp>
      <p:cxnSp>
        <p:nvCxnSpPr>
          <p:cNvPr id="72" name="Google Shape;72;p15"/>
          <p:cNvCxnSpPr/>
          <p:nvPr/>
        </p:nvCxnSpPr>
        <p:spPr>
          <a:xfrm flipH="1" rot="10800000">
            <a:off x="3505100" y="496825"/>
            <a:ext cx="4176600" cy="1350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15"/>
          <p:cNvCxnSpPr/>
          <p:nvPr/>
        </p:nvCxnSpPr>
        <p:spPr>
          <a:xfrm>
            <a:off x="3531950" y="550600"/>
            <a:ext cx="0" cy="214800"/>
          </a:xfrm>
          <a:prstGeom prst="straightConnector1">
            <a:avLst/>
          </a:prstGeom>
          <a:noFill/>
          <a:ln cap="flat" cmpd="sng" w="28575">
            <a:solidFill>
              <a:schemeClr val="dk2"/>
            </a:solidFill>
            <a:prstDash val="solid"/>
            <a:round/>
            <a:headEnd len="med" w="med" type="none"/>
            <a:tailEnd len="med" w="med" type="triangle"/>
          </a:ln>
        </p:spPr>
      </p:cxnSp>
      <p:cxnSp>
        <p:nvCxnSpPr>
          <p:cNvPr id="74" name="Google Shape;74;p15"/>
          <p:cNvCxnSpPr/>
          <p:nvPr/>
        </p:nvCxnSpPr>
        <p:spPr>
          <a:xfrm>
            <a:off x="5532950" y="537175"/>
            <a:ext cx="0" cy="282000"/>
          </a:xfrm>
          <a:prstGeom prst="straightConnector1">
            <a:avLst/>
          </a:prstGeom>
          <a:noFill/>
          <a:ln cap="flat" cmpd="sng" w="28575">
            <a:solidFill>
              <a:schemeClr val="dk2"/>
            </a:solidFill>
            <a:prstDash val="solid"/>
            <a:round/>
            <a:headEnd len="med" w="med" type="none"/>
            <a:tailEnd len="med" w="med" type="triangle"/>
          </a:ln>
        </p:spPr>
      </p:cxnSp>
      <p:cxnSp>
        <p:nvCxnSpPr>
          <p:cNvPr id="75" name="Google Shape;75;p15"/>
          <p:cNvCxnSpPr/>
          <p:nvPr/>
        </p:nvCxnSpPr>
        <p:spPr>
          <a:xfrm>
            <a:off x="7668250" y="537175"/>
            <a:ext cx="0" cy="241800"/>
          </a:xfrm>
          <a:prstGeom prst="straightConnector1">
            <a:avLst/>
          </a:prstGeom>
          <a:noFill/>
          <a:ln cap="flat" cmpd="sng" w="28575">
            <a:solidFill>
              <a:schemeClr val="dk2"/>
            </a:solidFill>
            <a:prstDash val="solid"/>
            <a:round/>
            <a:headEnd len="med" w="med" type="none"/>
            <a:tailEnd len="med" w="med" type="triangle"/>
          </a:ln>
        </p:spPr>
      </p:cxnSp>
      <p:sp>
        <p:nvSpPr>
          <p:cNvPr id="76" name="Google Shape;76;p15"/>
          <p:cNvSpPr txBox="1"/>
          <p:nvPr/>
        </p:nvSpPr>
        <p:spPr>
          <a:xfrm>
            <a:off x="268600" y="1933850"/>
            <a:ext cx="8595000" cy="29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veat"/>
                <a:ea typeface="Caveat"/>
                <a:cs typeface="Caveat"/>
                <a:sym typeface="Caveat"/>
              </a:rPr>
              <a:t> </a:t>
            </a:r>
            <a:r>
              <a:rPr b="1" lang="en" sz="2300">
                <a:latin typeface="Caveat"/>
                <a:ea typeface="Caveat"/>
                <a:cs typeface="Caveat"/>
                <a:sym typeface="Caveat"/>
              </a:rPr>
              <a:t>So, here’s Example of Feature Engineering:-</a:t>
            </a:r>
            <a:endParaRPr b="1" sz="2300">
              <a:latin typeface="Caveat"/>
              <a:ea typeface="Caveat"/>
              <a:cs typeface="Caveat"/>
              <a:sym typeface="Caveat"/>
            </a:endParaRPr>
          </a:p>
          <a:p>
            <a:pPr indent="0" lvl="0" marL="0" rtl="0" algn="l">
              <a:spcBef>
                <a:spcPts val="0"/>
              </a:spcBef>
              <a:spcAft>
                <a:spcPts val="0"/>
              </a:spcAft>
              <a:buNone/>
            </a:pPr>
            <a:r>
              <a:rPr b="1" lang="en" sz="2300">
                <a:latin typeface="Caveat"/>
                <a:ea typeface="Caveat"/>
                <a:cs typeface="Caveat"/>
                <a:sym typeface="Caveat"/>
              </a:rPr>
              <a:t>         In this chart you can see there’s features and labels available. So, with the help of Feature Engineering we can reduce the feature. So, we can get relevant feature for Label (output). </a:t>
            </a:r>
            <a:endParaRPr b="1" sz="2300">
              <a:latin typeface="Caveat"/>
              <a:ea typeface="Caveat"/>
              <a:cs typeface="Caveat"/>
              <a:sym typeface="Caveat"/>
            </a:endParaRPr>
          </a:p>
          <a:p>
            <a:pPr indent="0" lvl="0" marL="0" rtl="0" algn="l">
              <a:spcBef>
                <a:spcPts val="0"/>
              </a:spcBef>
              <a:spcAft>
                <a:spcPts val="0"/>
              </a:spcAft>
              <a:buNone/>
            </a:pPr>
            <a:r>
              <a:rPr b="1" lang="en" sz="2300">
                <a:latin typeface="Caveat"/>
                <a:ea typeface="Caveat"/>
                <a:cs typeface="Caveat"/>
                <a:sym typeface="Caveat"/>
              </a:rPr>
              <a:t> </a:t>
            </a:r>
            <a:endParaRPr b="1" sz="2300">
              <a:latin typeface="Caveat"/>
              <a:ea typeface="Caveat"/>
              <a:cs typeface="Caveat"/>
              <a:sym typeface="Caveat"/>
            </a:endParaRPr>
          </a:p>
          <a:p>
            <a:pPr indent="0" lvl="0" marL="0" rtl="0" algn="l">
              <a:spcBef>
                <a:spcPts val="0"/>
              </a:spcBef>
              <a:spcAft>
                <a:spcPts val="0"/>
              </a:spcAft>
              <a:buNone/>
            </a:pPr>
            <a:r>
              <a:rPr b="1" lang="en" sz="2300">
                <a:latin typeface="Caveat"/>
                <a:ea typeface="Caveat"/>
                <a:cs typeface="Caveat"/>
                <a:sym typeface="Caveat"/>
              </a:rPr>
              <a:t>       So, in this as you can see i have reduce this (MALE/FEMALE) because we want to have only important feature. So, we can get best Label </a:t>
            </a:r>
            <a:r>
              <a:rPr b="1" lang="en" sz="2300">
                <a:latin typeface="Caveat"/>
                <a:ea typeface="Caveat"/>
                <a:cs typeface="Caveat"/>
                <a:sym typeface="Caveat"/>
              </a:rPr>
              <a:t>prediction</a:t>
            </a:r>
            <a:r>
              <a:rPr b="1" lang="en" sz="2300">
                <a:latin typeface="Caveat"/>
                <a:ea typeface="Caveat"/>
                <a:cs typeface="Caveat"/>
                <a:sym typeface="Caveat"/>
              </a:rPr>
              <a:t>.</a:t>
            </a:r>
            <a:endParaRPr b="1" sz="2300">
              <a:latin typeface="Caveat"/>
              <a:ea typeface="Caveat"/>
              <a:cs typeface="Caveat"/>
              <a:sym typeface="Caveat"/>
            </a:endParaRPr>
          </a:p>
        </p:txBody>
      </p:sp>
      <p:cxnSp>
        <p:nvCxnSpPr>
          <p:cNvPr id="77" name="Google Shape;77;p15"/>
          <p:cNvCxnSpPr/>
          <p:nvPr/>
        </p:nvCxnSpPr>
        <p:spPr>
          <a:xfrm>
            <a:off x="6701325" y="940088"/>
            <a:ext cx="1759200" cy="282000"/>
          </a:xfrm>
          <a:prstGeom prst="straightConnector1">
            <a:avLst/>
          </a:prstGeom>
          <a:noFill/>
          <a:ln cap="flat" cmpd="sng" w="19050">
            <a:solidFill>
              <a:schemeClr val="dk2"/>
            </a:solidFill>
            <a:prstDash val="solid"/>
            <a:round/>
            <a:headEnd len="med" w="med" type="none"/>
            <a:tailEnd len="med" w="med" type="none"/>
          </a:ln>
        </p:spPr>
      </p:cxnSp>
      <p:cxnSp>
        <p:nvCxnSpPr>
          <p:cNvPr id="78" name="Google Shape;78;p15"/>
          <p:cNvCxnSpPr/>
          <p:nvPr/>
        </p:nvCxnSpPr>
        <p:spPr>
          <a:xfrm flipH="1" rot="10800000">
            <a:off x="6728175" y="993775"/>
            <a:ext cx="1705500" cy="228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