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
      <p:font typeface="Caveat"/>
      <p:regular r:id="rId14"/>
      <p:bold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a26a970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a26a970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a26a970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a26a970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a26a970a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a26a970a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Deep Learning - Training</a:t>
            </a:r>
            <a:endParaRPr b="1">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523750" y="604325"/>
            <a:ext cx="1544400" cy="120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Sample Labeled Data</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   (batch)</a:t>
            </a:r>
            <a:endParaRPr b="1">
              <a:latin typeface="Comic Sans MS"/>
              <a:ea typeface="Comic Sans MS"/>
              <a:cs typeface="Comic Sans MS"/>
              <a:sym typeface="Comic Sans MS"/>
            </a:endParaRPr>
          </a:p>
        </p:txBody>
      </p:sp>
      <p:sp>
        <p:nvSpPr>
          <p:cNvPr id="65" name="Google Shape;65;p14"/>
          <p:cNvSpPr/>
          <p:nvPr/>
        </p:nvSpPr>
        <p:spPr>
          <a:xfrm>
            <a:off x="2625463" y="604325"/>
            <a:ext cx="1544400" cy="120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Forward it </a:t>
            </a:r>
            <a:r>
              <a:rPr b="1" lang="en">
                <a:latin typeface="Comic Sans MS"/>
                <a:ea typeface="Comic Sans MS"/>
                <a:cs typeface="Comic Sans MS"/>
                <a:sym typeface="Comic Sans MS"/>
              </a:rPr>
              <a:t>through</a:t>
            </a:r>
            <a:r>
              <a:rPr b="1" lang="en">
                <a:latin typeface="Comic Sans MS"/>
                <a:ea typeface="Comic Sans MS"/>
                <a:cs typeface="Comic Sans MS"/>
                <a:sym typeface="Comic Sans MS"/>
              </a:rPr>
              <a:t> the Network, and get predictions</a:t>
            </a:r>
            <a:endParaRPr b="1">
              <a:latin typeface="Comic Sans MS"/>
              <a:ea typeface="Comic Sans MS"/>
              <a:cs typeface="Comic Sans MS"/>
              <a:sym typeface="Comic Sans MS"/>
            </a:endParaRPr>
          </a:p>
        </p:txBody>
      </p:sp>
      <p:sp>
        <p:nvSpPr>
          <p:cNvPr id="66" name="Google Shape;66;p14"/>
          <p:cNvSpPr/>
          <p:nvPr/>
        </p:nvSpPr>
        <p:spPr>
          <a:xfrm>
            <a:off x="4727175" y="617750"/>
            <a:ext cx="1477200" cy="120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Back Propagate the errors.</a:t>
            </a:r>
            <a:endParaRPr b="1">
              <a:latin typeface="Comic Sans MS"/>
              <a:ea typeface="Comic Sans MS"/>
              <a:cs typeface="Comic Sans MS"/>
              <a:sym typeface="Comic Sans MS"/>
            </a:endParaRPr>
          </a:p>
        </p:txBody>
      </p:sp>
      <p:sp>
        <p:nvSpPr>
          <p:cNvPr id="67" name="Google Shape;67;p14"/>
          <p:cNvSpPr/>
          <p:nvPr/>
        </p:nvSpPr>
        <p:spPr>
          <a:xfrm>
            <a:off x="6889325" y="604325"/>
            <a:ext cx="1544400" cy="120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Update the Network Weights.</a:t>
            </a:r>
            <a:endParaRPr b="1">
              <a:latin typeface="Comic Sans MS"/>
              <a:ea typeface="Comic Sans MS"/>
              <a:cs typeface="Comic Sans MS"/>
              <a:sym typeface="Comic Sans MS"/>
            </a:endParaRPr>
          </a:p>
        </p:txBody>
      </p:sp>
      <p:cxnSp>
        <p:nvCxnSpPr>
          <p:cNvPr id="68" name="Google Shape;68;p14"/>
          <p:cNvCxnSpPr>
            <a:stCxn id="64" idx="3"/>
            <a:endCxn id="65" idx="1"/>
          </p:cNvCxnSpPr>
          <p:nvPr/>
        </p:nvCxnSpPr>
        <p:spPr>
          <a:xfrm>
            <a:off x="2068150" y="1208675"/>
            <a:ext cx="557400" cy="0"/>
          </a:xfrm>
          <a:prstGeom prst="straightConnector1">
            <a:avLst/>
          </a:prstGeom>
          <a:noFill/>
          <a:ln cap="flat" cmpd="sng" w="28575">
            <a:solidFill>
              <a:srgbClr val="000000"/>
            </a:solidFill>
            <a:prstDash val="solid"/>
            <a:round/>
            <a:headEnd len="med" w="med" type="none"/>
            <a:tailEnd len="med" w="med" type="triangle"/>
          </a:ln>
        </p:spPr>
      </p:cxnSp>
      <p:cxnSp>
        <p:nvCxnSpPr>
          <p:cNvPr id="69" name="Google Shape;69;p14"/>
          <p:cNvCxnSpPr>
            <a:stCxn id="65" idx="3"/>
            <a:endCxn id="66" idx="1"/>
          </p:cNvCxnSpPr>
          <p:nvPr/>
        </p:nvCxnSpPr>
        <p:spPr>
          <a:xfrm>
            <a:off x="4169863" y="1208675"/>
            <a:ext cx="557400" cy="13500"/>
          </a:xfrm>
          <a:prstGeom prst="straightConnector1">
            <a:avLst/>
          </a:prstGeom>
          <a:noFill/>
          <a:ln cap="flat" cmpd="sng" w="28575">
            <a:solidFill>
              <a:srgbClr val="000000"/>
            </a:solidFill>
            <a:prstDash val="solid"/>
            <a:round/>
            <a:headEnd len="med" w="med" type="none"/>
            <a:tailEnd len="med" w="med" type="triangle"/>
          </a:ln>
        </p:spPr>
      </p:cxnSp>
      <p:cxnSp>
        <p:nvCxnSpPr>
          <p:cNvPr id="70" name="Google Shape;70;p14"/>
          <p:cNvCxnSpPr>
            <a:stCxn id="66" idx="3"/>
            <a:endCxn id="67" idx="1"/>
          </p:cNvCxnSpPr>
          <p:nvPr/>
        </p:nvCxnSpPr>
        <p:spPr>
          <a:xfrm flipH="1" rot="10800000">
            <a:off x="6204375" y="1208600"/>
            <a:ext cx="684900" cy="13500"/>
          </a:xfrm>
          <a:prstGeom prst="straightConnector1">
            <a:avLst/>
          </a:prstGeom>
          <a:noFill/>
          <a:ln cap="flat" cmpd="sng" w="28575">
            <a:solidFill>
              <a:srgbClr val="000000"/>
            </a:solidFill>
            <a:prstDash val="solid"/>
            <a:round/>
            <a:headEnd len="med" w="med" type="none"/>
            <a:tailEnd len="med" w="med" type="triangle"/>
          </a:ln>
        </p:spPr>
      </p:cxnSp>
      <p:cxnSp>
        <p:nvCxnSpPr>
          <p:cNvPr id="71" name="Google Shape;71;p14"/>
          <p:cNvCxnSpPr/>
          <p:nvPr/>
        </p:nvCxnSpPr>
        <p:spPr>
          <a:xfrm>
            <a:off x="1181800" y="2336725"/>
            <a:ext cx="6526800" cy="0"/>
          </a:xfrm>
          <a:prstGeom prst="straightConnector1">
            <a:avLst/>
          </a:prstGeom>
          <a:noFill/>
          <a:ln cap="flat" cmpd="sng" w="28575">
            <a:solidFill>
              <a:srgbClr val="000000"/>
            </a:solidFill>
            <a:prstDash val="solid"/>
            <a:round/>
            <a:headEnd len="med" w="med" type="none"/>
            <a:tailEnd len="med" w="med" type="none"/>
          </a:ln>
        </p:spPr>
      </p:cxnSp>
      <p:cxnSp>
        <p:nvCxnSpPr>
          <p:cNvPr id="72" name="Google Shape;72;p14"/>
          <p:cNvCxnSpPr/>
          <p:nvPr/>
        </p:nvCxnSpPr>
        <p:spPr>
          <a:xfrm flipH="1">
            <a:off x="7681600" y="1853275"/>
            <a:ext cx="13500" cy="429900"/>
          </a:xfrm>
          <a:prstGeom prst="straightConnector1">
            <a:avLst/>
          </a:prstGeom>
          <a:noFill/>
          <a:ln cap="flat" cmpd="sng" w="28575">
            <a:solidFill>
              <a:srgbClr val="000000"/>
            </a:solidFill>
            <a:prstDash val="solid"/>
            <a:round/>
            <a:headEnd len="med" w="med" type="none"/>
            <a:tailEnd len="med" w="med" type="triangle"/>
          </a:ln>
        </p:spPr>
      </p:cxnSp>
      <p:cxnSp>
        <p:nvCxnSpPr>
          <p:cNvPr id="73" name="Google Shape;73;p14"/>
          <p:cNvCxnSpPr/>
          <p:nvPr/>
        </p:nvCxnSpPr>
        <p:spPr>
          <a:xfrm rot="10800000">
            <a:off x="1181800" y="1799575"/>
            <a:ext cx="6600" cy="537300"/>
          </a:xfrm>
          <a:prstGeom prst="straightConnector1">
            <a:avLst/>
          </a:prstGeom>
          <a:noFill/>
          <a:ln cap="flat" cmpd="sng" w="28575">
            <a:solidFill>
              <a:srgbClr val="000000"/>
            </a:solidFill>
            <a:prstDash val="solid"/>
            <a:round/>
            <a:headEnd len="med" w="med" type="none"/>
            <a:tailEnd len="med" w="med" type="triangle"/>
          </a:ln>
        </p:spPr>
      </p:cxnSp>
      <p:sp>
        <p:nvSpPr>
          <p:cNvPr id="74" name="Google Shape;74;p14"/>
          <p:cNvSpPr txBox="1"/>
          <p:nvPr/>
        </p:nvSpPr>
        <p:spPr>
          <a:xfrm>
            <a:off x="416325" y="2685900"/>
            <a:ext cx="8259000" cy="21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Caveat"/>
                <a:ea typeface="Caveat"/>
                <a:cs typeface="Caveat"/>
                <a:sym typeface="Caveat"/>
              </a:rPr>
              <a:t>   In Deep Learning Training Model it first of all takes input data then pass it through the Network. Once get prediction then check for loss function (error). Once we get error there then send it back to backpropagate the errors. After that we update the weights to the Network.</a:t>
            </a:r>
            <a:endParaRPr b="1" sz="22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Decision Boundary:-</a:t>
            </a:r>
            <a:endParaRPr b="1">
              <a:latin typeface="Merriweather"/>
              <a:ea typeface="Merriweather"/>
              <a:cs typeface="Merriweather"/>
              <a:sym typeface="Merriweather"/>
            </a:endParaRPr>
          </a:p>
        </p:txBody>
      </p:sp>
      <p:sp>
        <p:nvSpPr>
          <p:cNvPr id="80" name="Google Shape;80;p15"/>
          <p:cNvSpPr txBox="1"/>
          <p:nvPr/>
        </p:nvSpPr>
        <p:spPr>
          <a:xfrm>
            <a:off x="523750" y="1154925"/>
            <a:ext cx="8138400" cy="3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aveat"/>
                <a:ea typeface="Caveat"/>
                <a:cs typeface="Caveat"/>
                <a:sym typeface="Caveat"/>
              </a:rPr>
              <a:t> Decision Boundary is the process where it adjust the weight and </a:t>
            </a:r>
            <a:r>
              <a:rPr b="1" lang="en" sz="2100">
                <a:latin typeface="Caveat"/>
                <a:ea typeface="Caveat"/>
                <a:cs typeface="Caveat"/>
                <a:sym typeface="Caveat"/>
              </a:rPr>
              <a:t>classify</a:t>
            </a:r>
            <a:r>
              <a:rPr b="1" lang="en" sz="2100">
                <a:latin typeface="Caveat"/>
                <a:ea typeface="Caveat"/>
                <a:cs typeface="Caveat"/>
                <a:sym typeface="Caveat"/>
              </a:rPr>
              <a:t> the separate class. With the help of Decision Boundary we can adjust the weight in our actual value. So we can reduce the errors.</a:t>
            </a:r>
            <a:endParaRPr b="1" sz="2100">
              <a:latin typeface="Caveat"/>
              <a:ea typeface="Caveat"/>
              <a:cs typeface="Caveat"/>
              <a:sym typeface="Caveat"/>
            </a:endParaRPr>
          </a:p>
        </p:txBody>
      </p:sp>
      <p:pic>
        <p:nvPicPr>
          <p:cNvPr id="81" name="Google Shape;81;p15"/>
          <p:cNvPicPr preferRelativeResize="0"/>
          <p:nvPr/>
        </p:nvPicPr>
        <p:blipFill>
          <a:blip r:embed="rId3">
            <a:alphaModFix/>
          </a:blip>
          <a:stretch>
            <a:fillRect/>
          </a:stretch>
        </p:blipFill>
        <p:spPr>
          <a:xfrm>
            <a:off x="2003750" y="2224650"/>
            <a:ext cx="5625600" cy="274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Feature Detectors:-</a:t>
            </a:r>
            <a:endParaRPr b="1">
              <a:latin typeface="Merriweather"/>
              <a:ea typeface="Merriweather"/>
              <a:cs typeface="Merriweather"/>
              <a:sym typeface="Merriweather"/>
            </a:endParaRPr>
          </a:p>
        </p:txBody>
      </p:sp>
      <p:sp>
        <p:nvSpPr>
          <p:cNvPr id="87" name="Google Shape;87;p16"/>
          <p:cNvSpPr txBox="1"/>
          <p:nvPr/>
        </p:nvSpPr>
        <p:spPr>
          <a:xfrm>
            <a:off x="308875" y="1195225"/>
            <a:ext cx="8520600" cy="3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Caveat"/>
                <a:ea typeface="Caveat"/>
                <a:cs typeface="Caveat"/>
                <a:sym typeface="Caveat"/>
              </a:rPr>
              <a:t>   It pass Strong </a:t>
            </a:r>
            <a:r>
              <a:rPr b="1" lang="en" sz="2200">
                <a:latin typeface="Caveat"/>
                <a:ea typeface="Caveat"/>
                <a:cs typeface="Caveat"/>
                <a:sym typeface="Caveat"/>
              </a:rPr>
              <a:t>signal to the important weight or information and pass low signal to non important information.</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0" lvl="0" marL="0" rtl="0" algn="l">
              <a:spcBef>
                <a:spcPts val="0"/>
              </a:spcBef>
              <a:spcAft>
                <a:spcPts val="0"/>
              </a:spcAft>
              <a:buNone/>
            </a:pPr>
            <a:r>
              <a:rPr b="1" lang="en" sz="2200">
                <a:latin typeface="Caveat"/>
                <a:ea typeface="Caveat"/>
                <a:cs typeface="Caveat"/>
                <a:sym typeface="Caveat"/>
              </a:rPr>
              <a:t>          In general if weight is important it pass strong signal there else it avoid and pass low signal or negative signal to that.</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368300" lvl="0" marL="457200" rtl="0" algn="l">
              <a:spcBef>
                <a:spcPts val="0"/>
              </a:spcBef>
              <a:spcAft>
                <a:spcPts val="0"/>
              </a:spcAft>
              <a:buSzPts val="2200"/>
              <a:buFont typeface="Caveat"/>
              <a:buChar char="-"/>
            </a:pPr>
            <a:r>
              <a:rPr b="1" lang="en" sz="2200">
                <a:latin typeface="Caveat"/>
                <a:ea typeface="Caveat"/>
                <a:cs typeface="Caveat"/>
                <a:sym typeface="Caveat"/>
              </a:rPr>
              <a:t>In feature detector it may be single or multi hidden layer. It may contain maximum 5 multiple hidden layer. </a:t>
            </a:r>
            <a:endParaRPr b="1" sz="22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