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Caveat"/>
      <p:regular r:id="rId13"/>
      <p:bold r:id="rId14"/>
    </p:embeddedFont>
    <p:embeddedFont>
      <p:font typeface="La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font" Target="fonts/Raleway-italic.fntdata"/><Relationship Id="rId22" Type="http://schemas.openxmlformats.org/officeDocument/2006/relationships/font" Target="fonts/Merriweather-boldItalic.fntdata"/><Relationship Id="rId10" Type="http://schemas.openxmlformats.org/officeDocument/2006/relationships/font" Target="fonts/Raleway-bold.fntdata"/><Relationship Id="rId21" Type="http://schemas.openxmlformats.org/officeDocument/2006/relationships/font" Target="fonts/Merriweather-italic.fntdata"/><Relationship Id="rId13" Type="http://schemas.openxmlformats.org/officeDocument/2006/relationships/font" Target="fonts/Caveat-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regular.fntdata"/><Relationship Id="rId14" Type="http://schemas.openxmlformats.org/officeDocument/2006/relationships/font" Target="fonts/Caveat-bold.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f57b644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f57b644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57b644b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57b644b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41900" y="1556875"/>
            <a:ext cx="82602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820">
                <a:latin typeface="Merriweather"/>
                <a:ea typeface="Merriweather"/>
                <a:cs typeface="Merriweather"/>
                <a:sym typeface="Merriweather"/>
              </a:rPr>
              <a:t>(Convolutional Neural Network)</a:t>
            </a:r>
            <a:endParaRPr sz="3820">
              <a:latin typeface="Merriweather"/>
              <a:ea typeface="Merriweather"/>
              <a:cs typeface="Merriweather"/>
              <a:sym typeface="Merriweather"/>
            </a:endParaRPr>
          </a:p>
          <a:p>
            <a:pPr indent="0" lvl="0" marL="0" rtl="0" algn="l">
              <a:spcBef>
                <a:spcPts val="0"/>
              </a:spcBef>
              <a:spcAft>
                <a:spcPts val="0"/>
              </a:spcAft>
              <a:buSzPts val="990"/>
              <a:buNone/>
            </a:pPr>
            <a:r>
              <a:rPr lang="en" sz="3820">
                <a:latin typeface="Merriweather"/>
                <a:ea typeface="Merriweather"/>
                <a:cs typeface="Merriweather"/>
                <a:sym typeface="Merriweather"/>
              </a:rPr>
              <a:t>                          CNN</a:t>
            </a:r>
            <a:endParaRPr sz="3820">
              <a:latin typeface="Merriweather"/>
              <a:ea typeface="Merriweather"/>
              <a:cs typeface="Merriweather"/>
              <a:sym typeface="Merriweathe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                                                            in Deep Learning:-</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698325" y="295450"/>
            <a:ext cx="85545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Comic Sans MS"/>
                <a:ea typeface="Comic Sans MS"/>
                <a:cs typeface="Comic Sans MS"/>
                <a:sym typeface="Comic Sans MS"/>
              </a:rPr>
              <a:t>CNN (Convolutional Neural Network):-</a:t>
            </a:r>
            <a:endParaRPr b="1" sz="2900">
              <a:latin typeface="Comic Sans MS"/>
              <a:ea typeface="Comic Sans MS"/>
              <a:cs typeface="Comic Sans MS"/>
              <a:sym typeface="Comic Sans MS"/>
            </a:endParaRPr>
          </a:p>
        </p:txBody>
      </p:sp>
      <p:sp>
        <p:nvSpPr>
          <p:cNvPr id="79" name="Google Shape;79;p14"/>
          <p:cNvSpPr txBox="1"/>
          <p:nvPr/>
        </p:nvSpPr>
        <p:spPr>
          <a:xfrm>
            <a:off x="475950" y="953500"/>
            <a:ext cx="81921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Caveat"/>
                <a:ea typeface="Caveat"/>
                <a:cs typeface="Caveat"/>
                <a:sym typeface="Caveat"/>
              </a:rPr>
              <a:t>    Before deep into Convolutional Neural Network let’s know what is Convolutional?</a:t>
            </a:r>
            <a:endParaRPr b="1" sz="2100">
              <a:latin typeface="Caveat"/>
              <a:ea typeface="Caveat"/>
              <a:cs typeface="Caveat"/>
              <a:sym typeface="Caveat"/>
            </a:endParaRPr>
          </a:p>
          <a:p>
            <a:pPr indent="0" lvl="0" marL="0" rtl="0" algn="l">
              <a:spcBef>
                <a:spcPts val="0"/>
              </a:spcBef>
              <a:spcAft>
                <a:spcPts val="0"/>
              </a:spcAft>
              <a:buNone/>
            </a:pPr>
            <a:r>
              <a:rPr b="1" lang="en" sz="2100">
                <a:latin typeface="Caveat"/>
                <a:ea typeface="Caveat"/>
                <a:cs typeface="Caveat"/>
                <a:sym typeface="Caveat"/>
              </a:rPr>
              <a:t>Convolutional is a process of follow tough thing. CNN is part of deep learning. </a:t>
            </a:r>
            <a:r>
              <a:rPr b="1" lang="en" sz="2100">
                <a:latin typeface="Caveat"/>
                <a:ea typeface="Caveat"/>
                <a:cs typeface="Caveat"/>
                <a:sym typeface="Caveat"/>
              </a:rPr>
              <a:t>i</a:t>
            </a:r>
            <a:r>
              <a:rPr b="1" lang="en" sz="2100">
                <a:latin typeface="Caveat"/>
                <a:ea typeface="Caveat"/>
                <a:cs typeface="Caveat"/>
                <a:sym typeface="Caveat"/>
              </a:rPr>
              <a:t>t </a:t>
            </a:r>
            <a:r>
              <a:rPr b="1" lang="en" sz="2100">
                <a:latin typeface="Caveat"/>
                <a:ea typeface="Caveat"/>
                <a:cs typeface="Caveat"/>
                <a:sym typeface="Caveat"/>
              </a:rPr>
              <a:t>basically handles complex and huge data very easily using few layers</a:t>
            </a:r>
            <a:r>
              <a:rPr b="1" lang="en" sz="2100">
                <a:latin typeface="Caveat"/>
                <a:ea typeface="Caveat"/>
                <a:cs typeface="Caveat"/>
                <a:sym typeface="Caveat"/>
              </a:rPr>
              <a:t> It works on the basis of </a:t>
            </a:r>
            <a:r>
              <a:rPr b="1" lang="en" sz="2100">
                <a:latin typeface="Caveat"/>
                <a:ea typeface="Caveat"/>
                <a:cs typeface="Caveat"/>
                <a:sym typeface="Caveat"/>
              </a:rPr>
              <a:t>pixel (RGB) in grayscale it contains M columns and M rows. </a:t>
            </a:r>
            <a:endParaRPr b="1" sz="2100">
              <a:latin typeface="Caveat"/>
              <a:ea typeface="Caveat"/>
              <a:cs typeface="Caveat"/>
              <a:sym typeface="Caveat"/>
            </a:endParaRPr>
          </a:p>
          <a:p>
            <a:pPr indent="0" lvl="0" marL="0" rtl="0" algn="l">
              <a:spcBef>
                <a:spcPts val="0"/>
              </a:spcBef>
              <a:spcAft>
                <a:spcPts val="0"/>
              </a:spcAft>
              <a:buNone/>
            </a:pPr>
            <a:r>
              <a:rPr b="1" lang="en" sz="2100">
                <a:latin typeface="Caveat"/>
                <a:ea typeface="Caveat"/>
                <a:cs typeface="Caveat"/>
                <a:sym typeface="Caveat"/>
              </a:rPr>
              <a:t>             </a:t>
            </a:r>
            <a:endParaRPr b="1" sz="2100">
              <a:latin typeface="Caveat"/>
              <a:ea typeface="Caveat"/>
              <a:cs typeface="Caveat"/>
              <a:sym typeface="Caveat"/>
            </a:endParaRPr>
          </a:p>
          <a:p>
            <a:pPr indent="0" lvl="0" marL="0" rtl="0" algn="l">
              <a:spcBef>
                <a:spcPts val="0"/>
              </a:spcBef>
              <a:spcAft>
                <a:spcPts val="0"/>
              </a:spcAft>
              <a:buNone/>
            </a:pPr>
            <a:r>
              <a:rPr b="1" lang="en" sz="2100">
                <a:latin typeface="Caveat"/>
                <a:ea typeface="Caveat"/>
                <a:cs typeface="Caveat"/>
                <a:sym typeface="Caveat"/>
              </a:rPr>
              <a:t>         It takes 2 dimension for grayscale image. If BGR added then it would be colour and takes 3 dimension for colour image. CNN used 90% for (Image Classification) for Motion picture and Static picture.</a:t>
            </a:r>
            <a:endParaRPr b="1" sz="2100">
              <a:latin typeface="Caveat"/>
              <a:ea typeface="Caveat"/>
              <a:cs typeface="Caveat"/>
              <a:sym typeface="Caveat"/>
            </a:endParaRPr>
          </a:p>
          <a:p>
            <a:pPr indent="0" lvl="0" marL="0" rtl="0" algn="l">
              <a:spcBef>
                <a:spcPts val="0"/>
              </a:spcBef>
              <a:spcAft>
                <a:spcPts val="0"/>
              </a:spcAft>
              <a:buNone/>
            </a:pPr>
            <a:r>
              <a:t/>
            </a:r>
            <a:endParaRPr b="1" sz="2100">
              <a:latin typeface="Caveat"/>
              <a:ea typeface="Caveat"/>
              <a:cs typeface="Caveat"/>
              <a:sym typeface="Caveat"/>
            </a:endParaRPr>
          </a:p>
          <a:p>
            <a:pPr indent="0" lvl="0" marL="0" rtl="0" algn="l">
              <a:spcBef>
                <a:spcPts val="0"/>
              </a:spcBef>
              <a:spcAft>
                <a:spcPts val="0"/>
              </a:spcAft>
              <a:buNone/>
            </a:pPr>
            <a:r>
              <a:rPr b="1" lang="en" sz="2100">
                <a:latin typeface="Caveat"/>
                <a:ea typeface="Caveat"/>
                <a:cs typeface="Caveat"/>
                <a:sym typeface="Caveat"/>
              </a:rPr>
              <a:t>       CNN is inspiration of Human Visualisation System (Cortex). Human eye has high rate of capacity for Capture 576 Pixels. Taking the object apply filter on that to see whether object is satisfy that’s called Convolutional.</a:t>
            </a:r>
            <a:endParaRPr b="1" sz="21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Convolutional Neural Network :-</a:t>
            </a:r>
            <a:endParaRPr>
              <a:latin typeface="Comic Sans MS"/>
              <a:ea typeface="Comic Sans MS"/>
              <a:cs typeface="Comic Sans MS"/>
              <a:sym typeface="Comic Sans MS"/>
            </a:endParaRPr>
          </a:p>
        </p:txBody>
      </p:sp>
      <p:sp>
        <p:nvSpPr>
          <p:cNvPr id="85" name="Google Shape;85;p15"/>
          <p:cNvSpPr txBox="1"/>
          <p:nvPr/>
        </p:nvSpPr>
        <p:spPr>
          <a:xfrm>
            <a:off x="376025" y="1383250"/>
            <a:ext cx="8299500" cy="3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Caveat"/>
                <a:ea typeface="Caveat"/>
                <a:cs typeface="Caveat"/>
                <a:sym typeface="Caveat"/>
              </a:rPr>
              <a:t>-- Convolutional Layer.</a:t>
            </a:r>
            <a:endParaRPr b="1" sz="2800">
              <a:latin typeface="Caveat"/>
              <a:ea typeface="Caveat"/>
              <a:cs typeface="Caveat"/>
              <a:sym typeface="Caveat"/>
            </a:endParaRPr>
          </a:p>
          <a:p>
            <a:pPr indent="0" lvl="0" marL="0" rtl="0" algn="l">
              <a:spcBef>
                <a:spcPts val="0"/>
              </a:spcBef>
              <a:spcAft>
                <a:spcPts val="0"/>
              </a:spcAft>
              <a:buNone/>
            </a:pPr>
            <a:r>
              <a:rPr b="1" lang="en" sz="2800">
                <a:latin typeface="Caveat"/>
                <a:ea typeface="Caveat"/>
                <a:cs typeface="Caveat"/>
                <a:sym typeface="Caveat"/>
              </a:rPr>
              <a:t>-- Activation Layer.</a:t>
            </a:r>
            <a:endParaRPr b="1" sz="2800">
              <a:latin typeface="Caveat"/>
              <a:ea typeface="Caveat"/>
              <a:cs typeface="Caveat"/>
              <a:sym typeface="Caveat"/>
            </a:endParaRPr>
          </a:p>
          <a:p>
            <a:pPr indent="0" lvl="0" marL="0" rtl="0" algn="l">
              <a:spcBef>
                <a:spcPts val="0"/>
              </a:spcBef>
              <a:spcAft>
                <a:spcPts val="0"/>
              </a:spcAft>
              <a:buNone/>
            </a:pPr>
            <a:r>
              <a:rPr b="1" lang="en" sz="2800">
                <a:latin typeface="Caveat"/>
                <a:ea typeface="Caveat"/>
                <a:cs typeface="Caveat"/>
                <a:sym typeface="Caveat"/>
              </a:rPr>
              <a:t>-- Pooling Layer.</a:t>
            </a:r>
            <a:endParaRPr b="1" sz="2800">
              <a:latin typeface="Caveat"/>
              <a:ea typeface="Caveat"/>
              <a:cs typeface="Caveat"/>
              <a:sym typeface="Caveat"/>
            </a:endParaRPr>
          </a:p>
          <a:p>
            <a:pPr indent="0" lvl="0" marL="0" rtl="0" algn="l">
              <a:spcBef>
                <a:spcPts val="0"/>
              </a:spcBef>
              <a:spcAft>
                <a:spcPts val="0"/>
              </a:spcAft>
              <a:buNone/>
            </a:pPr>
            <a:r>
              <a:rPr b="1" lang="en" sz="2800">
                <a:latin typeface="Caveat"/>
                <a:ea typeface="Caveat"/>
                <a:cs typeface="Caveat"/>
                <a:sym typeface="Caveat"/>
              </a:rPr>
              <a:t>-- Fully Connected Layer.</a:t>
            </a:r>
            <a:endParaRPr b="1" sz="2800">
              <a:latin typeface="Caveat"/>
              <a:ea typeface="Caveat"/>
              <a:cs typeface="Caveat"/>
              <a:sym typeface="Caveat"/>
            </a:endParaRPr>
          </a:p>
          <a:p>
            <a:pPr indent="0" lvl="0" marL="0" rtl="0" algn="l">
              <a:spcBef>
                <a:spcPts val="0"/>
              </a:spcBef>
              <a:spcAft>
                <a:spcPts val="0"/>
              </a:spcAft>
              <a:buNone/>
            </a:pPr>
            <a:r>
              <a:rPr b="1" lang="en" sz="2800">
                <a:latin typeface="Caveat"/>
                <a:ea typeface="Caveat"/>
                <a:cs typeface="Caveat"/>
                <a:sym typeface="Caveat"/>
              </a:rPr>
              <a:t>-- Architectures.</a:t>
            </a:r>
            <a:endParaRPr b="1" sz="28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