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Caveat"/>
      <p:regular r:id="rId15"/>
      <p:bold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aveat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Cave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eac867e9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eac867e9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eac867e9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eac867e9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bb77bff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bb77bff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bb77bff8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bb77bff8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20">
                <a:latin typeface="Merriweather"/>
                <a:ea typeface="Merriweather"/>
                <a:cs typeface="Merriweather"/>
                <a:sym typeface="Merriweather"/>
              </a:rPr>
              <a:t>ANN (Artificial Neural Network)</a:t>
            </a:r>
            <a:endParaRPr sz="392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n Deep Learning:-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  ANN (Artificial Neural Network):-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     ANN is an information it inspired by Biological Nervous System. Deep Neural Network has multiple Neural Network. So one of is Artificial Neural Network.</a:t>
            </a:r>
            <a:endParaRPr b="1" sz="2100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veat"/>
              <a:buChar char="-"/>
            </a:pPr>
            <a:r>
              <a:rPr b="1" lang="en" sz="21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Neural Network started 1943. ( ‘McCulloh and Pits’ ) created small Neural Network.</a:t>
            </a:r>
            <a:endParaRPr b="1" sz="2100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veat"/>
              <a:buChar char="-"/>
            </a:pPr>
            <a:r>
              <a:rPr b="1" lang="en" sz="21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Three layers of Neurons [ ‘ Input  , ‘ Output  , ‘ Hidden‘ ].</a:t>
            </a:r>
            <a:endParaRPr b="1" sz="2100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      ANN is based on a collection of connected unit or nodes called Artificial Neurons.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Comic Sans MS"/>
                <a:ea typeface="Comic Sans MS"/>
                <a:cs typeface="Comic Sans MS"/>
                <a:sym typeface="Comic Sans MS"/>
              </a:rPr>
              <a:t>            </a:t>
            </a:r>
            <a:r>
              <a:rPr b="1" lang="en" sz="2900">
                <a:latin typeface="Comic Sans MS"/>
                <a:ea typeface="Comic Sans MS"/>
                <a:cs typeface="Comic Sans MS"/>
                <a:sym typeface="Comic Sans MS"/>
              </a:rPr>
              <a:t>     ANN  (Perceptron):-</a:t>
            </a:r>
            <a:endParaRPr sz="3900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100">
                <a:latin typeface="Caveat"/>
                <a:ea typeface="Caveat"/>
                <a:cs typeface="Caveat"/>
                <a:sym typeface="Caveat"/>
              </a:rPr>
              <a:t>    It use to classify the data into two parts. It </a:t>
            </a:r>
            <a:r>
              <a:rPr b="1" lang="en" sz="2100">
                <a:latin typeface="Caveat"/>
                <a:ea typeface="Caveat"/>
                <a:cs typeface="Caveat"/>
                <a:sym typeface="Caveat"/>
              </a:rPr>
              <a:t>know as Linear Binary Classifier. A single layer Perceptron is the basic unit of a Neural Network. A Perceptron consists of input values, weights and a bias, a weighted sum and activation function.</a:t>
            </a:r>
            <a:endParaRPr b="1" sz="21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Comic Sans MS"/>
                <a:ea typeface="Comic Sans MS"/>
                <a:cs typeface="Comic Sans MS"/>
                <a:sym typeface="Comic Sans MS"/>
              </a:rPr>
              <a:t>ANN (Principle Objects):-</a:t>
            </a:r>
            <a:endParaRPr b="1" sz="2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282025" y="1020650"/>
            <a:ext cx="8487600" cy="3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Caveat"/>
                <a:ea typeface="Caveat"/>
                <a:cs typeface="Caveat"/>
                <a:sym typeface="Caveat"/>
              </a:rPr>
              <a:t>    One input layer, output layer and one to many hidden layer.</a:t>
            </a:r>
            <a:endParaRPr b="1" sz="22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Caveat"/>
              <a:ea typeface="Caveat"/>
              <a:cs typeface="Caveat"/>
              <a:sym typeface="Cavea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veat"/>
              <a:buChar char="-"/>
            </a:pPr>
            <a:r>
              <a:rPr b="1" lang="en" sz="2200">
                <a:latin typeface="Caveat"/>
                <a:ea typeface="Caveat"/>
                <a:cs typeface="Caveat"/>
                <a:sym typeface="Caveat"/>
              </a:rPr>
              <a:t>Layers</a:t>
            </a:r>
            <a:endParaRPr b="1" sz="2200">
              <a:latin typeface="Caveat"/>
              <a:ea typeface="Caveat"/>
              <a:cs typeface="Caveat"/>
              <a:sym typeface="Cavea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veat"/>
              <a:buChar char="-"/>
            </a:pPr>
            <a:r>
              <a:rPr b="1" lang="en" sz="2200">
                <a:latin typeface="Caveat"/>
                <a:ea typeface="Caveat"/>
                <a:cs typeface="Caveat"/>
                <a:sym typeface="Caveat"/>
              </a:rPr>
              <a:t>Feature and Label</a:t>
            </a:r>
            <a:endParaRPr b="1" sz="2200">
              <a:latin typeface="Caveat"/>
              <a:ea typeface="Caveat"/>
              <a:cs typeface="Caveat"/>
              <a:sym typeface="Cavea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veat"/>
              <a:buChar char="-"/>
            </a:pPr>
            <a:r>
              <a:rPr b="1" lang="en" sz="2200">
                <a:latin typeface="Caveat"/>
                <a:ea typeface="Caveat"/>
                <a:cs typeface="Caveat"/>
                <a:sym typeface="Caveat"/>
              </a:rPr>
              <a:t>Loss Function.</a:t>
            </a:r>
            <a:endParaRPr b="1" sz="2200">
              <a:latin typeface="Caveat"/>
              <a:ea typeface="Caveat"/>
              <a:cs typeface="Caveat"/>
              <a:sym typeface="Cavea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veat"/>
              <a:buChar char="-"/>
            </a:pPr>
            <a:r>
              <a:rPr b="1" lang="en" sz="2200">
                <a:latin typeface="Caveat"/>
                <a:ea typeface="Caveat"/>
                <a:cs typeface="Caveat"/>
                <a:sym typeface="Caveat"/>
              </a:rPr>
              <a:t>Optimizer.</a:t>
            </a:r>
            <a:endParaRPr b="1" sz="22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Caveat"/>
              <a:ea typeface="Caveat"/>
              <a:cs typeface="Caveat"/>
              <a:sym typeface="Cavea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veat"/>
              <a:buChar char="●"/>
            </a:pPr>
            <a:r>
              <a:rPr b="1" lang="en" sz="2200">
                <a:latin typeface="Caveat"/>
                <a:ea typeface="Caveat"/>
                <a:cs typeface="Caveat"/>
                <a:sym typeface="Caveat"/>
              </a:rPr>
              <a:t>Input Layer handles feature.</a:t>
            </a:r>
            <a:endParaRPr b="1" sz="2200">
              <a:latin typeface="Caveat"/>
              <a:ea typeface="Caveat"/>
              <a:cs typeface="Caveat"/>
              <a:sym typeface="Cavea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veat"/>
              <a:buChar char="●"/>
            </a:pPr>
            <a:r>
              <a:rPr b="1" lang="en" sz="2200">
                <a:latin typeface="Caveat"/>
                <a:ea typeface="Caveat"/>
                <a:cs typeface="Caveat"/>
                <a:sym typeface="Caveat"/>
              </a:rPr>
              <a:t>Weights are specific value on feature.</a:t>
            </a:r>
            <a:endParaRPr b="1" sz="2200">
              <a:latin typeface="Caveat"/>
              <a:ea typeface="Caveat"/>
              <a:cs typeface="Caveat"/>
              <a:sym typeface="Cavea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veat"/>
              <a:buChar char="●"/>
            </a:pPr>
            <a:r>
              <a:rPr b="1" lang="en" sz="2200">
                <a:latin typeface="Caveat"/>
                <a:ea typeface="Caveat"/>
                <a:cs typeface="Caveat"/>
                <a:sym typeface="Caveat"/>
              </a:rPr>
              <a:t>Label predicted value on feature.</a:t>
            </a:r>
            <a:endParaRPr b="1" sz="2200">
              <a:latin typeface="Caveat"/>
              <a:ea typeface="Caveat"/>
              <a:cs typeface="Caveat"/>
              <a:sym typeface="Cavea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veat"/>
              <a:buChar char="●"/>
            </a:pPr>
            <a:r>
              <a:rPr b="1" lang="en" sz="2200">
                <a:latin typeface="Caveat"/>
                <a:ea typeface="Caveat"/>
                <a:cs typeface="Caveat"/>
                <a:sym typeface="Caveat"/>
              </a:rPr>
              <a:t>Optimizer are which takes error and improve it.</a:t>
            </a:r>
            <a:endParaRPr b="1" sz="22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Comic Sans MS"/>
                <a:ea typeface="Comic Sans MS"/>
                <a:cs typeface="Comic Sans MS"/>
                <a:sym typeface="Comic Sans MS"/>
              </a:rPr>
              <a:t>Terminologies in ANN:-</a:t>
            </a:r>
            <a:endParaRPr b="1" sz="2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416325" y="966925"/>
            <a:ext cx="8272500" cy="38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veat"/>
              <a:buChar char="●"/>
            </a:pPr>
            <a:r>
              <a:rPr b="1" lang="en" sz="2100">
                <a:latin typeface="Caveat"/>
                <a:ea typeface="Caveat"/>
                <a:cs typeface="Caveat"/>
                <a:sym typeface="Caveat"/>
              </a:rPr>
              <a:t>Weights - Weights are the specific value on features which we use to predict the Model. Weights are adjusted by Network itself.</a:t>
            </a:r>
            <a:endParaRPr b="1" sz="21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Caveat"/>
              <a:ea typeface="Caveat"/>
              <a:cs typeface="Caveat"/>
              <a:sym typeface="Cavea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veat"/>
              <a:buChar char="●"/>
            </a:pPr>
            <a:r>
              <a:rPr b="1" lang="en" sz="2100">
                <a:latin typeface="Caveat"/>
                <a:ea typeface="Caveat"/>
                <a:cs typeface="Caveat"/>
                <a:sym typeface="Caveat"/>
              </a:rPr>
              <a:t>Loss Function:- Loss Function is (Prediction - Actual value) get from Network.</a:t>
            </a:r>
            <a:endParaRPr b="1" sz="21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Caveat"/>
              <a:ea typeface="Caveat"/>
              <a:cs typeface="Caveat"/>
              <a:sym typeface="Cavea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veat"/>
              <a:buChar char="●"/>
            </a:pPr>
            <a:r>
              <a:rPr b="1" lang="en" sz="2100">
                <a:latin typeface="Caveat"/>
                <a:ea typeface="Caveat"/>
                <a:cs typeface="Caveat"/>
                <a:sym typeface="Caveat"/>
              </a:rPr>
              <a:t>Gradient:- Gradient is the place where error is very very low or acceptable.</a:t>
            </a:r>
            <a:endParaRPr b="1" sz="21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Caveat"/>
              <a:ea typeface="Caveat"/>
              <a:cs typeface="Caveat"/>
              <a:sym typeface="Cavea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veat"/>
              <a:buChar char="●"/>
            </a:pPr>
            <a:r>
              <a:rPr b="1" lang="en" sz="2100">
                <a:latin typeface="Caveat"/>
                <a:ea typeface="Caveat"/>
                <a:cs typeface="Caveat"/>
                <a:sym typeface="Caveat"/>
              </a:rPr>
              <a:t>Local Minimum:- Local Minimum is a place </a:t>
            </a:r>
            <a:r>
              <a:rPr b="1" lang="en" sz="2100">
                <a:latin typeface="Caveat"/>
                <a:ea typeface="Caveat"/>
                <a:cs typeface="Caveat"/>
                <a:sym typeface="Caveat"/>
              </a:rPr>
              <a:t>wherever</a:t>
            </a:r>
            <a:r>
              <a:rPr b="1" lang="en" sz="2100">
                <a:latin typeface="Caveat"/>
                <a:ea typeface="Caveat"/>
                <a:cs typeface="Caveat"/>
                <a:sym typeface="Caveat"/>
              </a:rPr>
              <a:t> error goes to 0 that’s Local Minimum or Global Minimum.</a:t>
            </a:r>
            <a:endParaRPr b="1" sz="21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