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Caveat"/>
      <p:regular r:id="rId9"/>
      <p:bold r:id="rId10"/>
    </p:embeddedFont>
    <p:embeddedFont>
      <p:font typeface="Amatic SC"/>
      <p:regular r:id="rId11"/>
      <p:bold r:id="rId12"/>
    </p:embeddedFont>
    <p:embeddedFont>
      <p:font typeface="Source Code Pro"/>
      <p:regular r:id="rId13"/>
      <p:bold r:id="rId14"/>
      <p:italic r:id="rId15"/>
      <p:boldItalic r:id="rId16"/>
    </p:embeddedFont>
    <p:embeddedFont>
      <p:font typeface="Merriweather"/>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Italic.fntdata"/><Relationship Id="rId11" Type="http://schemas.openxmlformats.org/officeDocument/2006/relationships/font" Target="fonts/AmaticSC-regular.fntdata"/><Relationship Id="rId10" Type="http://schemas.openxmlformats.org/officeDocument/2006/relationships/font" Target="fonts/Caveat-bold.fntdata"/><Relationship Id="rId13" Type="http://schemas.openxmlformats.org/officeDocument/2006/relationships/font" Target="fonts/SourceCodePro-regular.fntdata"/><Relationship Id="rId12" Type="http://schemas.openxmlformats.org/officeDocument/2006/relationships/font" Target="fonts/AmaticSC-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Caveat-regular.fntdata"/><Relationship Id="rId15" Type="http://schemas.openxmlformats.org/officeDocument/2006/relationships/font" Target="fonts/SourceCodePro-italic.fntdata"/><Relationship Id="rId14" Type="http://schemas.openxmlformats.org/officeDocument/2006/relationships/font" Target="fonts/SourceCodePro-bold.fntdata"/><Relationship Id="rId17" Type="http://schemas.openxmlformats.org/officeDocument/2006/relationships/font" Target="fonts/Merriweather-regular.fntdata"/><Relationship Id="rId16" Type="http://schemas.openxmlformats.org/officeDocument/2006/relationships/font" Target="fonts/SourceCodePro-boldItalic.fntdata"/><Relationship Id="rId5" Type="http://schemas.openxmlformats.org/officeDocument/2006/relationships/notesMaster" Target="notesMasters/notesMaster1.xml"/><Relationship Id="rId19" Type="http://schemas.openxmlformats.org/officeDocument/2006/relationships/font" Target="fonts/Merriweather-italic.fntdata"/><Relationship Id="rId6" Type="http://schemas.openxmlformats.org/officeDocument/2006/relationships/slide" Target="slides/slide1.xml"/><Relationship Id="rId18"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eed8f0123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eed8f0123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ed8f0123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ed8f0123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200">
                <a:latin typeface="Merriweather"/>
                <a:ea typeface="Merriweather"/>
                <a:cs typeface="Merriweather"/>
                <a:sym typeface="Merriweather"/>
              </a:rPr>
              <a:t>Training (Computation) process in ANN:-</a:t>
            </a:r>
            <a:endParaRPr sz="4800">
              <a:latin typeface="Merriweather"/>
              <a:ea typeface="Merriweather"/>
              <a:cs typeface="Merriweather"/>
              <a:sym typeface="Merriweathe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Comic Sans MS"/>
                <a:ea typeface="Comic Sans MS"/>
                <a:cs typeface="Comic Sans MS"/>
                <a:sym typeface="Comic Sans MS"/>
              </a:rPr>
              <a:t>                 a concept of Deep Learning (Neural Network):-</a:t>
            </a:r>
            <a:endParaRPr>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03150" y="107900"/>
            <a:ext cx="8537700" cy="748200"/>
          </a:xfrm>
          <a:prstGeom prst="rect">
            <a:avLst/>
          </a:prstGeom>
          <a:solidFill>
            <a:srgbClr val="D9D9D9"/>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88">
                <a:latin typeface="Comic Sans MS"/>
                <a:ea typeface="Comic Sans MS"/>
                <a:cs typeface="Comic Sans MS"/>
                <a:sym typeface="Comic Sans MS"/>
              </a:rPr>
              <a:t>Training (Computation) Process:-</a:t>
            </a:r>
            <a:endParaRPr sz="3288">
              <a:latin typeface="Comic Sans MS"/>
              <a:ea typeface="Comic Sans MS"/>
              <a:cs typeface="Comic Sans MS"/>
              <a:sym typeface="Comic Sans MS"/>
            </a:endParaRPr>
          </a:p>
        </p:txBody>
      </p:sp>
      <p:sp>
        <p:nvSpPr>
          <p:cNvPr id="63" name="Google Shape;63;p14"/>
          <p:cNvSpPr txBox="1"/>
          <p:nvPr/>
        </p:nvSpPr>
        <p:spPr>
          <a:xfrm>
            <a:off x="349175" y="1248950"/>
            <a:ext cx="306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64" name="Google Shape;64;p14"/>
          <p:cNvSpPr txBox="1"/>
          <p:nvPr/>
        </p:nvSpPr>
        <p:spPr>
          <a:xfrm>
            <a:off x="325350" y="772300"/>
            <a:ext cx="8493300" cy="37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Caveat"/>
                <a:ea typeface="Caveat"/>
                <a:cs typeface="Caveat"/>
                <a:sym typeface="Caveat"/>
              </a:rPr>
              <a:t>In this </a:t>
            </a:r>
            <a:r>
              <a:rPr b="1" lang="en" sz="2200">
                <a:latin typeface="Caveat"/>
                <a:ea typeface="Caveat"/>
                <a:cs typeface="Caveat"/>
                <a:sym typeface="Caveat"/>
              </a:rPr>
              <a:t>training</a:t>
            </a:r>
            <a:r>
              <a:rPr b="1" lang="en" sz="2200">
                <a:latin typeface="Caveat"/>
                <a:ea typeface="Caveat"/>
                <a:cs typeface="Caveat"/>
                <a:sym typeface="Caveat"/>
              </a:rPr>
              <a:t> Model first we provide input to the Network then Input section pass it to the Hidden layer then it does Computation part and then provide output. So there we want to predict a value from Model that’s Predicted Value is 0. </a:t>
            </a:r>
            <a:r>
              <a:rPr b="1" lang="en" sz="2200">
                <a:latin typeface="Caveat"/>
                <a:ea typeface="Caveat"/>
                <a:cs typeface="Caveat"/>
                <a:sym typeface="Caveat"/>
              </a:rPr>
              <a:t>but Computation provides us a value (0.8) that’s actual. </a:t>
            </a:r>
            <a:endParaRPr b="1" sz="2200">
              <a:latin typeface="Caveat"/>
              <a:ea typeface="Caveat"/>
              <a:cs typeface="Caveat"/>
              <a:sym typeface="Caveat"/>
            </a:endParaRPr>
          </a:p>
          <a:p>
            <a:pPr indent="0" lvl="0" marL="0" rtl="0" algn="l">
              <a:spcBef>
                <a:spcPts val="0"/>
              </a:spcBef>
              <a:spcAft>
                <a:spcPts val="0"/>
              </a:spcAft>
              <a:buNone/>
            </a:pPr>
            <a:r>
              <a:rPr b="1" lang="en" sz="2200">
                <a:latin typeface="Caveat"/>
                <a:ea typeface="Caveat"/>
                <a:cs typeface="Caveat"/>
                <a:sym typeface="Caveat"/>
              </a:rPr>
              <a:t>    Once we do (Prediction - Actual) we get error or loss function then we get error that’s (0.8) then Network does the ‘Adjustment of the Weight’ to reduce the error. </a:t>
            </a:r>
            <a:endParaRPr b="1" sz="2200">
              <a:latin typeface="Caveat"/>
              <a:ea typeface="Caveat"/>
              <a:cs typeface="Caveat"/>
              <a:sym typeface="Caveat"/>
            </a:endParaRPr>
          </a:p>
        </p:txBody>
      </p:sp>
      <p:pic>
        <p:nvPicPr>
          <p:cNvPr id="65" name="Google Shape;65;p14"/>
          <p:cNvPicPr preferRelativeResize="0"/>
          <p:nvPr/>
        </p:nvPicPr>
        <p:blipFill>
          <a:blip r:embed="rId3">
            <a:alphaModFix/>
          </a:blip>
          <a:stretch>
            <a:fillRect/>
          </a:stretch>
        </p:blipFill>
        <p:spPr>
          <a:xfrm>
            <a:off x="1283600" y="2847021"/>
            <a:ext cx="6200775" cy="2174025"/>
          </a:xfrm>
          <a:prstGeom prst="rect">
            <a:avLst/>
          </a:prstGeom>
          <a:noFill/>
          <a:ln>
            <a:noFill/>
          </a:ln>
        </p:spPr>
      </p:pic>
      <p:sp>
        <p:nvSpPr>
          <p:cNvPr id="66" name="Google Shape;66;p14"/>
          <p:cNvSpPr txBox="1"/>
          <p:nvPr/>
        </p:nvSpPr>
        <p:spPr>
          <a:xfrm>
            <a:off x="7681675" y="3075350"/>
            <a:ext cx="1356300" cy="18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veat"/>
                <a:ea typeface="Caveat"/>
                <a:cs typeface="Caveat"/>
                <a:sym typeface="Caveat"/>
              </a:rPr>
              <a:t>Predicted value</a:t>
            </a:r>
            <a:endParaRPr b="1">
              <a:latin typeface="Caveat"/>
              <a:ea typeface="Caveat"/>
              <a:cs typeface="Caveat"/>
              <a:sym typeface="Caveat"/>
            </a:endParaRPr>
          </a:p>
          <a:p>
            <a:pPr indent="0" lvl="0" marL="0" rtl="0" algn="l">
              <a:spcBef>
                <a:spcPts val="0"/>
              </a:spcBef>
              <a:spcAft>
                <a:spcPts val="0"/>
              </a:spcAft>
              <a:buNone/>
            </a:pPr>
            <a:r>
              <a:rPr b="1" lang="en">
                <a:latin typeface="Caveat"/>
                <a:ea typeface="Caveat"/>
                <a:cs typeface="Caveat"/>
                <a:sym typeface="Caveat"/>
              </a:rPr>
              <a:t>    (0)</a:t>
            </a:r>
            <a:endParaRPr b="1">
              <a:latin typeface="Caveat"/>
              <a:ea typeface="Caveat"/>
              <a:cs typeface="Caveat"/>
              <a:sym typeface="Caveat"/>
            </a:endParaRPr>
          </a:p>
          <a:p>
            <a:pPr indent="0" lvl="0" marL="0" rtl="0" algn="l">
              <a:spcBef>
                <a:spcPts val="0"/>
              </a:spcBef>
              <a:spcAft>
                <a:spcPts val="0"/>
              </a:spcAft>
              <a:buNone/>
            </a:pPr>
            <a:r>
              <a:t/>
            </a:r>
            <a:endParaRPr b="1">
              <a:latin typeface="Caveat"/>
              <a:ea typeface="Caveat"/>
              <a:cs typeface="Caveat"/>
              <a:sym typeface="Caveat"/>
            </a:endParaRPr>
          </a:p>
          <a:p>
            <a:pPr indent="0" lvl="0" marL="0" rtl="0" algn="l">
              <a:spcBef>
                <a:spcPts val="0"/>
              </a:spcBef>
              <a:spcAft>
                <a:spcPts val="0"/>
              </a:spcAft>
              <a:buNone/>
            </a:pPr>
            <a:r>
              <a:rPr b="1" lang="en">
                <a:latin typeface="Caveat"/>
                <a:ea typeface="Caveat"/>
                <a:cs typeface="Caveat"/>
                <a:sym typeface="Caveat"/>
              </a:rPr>
              <a:t>Actual value</a:t>
            </a:r>
            <a:endParaRPr b="1">
              <a:latin typeface="Caveat"/>
              <a:ea typeface="Caveat"/>
              <a:cs typeface="Caveat"/>
              <a:sym typeface="Caveat"/>
            </a:endParaRPr>
          </a:p>
          <a:p>
            <a:pPr indent="0" lvl="0" marL="0" rtl="0" algn="l">
              <a:spcBef>
                <a:spcPts val="0"/>
              </a:spcBef>
              <a:spcAft>
                <a:spcPts val="0"/>
              </a:spcAft>
              <a:buNone/>
            </a:pPr>
            <a:r>
              <a:rPr b="1" lang="en">
                <a:latin typeface="Caveat"/>
                <a:ea typeface="Caveat"/>
                <a:cs typeface="Caveat"/>
                <a:sym typeface="Caveat"/>
              </a:rPr>
              <a:t>‘provide by output’</a:t>
            </a:r>
            <a:endParaRPr b="1">
              <a:latin typeface="Caveat"/>
              <a:ea typeface="Caveat"/>
              <a:cs typeface="Caveat"/>
              <a:sym typeface="Caveat"/>
            </a:endParaRPr>
          </a:p>
          <a:p>
            <a:pPr indent="0" lvl="0" marL="0" rtl="0" algn="l">
              <a:spcBef>
                <a:spcPts val="0"/>
              </a:spcBef>
              <a:spcAft>
                <a:spcPts val="0"/>
              </a:spcAft>
              <a:buNone/>
            </a:pPr>
            <a:r>
              <a:rPr b="1" lang="en">
                <a:latin typeface="Caveat"/>
                <a:ea typeface="Caveat"/>
                <a:cs typeface="Caveat"/>
                <a:sym typeface="Caveat"/>
              </a:rPr>
              <a:t>      (0.8)</a:t>
            </a:r>
            <a:endParaRPr b="1">
              <a:latin typeface="Caveat"/>
              <a:ea typeface="Caveat"/>
              <a:cs typeface="Caveat"/>
              <a:sym typeface="Caveat"/>
            </a:endParaRPr>
          </a:p>
          <a:p>
            <a:pPr indent="0" lvl="0" marL="0" rtl="0" algn="l">
              <a:spcBef>
                <a:spcPts val="0"/>
              </a:spcBef>
              <a:spcAft>
                <a:spcPts val="0"/>
              </a:spcAft>
              <a:buNone/>
            </a:pPr>
            <a:r>
              <a:t/>
            </a:r>
            <a:endParaRPr b="1">
              <a:latin typeface="Caveat"/>
              <a:ea typeface="Caveat"/>
              <a:cs typeface="Caveat"/>
              <a:sym typeface="Caveat"/>
            </a:endParaRPr>
          </a:p>
          <a:p>
            <a:pPr indent="0" lvl="0" marL="0" rtl="0" algn="l">
              <a:spcBef>
                <a:spcPts val="0"/>
              </a:spcBef>
              <a:spcAft>
                <a:spcPts val="0"/>
              </a:spcAft>
              <a:buNone/>
            </a:pPr>
            <a:r>
              <a:rPr b="1" lang="en">
                <a:latin typeface="Caveat"/>
                <a:ea typeface="Caveat"/>
                <a:cs typeface="Caveat"/>
                <a:sym typeface="Caveat"/>
              </a:rPr>
              <a:t>Error is (0.8)</a:t>
            </a:r>
            <a:endParaRPr b="1">
              <a:latin typeface="Caveat"/>
              <a:ea typeface="Caveat"/>
              <a:cs typeface="Caveat"/>
              <a:sym typeface="Cave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04800" y="309350"/>
            <a:ext cx="8537700" cy="748200"/>
          </a:xfrm>
          <a:prstGeom prst="rect">
            <a:avLst/>
          </a:prstGeom>
          <a:solidFill>
            <a:srgbClr val="CCCCCC"/>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88">
                <a:latin typeface="Comic Sans MS"/>
                <a:ea typeface="Comic Sans MS"/>
                <a:cs typeface="Comic Sans MS"/>
                <a:sym typeface="Comic Sans MS"/>
              </a:rPr>
              <a:t>Activation Function Solves Problems:-</a:t>
            </a:r>
            <a:endParaRPr sz="2988">
              <a:latin typeface="Comic Sans MS"/>
              <a:ea typeface="Comic Sans MS"/>
              <a:cs typeface="Comic Sans MS"/>
              <a:sym typeface="Comic Sans MS"/>
            </a:endParaRPr>
          </a:p>
        </p:txBody>
      </p:sp>
      <p:sp>
        <p:nvSpPr>
          <p:cNvPr id="72" name="Google Shape;72;p15"/>
          <p:cNvSpPr txBox="1"/>
          <p:nvPr/>
        </p:nvSpPr>
        <p:spPr>
          <a:xfrm>
            <a:off x="376025" y="1302650"/>
            <a:ext cx="8379900" cy="35052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SzPts val="2100"/>
              <a:buFont typeface="Caveat"/>
              <a:buChar char="-"/>
            </a:pPr>
            <a:r>
              <a:rPr b="1" lang="en" sz="2100">
                <a:latin typeface="Caveat"/>
                <a:ea typeface="Caveat"/>
                <a:cs typeface="Caveat"/>
                <a:sym typeface="Caveat"/>
              </a:rPr>
              <a:t>Vanishing Gradient Problem:- It sends Gradient to the level so it can Segregate and then the error can be reach to Local Minimum.</a:t>
            </a:r>
            <a:endParaRPr b="1" sz="2100">
              <a:latin typeface="Caveat"/>
              <a:ea typeface="Caveat"/>
              <a:cs typeface="Caveat"/>
              <a:sym typeface="Caveat"/>
            </a:endParaRPr>
          </a:p>
          <a:p>
            <a:pPr indent="0" lvl="0" marL="457200" rtl="0" algn="l">
              <a:spcBef>
                <a:spcPts val="0"/>
              </a:spcBef>
              <a:spcAft>
                <a:spcPts val="0"/>
              </a:spcAft>
              <a:buNone/>
            </a:pPr>
            <a:r>
              <a:t/>
            </a:r>
            <a:endParaRPr b="1" sz="2100">
              <a:latin typeface="Caveat"/>
              <a:ea typeface="Caveat"/>
              <a:cs typeface="Caveat"/>
              <a:sym typeface="Caveat"/>
            </a:endParaRPr>
          </a:p>
          <a:p>
            <a:pPr indent="-361950" lvl="0" marL="457200" rtl="0" algn="l">
              <a:spcBef>
                <a:spcPts val="0"/>
              </a:spcBef>
              <a:spcAft>
                <a:spcPts val="0"/>
              </a:spcAft>
              <a:buSzPts val="2100"/>
              <a:buFont typeface="Caveat"/>
              <a:buChar char="-"/>
            </a:pPr>
            <a:r>
              <a:rPr b="1" lang="en" sz="2100">
                <a:latin typeface="Caveat"/>
                <a:ea typeface="Caveat"/>
                <a:cs typeface="Caveat"/>
                <a:sym typeface="Caveat"/>
              </a:rPr>
              <a:t>Zero-Centered Problem:- Activation function allows gradient to the less than 0 or we can say in ( - values).</a:t>
            </a:r>
            <a:endParaRPr b="1" sz="2100">
              <a:latin typeface="Caveat"/>
              <a:ea typeface="Caveat"/>
              <a:cs typeface="Caveat"/>
              <a:sym typeface="Caveat"/>
            </a:endParaRPr>
          </a:p>
          <a:p>
            <a:pPr indent="0" lvl="0" marL="457200" rtl="0" algn="l">
              <a:spcBef>
                <a:spcPts val="0"/>
              </a:spcBef>
              <a:spcAft>
                <a:spcPts val="0"/>
              </a:spcAft>
              <a:buNone/>
            </a:pPr>
            <a:r>
              <a:t/>
            </a:r>
            <a:endParaRPr b="1" sz="2100">
              <a:latin typeface="Caveat"/>
              <a:ea typeface="Caveat"/>
              <a:cs typeface="Caveat"/>
              <a:sym typeface="Caveat"/>
            </a:endParaRPr>
          </a:p>
          <a:p>
            <a:pPr indent="-361950" lvl="0" marL="457200" rtl="0" algn="l">
              <a:spcBef>
                <a:spcPts val="0"/>
              </a:spcBef>
              <a:spcAft>
                <a:spcPts val="0"/>
              </a:spcAft>
              <a:buSzPts val="2100"/>
              <a:buFont typeface="Caveat"/>
              <a:buChar char="-"/>
            </a:pPr>
            <a:r>
              <a:rPr b="1" lang="en" sz="2100">
                <a:latin typeface="Caveat"/>
                <a:ea typeface="Caveat"/>
                <a:cs typeface="Caveat"/>
                <a:sym typeface="Caveat"/>
              </a:rPr>
              <a:t>Computational Expense:- with the help of Activation function Computational Expense decrease or it takes less time in order to compute or process.</a:t>
            </a:r>
            <a:endParaRPr b="1" sz="2100">
              <a:latin typeface="Caveat"/>
              <a:ea typeface="Caveat"/>
              <a:cs typeface="Caveat"/>
              <a:sym typeface="Caveat"/>
            </a:endParaRPr>
          </a:p>
          <a:p>
            <a:pPr indent="0" lvl="0" marL="457200" rtl="0" algn="l">
              <a:spcBef>
                <a:spcPts val="0"/>
              </a:spcBef>
              <a:spcAft>
                <a:spcPts val="0"/>
              </a:spcAft>
              <a:buNone/>
            </a:pPr>
            <a:r>
              <a:t/>
            </a:r>
            <a:endParaRPr b="1" sz="2100">
              <a:latin typeface="Caveat"/>
              <a:ea typeface="Caveat"/>
              <a:cs typeface="Caveat"/>
              <a:sym typeface="Caveat"/>
            </a:endParaRPr>
          </a:p>
          <a:p>
            <a:pPr indent="-361950" lvl="0" marL="457200" rtl="0" algn="l">
              <a:spcBef>
                <a:spcPts val="0"/>
              </a:spcBef>
              <a:spcAft>
                <a:spcPts val="0"/>
              </a:spcAft>
              <a:buSzPts val="2100"/>
              <a:buFont typeface="Caveat"/>
              <a:buChar char="-"/>
            </a:pPr>
            <a:r>
              <a:rPr b="1" lang="en" sz="2100">
                <a:latin typeface="Caveat"/>
                <a:ea typeface="Caveat"/>
                <a:cs typeface="Caveat"/>
                <a:sym typeface="Caveat"/>
              </a:rPr>
              <a:t>Differentiable:- with the help of Activation function it can Separate important or unwanted data. </a:t>
            </a:r>
            <a:endParaRPr b="1" sz="2100">
              <a:latin typeface="Caveat"/>
              <a:ea typeface="Caveat"/>
              <a:cs typeface="Caveat"/>
              <a:sym typeface="Caveat"/>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