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7" r:id="rId2"/>
    <p:sldId id="262" r:id="rId3"/>
    <p:sldId id="261" r:id="rId4"/>
    <p:sldId id="263" r:id="rId5"/>
    <p:sldId id="264" r:id="rId6"/>
    <p:sldId id="272" r:id="rId7"/>
    <p:sldId id="265" r:id="rId8"/>
    <p:sldId id="266" r:id="rId9"/>
    <p:sldId id="267" r:id="rId10"/>
    <p:sldId id="268" r:id="rId11"/>
    <p:sldId id="269" r:id="rId12"/>
    <p:sldId id="270" r:id="rId13"/>
    <p:sldId id="271"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varScale="1">
        <p:scale>
          <a:sx n="119" d="100"/>
          <a:sy n="119" d="100"/>
        </p:scale>
        <p:origin x="232" y="3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image" Target="../media/image4.png"/><Relationship Id="rId6" Type="http://schemas.openxmlformats.org/officeDocument/2006/relationships/hyperlink" Target="https://en.wikipedia.org/wiki/Logistic_distribution" TargetMode="External"/><Relationship Id="rId5" Type="http://schemas.openxmlformats.org/officeDocument/2006/relationships/image" Target="../media/image7.png"/><Relationship Id="rId4" Type="http://schemas.openxmlformats.org/officeDocument/2006/relationships/hyperlink" Target="https://online.stat.psu.edu/stat508/lesson/2/2.3"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en.wikipedia.org/wiki/Logistic_distribution" TargetMode="External"/><Relationship Id="rId2" Type="http://schemas.openxmlformats.org/officeDocument/2006/relationships/image" Target="../media/image7.png"/><Relationship Id="rId1" Type="http://schemas.openxmlformats.org/officeDocument/2006/relationships/image" Target="../media/image4.png"/><Relationship Id="rId5" Type="http://schemas.openxmlformats.org/officeDocument/2006/relationships/hyperlink" Target="https://pxhere.com/en/photo/1639886" TargetMode="External"/><Relationship Id="rId4"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image" Target="../media/image4.png"/><Relationship Id="rId6" Type="http://schemas.openxmlformats.org/officeDocument/2006/relationships/hyperlink" Target="https://en.wikipedia.org/wiki/Logistic_distribution" TargetMode="External"/><Relationship Id="rId5" Type="http://schemas.openxmlformats.org/officeDocument/2006/relationships/image" Target="../media/image7.png"/><Relationship Id="rId4" Type="http://schemas.openxmlformats.org/officeDocument/2006/relationships/hyperlink" Target="https://online.stat.psu.edu/stat508/lesson/2/2.3"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Logistic_distribution" TargetMode="External"/><Relationship Id="rId2" Type="http://schemas.openxmlformats.org/officeDocument/2006/relationships/image" Target="../media/image7.png"/><Relationship Id="rId1" Type="http://schemas.openxmlformats.org/officeDocument/2006/relationships/image" Target="../media/image4.png"/><Relationship Id="rId5" Type="http://schemas.openxmlformats.org/officeDocument/2006/relationships/hyperlink" Target="https://pxhere.com/en/photo/1639886" TargetMode="External"/><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a:lnSpc>
              <a:spcPct val="100000"/>
            </a:lnSpc>
            <a:defRPr cap="all"/>
          </a:pPr>
          <a:r>
            <a:rPr lang="en-GB" dirty="0"/>
            <a:t>MAIL</a:t>
          </a:r>
          <a:r>
            <a:rPr lang="en-GB" baseline="0" dirty="0"/>
            <a:t> DATA</a:t>
          </a:r>
          <a:endParaRPr lang="en-gb" dirty="0"/>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1C383F32-22E8-4F62-A3E0-BDC3D5F48992}">
      <dgm:prSet/>
      <dgm:spPr/>
      <dgm:t>
        <a:bodyPr rtlCol="0"/>
        <a:lstStyle/>
        <a:p>
          <a:pPr>
            <a:lnSpc>
              <a:spcPct val="100000"/>
            </a:lnSpc>
            <a:defRPr cap="all"/>
          </a:pPr>
          <a:r>
            <a:rPr lang="en-GB" dirty="0"/>
            <a:t>LOGISTIC REGRESSION MODEL</a:t>
          </a:r>
          <a:endParaRPr lang="en-gb" dirty="0"/>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EE9C6B3A-B25C-CA4A-9B30-4F2CC4981825}">
      <dgm:prSet/>
      <dgm:spPr/>
      <dgm:t>
        <a:bodyPr/>
        <a:lstStyle/>
        <a:p>
          <a:pPr>
            <a:lnSpc>
              <a:spcPct val="100000"/>
            </a:lnSpc>
            <a:defRPr cap="all"/>
          </a:pPr>
          <a:r>
            <a:rPr lang="en-GB" dirty="0"/>
            <a:t>DATA PRE-PROCESSING</a:t>
          </a:r>
        </a:p>
      </dgm:t>
    </dgm:pt>
    <dgm:pt modelId="{997A273C-5E1C-7B42-B76C-0BE87D2700F3}" type="parTrans" cxnId="{F4C39372-E8E1-A840-A908-4578B5463A91}">
      <dgm:prSet/>
      <dgm:spPr/>
      <dgm:t>
        <a:bodyPr/>
        <a:lstStyle/>
        <a:p>
          <a:endParaRPr lang="en-GB"/>
        </a:p>
      </dgm:t>
    </dgm:pt>
    <dgm:pt modelId="{1C6366B0-F996-F743-B6F8-FBC8406DB262}" type="sibTrans" cxnId="{F4C39372-E8E1-A840-A908-4578B5463A91}">
      <dgm:prSet/>
      <dgm:spPr/>
      <dgm:t>
        <a:bodyPr/>
        <a:lstStyle/>
        <a:p>
          <a:endParaRPr lang="en-GB"/>
        </a:p>
      </dgm:t>
    </dgm:pt>
    <dgm:pt modelId="{49225C73-1633-42F1-AB3B-7CB183E5F8B8}">
      <dgm:prSet/>
      <dgm:spPr/>
      <dgm:t>
        <a:bodyPr rtlCol="0"/>
        <a:lstStyle/>
        <a:p>
          <a:pPr>
            <a:lnSpc>
              <a:spcPct val="100000"/>
            </a:lnSpc>
            <a:defRPr cap="all"/>
          </a:pPr>
          <a:r>
            <a:rPr lang="en-GB" dirty="0"/>
            <a:t>TRAIN-TEST SPLIT</a:t>
          </a:r>
          <a:endParaRPr lang="en-gb" dirty="0"/>
        </a:p>
      </dgm:t>
    </dgm:pt>
    <dgm:pt modelId="{9646853A-8964-4519-A5B1-0B7D18B2983D}" type="sibTrans" cxnId="{A9154303-8225-4248-91DC-1B0156A35F07}">
      <dgm:prSet/>
      <dgm:spPr/>
      <dgm:t>
        <a:bodyPr rtlCol="0"/>
        <a:lstStyle/>
        <a:p>
          <a:pPr rtl="0"/>
          <a:endParaRPr lang="en-US"/>
        </a:p>
      </dgm:t>
    </dgm:pt>
    <dgm:pt modelId="{1A0E2090-1D4F-438A-8766-B6030CE01ADD}" type="parTrans" cxnId="{A9154303-8225-4248-91DC-1B0156A35F07}">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blipFill>
          <a:blip xmlns:r="http://schemas.openxmlformats.org/officeDocument/2006/relationships" r:embed="rId1"/>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0A50A782-B805-3049-A8CD-5E70089D248A}" type="pres">
      <dgm:prSet presAssocID="{EE9C6B3A-B25C-CA4A-9B30-4F2CC4981825}" presName="compNode" presStyleCnt="0"/>
      <dgm:spPr/>
    </dgm:pt>
    <dgm:pt modelId="{D6174416-5426-EA45-A327-85A5FB17519D}" type="pres">
      <dgm:prSet presAssocID="{EE9C6B3A-B25C-CA4A-9B30-4F2CC4981825}" presName="iconBgRect" presStyleLbl="bgShp" presStyleIdx="1" presStyleCnt="4"/>
      <dgm:spPr/>
    </dgm:pt>
    <dgm:pt modelId="{FDC1941F-01BA-4344-941C-4D50C834F5EB}" type="pres">
      <dgm:prSet presAssocID="{EE9C6B3A-B25C-CA4A-9B30-4F2CC4981825}" presName="iconRect" presStyleLbl="node1" presStyleIdx="1" presStyleCnt="4"/>
      <dgm:spPr>
        <a:blipFill>
          <a:blip xmlns:r="http://schemas.openxmlformats.org/officeDocument/2006/relationships" r:embed="rId2"/>
          <a:srcRect/>
          <a:stretch>
            <a:fillRect l="-17000" r="-17000"/>
          </a:stretch>
        </a:blipFill>
      </dgm:spPr>
    </dgm:pt>
    <dgm:pt modelId="{55B9859C-134F-7D4E-950A-9ECB6E988E88}" type="pres">
      <dgm:prSet presAssocID="{EE9C6B3A-B25C-CA4A-9B30-4F2CC4981825}" presName="spaceRect" presStyleCnt="0"/>
      <dgm:spPr/>
    </dgm:pt>
    <dgm:pt modelId="{3B6F8BD0-CF49-0E4A-8948-A4A30EAFBD88}" type="pres">
      <dgm:prSet presAssocID="{EE9C6B3A-B25C-CA4A-9B30-4F2CC4981825}" presName="textRect" presStyleLbl="revTx" presStyleIdx="1" presStyleCnt="4">
        <dgm:presLayoutVars>
          <dgm:chMax val="1"/>
          <dgm:chPref val="1"/>
        </dgm:presLayoutVars>
      </dgm:prSet>
      <dgm:spPr/>
    </dgm:pt>
    <dgm:pt modelId="{DCB6D313-4704-924C-888B-9A76EB86F558}" type="pres">
      <dgm:prSet presAssocID="{1C6366B0-F996-F743-B6F8-FBC8406DB262}"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4"/>
      <dgm:spPr/>
    </dgm:pt>
    <dgm:pt modelId="{DB4CA7C4-FCA1-4127-B20A-2A5C031A3CF4}" type="pres">
      <dgm:prSet presAssocID="{49225C73-1633-42F1-AB3B-7CB183E5F8B8}" presName="iconRect" presStyleLbl="node1" presStyleIdx="2" presStyleCnt="4"/>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20000" r="-20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4"/>
      <dgm:spPr/>
    </dgm:pt>
    <dgm:pt modelId="{39509775-983E-4110-B989-EE2CD6514BE0}" type="pres">
      <dgm:prSet presAssocID="{1C383F32-22E8-4F62-A3E0-BDC3D5F48992}" presName="iconRect" presStyleLbl="node1" presStyleIdx="3" presStyleCnt="4"/>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l="-13000" r="-1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F4C39372-E8E1-A840-A908-4578B5463A91}" srcId="{01A66772-F185-4D58-B8BB-E9370D7A7A2B}" destId="{EE9C6B3A-B25C-CA4A-9B30-4F2CC4981825}" srcOrd="1" destOrd="0" parTransId="{997A273C-5E1C-7B42-B76C-0BE87D2700F3}" sibTransId="{1C6366B0-F996-F743-B6F8-FBC8406DB262}"/>
    <dgm:cxn modelId="{C4CCE57E-E871-46D6-BAD5-880252C95D22}" srcId="{01A66772-F185-4D58-B8BB-E9370D7A7A2B}" destId="{1C383F32-22E8-4F62-A3E0-BDC3D5F48992}" srcOrd="3" destOrd="0" parTransId="{A7920A2F-3244-4159-AF04-6A1D38B7B317}" sibTransId="{8500F72A-2C6D-4FDF-9C1D-CA691380EB0B}"/>
    <dgm:cxn modelId="{09AD8FC5-AD89-1042-94A1-C6A84C84A1F5}" type="presOf" srcId="{EE9C6B3A-B25C-CA4A-9B30-4F2CC4981825}" destId="{3B6F8BD0-CF49-0E4A-8948-A4A30EAFBD88}"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956A851D-4253-7A47-AAC5-A7EADC9E7E1B}" type="presParOf" srcId="{50B3CE7C-E10B-4E23-BD93-03664997C932}" destId="{0A50A782-B805-3049-A8CD-5E70089D248A}" srcOrd="2" destOrd="0" presId="urn:microsoft.com/office/officeart/2018/5/layout/IconCircleLabelList"/>
    <dgm:cxn modelId="{AE30C95E-D8DD-0C44-AD21-AE38F0DCFA53}" type="presParOf" srcId="{0A50A782-B805-3049-A8CD-5E70089D248A}" destId="{D6174416-5426-EA45-A327-85A5FB17519D}" srcOrd="0" destOrd="0" presId="urn:microsoft.com/office/officeart/2018/5/layout/IconCircleLabelList"/>
    <dgm:cxn modelId="{73D6D5EF-1E4A-504D-9DCC-5CE943D27A8F}" type="presParOf" srcId="{0A50A782-B805-3049-A8CD-5E70089D248A}" destId="{FDC1941F-01BA-4344-941C-4D50C834F5EB}" srcOrd="1" destOrd="0" presId="urn:microsoft.com/office/officeart/2018/5/layout/IconCircleLabelList"/>
    <dgm:cxn modelId="{DD657F27-B1C0-384E-BEF3-C9BB1D884F7F}" type="presParOf" srcId="{0A50A782-B805-3049-A8CD-5E70089D248A}" destId="{55B9859C-134F-7D4E-950A-9ECB6E988E88}" srcOrd="2" destOrd="0" presId="urn:microsoft.com/office/officeart/2018/5/layout/IconCircleLabelList"/>
    <dgm:cxn modelId="{BD1C435C-3FFC-CF48-B503-C354CF7E5F9D}" type="presParOf" srcId="{0A50A782-B805-3049-A8CD-5E70089D248A}" destId="{3B6F8BD0-CF49-0E4A-8948-A4A30EAFBD88}" srcOrd="3" destOrd="0" presId="urn:microsoft.com/office/officeart/2018/5/layout/IconCircleLabelList"/>
    <dgm:cxn modelId="{3599C28F-B21A-3144-8698-E0499ECB4028}" type="presParOf" srcId="{50B3CE7C-E10B-4E23-BD93-03664997C932}" destId="{DCB6D313-4704-924C-888B-9A76EB86F558}"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a:lnSpc>
              <a:spcPct val="100000"/>
            </a:lnSpc>
            <a:defRPr cap="all"/>
          </a:pPr>
          <a:r>
            <a:rPr lang="en-GB" dirty="0"/>
            <a:t>New MAIL</a:t>
          </a:r>
          <a:endParaRPr lang="en-gb" dirty="0"/>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1C383F32-22E8-4F62-A3E0-BDC3D5F48992}">
      <dgm:prSet/>
      <dgm:spPr/>
      <dgm:t>
        <a:bodyPr rtlCol="0"/>
        <a:lstStyle/>
        <a:p>
          <a:pPr>
            <a:lnSpc>
              <a:spcPct val="100000"/>
            </a:lnSpc>
            <a:defRPr cap="all"/>
          </a:pPr>
          <a:r>
            <a:rPr lang="en-GB" dirty="0"/>
            <a:t>LOGISTIC REGRESSION MODEL</a:t>
          </a:r>
          <a:endParaRPr lang="en-gb" dirty="0"/>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EE9C6B3A-B25C-CA4A-9B30-4F2CC4981825}">
      <dgm:prSet/>
      <dgm:spPr/>
      <dgm:t>
        <a:bodyPr/>
        <a:lstStyle/>
        <a:p>
          <a:pPr>
            <a:lnSpc>
              <a:spcPct val="100000"/>
            </a:lnSpc>
            <a:defRPr cap="all"/>
          </a:pPr>
          <a:r>
            <a:rPr lang="en-GB" dirty="0"/>
            <a:t>PREDICTION - SPAM OR HAM</a:t>
          </a:r>
        </a:p>
      </dgm:t>
    </dgm:pt>
    <dgm:pt modelId="{997A273C-5E1C-7B42-B76C-0BE87D2700F3}" type="parTrans" cxnId="{F4C39372-E8E1-A840-A908-4578B5463A91}">
      <dgm:prSet/>
      <dgm:spPr/>
      <dgm:t>
        <a:bodyPr/>
        <a:lstStyle/>
        <a:p>
          <a:endParaRPr lang="en-GB"/>
        </a:p>
      </dgm:t>
    </dgm:pt>
    <dgm:pt modelId="{1C6366B0-F996-F743-B6F8-FBC8406DB262}" type="sibTrans" cxnId="{F4C39372-E8E1-A840-A908-4578B5463A91}">
      <dgm:prSet/>
      <dgm:spPr/>
      <dgm:t>
        <a:bodyPr/>
        <a:lstStyle/>
        <a:p>
          <a:endParaRPr lang="en-GB"/>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1" presStyleCnt="3"/>
      <dgm:spPr/>
    </dgm:pt>
    <dgm:pt modelId="{39509775-983E-4110-B989-EE2CD6514BE0}" type="pres">
      <dgm:prSet presAssocID="{1C383F32-22E8-4F62-A3E0-BDC3D5F48992}" presName="iconRect" presStyleLbl="node1" presStyleIdx="1" presStyleCnt="3"/>
      <dgm:spPr>
        <a:blipFill>
          <a:blip xmlns:r="http://schemas.openxmlformats.org/officeDocument/2006/relationships" r:embed="rId2">
            <a:extLst>
              <a:ext uri="{837473B0-CC2E-450A-ABE3-18F120FF3D39}">
                <a1611:picAttrSrcUrl xmlns:a1611="http://schemas.microsoft.com/office/drawing/2016/11/main" r:id="rId3"/>
              </a:ext>
            </a:extLst>
          </a:blip>
          <a:srcRect/>
          <a:stretch>
            <a:fillRect l="-13000" r="-1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1" presStyleCnt="3">
        <dgm:presLayoutVars>
          <dgm:chMax val="1"/>
          <dgm:chPref val="1"/>
        </dgm:presLayoutVars>
      </dgm:prSet>
      <dgm:spPr/>
    </dgm:pt>
    <dgm:pt modelId="{5F80B9C5-7063-4E48-823C-7BF5F10A9B08}" type="pres">
      <dgm:prSet presAssocID="{8500F72A-2C6D-4FDF-9C1D-CA691380EB0B}" presName="sibTrans" presStyleCnt="0"/>
      <dgm:spPr/>
    </dgm:pt>
    <dgm:pt modelId="{0A50A782-B805-3049-A8CD-5E70089D248A}" type="pres">
      <dgm:prSet presAssocID="{EE9C6B3A-B25C-CA4A-9B30-4F2CC4981825}" presName="compNode" presStyleCnt="0"/>
      <dgm:spPr/>
    </dgm:pt>
    <dgm:pt modelId="{D6174416-5426-EA45-A327-85A5FB17519D}" type="pres">
      <dgm:prSet presAssocID="{EE9C6B3A-B25C-CA4A-9B30-4F2CC4981825}" presName="iconBgRect" presStyleLbl="bgShp" presStyleIdx="2" presStyleCnt="3"/>
      <dgm:spPr/>
    </dgm:pt>
    <dgm:pt modelId="{FDC1941F-01BA-4344-941C-4D50C834F5EB}" type="pres">
      <dgm:prSet presAssocID="{EE9C6B3A-B25C-CA4A-9B30-4F2CC498182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24000" r="-24000"/>
          </a:stretch>
        </a:blipFill>
      </dgm:spPr>
    </dgm:pt>
    <dgm:pt modelId="{55B9859C-134F-7D4E-950A-9ECB6E988E88}" type="pres">
      <dgm:prSet presAssocID="{EE9C6B3A-B25C-CA4A-9B30-4F2CC4981825}" presName="spaceRect" presStyleCnt="0"/>
      <dgm:spPr/>
    </dgm:pt>
    <dgm:pt modelId="{3B6F8BD0-CF49-0E4A-8948-A4A30EAFBD88}" type="pres">
      <dgm:prSet presAssocID="{EE9C6B3A-B25C-CA4A-9B30-4F2CC4981825}" presName="textRect" presStyleLbl="revTx" presStyleIdx="2" presStyleCnt="3">
        <dgm:presLayoutVars>
          <dgm:chMax val="1"/>
          <dgm:chPref val="1"/>
        </dgm:presLayoutVars>
      </dgm:prSet>
      <dgm:spPr/>
    </dgm:pt>
  </dgm:ptLst>
  <dgm:cxnLst>
    <dgm:cxn modelId="{DF71322B-5647-9542-8AFF-BE2FFD4AAC91}" type="presOf" srcId="{EE9C6B3A-B25C-CA4A-9B30-4F2CC4981825}" destId="{3B6F8BD0-CF49-0E4A-8948-A4A30EAFBD88}" srcOrd="0" destOrd="0" presId="urn:microsoft.com/office/officeart/2018/5/layout/IconCircleLabelList"/>
    <dgm:cxn modelId="{6DDEA23E-52C5-154E-9722-B8DE1917D38F}" type="presOf" srcId="{1C383F32-22E8-4F62-A3E0-BDC3D5F48992}" destId="{1AEDC777-00B3-41D7-9AE1-23D741E941C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F4C39372-E8E1-A840-A908-4578B5463A91}" srcId="{01A66772-F185-4D58-B8BB-E9370D7A7A2B}" destId="{EE9C6B3A-B25C-CA4A-9B30-4F2CC4981825}" srcOrd="2" destOrd="0" parTransId="{997A273C-5E1C-7B42-B76C-0BE87D2700F3}" sibTransId="{1C6366B0-F996-F743-B6F8-FBC8406DB262}"/>
    <dgm:cxn modelId="{C4CCE57E-E871-46D6-BAD5-880252C95D22}" srcId="{01A66772-F185-4D58-B8BB-E9370D7A7A2B}" destId="{1C383F32-22E8-4F62-A3E0-BDC3D5F48992}" srcOrd="1" destOrd="0" parTransId="{A7920A2F-3244-4159-AF04-6A1D38B7B317}" sibTransId="{8500F72A-2C6D-4FDF-9C1D-CA691380EB0B}"/>
    <dgm:cxn modelId="{DD49CAB9-8B92-E44A-A0CC-5DE3D6938C99}" type="presOf" srcId="{40FC4FFE-8987-4A26-B7F4-8A516F18ADAE}" destId="{127117FB-F8A7-4A20-A8A7-EC686DDC76D0}" srcOrd="0" destOrd="0" presId="urn:microsoft.com/office/officeart/2018/5/layout/IconCircleLabelList"/>
    <dgm:cxn modelId="{858BC170-4248-4A47-9573-1A391B00247A}" type="presParOf" srcId="{50B3CE7C-E10B-4E23-BD93-03664997C932}" destId="{DE9CE479-E4AE-4283-AEF1-10C1535B4324}" srcOrd="0" destOrd="0" presId="urn:microsoft.com/office/officeart/2018/5/layout/IconCircleLabelList"/>
    <dgm:cxn modelId="{E6D9FFEE-2888-8C45-ABE5-BE8163900CC8}" type="presParOf" srcId="{DE9CE479-E4AE-4283-AEF1-10C1535B4324}" destId="{B59FCF02-CAD2-4D6F-9542-AD86711168CA}" srcOrd="0" destOrd="0" presId="urn:microsoft.com/office/officeart/2018/5/layout/IconCircleLabelList"/>
    <dgm:cxn modelId="{32C3F32D-09AD-7243-B892-87E3482C3DD2}" type="presParOf" srcId="{DE9CE479-E4AE-4283-AEF1-10C1535B4324}" destId="{7C175B98-93F4-4D7C-BB95-1514AB879CD5}" srcOrd="1" destOrd="0" presId="urn:microsoft.com/office/officeart/2018/5/layout/IconCircleLabelList"/>
    <dgm:cxn modelId="{36A01B70-B290-4143-8E46-64C02476573D}" type="presParOf" srcId="{DE9CE479-E4AE-4283-AEF1-10C1535B4324}" destId="{677A3090-5F01-43FD-9FA6-C0420AD80FD6}" srcOrd="2" destOrd="0" presId="urn:microsoft.com/office/officeart/2018/5/layout/IconCircleLabelList"/>
    <dgm:cxn modelId="{D86DFDC9-C45F-B542-BBE7-BE978856319D}" type="presParOf" srcId="{DE9CE479-E4AE-4283-AEF1-10C1535B4324}" destId="{127117FB-F8A7-4A20-A8A7-EC686DDC76D0}" srcOrd="3" destOrd="0" presId="urn:microsoft.com/office/officeart/2018/5/layout/IconCircleLabelList"/>
    <dgm:cxn modelId="{ABA4E314-A897-DF4D-A8FC-B4966A3206B1}" type="presParOf" srcId="{50B3CE7C-E10B-4E23-BD93-03664997C932}" destId="{FD1EED9C-83D3-41AD-A09B-D3B36354168F}" srcOrd="1" destOrd="0" presId="urn:microsoft.com/office/officeart/2018/5/layout/IconCircleLabelList"/>
    <dgm:cxn modelId="{44368722-4B81-774B-A737-67DC83F8C88C}" type="presParOf" srcId="{50B3CE7C-E10B-4E23-BD93-03664997C932}" destId="{ECFA770B-DE2C-4683-A038-58D0FE44BC27}" srcOrd="2" destOrd="0" presId="urn:microsoft.com/office/officeart/2018/5/layout/IconCircleLabelList"/>
    <dgm:cxn modelId="{8C1F6383-F64F-FA48-B2BF-6C2C9C9BE3E3}" type="presParOf" srcId="{ECFA770B-DE2C-4683-A038-58D0FE44BC27}" destId="{FF93E135-77D6-48A0-8871-9BC93D705D06}" srcOrd="0" destOrd="0" presId="urn:microsoft.com/office/officeart/2018/5/layout/IconCircleLabelList"/>
    <dgm:cxn modelId="{1F96FE31-11EF-FA4A-850E-F34947C9AE67}" type="presParOf" srcId="{ECFA770B-DE2C-4683-A038-58D0FE44BC27}" destId="{39509775-983E-4110-B989-EE2CD6514BE0}" srcOrd="1" destOrd="0" presId="urn:microsoft.com/office/officeart/2018/5/layout/IconCircleLabelList"/>
    <dgm:cxn modelId="{4EF69DB8-C5A0-2B45-835D-D5B6F9A06059}" type="presParOf" srcId="{ECFA770B-DE2C-4683-A038-58D0FE44BC27}" destId="{493B43B2-705C-4AE5-8A77-D8DEEDA1B5CF}" srcOrd="2" destOrd="0" presId="urn:microsoft.com/office/officeart/2018/5/layout/IconCircleLabelList"/>
    <dgm:cxn modelId="{A61FB456-120E-0240-B9B8-8AD1C2C99007}" type="presParOf" srcId="{ECFA770B-DE2C-4683-A038-58D0FE44BC27}" destId="{1AEDC777-00B3-41D7-9AE1-23D741E941C3}" srcOrd="3" destOrd="0" presId="urn:microsoft.com/office/officeart/2018/5/layout/IconCircleLabelList"/>
    <dgm:cxn modelId="{18693801-9997-B243-9A7A-D1B2509D8EA1}" type="presParOf" srcId="{50B3CE7C-E10B-4E23-BD93-03664997C932}" destId="{5F80B9C5-7063-4E48-823C-7BF5F10A9B08}" srcOrd="3" destOrd="0" presId="urn:microsoft.com/office/officeart/2018/5/layout/IconCircleLabelList"/>
    <dgm:cxn modelId="{2605A651-36DC-6549-AA28-F2E6B25323A9}" type="presParOf" srcId="{50B3CE7C-E10B-4E23-BD93-03664997C932}" destId="{0A50A782-B805-3049-A8CD-5E70089D248A}" srcOrd="4" destOrd="0" presId="urn:microsoft.com/office/officeart/2018/5/layout/IconCircleLabelList"/>
    <dgm:cxn modelId="{77B43568-F609-AC45-9E24-5328B70E0C05}" type="presParOf" srcId="{0A50A782-B805-3049-A8CD-5E70089D248A}" destId="{D6174416-5426-EA45-A327-85A5FB17519D}" srcOrd="0" destOrd="0" presId="urn:microsoft.com/office/officeart/2018/5/layout/IconCircleLabelList"/>
    <dgm:cxn modelId="{C3F5B559-31C9-4640-B064-671A287165EE}" type="presParOf" srcId="{0A50A782-B805-3049-A8CD-5E70089D248A}" destId="{FDC1941F-01BA-4344-941C-4D50C834F5EB}" srcOrd="1" destOrd="0" presId="urn:microsoft.com/office/officeart/2018/5/layout/IconCircleLabelList"/>
    <dgm:cxn modelId="{16269CC6-1D66-154C-8E83-DCA9EEAC6575}" type="presParOf" srcId="{0A50A782-B805-3049-A8CD-5E70089D248A}" destId="{55B9859C-134F-7D4E-950A-9ECB6E988E88}" srcOrd="2" destOrd="0" presId="urn:microsoft.com/office/officeart/2018/5/layout/IconCircleLabelList"/>
    <dgm:cxn modelId="{31C6A598-5E0A-004D-8AEE-D1AE8E4D30EE}" type="presParOf" srcId="{0A50A782-B805-3049-A8CD-5E70089D248A}" destId="{3B6F8BD0-CF49-0E4A-8948-A4A30EAFBD88}"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6795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947125"/>
          <a:ext cx="720326" cy="720326"/>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en-GB" sz="1600" kern="1200" dirty="0"/>
            <a:t>MAIL</a:t>
          </a:r>
          <a:r>
            <a:rPr lang="en-GB" sz="1600" kern="1200" baseline="0" dirty="0"/>
            <a:t> DATA</a:t>
          </a:r>
          <a:endParaRPr lang="en-gb" sz="1600" kern="1200" dirty="0"/>
        </a:p>
      </dsp:txBody>
      <dsp:txXfrm>
        <a:off x="372805" y="2326036"/>
        <a:ext cx="2058075" cy="720000"/>
      </dsp:txXfrm>
    </dsp:sp>
    <dsp:sp modelId="{D6174416-5426-EA45-A327-85A5FB17519D}">
      <dsp:nvSpPr>
        <dsp:cNvPr id="0" name=""/>
        <dsp:cNvSpPr/>
      </dsp:nvSpPr>
      <dsp:spPr>
        <a:xfrm>
          <a:off x="3192368" y="6795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1941F-01BA-4344-941C-4D50C834F5EB}">
      <dsp:nvSpPr>
        <dsp:cNvPr id="0" name=""/>
        <dsp:cNvSpPr/>
      </dsp:nvSpPr>
      <dsp:spPr>
        <a:xfrm>
          <a:off x="3459917" y="947125"/>
          <a:ext cx="720326" cy="720326"/>
        </a:xfrm>
        <a:prstGeom prst="rect">
          <a:avLst/>
        </a:prstGeom>
        <a:blipFill>
          <a:blip xmlns:r="http://schemas.openxmlformats.org/officeDocument/2006/relationships" r:embed="rId2"/>
          <a:srcRect/>
          <a:stretch>
            <a:fillRect l="-17000" r="-17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F8BD0-CF49-0E4A-8948-A4A30EAFBD88}">
      <dsp:nvSpPr>
        <dsp:cNvPr id="0" name=""/>
        <dsp:cNvSpPr/>
      </dsp:nvSpPr>
      <dsp:spPr>
        <a:xfrm>
          <a:off x="2791043"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DATA PRE-PROCESSING</a:t>
          </a:r>
        </a:p>
      </dsp:txBody>
      <dsp:txXfrm>
        <a:off x="2791043" y="2326036"/>
        <a:ext cx="2058075" cy="720000"/>
      </dsp:txXfrm>
    </dsp:sp>
    <dsp:sp modelId="{BCD8CDD9-0C56-4401-ADB1-8B48DAB2C96F}">
      <dsp:nvSpPr>
        <dsp:cNvPr id="0" name=""/>
        <dsp:cNvSpPr/>
      </dsp:nvSpPr>
      <dsp:spPr>
        <a:xfrm>
          <a:off x="5610606" y="6795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5878155" y="947125"/>
          <a:ext cx="720326" cy="720326"/>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20000" r="-20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5209281"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en-GB" sz="1600" kern="1200" dirty="0"/>
            <a:t>TRAIN-TEST SPLIT</a:t>
          </a:r>
          <a:endParaRPr lang="en-gb" sz="1600" kern="1200" dirty="0"/>
        </a:p>
      </dsp:txBody>
      <dsp:txXfrm>
        <a:off x="5209281" y="2326036"/>
        <a:ext cx="2058075" cy="720000"/>
      </dsp:txXfrm>
    </dsp:sp>
    <dsp:sp modelId="{FF93E135-77D6-48A0-8871-9BC93D705D06}">
      <dsp:nvSpPr>
        <dsp:cNvPr id="0" name=""/>
        <dsp:cNvSpPr/>
      </dsp:nvSpPr>
      <dsp:spPr>
        <a:xfrm>
          <a:off x="8028844" y="6795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296394" y="947125"/>
          <a:ext cx="720326" cy="720326"/>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l="-13000" r="-1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627519"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en-GB" sz="1600" kern="1200" dirty="0"/>
            <a:t>LOGISTIC REGRESSION MODEL</a:t>
          </a:r>
          <a:endParaRPr lang="en-gb" sz="1600" kern="1200" dirty="0"/>
        </a:p>
      </dsp:txBody>
      <dsp:txXfrm>
        <a:off x="7627519" y="2326036"/>
        <a:ext cx="20580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532699" y="7433"/>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839824" y="314558"/>
          <a:ext cx="826875" cy="826875"/>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072012" y="1897433"/>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n-GB" sz="1800" kern="1200" dirty="0"/>
            <a:t>New MAIL</a:t>
          </a:r>
          <a:endParaRPr lang="en-gb" sz="1800" kern="1200" dirty="0"/>
        </a:p>
      </dsp:txBody>
      <dsp:txXfrm>
        <a:off x="1072012" y="1897433"/>
        <a:ext cx="2362500" cy="720000"/>
      </dsp:txXfrm>
    </dsp:sp>
    <dsp:sp modelId="{FF93E135-77D6-48A0-8871-9BC93D705D06}">
      <dsp:nvSpPr>
        <dsp:cNvPr id="0" name=""/>
        <dsp:cNvSpPr/>
      </dsp:nvSpPr>
      <dsp:spPr>
        <a:xfrm>
          <a:off x="4308637" y="7433"/>
          <a:ext cx="1441125" cy="1441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4615762" y="314558"/>
          <a:ext cx="826875" cy="826875"/>
        </a:xfrm>
        <a:prstGeom prst="rect">
          <a:avLst/>
        </a:prstGeom>
        <a:blipFill>
          <a:blip xmlns:r="http://schemas.openxmlformats.org/officeDocument/2006/relationships" r:embed="rId2">
            <a:extLst>
              <a:ext uri="{837473B0-CC2E-450A-ABE3-18F120FF3D39}">
                <a1611:picAttrSrcUrl xmlns:a1611="http://schemas.microsoft.com/office/drawing/2016/11/main" r:id="rId3"/>
              </a:ext>
            </a:extLst>
          </a:blip>
          <a:srcRect/>
          <a:stretch>
            <a:fillRect l="-13000" r="-1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3847949" y="1897433"/>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n-GB" sz="1800" kern="1200" dirty="0"/>
            <a:t>LOGISTIC REGRESSION MODEL</a:t>
          </a:r>
          <a:endParaRPr lang="en-gb" sz="1800" kern="1200" dirty="0"/>
        </a:p>
      </dsp:txBody>
      <dsp:txXfrm>
        <a:off x="3847949" y="1897433"/>
        <a:ext cx="2362500" cy="720000"/>
      </dsp:txXfrm>
    </dsp:sp>
    <dsp:sp modelId="{D6174416-5426-EA45-A327-85A5FB17519D}">
      <dsp:nvSpPr>
        <dsp:cNvPr id="0" name=""/>
        <dsp:cNvSpPr/>
      </dsp:nvSpPr>
      <dsp:spPr>
        <a:xfrm>
          <a:off x="7084575" y="7433"/>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1941F-01BA-4344-941C-4D50C834F5EB}">
      <dsp:nvSpPr>
        <dsp:cNvPr id="0" name=""/>
        <dsp:cNvSpPr/>
      </dsp:nvSpPr>
      <dsp:spPr>
        <a:xfrm>
          <a:off x="7391700" y="314558"/>
          <a:ext cx="826875" cy="826875"/>
        </a:xfrm>
        <a:prstGeom prst="rect">
          <a:avLst/>
        </a:prstGeom>
        <a:blipFill>
          <a:blip xmlns:r="http://schemas.openxmlformats.org/officeDocument/2006/relationships"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24000" r="-24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F8BD0-CF49-0E4A-8948-A4A30EAFBD88}">
      <dsp:nvSpPr>
        <dsp:cNvPr id="0" name=""/>
        <dsp:cNvSpPr/>
      </dsp:nvSpPr>
      <dsp:spPr>
        <a:xfrm>
          <a:off x="6623887" y="1897433"/>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t>PREDICTION - SPAM OR HAM</a:t>
          </a:r>
        </a:p>
      </dsp:txBody>
      <dsp:txXfrm>
        <a:off x="6623887" y="1897433"/>
        <a:ext cx="23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12/10/22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12/10/22</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12/10/22</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12/10/22</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12/10/22</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12/10/22</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12/10/22</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12/10/22</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12/10/22</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12/10/22</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GB"/>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12/10/22</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12/10/22</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12/10/22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utismileanyway.wordpress.com/2015/03/27/thank-you/"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3" y="0"/>
            <a:ext cx="12191997" cy="685800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46559"/>
            <a:ext cx="4775075" cy="1630907"/>
          </a:xfrm>
        </p:spPr>
        <p:txBody>
          <a:bodyPr rtlCol="0">
            <a:normAutofit fontScale="90000"/>
          </a:bodyPr>
          <a:lstStyle/>
          <a:p>
            <a:pPr rtl="0"/>
            <a:r>
              <a:rPr lang="en-GB" sz="4400" dirty="0">
                <a:solidFill>
                  <a:schemeClr val="tx1"/>
                </a:solidFill>
              </a:rPr>
              <a:t>SPAM DETECTION USING MACHINE LEARNING</a:t>
            </a:r>
            <a:endParaRPr lang="en-gb"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777779" y="3750045"/>
            <a:ext cx="3203212" cy="1120444"/>
          </a:xfrm>
        </p:spPr>
        <p:txBody>
          <a:bodyPr rtlCol="0">
            <a:normAutofit fontScale="70000" lnSpcReduction="20000"/>
          </a:bodyPr>
          <a:lstStyle/>
          <a:p>
            <a:pPr algn="r" rtl="0">
              <a:spcAft>
                <a:spcPts val="600"/>
              </a:spcAft>
            </a:pPr>
            <a:r>
              <a:rPr lang="en-GB" dirty="0">
                <a:solidFill>
                  <a:schemeClr val="tx1"/>
                </a:solidFill>
              </a:rPr>
              <a:t>SUBMITTED BY :</a:t>
            </a:r>
          </a:p>
          <a:p>
            <a:pPr algn="r" rtl="0">
              <a:spcAft>
                <a:spcPts val="600"/>
              </a:spcAft>
            </a:pPr>
            <a:r>
              <a:rPr lang="en-GB" dirty="0">
                <a:solidFill>
                  <a:schemeClr val="tx1"/>
                </a:solidFill>
              </a:rPr>
              <a:t>HIMANSHU JHARWAL 2K20/EE/125</a:t>
            </a:r>
          </a:p>
          <a:p>
            <a:pPr algn="r" rtl="0">
              <a:spcAft>
                <a:spcPts val="600"/>
              </a:spcAft>
            </a:pPr>
            <a:r>
              <a:rPr lang="en-GB" dirty="0">
                <a:solidFill>
                  <a:schemeClr val="tx1"/>
                </a:solidFill>
              </a:rPr>
              <a:t>ARNAV ARORA 2K20/EE/54</a:t>
            </a:r>
          </a:p>
          <a:p>
            <a:pPr algn="r" rtl="0">
              <a:spcAft>
                <a:spcPts val="600"/>
              </a:spcAft>
            </a:pPr>
            <a:r>
              <a:rPr lang="en-GB" dirty="0">
                <a:solidFill>
                  <a:schemeClr val="tx1"/>
                </a:solidFill>
              </a:rPr>
              <a:t>DEEPAK TIWARI 2K20/EE/88</a:t>
            </a:r>
            <a:endParaRPr lang="en-gb" dirty="0">
              <a:solidFill>
                <a:schemeClr val="tx1"/>
              </a:solidFill>
            </a:endParaRPr>
          </a:p>
        </p:txBody>
      </p:sp>
      <p:sp>
        <p:nvSpPr>
          <p:cNvPr id="4" name="TextBox 3">
            <a:extLst>
              <a:ext uri="{FF2B5EF4-FFF2-40B4-BE49-F238E27FC236}">
                <a16:creationId xmlns:a16="http://schemas.microsoft.com/office/drawing/2014/main" id="{A11664DD-722D-F497-5E97-812B88A3D608}"/>
              </a:ext>
            </a:extLst>
          </p:cNvPr>
          <p:cNvSpPr txBox="1"/>
          <p:nvPr/>
        </p:nvSpPr>
        <p:spPr>
          <a:xfrm>
            <a:off x="5867849" y="3753655"/>
            <a:ext cx="1743986" cy="692497"/>
          </a:xfrm>
          <a:prstGeom prst="rect">
            <a:avLst/>
          </a:prstGeom>
          <a:noFill/>
        </p:spPr>
        <p:txBody>
          <a:bodyPr wrap="square" rtlCol="0">
            <a:spAutoFit/>
          </a:bodyPr>
          <a:lstStyle/>
          <a:p>
            <a:r>
              <a:rPr lang="en-US" sz="1300" dirty="0"/>
              <a:t>SUBMITTED TO:</a:t>
            </a:r>
          </a:p>
          <a:p>
            <a:endParaRPr lang="en-US" sz="1300" dirty="0"/>
          </a:p>
          <a:p>
            <a:r>
              <a:rPr lang="en-US" sz="1300" dirty="0"/>
              <a:t>Mr. ROHAN PILLAI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E162B99-E495-8CFD-169C-5FD68E9CC6EA}"/>
              </a:ext>
            </a:extLst>
          </p:cNvPr>
          <p:cNvSpPr>
            <a:spLocks noGrp="1"/>
          </p:cNvSpPr>
          <p:nvPr>
            <p:ph idx="1"/>
          </p:nvPr>
        </p:nvSpPr>
        <p:spPr>
          <a:xfrm>
            <a:off x="1066800" y="817581"/>
            <a:ext cx="10058400" cy="5228217"/>
          </a:xfrm>
        </p:spPr>
        <p:txBody>
          <a:bodyPr/>
          <a:lstStyle/>
          <a:p>
            <a:r>
              <a:rPr lang="en-US" dirty="0"/>
              <a:t>TEST-TRAIN SPLIT</a:t>
            </a:r>
          </a:p>
          <a:p>
            <a:endParaRPr lang="en-US" dirty="0"/>
          </a:p>
          <a:p>
            <a:endParaRPr lang="en-US" dirty="0"/>
          </a:p>
          <a:p>
            <a:endParaRPr lang="en-US" dirty="0"/>
          </a:p>
          <a:p>
            <a:endParaRPr lang="en-US" dirty="0"/>
          </a:p>
          <a:p>
            <a:endParaRPr lang="en-US" dirty="0"/>
          </a:p>
          <a:p>
            <a:endParaRPr lang="en-US" dirty="0"/>
          </a:p>
          <a:p>
            <a:r>
              <a:rPr lang="en-US" dirty="0"/>
              <a:t>FEATURE EXTRACTION</a:t>
            </a:r>
          </a:p>
          <a:p>
            <a:endParaRPr lang="en-US" dirty="0"/>
          </a:p>
        </p:txBody>
      </p:sp>
      <p:pic>
        <p:nvPicPr>
          <p:cNvPr id="8" name="Picture 7">
            <a:extLst>
              <a:ext uri="{FF2B5EF4-FFF2-40B4-BE49-F238E27FC236}">
                <a16:creationId xmlns:a16="http://schemas.microsoft.com/office/drawing/2014/main" id="{B9D9C0AC-3A89-656D-5BC1-BF1B4887E49C}"/>
              </a:ext>
            </a:extLst>
          </p:cNvPr>
          <p:cNvPicPr>
            <a:picLocks noChangeAspect="1"/>
          </p:cNvPicPr>
          <p:nvPr/>
        </p:nvPicPr>
        <p:blipFill>
          <a:blip r:embed="rId2"/>
          <a:stretch>
            <a:fillRect/>
          </a:stretch>
        </p:blipFill>
        <p:spPr>
          <a:xfrm>
            <a:off x="1066800" y="1226861"/>
            <a:ext cx="10532011" cy="1810800"/>
          </a:xfrm>
          <a:prstGeom prst="rect">
            <a:avLst/>
          </a:prstGeom>
        </p:spPr>
      </p:pic>
      <p:pic>
        <p:nvPicPr>
          <p:cNvPr id="9" name="Picture 8">
            <a:extLst>
              <a:ext uri="{FF2B5EF4-FFF2-40B4-BE49-F238E27FC236}">
                <a16:creationId xmlns:a16="http://schemas.microsoft.com/office/drawing/2014/main" id="{61A6ED47-C0D9-5076-6B15-86ED4F757360}"/>
              </a:ext>
            </a:extLst>
          </p:cNvPr>
          <p:cNvPicPr>
            <a:picLocks noChangeAspect="1"/>
          </p:cNvPicPr>
          <p:nvPr/>
        </p:nvPicPr>
        <p:blipFill>
          <a:blip r:embed="rId3"/>
          <a:stretch>
            <a:fillRect/>
          </a:stretch>
        </p:blipFill>
        <p:spPr>
          <a:xfrm>
            <a:off x="1037209" y="3820339"/>
            <a:ext cx="10533161" cy="2220080"/>
          </a:xfrm>
          <a:prstGeom prst="rect">
            <a:avLst/>
          </a:prstGeom>
        </p:spPr>
      </p:pic>
    </p:spTree>
    <p:extLst>
      <p:ext uri="{BB962C8B-B14F-4D97-AF65-F5344CB8AC3E}">
        <p14:creationId xmlns:p14="http://schemas.microsoft.com/office/powerpoint/2010/main" val="10397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9D975-851A-8714-6BB7-2A2E61B6E56D}"/>
              </a:ext>
            </a:extLst>
          </p:cNvPr>
          <p:cNvSpPr>
            <a:spLocks noGrp="1"/>
          </p:cNvSpPr>
          <p:nvPr>
            <p:ph idx="1"/>
          </p:nvPr>
        </p:nvSpPr>
        <p:spPr>
          <a:xfrm>
            <a:off x="1066800" y="806824"/>
            <a:ext cx="10058400" cy="5145920"/>
          </a:xfrm>
        </p:spPr>
        <p:txBody>
          <a:bodyPr/>
          <a:lstStyle/>
          <a:p>
            <a:r>
              <a:rPr lang="en-US" dirty="0"/>
              <a:t>TRAINING THE MODEL</a:t>
            </a:r>
          </a:p>
          <a:p>
            <a:endParaRPr lang="en-US" dirty="0"/>
          </a:p>
          <a:p>
            <a:endParaRPr lang="en-US" dirty="0"/>
          </a:p>
          <a:p>
            <a:endParaRPr lang="en-US" dirty="0"/>
          </a:p>
          <a:p>
            <a:endParaRPr lang="en-US" dirty="0"/>
          </a:p>
          <a:p>
            <a:endParaRPr lang="en-US" dirty="0"/>
          </a:p>
          <a:p>
            <a:endParaRPr lang="en-US" dirty="0"/>
          </a:p>
          <a:p>
            <a:endParaRPr lang="en-US" dirty="0"/>
          </a:p>
          <a:p>
            <a:r>
              <a:rPr lang="en-US" dirty="0"/>
              <a:t>CHECKING ACCURACY OF THE MODEL</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674D857C-3FB9-3EE2-4D43-681947D43BBE}"/>
              </a:ext>
            </a:extLst>
          </p:cNvPr>
          <p:cNvPicPr>
            <a:picLocks noChangeAspect="1"/>
          </p:cNvPicPr>
          <p:nvPr/>
        </p:nvPicPr>
        <p:blipFill>
          <a:blip r:embed="rId2"/>
          <a:stretch>
            <a:fillRect/>
          </a:stretch>
        </p:blipFill>
        <p:spPr>
          <a:xfrm>
            <a:off x="1066799" y="1222166"/>
            <a:ext cx="10470315" cy="2206834"/>
          </a:xfrm>
          <a:prstGeom prst="rect">
            <a:avLst/>
          </a:prstGeom>
        </p:spPr>
      </p:pic>
      <p:pic>
        <p:nvPicPr>
          <p:cNvPr id="6" name="Picture 5">
            <a:extLst>
              <a:ext uri="{FF2B5EF4-FFF2-40B4-BE49-F238E27FC236}">
                <a16:creationId xmlns:a16="http://schemas.microsoft.com/office/drawing/2014/main" id="{3C46543A-44B4-0C97-5C88-CEF438A9A25C}"/>
              </a:ext>
            </a:extLst>
          </p:cNvPr>
          <p:cNvPicPr>
            <a:picLocks noChangeAspect="1"/>
          </p:cNvPicPr>
          <p:nvPr/>
        </p:nvPicPr>
        <p:blipFill>
          <a:blip r:embed="rId3"/>
          <a:stretch>
            <a:fillRect/>
          </a:stretch>
        </p:blipFill>
        <p:spPr>
          <a:xfrm>
            <a:off x="1066798" y="4142599"/>
            <a:ext cx="10434957" cy="1810145"/>
          </a:xfrm>
          <a:prstGeom prst="rect">
            <a:avLst/>
          </a:prstGeom>
        </p:spPr>
      </p:pic>
    </p:spTree>
    <p:extLst>
      <p:ext uri="{BB962C8B-B14F-4D97-AF65-F5344CB8AC3E}">
        <p14:creationId xmlns:p14="http://schemas.microsoft.com/office/powerpoint/2010/main" val="41083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35EE7-6735-B771-322E-90CC39543AA4}"/>
              </a:ext>
            </a:extLst>
          </p:cNvPr>
          <p:cNvSpPr>
            <a:spLocks noGrp="1"/>
          </p:cNvSpPr>
          <p:nvPr>
            <p:ph idx="1"/>
          </p:nvPr>
        </p:nvSpPr>
        <p:spPr>
          <a:xfrm>
            <a:off x="1066800" y="763793"/>
            <a:ext cx="10058400" cy="5188951"/>
          </a:xfrm>
        </p:spPr>
        <p:txBody>
          <a:bodyPr/>
          <a:lstStyle/>
          <a:p>
            <a:r>
              <a:rPr lang="en-US" dirty="0"/>
              <a:t>BUILDING PREDICTIVE SYSTEM</a:t>
            </a:r>
          </a:p>
          <a:p>
            <a:endParaRPr lang="en-US" dirty="0"/>
          </a:p>
        </p:txBody>
      </p:sp>
      <p:pic>
        <p:nvPicPr>
          <p:cNvPr id="5" name="Picture 4">
            <a:extLst>
              <a:ext uri="{FF2B5EF4-FFF2-40B4-BE49-F238E27FC236}">
                <a16:creationId xmlns:a16="http://schemas.microsoft.com/office/drawing/2014/main" id="{216EDBC4-E9D8-0545-BE59-77997DBBE277}"/>
              </a:ext>
            </a:extLst>
          </p:cNvPr>
          <p:cNvPicPr>
            <a:picLocks noChangeAspect="1"/>
          </p:cNvPicPr>
          <p:nvPr/>
        </p:nvPicPr>
        <p:blipFill>
          <a:blip r:embed="rId2"/>
          <a:stretch>
            <a:fillRect/>
          </a:stretch>
        </p:blipFill>
        <p:spPr>
          <a:xfrm>
            <a:off x="1066800" y="1269402"/>
            <a:ext cx="9769130" cy="3636085"/>
          </a:xfrm>
          <a:prstGeom prst="rect">
            <a:avLst/>
          </a:prstGeom>
        </p:spPr>
      </p:pic>
    </p:spTree>
    <p:extLst>
      <p:ext uri="{BB962C8B-B14F-4D97-AF65-F5344CB8AC3E}">
        <p14:creationId xmlns:p14="http://schemas.microsoft.com/office/powerpoint/2010/main" val="190777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F11D6-2600-8F50-0E2B-CC368FD2D872}"/>
              </a:ext>
            </a:extLst>
          </p:cNvPr>
          <p:cNvSpPr>
            <a:spLocks noGrp="1"/>
          </p:cNvSpPr>
          <p:nvPr>
            <p:ph type="dt" sz="half" idx="10"/>
          </p:nvPr>
        </p:nvSpPr>
        <p:spPr/>
        <p:txBody>
          <a:bodyPr/>
          <a:lstStyle/>
          <a:p>
            <a:pPr rtl="0"/>
            <a:fld id="{6AF379E8-AC6C-43B9-9222-BDF0AF9336F0}" type="datetime1">
              <a:rPr lang="en-US" smtClean="0"/>
              <a:t>12/10/22</a:t>
            </a:fld>
            <a:endParaRPr lang="en-US"/>
          </a:p>
        </p:txBody>
      </p:sp>
      <p:pic>
        <p:nvPicPr>
          <p:cNvPr id="9" name="Picture 8">
            <a:extLst>
              <a:ext uri="{FF2B5EF4-FFF2-40B4-BE49-F238E27FC236}">
                <a16:creationId xmlns:a16="http://schemas.microsoft.com/office/drawing/2014/main" id="{6F04AE51-C470-9BFD-DABB-E4358F6FA0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9442"/>
            <a:ext cx="12192000" cy="6867442"/>
          </a:xfrm>
          <a:prstGeom prst="rect">
            <a:avLst/>
          </a:prstGeom>
        </p:spPr>
      </p:pic>
      <p:sp>
        <p:nvSpPr>
          <p:cNvPr id="10" name="TextBox 9">
            <a:extLst>
              <a:ext uri="{FF2B5EF4-FFF2-40B4-BE49-F238E27FC236}">
                <a16:creationId xmlns:a16="http://schemas.microsoft.com/office/drawing/2014/main" id="{122A9E7B-085F-2086-CEFE-56DE1FBF0462}"/>
              </a:ext>
            </a:extLst>
          </p:cNvPr>
          <p:cNvSpPr txBox="1"/>
          <p:nvPr/>
        </p:nvSpPr>
        <p:spPr>
          <a:xfrm>
            <a:off x="5109029" y="8098436"/>
            <a:ext cx="6550800" cy="230832"/>
          </a:xfrm>
          <a:prstGeom prst="rect">
            <a:avLst/>
          </a:prstGeom>
          <a:noFill/>
        </p:spPr>
        <p:txBody>
          <a:bodyPr wrap="square" rtlCol="0">
            <a:spAutoFit/>
          </a:bodyPr>
          <a:lstStyle/>
          <a:p>
            <a:r>
              <a:rPr lang="en-US" sz="900">
                <a:hlinkClick r:id="rId3" tooltip="https://butismileanyway.wordpress.com/2015/03/27/thank-you/"/>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30519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3CB16-6345-9A77-3A7A-890FB6ED54EA}"/>
              </a:ext>
            </a:extLst>
          </p:cNvPr>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marL="0" indent="0" algn="l">
              <a:buNone/>
            </a:pPr>
            <a:r>
              <a:rPr lang="en-IN" i="0" u="none" strike="noStrike" dirty="0">
                <a:ln w="0"/>
                <a:solidFill>
                  <a:sysClr val="windowText" lastClr="000000"/>
                </a:solidFill>
                <a:latin typeface="+mj-lt"/>
              </a:rPr>
              <a:t>A software routine that deletes incoming spam or diverts it to a "junk" mailbox (see spam folder). Also called "spam blockers," spam filters are built into a user's email program. They are also built into or added onto a mail server, in which case the spam never reaches the user's mailbox. See spam, email program and mail server.</a:t>
            </a:r>
          </a:p>
          <a:p>
            <a:pPr marL="0" indent="0" algn="l">
              <a:buNone/>
            </a:pPr>
            <a:r>
              <a:rPr lang="en-IN" i="0" u="none" strike="noStrike" dirty="0">
                <a:ln w="0"/>
                <a:solidFill>
                  <a:sysClr val="windowText" lastClr="000000"/>
                </a:solidFill>
                <a:latin typeface="+mj-lt"/>
              </a:rPr>
              <a:t>Spam filtering can be configured to trap messages based on a variety of criteria, including sender's email address, specific words in the subject or message body or by the type of attachment that accompanies the message.</a:t>
            </a:r>
          </a:p>
          <a:p>
            <a:pPr marL="0" indent="0">
              <a:buNone/>
            </a:pPr>
            <a:endParaRPr lang="en-US" b="1" dirty="0">
              <a:ln/>
              <a:solidFill>
                <a:schemeClr val="accent4"/>
              </a:solidFill>
            </a:endParaRPr>
          </a:p>
        </p:txBody>
      </p:sp>
      <p:sp>
        <p:nvSpPr>
          <p:cNvPr id="4" name="Date Placeholder 3">
            <a:extLst>
              <a:ext uri="{FF2B5EF4-FFF2-40B4-BE49-F238E27FC236}">
                <a16:creationId xmlns:a16="http://schemas.microsoft.com/office/drawing/2014/main" id="{91D2679C-0531-E731-866C-B0DE07C6D85A}"/>
              </a:ext>
            </a:extLst>
          </p:cNvPr>
          <p:cNvSpPr>
            <a:spLocks noGrp="1"/>
          </p:cNvSpPr>
          <p:nvPr>
            <p:ph type="dt" sz="half" idx="10"/>
          </p:nvPr>
        </p:nvSpPr>
        <p:spPr/>
        <p:txBody>
          <a:bodyPr/>
          <a:lstStyle/>
          <a:p>
            <a:pPr rtl="0"/>
            <a:fld id="{6AF379E8-AC6C-43B9-9222-BDF0AF9336F0}" type="datetime1">
              <a:rPr lang="en-US" smtClean="0"/>
              <a:t>12/10/22</a:t>
            </a:fld>
            <a:endParaRPr lang="en-US"/>
          </a:p>
        </p:txBody>
      </p:sp>
      <p:pic>
        <p:nvPicPr>
          <p:cNvPr id="1028" name="Picture 4" descr="Spam Detection with Logistic Regression | by Natasha Sharma | Towards Data  Science">
            <a:extLst>
              <a:ext uri="{FF2B5EF4-FFF2-40B4-BE49-F238E27FC236}">
                <a16:creationId xmlns:a16="http://schemas.microsoft.com/office/drawing/2014/main" id="{87B70CD4-B378-E372-8440-6471A618C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00" y="3841920"/>
            <a:ext cx="5464799" cy="237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E164188-898D-68EC-C6C5-63B31CCDB1A8}"/>
              </a:ext>
            </a:extLst>
          </p:cNvPr>
          <p:cNvSpPr/>
          <p:nvPr/>
        </p:nvSpPr>
        <p:spPr>
          <a:xfrm>
            <a:off x="1066800" y="822960"/>
            <a:ext cx="5878532"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SPAM DETECTION</a:t>
            </a:r>
          </a:p>
        </p:txBody>
      </p:sp>
    </p:spTree>
    <p:extLst>
      <p:ext uri="{BB962C8B-B14F-4D97-AF65-F5344CB8AC3E}">
        <p14:creationId xmlns:p14="http://schemas.microsoft.com/office/powerpoint/2010/main" val="371447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246663584"/>
              </p:ext>
            </p:extLst>
          </p:nvPr>
        </p:nvGraphicFramePr>
        <p:xfrm>
          <a:off x="1066799" y="384444"/>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extLst>
              <a:ext uri="{FF2B5EF4-FFF2-40B4-BE49-F238E27FC236}">
                <a16:creationId xmlns:a16="http://schemas.microsoft.com/office/drawing/2014/main" id="{359EB31D-CA65-E8E6-FA54-4FF57420A0F9}"/>
              </a:ext>
            </a:extLst>
          </p:cNvPr>
          <p:cNvSpPr/>
          <p:nvPr/>
        </p:nvSpPr>
        <p:spPr>
          <a:xfrm>
            <a:off x="3313355" y="1514385"/>
            <a:ext cx="688489" cy="346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a:extLst>
              <a:ext uri="{FF2B5EF4-FFF2-40B4-BE49-F238E27FC236}">
                <a16:creationId xmlns:a16="http://schemas.microsoft.com/office/drawing/2014/main" id="{C5CED8A3-3060-3CCA-F20B-070E3C548AAF}"/>
              </a:ext>
            </a:extLst>
          </p:cNvPr>
          <p:cNvSpPr/>
          <p:nvPr/>
        </p:nvSpPr>
        <p:spPr>
          <a:xfrm>
            <a:off x="5751754" y="1514385"/>
            <a:ext cx="688489" cy="346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A7593630-C1D0-CD16-58D6-E0C1A63E62AA}"/>
              </a:ext>
            </a:extLst>
          </p:cNvPr>
          <p:cNvSpPr/>
          <p:nvPr/>
        </p:nvSpPr>
        <p:spPr>
          <a:xfrm>
            <a:off x="8190153" y="1523798"/>
            <a:ext cx="688489" cy="346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2BA829C7-3BF0-D217-179C-DE3137C6E041}"/>
              </a:ext>
            </a:extLst>
          </p:cNvPr>
          <p:cNvGraphicFramePr>
            <a:graphicFrameLocks/>
          </p:cNvGraphicFramePr>
          <p:nvPr>
            <p:extLst>
              <p:ext uri="{D42A27DB-BD31-4B8C-83A1-F6EECF244321}">
                <p14:modId xmlns:p14="http://schemas.microsoft.com/office/powerpoint/2010/main" val="3752341333"/>
              </p:ext>
            </p:extLst>
          </p:nvPr>
        </p:nvGraphicFramePr>
        <p:xfrm>
          <a:off x="1066799" y="3711388"/>
          <a:ext cx="10058400" cy="2624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ight Arrow 8">
            <a:extLst>
              <a:ext uri="{FF2B5EF4-FFF2-40B4-BE49-F238E27FC236}">
                <a16:creationId xmlns:a16="http://schemas.microsoft.com/office/drawing/2014/main" id="{CA4BB25C-2990-65CC-1A22-222C5597194F}"/>
              </a:ext>
            </a:extLst>
          </p:cNvPr>
          <p:cNvSpPr/>
          <p:nvPr/>
        </p:nvSpPr>
        <p:spPr>
          <a:xfrm>
            <a:off x="4390913" y="4259378"/>
            <a:ext cx="688489" cy="346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a:extLst>
              <a:ext uri="{FF2B5EF4-FFF2-40B4-BE49-F238E27FC236}">
                <a16:creationId xmlns:a16="http://schemas.microsoft.com/office/drawing/2014/main" id="{CA202B2B-5527-7027-A160-CEB851D85BE6}"/>
              </a:ext>
            </a:extLst>
          </p:cNvPr>
          <p:cNvSpPr/>
          <p:nvPr/>
        </p:nvSpPr>
        <p:spPr>
          <a:xfrm>
            <a:off x="7187903" y="4236764"/>
            <a:ext cx="688489" cy="346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403E-65D1-FD22-EF6D-191D3B3CB84E}"/>
              </a:ext>
            </a:extLst>
          </p:cNvPr>
          <p:cNvSpPr>
            <a:spLocks noGrp="1"/>
          </p:cNvSpPr>
          <p:nvPr>
            <p:ph type="title"/>
          </p:nvPr>
        </p:nvSpPr>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DATA PRE-PROCESSING</a:t>
            </a:r>
            <a:endParaRPr lang="en-US" dirty="0"/>
          </a:p>
        </p:txBody>
      </p:sp>
      <p:sp>
        <p:nvSpPr>
          <p:cNvPr id="3" name="Content Placeholder 2">
            <a:extLst>
              <a:ext uri="{FF2B5EF4-FFF2-40B4-BE49-F238E27FC236}">
                <a16:creationId xmlns:a16="http://schemas.microsoft.com/office/drawing/2014/main" id="{BABA9884-8B72-CFC3-51CA-35677DDD5F89}"/>
              </a:ext>
            </a:extLst>
          </p:cNvPr>
          <p:cNvSpPr>
            <a:spLocks noGrp="1"/>
          </p:cNvSpPr>
          <p:nvPr>
            <p:ph idx="1"/>
          </p:nvPr>
        </p:nvSpPr>
        <p:spPr>
          <a:xfrm>
            <a:off x="1066799" y="1766768"/>
            <a:ext cx="10058400" cy="3849624"/>
          </a:xfrm>
        </p:spPr>
        <p:txBody>
          <a:bodyPr/>
          <a:lstStyle/>
          <a:p>
            <a:pPr marL="0" indent="0" algn="l">
              <a:buNone/>
            </a:pPr>
            <a:r>
              <a:rPr lang="en-IN" sz="1600" i="0" u="none" strike="noStrike" dirty="0">
                <a:ln w="0"/>
                <a:solidFill>
                  <a:schemeClr val="tx1">
                    <a:lumMod val="85000"/>
                    <a:lumOff val="15000"/>
                  </a:schemeClr>
                </a:solidFill>
              </a:rPr>
              <a:t>A software routine that deletes incoming spam or diverts it to a "junk" mailbox (see spam folder). Also called "spam blockers," spam filters are built into a user's email program. They are also built into or added onto a mail server, in which case the spam never reaches the user's mailbox. See spam, email program and mail server.</a:t>
            </a:r>
          </a:p>
          <a:p>
            <a:pPr marL="0" indent="0" algn="l">
              <a:buNone/>
            </a:pPr>
            <a:r>
              <a:rPr lang="en-IN" sz="1600" i="0" u="none" strike="noStrike" dirty="0">
                <a:ln w="0"/>
                <a:solidFill>
                  <a:schemeClr val="tx1">
                    <a:lumMod val="85000"/>
                    <a:lumOff val="15000"/>
                  </a:schemeClr>
                </a:solidFill>
              </a:rPr>
              <a:t>Spam filtering can be configured to trap messages based on a variety of criteria, including sender's email address, specific words in the subject or message body or by the type of attachment that accompanies the message.</a:t>
            </a:r>
          </a:p>
          <a:p>
            <a:endParaRPr lang="en-US" dirty="0"/>
          </a:p>
        </p:txBody>
      </p:sp>
      <p:pic>
        <p:nvPicPr>
          <p:cNvPr id="2050" name="Picture 2" descr="Data Preprocessing - Techniques, Concepts and Steps to Master">
            <a:extLst>
              <a:ext uri="{FF2B5EF4-FFF2-40B4-BE49-F238E27FC236}">
                <a16:creationId xmlns:a16="http://schemas.microsoft.com/office/drawing/2014/main" id="{BED0F1FA-0679-C6D5-CA5B-CABAA5F4FB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840"/>
          <a:stretch/>
        </p:blipFill>
        <p:spPr bwMode="auto">
          <a:xfrm>
            <a:off x="4003781" y="4127526"/>
            <a:ext cx="4184437" cy="208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20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66E6-6F85-2B8A-25EC-8FCACC628763}"/>
              </a:ext>
            </a:extLst>
          </p:cNvPr>
          <p:cNvSpPr>
            <a:spLocks noGrp="1"/>
          </p:cNvSpPr>
          <p:nvPr>
            <p:ph type="title"/>
          </p:nvPr>
        </p:nvSpPr>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TEST-TRAIN SPLIT</a:t>
            </a:r>
            <a:endParaRPr lang="en-US" dirty="0"/>
          </a:p>
        </p:txBody>
      </p:sp>
      <p:sp>
        <p:nvSpPr>
          <p:cNvPr id="3" name="Content Placeholder 2">
            <a:extLst>
              <a:ext uri="{FF2B5EF4-FFF2-40B4-BE49-F238E27FC236}">
                <a16:creationId xmlns:a16="http://schemas.microsoft.com/office/drawing/2014/main" id="{589D16D4-1D38-A85E-E42C-5051E4CB78E3}"/>
              </a:ext>
            </a:extLst>
          </p:cNvPr>
          <p:cNvSpPr>
            <a:spLocks noGrp="1"/>
          </p:cNvSpPr>
          <p:nvPr>
            <p:ph idx="1"/>
          </p:nvPr>
        </p:nvSpPr>
        <p:spPr>
          <a:xfrm>
            <a:off x="1066800" y="1823421"/>
            <a:ext cx="10058400" cy="3849624"/>
          </a:xfrm>
        </p:spPr>
        <p:txBody>
          <a:bodyPr/>
          <a:lstStyle/>
          <a:p>
            <a:pPr marL="0" indent="0" algn="l" fontAlgn="base">
              <a:buNone/>
            </a:pPr>
            <a:r>
              <a:rPr lang="en-IN" b="0" i="0" u="none" strike="noStrike" dirty="0">
                <a:solidFill>
                  <a:schemeClr val="tx1">
                    <a:lumMod val="85000"/>
                    <a:lumOff val="15000"/>
                  </a:schemeClr>
                </a:solidFill>
                <a:effectLst/>
              </a:rPr>
              <a:t>The train-test split procedure is used to estimate the performance of machine learning algorithms when they are used to make predictions on data not used to train the model.</a:t>
            </a:r>
          </a:p>
          <a:p>
            <a:pPr marL="0" indent="0" algn="l" fontAlgn="base">
              <a:buNone/>
            </a:pPr>
            <a:r>
              <a:rPr lang="en-IN" b="0" i="0" u="none" strike="noStrike" dirty="0">
                <a:solidFill>
                  <a:schemeClr val="tx1">
                    <a:lumMod val="85000"/>
                    <a:lumOff val="15000"/>
                  </a:schemeClr>
                </a:solidFill>
                <a:effectLst/>
              </a:rPr>
              <a:t>It is a fast and easy procedure to perform, the results of which allow you to compare the performance of machine learning algorithms for your predictive modelling problem. Although simple to use and interpret, there are times when the procedure should not be used, such as when you have a small dataset and situations where additional configuration is required, such as when it is used for classification and the dataset is not balanced.</a:t>
            </a:r>
          </a:p>
          <a:p>
            <a:pPr marL="0" indent="0">
              <a:buNone/>
            </a:pPr>
            <a:endParaRPr lang="en-US" dirty="0">
              <a:solidFill>
                <a:schemeClr val="tx1">
                  <a:lumMod val="85000"/>
                  <a:lumOff val="15000"/>
                </a:schemeClr>
              </a:solidFill>
            </a:endParaRPr>
          </a:p>
        </p:txBody>
      </p:sp>
      <p:pic>
        <p:nvPicPr>
          <p:cNvPr id="3076" name="Picture 4" descr="Machine Learning &amp; Training Data: Sources, Methods, Things to Keep in Mind">
            <a:extLst>
              <a:ext uri="{FF2B5EF4-FFF2-40B4-BE49-F238E27FC236}">
                <a16:creationId xmlns:a16="http://schemas.microsoft.com/office/drawing/2014/main" id="{7A8444C3-E9B8-3FEC-43D0-B005FF209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0" y="3942174"/>
            <a:ext cx="39370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40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A7B9-ECA4-006D-C628-EA8DA6E9B539}"/>
              </a:ext>
            </a:extLst>
          </p:cNvPr>
          <p:cNvSpPr>
            <a:spLocks noGrp="1"/>
          </p:cNvSpPr>
          <p:nvPr>
            <p:ph type="title"/>
          </p:nvPr>
        </p:nvSpPr>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FEATURE SCALING</a:t>
            </a:r>
            <a:endParaRPr lang="en-US" dirty="0"/>
          </a:p>
        </p:txBody>
      </p:sp>
      <p:sp>
        <p:nvSpPr>
          <p:cNvPr id="3" name="Content Placeholder 2">
            <a:extLst>
              <a:ext uri="{FF2B5EF4-FFF2-40B4-BE49-F238E27FC236}">
                <a16:creationId xmlns:a16="http://schemas.microsoft.com/office/drawing/2014/main" id="{992D60DE-60F2-764E-AB80-91A10A629E68}"/>
              </a:ext>
            </a:extLst>
          </p:cNvPr>
          <p:cNvSpPr>
            <a:spLocks noGrp="1"/>
          </p:cNvSpPr>
          <p:nvPr>
            <p:ph idx="1"/>
          </p:nvPr>
        </p:nvSpPr>
        <p:spPr/>
        <p:txBody>
          <a:bodyPr/>
          <a:lstStyle/>
          <a:p>
            <a:pPr marL="0" indent="0" algn="l" fontAlgn="base">
              <a:buNone/>
            </a:pPr>
            <a:r>
              <a:rPr lang="en-IN" b="0" i="0" dirty="0">
                <a:solidFill>
                  <a:schemeClr val="tx1">
                    <a:lumMod val="85000"/>
                    <a:lumOff val="15000"/>
                  </a:schemeClr>
                </a:solidFill>
                <a:effectLst/>
              </a:rPr>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a:p>
            <a:pPr marL="0" indent="0">
              <a:buNone/>
            </a:pPr>
            <a:endParaRPr lang="en-US" dirty="0"/>
          </a:p>
        </p:txBody>
      </p:sp>
      <p:pic>
        <p:nvPicPr>
          <p:cNvPr id="5126" name="Picture 6" descr="Feature Scaling Techniques | Why Feature Scaling is Important">
            <a:extLst>
              <a:ext uri="{FF2B5EF4-FFF2-40B4-BE49-F238E27FC236}">
                <a16:creationId xmlns:a16="http://schemas.microsoft.com/office/drawing/2014/main" id="{27B5C7FE-3A3B-09D8-C47D-71A22F787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75" y="3207123"/>
            <a:ext cx="5755341" cy="323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07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D78B-CF9B-758E-A87A-4FDC90C68DA7}"/>
              </a:ext>
            </a:extLst>
          </p:cNvPr>
          <p:cNvSpPr>
            <a:spLocks noGrp="1"/>
          </p:cNvSpPr>
          <p:nvPr>
            <p:ph type="title"/>
          </p:nvPr>
        </p:nvSpPr>
        <p:spPr>
          <a:xfrm>
            <a:off x="1066800" y="355002"/>
            <a:ext cx="10058400" cy="1371600"/>
          </a:xfrm>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LOGISTIC REGRESSION MODEL</a:t>
            </a:r>
            <a:endParaRPr lang="en-US" dirty="0"/>
          </a:p>
        </p:txBody>
      </p:sp>
      <p:sp>
        <p:nvSpPr>
          <p:cNvPr id="3" name="Content Placeholder 2">
            <a:extLst>
              <a:ext uri="{FF2B5EF4-FFF2-40B4-BE49-F238E27FC236}">
                <a16:creationId xmlns:a16="http://schemas.microsoft.com/office/drawing/2014/main" id="{EFAB56D6-8C29-903A-E22A-98FEF3E48190}"/>
              </a:ext>
            </a:extLst>
          </p:cNvPr>
          <p:cNvSpPr>
            <a:spLocks noGrp="1"/>
          </p:cNvSpPr>
          <p:nvPr>
            <p:ph idx="1"/>
          </p:nvPr>
        </p:nvSpPr>
        <p:spPr>
          <a:xfrm>
            <a:off x="796066" y="1543722"/>
            <a:ext cx="10596282" cy="3404796"/>
          </a:xfrm>
        </p:spPr>
        <p:txBody>
          <a:bodyPr>
            <a:normAutofit fontScale="77500" lnSpcReduction="20000"/>
          </a:bodyPr>
          <a:lstStyle/>
          <a:p>
            <a:pPr algn="just"/>
            <a:r>
              <a:rPr lang="en-IN" sz="1800" i="0" u="none" strike="noStrike" dirty="0">
                <a:solidFill>
                  <a:srgbClr val="000000"/>
                </a:solidFill>
                <a:effectLst/>
              </a:rPr>
              <a:t>Logistic regression is one of the most popular Machine Learning algorithms, which comes under the Supervised Learning technique. It is used for predicting the categorical dependent variable using a given set of independent variables.</a:t>
            </a:r>
          </a:p>
          <a:p>
            <a:pPr algn="just"/>
            <a:r>
              <a:rPr lang="en-IN" sz="1800" i="0" u="none" strike="noStrike" dirty="0">
                <a:solidFill>
                  <a:srgbClr val="000000"/>
                </a:solidFill>
                <a:effectLst/>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lgn="just"/>
            <a:r>
              <a:rPr lang="en-IN" sz="1800" i="0" u="none" strike="noStrike" dirty="0">
                <a:solidFill>
                  <a:srgbClr val="000000"/>
                </a:solidFill>
                <a:effectLst/>
              </a:rPr>
              <a:t>Logistic Regression is much similar to the Linear Regression except that how they are used. Linear Regression is used for solving Regression problems, whereas Logistic regression is used for solving the classification problems.</a:t>
            </a:r>
          </a:p>
          <a:p>
            <a:pPr algn="just"/>
            <a:r>
              <a:rPr lang="en-IN" sz="1800" i="0" u="none" strike="noStrike" dirty="0">
                <a:solidFill>
                  <a:srgbClr val="000000"/>
                </a:solidFill>
                <a:effectLst/>
              </a:rPr>
              <a:t>In Logistic regression, instead of fitting a regression line, we fit an "S" shaped logistic function, which predicts two maximum values (0 or 1).</a:t>
            </a:r>
          </a:p>
          <a:p>
            <a:pPr algn="just"/>
            <a:r>
              <a:rPr lang="en-IN" sz="1800" i="0" u="none" strike="noStrike" dirty="0">
                <a:solidFill>
                  <a:srgbClr val="000000"/>
                </a:solidFill>
                <a:effectLst/>
              </a:rPr>
              <a:t>Logistic Regression is a significant machine learning algorithm because it has the ability to provide probabilities and classify new data using continuous and discrete datasets.</a:t>
            </a:r>
          </a:p>
          <a:p>
            <a:pPr algn="just"/>
            <a:r>
              <a:rPr lang="en-IN" sz="1800" i="0" u="none" strike="noStrike" dirty="0">
                <a:solidFill>
                  <a:srgbClr val="000000"/>
                </a:solidFill>
                <a:effectLst/>
              </a:rPr>
              <a:t>Logistic Regression can be used to classify the observations using different types of data and can easily determine the most effective variables used for the classification. The below image is showing the logistic function:</a:t>
            </a:r>
          </a:p>
          <a:p>
            <a:endParaRPr lang="en-US" dirty="0"/>
          </a:p>
        </p:txBody>
      </p:sp>
      <p:sp>
        <p:nvSpPr>
          <p:cNvPr id="4" name="Date Placeholder 3">
            <a:extLst>
              <a:ext uri="{FF2B5EF4-FFF2-40B4-BE49-F238E27FC236}">
                <a16:creationId xmlns:a16="http://schemas.microsoft.com/office/drawing/2014/main" id="{3AAA531B-9B4B-D4C5-D15A-CC557B1D35D9}"/>
              </a:ext>
            </a:extLst>
          </p:cNvPr>
          <p:cNvSpPr>
            <a:spLocks noGrp="1"/>
          </p:cNvSpPr>
          <p:nvPr>
            <p:ph type="dt" sz="half" idx="10"/>
          </p:nvPr>
        </p:nvSpPr>
        <p:spPr/>
        <p:txBody>
          <a:bodyPr/>
          <a:lstStyle/>
          <a:p>
            <a:pPr rtl="0"/>
            <a:fld id="{6AF379E8-AC6C-43B9-9222-BDF0AF9336F0}" type="datetime1">
              <a:rPr lang="en-US" smtClean="0"/>
              <a:t>12/10/22</a:t>
            </a:fld>
            <a:endParaRPr lang="en-US"/>
          </a:p>
        </p:txBody>
      </p:sp>
      <p:pic>
        <p:nvPicPr>
          <p:cNvPr id="4098" name="Picture 2" descr="Logistic Regression — Detailed Overview | by Saishruthi Swaminathan |  Towards Data Science">
            <a:extLst>
              <a:ext uri="{FF2B5EF4-FFF2-40B4-BE49-F238E27FC236}">
                <a16:creationId xmlns:a16="http://schemas.microsoft.com/office/drawing/2014/main" id="{087EED1B-033E-A99F-9D0B-1B893C0652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88"/>
          <a:stretch/>
        </p:blipFill>
        <p:spPr bwMode="auto">
          <a:xfrm>
            <a:off x="7256793" y="5009860"/>
            <a:ext cx="3023396" cy="13909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istic Regression: Equation, Assumptions, Types, and Best Practices">
            <a:extLst>
              <a:ext uri="{FF2B5EF4-FFF2-40B4-BE49-F238E27FC236}">
                <a16:creationId xmlns:a16="http://schemas.microsoft.com/office/drawing/2014/main" id="{3FDC311C-EBCD-AB3E-5D0D-37ECF37BEF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28" b="-1"/>
          <a:stretch/>
        </p:blipFill>
        <p:spPr bwMode="auto">
          <a:xfrm>
            <a:off x="1911811" y="4967858"/>
            <a:ext cx="302339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27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1250-4CA2-DB10-03F0-A162D61DC150}"/>
              </a:ext>
            </a:extLst>
          </p:cNvPr>
          <p:cNvSpPr>
            <a:spLocks noGrp="1"/>
          </p:cNvSpPr>
          <p:nvPr>
            <p:ph type="title"/>
          </p:nvPr>
        </p:nvSpPr>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Code and Implementation</a:t>
            </a:r>
            <a:endParaRPr lang="en-US" dirty="0"/>
          </a:p>
        </p:txBody>
      </p:sp>
      <p:sp>
        <p:nvSpPr>
          <p:cNvPr id="3" name="Content Placeholder 2">
            <a:extLst>
              <a:ext uri="{FF2B5EF4-FFF2-40B4-BE49-F238E27FC236}">
                <a16:creationId xmlns:a16="http://schemas.microsoft.com/office/drawing/2014/main" id="{BD43E6FC-DF3E-3B66-5540-0B3E75BB7FDE}"/>
              </a:ext>
            </a:extLst>
          </p:cNvPr>
          <p:cNvSpPr>
            <a:spLocks noGrp="1"/>
          </p:cNvSpPr>
          <p:nvPr>
            <p:ph idx="1"/>
          </p:nvPr>
        </p:nvSpPr>
        <p:spPr/>
        <p:txBody>
          <a:bodyPr/>
          <a:lstStyle/>
          <a:p>
            <a:r>
              <a:rPr lang="en-US" dirty="0"/>
              <a:t>IMPORTING REQUIRED LIBRARIES</a:t>
            </a:r>
          </a:p>
          <a:p>
            <a:endParaRPr lang="en-US" dirty="0"/>
          </a:p>
        </p:txBody>
      </p:sp>
      <p:pic>
        <p:nvPicPr>
          <p:cNvPr id="5" name="Picture 4">
            <a:extLst>
              <a:ext uri="{FF2B5EF4-FFF2-40B4-BE49-F238E27FC236}">
                <a16:creationId xmlns:a16="http://schemas.microsoft.com/office/drawing/2014/main" id="{2E937304-6D85-6ADA-B45D-98E3B2644D50}"/>
              </a:ext>
            </a:extLst>
          </p:cNvPr>
          <p:cNvPicPr>
            <a:picLocks noChangeAspect="1"/>
          </p:cNvPicPr>
          <p:nvPr/>
        </p:nvPicPr>
        <p:blipFill>
          <a:blip r:embed="rId2"/>
          <a:stretch>
            <a:fillRect/>
          </a:stretch>
        </p:blipFill>
        <p:spPr>
          <a:xfrm>
            <a:off x="1066800" y="2840292"/>
            <a:ext cx="8914508" cy="2102400"/>
          </a:xfrm>
          <a:prstGeom prst="rect">
            <a:avLst/>
          </a:prstGeom>
        </p:spPr>
      </p:pic>
    </p:spTree>
    <p:extLst>
      <p:ext uri="{BB962C8B-B14F-4D97-AF65-F5344CB8AC3E}">
        <p14:creationId xmlns:p14="http://schemas.microsoft.com/office/powerpoint/2010/main" val="29362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8BFDD-F196-7829-3666-8572BA865333}"/>
              </a:ext>
            </a:extLst>
          </p:cNvPr>
          <p:cNvSpPr>
            <a:spLocks noGrp="1"/>
          </p:cNvSpPr>
          <p:nvPr>
            <p:ph idx="1"/>
          </p:nvPr>
        </p:nvSpPr>
        <p:spPr>
          <a:xfrm>
            <a:off x="1066800" y="860612"/>
            <a:ext cx="10058400" cy="5092132"/>
          </a:xfrm>
        </p:spPr>
        <p:txBody>
          <a:bodyPr/>
          <a:lstStyle/>
          <a:p>
            <a:r>
              <a:rPr lang="en-US" dirty="0"/>
              <a:t>DATA COLLECTION AND PRE-PROCESSING</a:t>
            </a:r>
          </a:p>
          <a:p>
            <a:endParaRPr lang="en-US" dirty="0"/>
          </a:p>
        </p:txBody>
      </p:sp>
      <p:pic>
        <p:nvPicPr>
          <p:cNvPr id="5" name="Picture 4">
            <a:extLst>
              <a:ext uri="{FF2B5EF4-FFF2-40B4-BE49-F238E27FC236}">
                <a16:creationId xmlns:a16="http://schemas.microsoft.com/office/drawing/2014/main" id="{D294DBF7-A257-5C12-562F-78C56A6203A8}"/>
              </a:ext>
            </a:extLst>
          </p:cNvPr>
          <p:cNvPicPr>
            <a:picLocks noChangeAspect="1"/>
          </p:cNvPicPr>
          <p:nvPr/>
        </p:nvPicPr>
        <p:blipFill>
          <a:blip r:embed="rId2"/>
          <a:stretch>
            <a:fillRect/>
          </a:stretch>
        </p:blipFill>
        <p:spPr>
          <a:xfrm>
            <a:off x="1066799" y="1301938"/>
            <a:ext cx="10058399" cy="2617987"/>
          </a:xfrm>
          <a:prstGeom prst="rect">
            <a:avLst/>
          </a:prstGeom>
        </p:spPr>
      </p:pic>
      <p:pic>
        <p:nvPicPr>
          <p:cNvPr id="6" name="Content Placeholder 4">
            <a:extLst>
              <a:ext uri="{FF2B5EF4-FFF2-40B4-BE49-F238E27FC236}">
                <a16:creationId xmlns:a16="http://schemas.microsoft.com/office/drawing/2014/main" id="{816E0AA9-9728-827A-7395-7BDFE6EEE2C4}"/>
              </a:ext>
            </a:extLst>
          </p:cNvPr>
          <p:cNvPicPr>
            <a:picLocks noChangeAspect="1"/>
          </p:cNvPicPr>
          <p:nvPr/>
        </p:nvPicPr>
        <p:blipFill>
          <a:blip r:embed="rId3"/>
          <a:stretch>
            <a:fillRect/>
          </a:stretch>
        </p:blipFill>
        <p:spPr>
          <a:xfrm>
            <a:off x="1066799" y="4066391"/>
            <a:ext cx="10058399" cy="2206450"/>
          </a:xfrm>
          <a:prstGeom prst="rect">
            <a:avLst/>
          </a:prstGeom>
        </p:spPr>
      </p:pic>
    </p:spTree>
    <p:extLst>
      <p:ext uri="{BB962C8B-B14F-4D97-AF65-F5344CB8AC3E}">
        <p14:creationId xmlns:p14="http://schemas.microsoft.com/office/powerpoint/2010/main" val="2023799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SavonVTI</Template>
  <TotalTime>103</TotalTime>
  <Words>731</Words>
  <Application>Microsoft Macintosh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Garamond</vt:lpstr>
      <vt:lpstr>SavonVTI</vt:lpstr>
      <vt:lpstr>SPAM DETECTION USING MACHINE LEARNING</vt:lpstr>
      <vt:lpstr>PowerPoint Presentation</vt:lpstr>
      <vt:lpstr>PowerPoint Presentation</vt:lpstr>
      <vt:lpstr>DATA PRE-PROCESSING</vt:lpstr>
      <vt:lpstr>TEST-TRAIN SPLIT</vt:lpstr>
      <vt:lpstr>FEATURE SCALING</vt:lpstr>
      <vt:lpstr>LOGISTIC REGRESSION MODEL</vt:lpstr>
      <vt:lpstr>Code and Implementation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USING MACHINE LEARNING</dc:title>
  <dc:creator>himanshu jharwal</dc:creator>
  <cp:lastModifiedBy>himanshu jharwal</cp:lastModifiedBy>
  <cp:revision>2</cp:revision>
  <dcterms:created xsi:type="dcterms:W3CDTF">2022-12-10T04:08:54Z</dcterms:created>
  <dcterms:modified xsi:type="dcterms:W3CDTF">2022-12-10T05:52:07Z</dcterms:modified>
</cp:coreProperties>
</file>