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7" r:id="rId4"/>
    <p:sldId id="266" r:id="rId5"/>
    <p:sldId id="268" r:id="rId6"/>
    <p:sldId id="258" r:id="rId7"/>
    <p:sldId id="257" r:id="rId8"/>
    <p:sldId id="259" r:id="rId9"/>
    <p:sldId id="260" r:id="rId10"/>
    <p:sldId id="269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B05F92-04BC-424A-B00F-7B7BB6CEF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2CC43DA-E497-4434-A518-F85E920E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0E6261-FFDE-470B-B205-5D40EDBC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FE066D-DA27-4665-B6D6-3BF5A92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DA1EEC-E5F0-495A-8A16-943A92BC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80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BA305C-E412-440C-BAD8-F46F4A5C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615932F-D376-4981-9179-4D98D417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517885-5C4A-447B-8529-C15DC861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1C12A0A-287D-49A9-B8B8-AE3C4FA0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0C8790E-F274-4734-AC23-425F3756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1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EA0C047-2A68-46AF-8388-EAF54F4B7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3D553E8-0010-4957-B5BE-25CD1D36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D462B2-4D0B-47DA-A917-54E6C26D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88FD00-5B61-417E-A9D8-1754768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DFC327B-DB35-4B96-A5CD-1BA90AB9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016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81AD6A-917D-4144-A361-172DD049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70194D-466D-48E8-AE6A-F881F2DC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AD6DC73-D17B-4CB3-B41E-D547B403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29E24C9-AE19-4E26-B634-43E979FF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229D6F-2180-4B30-8B2F-2A143A99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453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6F48C5-C12A-4D95-86AB-BCEAB504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BE1F984-1211-4E6D-BD37-BF973537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3ECE5D-23CA-40AC-AC17-BEBCAB92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B071D80-B740-4D1B-A6BD-8B4B3624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B890BB-BBAD-4809-AE52-20C1A9BD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131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6DD1D1-ABF9-4F6D-AB18-E06B082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027BF5-7B29-4A9D-AB52-3C6344AF9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A337FD0-2BE8-4AFD-97CA-56084BE93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DC8090B-93FC-405B-AD6C-180EC14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BFF5A1C-78F5-4ABF-9B47-92B53D25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F23F176-A5D5-4191-8D34-6E177F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DA129D-5F71-4A77-A8CA-B7511161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2CFF9CB-C401-4F93-8EEB-641069BD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CD31130-B4FA-482A-974E-E5B13F46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93C1111-CCF6-4364-AF4F-4D43EF73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E04A94C-86CF-446D-BC58-1FB8D04B5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087BA35-4F21-41EE-9284-B11E8F67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0E4E325-3423-40CB-AA4B-5AC7CA45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ABC8500-E34B-4703-AE4E-B91C4379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31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CB8C5-9237-4AAA-A52A-6AEC27CC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D14C7CB-F36D-41AA-92D6-19A1ACE0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1F2BA97-11F2-4855-A5C5-C680B2D4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861EE4-C5DC-47BC-817B-ED411DDF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978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307C5C1-ACB9-4372-957F-4997307C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D409271-48F4-4525-841D-6D433C6C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0590DC0-E561-49C0-9D58-D98927FB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328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839241-5A17-4A44-872A-3B020C13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444DBD-D666-4974-B057-1E49D5D6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847122D-20BD-45ED-AA8C-8CAD61E0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7A80778-390E-4451-86A7-619C071B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FDC9BC2-E97C-46B7-B613-766122A3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53A38A6-357B-4A95-BF17-E2584F51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944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1F471B-58FA-4465-9392-DD24040C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FFF541B-81C0-40A6-99D0-D4B47223D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F5FC79-A71F-4810-A9D3-2DBBF1A5A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33E8AF7-C03E-4227-AC4B-33BA736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7A46D87-0945-4335-8DB8-CFB60346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7EA3AB0-DC6C-48ED-94A5-F26ABBEC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8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8FB7471-A886-41F3-9A31-02AABBFB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F3FBE24-4791-4E81-A54C-AB9643BA8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9FBACF-4BA9-4DBD-9041-A6E2F361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E795-C102-421B-9570-402CB385BC70}" type="datetimeFigureOut">
              <a:rPr lang="nb-NO" smtClean="0"/>
              <a:t>28.10.2021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2C9222-EC6A-4709-B2B4-15E744F52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D7DBC99-EDD9-4E69-AC99-9D2CE520C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46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5B3AB6B4-83DE-409B-80DC-CFC9E0A6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71487"/>
            <a:ext cx="99631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3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DAE4795A-F948-4235-9FE4-2DFC17B7BBE0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1. steg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EF714A65-63BD-4001-8D8A-28890FB2E7BB}"/>
              </a:ext>
            </a:extLst>
          </p:cNvPr>
          <p:cNvSpPr txBox="1"/>
          <p:nvPr/>
        </p:nvSpPr>
        <p:spPr>
          <a:xfrm>
            <a:off x="918556" y="1410784"/>
            <a:ext cx="64007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rgbClr val="FF0000"/>
                </a:solidFill>
              </a:rPr>
              <a:t>Lag Application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rgbClr val="FF0000"/>
                </a:solidFill>
              </a:rPr>
              <a:t>En metode som heter run() som kalles, som starter prosessen.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rgbClr val="FF0000"/>
                </a:solidFill>
              </a:rPr>
              <a:t>Lag en </a:t>
            </a:r>
            <a:r>
              <a:rPr lang="nb-NO" sz="1600" dirty="0" err="1">
                <a:solidFill>
                  <a:srgbClr val="FF0000"/>
                </a:solidFill>
              </a:rPr>
              <a:t>Router</a:t>
            </a:r>
            <a:r>
              <a:rPr lang="nb-NO" sz="1600" dirty="0">
                <a:solidFill>
                  <a:srgbClr val="FF0000"/>
                </a:solidFill>
              </a:rPr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rgbClr val="002060"/>
                </a:solidFill>
              </a:rPr>
              <a:t>Lag to ruter: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rgbClr val="002060"/>
                </a:solidFill>
              </a:rPr>
              <a:t>/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 err="1">
                <a:solidFill>
                  <a:srgbClr val="002060"/>
                </a:solidFill>
              </a:rPr>
              <a:t>About</a:t>
            </a:r>
            <a:endParaRPr lang="nb-NO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err="1">
                <a:solidFill>
                  <a:srgbClr val="002060"/>
                </a:solidFill>
              </a:rPr>
              <a:t>Echo</a:t>
            </a:r>
            <a:r>
              <a:rPr lang="nb-NO" sz="1600" dirty="0">
                <a:solidFill>
                  <a:srgbClr val="002060"/>
                </a:solidFill>
              </a:rPr>
              <a:t> tilbake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rgbClr val="002060"/>
                </a:solidFill>
              </a:rPr>
              <a:t>«Hei Hjem»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rgbClr val="002060"/>
                </a:solidFill>
              </a:rPr>
              <a:t>«Hei </a:t>
            </a:r>
            <a:r>
              <a:rPr lang="nb-NO" sz="1600" dirty="0" err="1">
                <a:solidFill>
                  <a:srgbClr val="002060"/>
                </a:solidFill>
              </a:rPr>
              <a:t>About</a:t>
            </a:r>
            <a:r>
              <a:rPr lang="nb-NO" sz="1600" dirty="0">
                <a:solidFill>
                  <a:srgbClr val="002060"/>
                </a:solidFill>
              </a:rPr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err="1">
                <a:solidFill>
                  <a:srgbClr val="002060"/>
                </a:solidFill>
              </a:rPr>
              <a:t>Echo</a:t>
            </a:r>
            <a:r>
              <a:rPr lang="nb-NO" sz="1600" dirty="0">
                <a:solidFill>
                  <a:srgbClr val="002060"/>
                </a:solidFill>
              </a:rPr>
              <a:t> andre ruter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rgbClr val="002060"/>
                </a:solidFill>
              </a:rPr>
              <a:t>«Not </a:t>
            </a:r>
            <a:r>
              <a:rPr lang="nb-NO" sz="1600" dirty="0" err="1">
                <a:solidFill>
                  <a:srgbClr val="002060"/>
                </a:solidFill>
              </a:rPr>
              <a:t>found</a:t>
            </a:r>
            <a:r>
              <a:rPr lang="nb-NO" sz="1600" dirty="0">
                <a:solidFill>
                  <a:srgbClr val="002060"/>
                </a:solidFill>
              </a:rPr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HINT: URL : </a:t>
            </a:r>
            <a:r>
              <a:rPr lang="nb-NO" sz="1600" dirty="0" err="1"/>
              <a:t>php</a:t>
            </a:r>
            <a:r>
              <a:rPr lang="nb-NO" sz="1600" dirty="0"/>
              <a:t> </a:t>
            </a:r>
            <a:r>
              <a:rPr lang="nb-NO" sz="1600" dirty="0" err="1"/>
              <a:t>superglobals</a:t>
            </a:r>
            <a:endParaRPr lang="nb-NO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/>
              <a:t>__SERVER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/>
              <a:t>__GET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/>
              <a:t>__POST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298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49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20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61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0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5EF5523-1B70-4CC6-9843-B5458C0CECF2}"/>
              </a:ext>
            </a:extLst>
          </p:cNvPr>
          <p:cNvSpPr/>
          <p:nvPr/>
        </p:nvSpPr>
        <p:spPr>
          <a:xfrm>
            <a:off x="4878160" y="161947"/>
            <a:ext cx="6217104" cy="33310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Encapsulation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52B885A7-AC73-44CF-8C65-4B667FFF9B84}"/>
              </a:ext>
            </a:extLst>
          </p:cNvPr>
          <p:cNvSpPr txBox="1"/>
          <p:nvPr/>
        </p:nvSpPr>
        <p:spPr>
          <a:xfrm>
            <a:off x="138794" y="1694601"/>
            <a:ext cx="4624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Namespace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navnekollisjoner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bibliotek av klasser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Classes</a:t>
            </a:r>
            <a:r>
              <a:rPr lang="nb-NO" dirty="0"/>
              <a:t>, </a:t>
            </a:r>
            <a:r>
              <a:rPr lang="nb-NO" dirty="0" err="1"/>
              <a:t>methods</a:t>
            </a:r>
            <a:r>
              <a:rPr lang="nb-NO" dirty="0"/>
              <a:t>, </a:t>
            </a:r>
            <a:r>
              <a:rPr lang="nb-NO" dirty="0" err="1"/>
              <a:t>traits</a:t>
            </a:r>
            <a:r>
              <a:rPr lang="nb-NO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Visibility</a:t>
            </a:r>
            <a:r>
              <a:rPr lang="nb-NO" dirty="0"/>
              <a:t> (</a:t>
            </a:r>
            <a:r>
              <a:rPr lang="nb-NO" dirty="0" err="1"/>
              <a:t>method,variable,property</a:t>
            </a:r>
            <a:r>
              <a:rPr lang="nb-NO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public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protected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Private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AC6AB5C-8F3B-4B03-A868-738D42ABB627}"/>
              </a:ext>
            </a:extLst>
          </p:cNvPr>
          <p:cNvSpPr/>
          <p:nvPr/>
        </p:nvSpPr>
        <p:spPr>
          <a:xfrm>
            <a:off x="6033407" y="740574"/>
            <a:ext cx="1098097" cy="1002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err="1"/>
              <a:t>Xblock</a:t>
            </a:r>
            <a:endParaRPr lang="nb-NO" sz="1100" dirty="0"/>
          </a:p>
          <a:p>
            <a:pPr algn="ctr"/>
            <a:r>
              <a:rPr lang="nb-NO" sz="1100" dirty="0" err="1"/>
              <a:t>protected</a:t>
            </a:r>
            <a:endParaRPr lang="nb-NO" sz="110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1EDD53B0-C445-43F5-A3F4-C9E90FDD7FE5}"/>
              </a:ext>
            </a:extLst>
          </p:cNvPr>
          <p:cNvSpPr txBox="1"/>
          <p:nvPr/>
        </p:nvSpPr>
        <p:spPr>
          <a:xfrm>
            <a:off x="5081247" y="231712"/>
            <a:ext cx="260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Namespace</a:t>
            </a:r>
            <a:r>
              <a:rPr lang="nb-NO" dirty="0"/>
              <a:t>: him/</a:t>
            </a:r>
            <a:r>
              <a:rPr lang="nb-NO" dirty="0" err="1"/>
              <a:t>mvc</a:t>
            </a:r>
            <a:r>
              <a:rPr lang="nb-NO" dirty="0"/>
              <a:t>/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90FA146-BAA3-4C2E-8B9F-B29304B1EE9E}"/>
              </a:ext>
            </a:extLst>
          </p:cNvPr>
          <p:cNvSpPr/>
          <p:nvPr/>
        </p:nvSpPr>
        <p:spPr>
          <a:xfrm>
            <a:off x="8401940" y="740573"/>
            <a:ext cx="1098097" cy="1002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Library</a:t>
            </a:r>
          </a:p>
          <a:p>
            <a:pPr algn="ctr"/>
            <a:r>
              <a:rPr lang="nb-NO" sz="1600" dirty="0" err="1"/>
              <a:t>public</a:t>
            </a:r>
            <a:endParaRPr lang="nb-NO" sz="1600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889E1DC2-AF71-4AD2-A85E-55578243E85E}"/>
              </a:ext>
            </a:extLst>
          </p:cNvPr>
          <p:cNvSpPr/>
          <p:nvPr/>
        </p:nvSpPr>
        <p:spPr>
          <a:xfrm>
            <a:off x="4878160" y="3562740"/>
            <a:ext cx="6217104" cy="3246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C8B9614-6C96-4A4D-BC93-1FD65A5A9D66}"/>
              </a:ext>
            </a:extLst>
          </p:cNvPr>
          <p:cNvSpPr/>
          <p:nvPr/>
        </p:nvSpPr>
        <p:spPr>
          <a:xfrm>
            <a:off x="6033407" y="4124184"/>
            <a:ext cx="1098097" cy="1002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XBlock</a:t>
            </a:r>
            <a:endParaRPr lang="nb-NO" sz="1600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D59F442-7B5E-4D97-A8D4-4520A63C74F9}"/>
              </a:ext>
            </a:extLst>
          </p:cNvPr>
          <p:cNvSpPr txBox="1"/>
          <p:nvPr/>
        </p:nvSpPr>
        <p:spPr>
          <a:xfrm>
            <a:off x="5081247" y="3615322"/>
            <a:ext cx="260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Namespace</a:t>
            </a:r>
            <a:r>
              <a:rPr lang="nb-NO" dirty="0"/>
              <a:t>: ntnu/</a:t>
            </a:r>
            <a:r>
              <a:rPr lang="nb-NO" dirty="0" err="1"/>
              <a:t>mvc</a:t>
            </a:r>
            <a:r>
              <a:rPr lang="nb-NO" dirty="0"/>
              <a:t>/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A14C55-D763-46CF-A060-2BD926062A46}"/>
              </a:ext>
            </a:extLst>
          </p:cNvPr>
          <p:cNvSpPr/>
          <p:nvPr/>
        </p:nvSpPr>
        <p:spPr>
          <a:xfrm>
            <a:off x="8401940" y="4124183"/>
            <a:ext cx="1098097" cy="1002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Library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16B4A5-D72D-4A47-AB6C-23EBE54EDE54}"/>
              </a:ext>
            </a:extLst>
          </p:cNvPr>
          <p:cNvSpPr/>
          <p:nvPr/>
        </p:nvSpPr>
        <p:spPr>
          <a:xfrm>
            <a:off x="8753474" y="2235583"/>
            <a:ext cx="1098097" cy="10025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InternalXBlock</a:t>
            </a:r>
            <a:endParaRPr lang="nb-NO" sz="1400" dirty="0"/>
          </a:p>
          <a:p>
            <a:pPr algn="ctr"/>
            <a:r>
              <a:rPr lang="nb-NO" sz="1400" dirty="0"/>
              <a:t>private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2AEB000-8252-440E-877B-EC8CCD63E2C2}"/>
              </a:ext>
            </a:extLst>
          </p:cNvPr>
          <p:cNvSpPr/>
          <p:nvPr/>
        </p:nvSpPr>
        <p:spPr>
          <a:xfrm>
            <a:off x="6033407" y="2152753"/>
            <a:ext cx="1098097" cy="1002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err="1"/>
              <a:t>GradeXblock</a:t>
            </a:r>
            <a:endParaRPr lang="nb-NO" sz="1100" dirty="0"/>
          </a:p>
          <a:p>
            <a:pPr algn="ctr"/>
            <a:r>
              <a:rPr lang="nb-NO" sz="1100" dirty="0" err="1"/>
              <a:t>protected</a:t>
            </a:r>
            <a:endParaRPr lang="nb-NO" sz="1100" dirty="0"/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30CE14F3-B3A8-420B-985C-0B7EA2F910B5}"/>
              </a:ext>
            </a:extLst>
          </p:cNvPr>
          <p:cNvCxnSpPr>
            <a:endCxn id="14" idx="0"/>
          </p:cNvCxnSpPr>
          <p:nvPr/>
        </p:nvCxnSpPr>
        <p:spPr>
          <a:xfrm>
            <a:off x="6582455" y="1743074"/>
            <a:ext cx="1" cy="40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1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Inheritance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E8F8A5C5-CC8C-4718-8355-DA68BE2AD704}"/>
              </a:ext>
            </a:extLst>
          </p:cNvPr>
          <p:cNvSpPr txBox="1"/>
          <p:nvPr/>
        </p:nvSpPr>
        <p:spPr>
          <a:xfrm>
            <a:off x="232757" y="1814916"/>
            <a:ext cx="3715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arv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Kun en foreldre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protected</a:t>
            </a:r>
            <a:r>
              <a:rPr lang="nb-NO" dirty="0"/>
              <a:t> variabler eller metoder er synlig for barnet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DC93546-3D0F-423A-BAFE-80C756E179C4}"/>
              </a:ext>
            </a:extLst>
          </p:cNvPr>
          <p:cNvSpPr/>
          <p:nvPr/>
        </p:nvSpPr>
        <p:spPr>
          <a:xfrm>
            <a:off x="7423264" y="489008"/>
            <a:ext cx="2186244" cy="96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AbstractXBlock</a:t>
            </a:r>
            <a:endParaRPr lang="nb-NO" dirty="0"/>
          </a:p>
          <a:p>
            <a:pPr algn="ctr"/>
            <a:r>
              <a:rPr lang="nb-NO" dirty="0">
                <a:solidFill>
                  <a:srgbClr val="FF0000"/>
                </a:solidFill>
              </a:rPr>
              <a:t>render()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D26FD8A-0C40-4CCB-8EDA-A3C7D2BEC710}"/>
              </a:ext>
            </a:extLst>
          </p:cNvPr>
          <p:cNvSpPr/>
          <p:nvPr/>
        </p:nvSpPr>
        <p:spPr>
          <a:xfrm>
            <a:off x="8670165" y="2415081"/>
            <a:ext cx="3042459" cy="82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ProblemXBlock</a:t>
            </a:r>
            <a:endParaRPr lang="nb-NO" dirty="0"/>
          </a:p>
          <a:p>
            <a:pPr algn="ctr"/>
            <a:r>
              <a:rPr lang="nb-NO" dirty="0"/>
              <a:t>$problem</a:t>
            </a: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22CECA54-A12C-4EA1-9DAA-A028ABF9CD6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516386" y="608281"/>
            <a:ext cx="1675009" cy="180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>
            <a:extLst>
              <a:ext uri="{FF2B5EF4-FFF2-40B4-BE49-F238E27FC236}">
                <a16:creationId xmlns:a16="http://schemas.microsoft.com/office/drawing/2014/main" id="{4F24C07D-9C8C-4B6E-A9E6-DA96C7251EA6}"/>
              </a:ext>
            </a:extLst>
          </p:cNvPr>
          <p:cNvSpPr/>
          <p:nvPr/>
        </p:nvSpPr>
        <p:spPr>
          <a:xfrm>
            <a:off x="4524425" y="2388912"/>
            <a:ext cx="3042459" cy="820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TextXBlock</a:t>
            </a:r>
            <a:endParaRPr lang="nb-NO" dirty="0"/>
          </a:p>
          <a:p>
            <a:pPr algn="ctr"/>
            <a:r>
              <a:rPr lang="nb-NO" dirty="0">
                <a:solidFill>
                  <a:schemeClr val="tx1"/>
                </a:solidFill>
              </a:rPr>
              <a:t>render()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BDDB7F02-5AA8-4350-B3F6-D7A66C9A726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6045655" y="1454727"/>
            <a:ext cx="2470731" cy="9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A9D8EFA0-A2D7-41D8-B9E1-6085B2AF95FF}"/>
              </a:ext>
            </a:extLst>
          </p:cNvPr>
          <p:cNvSpPr/>
          <p:nvPr/>
        </p:nvSpPr>
        <p:spPr>
          <a:xfrm>
            <a:off x="8682626" y="5270802"/>
            <a:ext cx="3042459" cy="820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MathGradedXBlock</a:t>
            </a:r>
            <a:endParaRPr lang="nb-NO" dirty="0"/>
          </a:p>
          <a:p>
            <a:pPr algn="ctr"/>
            <a:r>
              <a:rPr lang="nb-NO" dirty="0">
                <a:solidFill>
                  <a:schemeClr val="tx1"/>
                </a:solidFill>
              </a:rPr>
              <a:t>render()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grade()</a:t>
            </a:r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DF5D743A-8D40-4B2E-98E0-1C21D9663D9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10191394" y="4605850"/>
            <a:ext cx="12462" cy="66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4F81046E-5476-435D-B2EA-FC846BBD714E}"/>
              </a:ext>
            </a:extLst>
          </p:cNvPr>
          <p:cNvSpPr/>
          <p:nvPr/>
        </p:nvSpPr>
        <p:spPr>
          <a:xfrm>
            <a:off x="8670164" y="3785573"/>
            <a:ext cx="3042459" cy="82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AbstractGradedProblemXBlock</a:t>
            </a:r>
            <a:endParaRPr lang="nb-NO" dirty="0"/>
          </a:p>
          <a:p>
            <a:pPr algn="ctr"/>
            <a:r>
              <a:rPr lang="nb-NO" dirty="0">
                <a:solidFill>
                  <a:srgbClr val="FF0000"/>
                </a:solidFill>
              </a:rPr>
              <a:t>grade()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BF71DD3C-0B51-44B5-B0E7-359F1D4E519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0191394" y="3235358"/>
            <a:ext cx="1" cy="5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Abstraction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0CE216F-DB65-46C4-AE83-7FCE1586E21B}"/>
              </a:ext>
            </a:extLst>
          </p:cNvPr>
          <p:cNvSpPr txBox="1"/>
          <p:nvPr/>
        </p:nvSpPr>
        <p:spPr>
          <a:xfrm>
            <a:off x="232757" y="1814916"/>
            <a:ext cx="371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class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interface</a:t>
            </a:r>
            <a:r>
              <a:rPr lang="nb-NO" dirty="0"/>
              <a:t> (høyere nivå enn </a:t>
            </a:r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)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10F6FDC3-ECDA-4C9A-85A3-0005DC134EA4}"/>
              </a:ext>
            </a:extLst>
          </p:cNvPr>
          <p:cNvSpPr/>
          <p:nvPr/>
        </p:nvSpPr>
        <p:spPr>
          <a:xfrm>
            <a:off x="7423264" y="489008"/>
            <a:ext cx="2186244" cy="96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AbstractXBlock</a:t>
            </a:r>
            <a:endParaRPr lang="nb-NO" dirty="0"/>
          </a:p>
          <a:p>
            <a:pPr algn="ctr"/>
            <a:r>
              <a:rPr lang="nb-NO" dirty="0">
                <a:solidFill>
                  <a:srgbClr val="FF0000"/>
                </a:solidFill>
              </a:rPr>
              <a:t>render()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80D9634-A39B-4631-B804-9D102F66953D}"/>
              </a:ext>
            </a:extLst>
          </p:cNvPr>
          <p:cNvSpPr/>
          <p:nvPr/>
        </p:nvSpPr>
        <p:spPr>
          <a:xfrm>
            <a:off x="8670165" y="2415081"/>
            <a:ext cx="3042459" cy="82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ProblemXBlock</a:t>
            </a:r>
            <a:endParaRPr lang="nb-NO" dirty="0"/>
          </a:p>
          <a:p>
            <a:pPr algn="ctr"/>
            <a:r>
              <a:rPr lang="nb-NO" dirty="0"/>
              <a:t>$problem</a:t>
            </a: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B812FC97-E6B5-4CE7-85A1-B50EC2324D4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516386" y="608281"/>
            <a:ext cx="1675009" cy="180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>
            <a:extLst>
              <a:ext uri="{FF2B5EF4-FFF2-40B4-BE49-F238E27FC236}">
                <a16:creationId xmlns:a16="http://schemas.microsoft.com/office/drawing/2014/main" id="{690F9ED2-40D2-44BB-99BC-FCCD887C364C}"/>
              </a:ext>
            </a:extLst>
          </p:cNvPr>
          <p:cNvSpPr/>
          <p:nvPr/>
        </p:nvSpPr>
        <p:spPr>
          <a:xfrm>
            <a:off x="4524425" y="2388912"/>
            <a:ext cx="3042459" cy="820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TextXBlock</a:t>
            </a:r>
            <a:endParaRPr lang="nb-NO" dirty="0"/>
          </a:p>
          <a:p>
            <a:pPr algn="ctr"/>
            <a:r>
              <a:rPr lang="nb-NO" dirty="0">
                <a:solidFill>
                  <a:schemeClr val="tx1"/>
                </a:solidFill>
              </a:rPr>
              <a:t>render()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9D6948C5-B80E-4681-84A7-CC9FD6CC88D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6045655" y="1454727"/>
            <a:ext cx="2470731" cy="9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>
            <a:extLst>
              <a:ext uri="{FF2B5EF4-FFF2-40B4-BE49-F238E27FC236}">
                <a16:creationId xmlns:a16="http://schemas.microsoft.com/office/drawing/2014/main" id="{B7978C77-D2F8-42E0-AF2B-373B5DAF1BBC}"/>
              </a:ext>
            </a:extLst>
          </p:cNvPr>
          <p:cNvSpPr/>
          <p:nvPr/>
        </p:nvSpPr>
        <p:spPr>
          <a:xfrm>
            <a:off x="8682626" y="5270802"/>
            <a:ext cx="3042459" cy="820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MathGradedXBlock</a:t>
            </a:r>
            <a:endParaRPr lang="nb-NO" dirty="0"/>
          </a:p>
          <a:p>
            <a:pPr algn="ctr"/>
            <a:r>
              <a:rPr lang="nb-NO" dirty="0">
                <a:solidFill>
                  <a:schemeClr val="tx1"/>
                </a:solidFill>
              </a:rPr>
              <a:t>render()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grade()</a:t>
            </a:r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73426FB4-C398-4174-95B9-D25A4526A2D9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10191394" y="4605850"/>
            <a:ext cx="12462" cy="66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2F176E81-4F04-4CDD-B2C6-468FB0B692B0}"/>
              </a:ext>
            </a:extLst>
          </p:cNvPr>
          <p:cNvSpPr/>
          <p:nvPr/>
        </p:nvSpPr>
        <p:spPr>
          <a:xfrm>
            <a:off x="8670164" y="3785573"/>
            <a:ext cx="3042459" cy="82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AbstractGradedProblemXBlock</a:t>
            </a:r>
            <a:endParaRPr lang="nb-NO" dirty="0"/>
          </a:p>
          <a:p>
            <a:pPr algn="ctr"/>
            <a:r>
              <a:rPr lang="nb-NO" dirty="0">
                <a:solidFill>
                  <a:srgbClr val="FF0000"/>
                </a:solidFill>
              </a:rPr>
              <a:t>grade()</a:t>
            </a:r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BC0A2A56-E198-4AFA-83F8-8208CE7564C7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10191394" y="3235358"/>
            <a:ext cx="1" cy="5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Polymorphism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B7F0AA5-65BC-40BD-976D-86766E7AC5C4}"/>
              </a:ext>
            </a:extLst>
          </p:cNvPr>
          <p:cNvSpPr txBox="1"/>
          <p:nvPr/>
        </p:nvSpPr>
        <p:spPr>
          <a:xfrm>
            <a:off x="232757" y="1814916"/>
            <a:ext cx="3715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«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shapes</a:t>
            </a:r>
            <a:r>
              <a:rPr lang="nb-NO" dirty="0"/>
              <a:t>» – mange 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php</a:t>
            </a:r>
            <a:r>
              <a:rPr lang="nb-NO" dirty="0"/>
              <a:t> kan jobbe på abstrakte klasser, men endrer form ved </a:t>
            </a:r>
            <a:r>
              <a:rPr lang="nb-NO" dirty="0" err="1"/>
              <a:t>runtime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AEAB89A-0A1B-4457-BF73-7949F060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05" y="0"/>
            <a:ext cx="6509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7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5B43E5F3-0519-4B15-8B29-7D8DF8CC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548" y="683491"/>
            <a:ext cx="6440418" cy="538018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7199ECBB-725D-45AA-BBD2-97EB1A661939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SOLID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1F33D7D8-2586-419D-BB43-CB55AE0E2D69}"/>
              </a:ext>
            </a:extLst>
          </p:cNvPr>
          <p:cNvSpPr txBox="1"/>
          <p:nvPr/>
        </p:nvSpPr>
        <p:spPr>
          <a:xfrm>
            <a:off x="400125" y="1447523"/>
            <a:ext cx="3715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OOP forteller oss HVA vi kan programmere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SOLID forteller oss HVORDAN vi skal programmere</a:t>
            </a:r>
          </a:p>
        </p:txBody>
      </p:sp>
    </p:spTree>
    <p:extLst>
      <p:ext uri="{BB962C8B-B14F-4D97-AF65-F5344CB8AC3E}">
        <p14:creationId xmlns:p14="http://schemas.microsoft.com/office/powerpoint/2010/main" val="274589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teraction within MVC pattern The Model component correlates with all... |  Download Scientific Diagram">
            <a:extLst>
              <a:ext uri="{FF2B5EF4-FFF2-40B4-BE49-F238E27FC236}">
                <a16:creationId xmlns:a16="http://schemas.microsoft.com/office/drawing/2014/main" id="{AF6D249E-5483-47D9-BF0B-D293B8E8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700213"/>
            <a:ext cx="56769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2126615A-C373-4CD6-A175-2DF2508FBF1B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MVC </a:t>
            </a:r>
            <a:r>
              <a:rPr lang="nb-NO" sz="3200" dirty="0" err="1"/>
              <a:t>framework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08251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61C00649-351E-4ACE-9AD2-DFE94FEF6155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MVC </a:t>
            </a:r>
            <a:r>
              <a:rPr lang="nb-NO" sz="3200" dirty="0" err="1"/>
              <a:t>framework</a:t>
            </a:r>
            <a:endParaRPr lang="nb-NO" sz="32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5AB95F2-E7D0-42F8-ADD1-FB1B21B3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17" y="1016000"/>
            <a:ext cx="6133375" cy="4211781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52620796-F07D-4C0A-87D1-860AF117093C}"/>
              </a:ext>
            </a:extLst>
          </p:cNvPr>
          <p:cNvSpPr txBox="1"/>
          <p:nvPr/>
        </p:nvSpPr>
        <p:spPr>
          <a:xfrm>
            <a:off x="400125" y="1248941"/>
            <a:ext cx="52617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b-NO" sz="1200" dirty="0"/>
              <a:t>En bruker sender en HTTP-</a:t>
            </a:r>
            <a:r>
              <a:rPr lang="nb-NO" sz="1200" dirty="0" err="1"/>
              <a:t>request</a:t>
            </a:r>
            <a:r>
              <a:rPr lang="nb-NO" sz="1200" dirty="0"/>
              <a:t> til web serveren, som ruter </a:t>
            </a:r>
            <a:r>
              <a:rPr lang="nb-NO" sz="1200" dirty="0" err="1"/>
              <a:t>requesten</a:t>
            </a:r>
            <a:r>
              <a:rPr lang="nb-NO" sz="1200" dirty="0"/>
              <a:t> til </a:t>
            </a:r>
            <a:r>
              <a:rPr lang="nb-NO" sz="1200" dirty="0" err="1"/>
              <a:t>index.php</a:t>
            </a:r>
            <a:r>
              <a:rPr lang="nb-NO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1200" dirty="0" err="1"/>
              <a:t>Load</a:t>
            </a:r>
            <a:r>
              <a:rPr lang="nb-NO" sz="1200" dirty="0"/>
              <a:t> app </a:t>
            </a:r>
            <a:r>
              <a:rPr lang="nb-NO" sz="1200" dirty="0" err="1"/>
              <a:t>config</a:t>
            </a:r>
            <a:r>
              <a:rPr lang="nb-NO" sz="1200" dirty="0"/>
              <a:t> og lag et </a:t>
            </a:r>
            <a:r>
              <a:rPr lang="nb-NO" sz="1200" dirty="0" err="1"/>
              <a:t>application</a:t>
            </a:r>
            <a:r>
              <a:rPr lang="nb-NO" sz="1200" dirty="0"/>
              <a:t> </a:t>
            </a:r>
            <a:r>
              <a:rPr lang="nb-NO" sz="1200" dirty="0" err="1"/>
              <a:t>object</a:t>
            </a:r>
            <a:endParaRPr lang="nb-NO" sz="1200" dirty="0"/>
          </a:p>
          <a:p>
            <a:pPr marL="342900" indent="-342900">
              <a:buFont typeface="+mj-lt"/>
              <a:buAutoNum type="arabicPeriod"/>
            </a:pPr>
            <a:r>
              <a:rPr lang="nb-NO" sz="1200" dirty="0"/>
              <a:t>Les URL og </a:t>
            </a:r>
            <a:r>
              <a:rPr lang="nb-NO" sz="1200" dirty="0" err="1"/>
              <a:t>Resolve</a:t>
            </a:r>
            <a:r>
              <a:rPr lang="nb-NO" sz="1200" dirty="0"/>
              <a:t> hvilken </a:t>
            </a:r>
            <a:r>
              <a:rPr lang="nb-NO" sz="1200" dirty="0" err="1"/>
              <a:t>controller</a:t>
            </a:r>
            <a:r>
              <a:rPr lang="nb-NO" sz="1200" dirty="0"/>
              <a:t> vi skal </a:t>
            </a:r>
            <a:r>
              <a:rPr lang="nb-NO" sz="1200" dirty="0" err="1"/>
              <a:t>instansiere</a:t>
            </a:r>
            <a:r>
              <a:rPr lang="nb-NO" sz="1200" dirty="0"/>
              <a:t>, hvis </a:t>
            </a:r>
            <a:r>
              <a:rPr lang="nb-NO" sz="1200" dirty="0" err="1"/>
              <a:t>Resolve</a:t>
            </a:r>
            <a:r>
              <a:rPr lang="nb-NO" sz="1200" dirty="0"/>
              <a:t> IKKE gir en registrert </a:t>
            </a:r>
            <a:r>
              <a:rPr lang="nb-NO" sz="1200" dirty="0" err="1"/>
              <a:t>controller</a:t>
            </a:r>
            <a:r>
              <a:rPr lang="nb-NO" sz="1200" dirty="0"/>
              <a:t>, send tilbake 404, Not </a:t>
            </a:r>
            <a:r>
              <a:rPr lang="nb-NO" sz="1200" dirty="0" err="1"/>
              <a:t>Found</a:t>
            </a:r>
            <a:r>
              <a:rPr lang="nb-NO" sz="12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sz="1200" dirty="0"/>
              <a:t>Skal kunne registrere så mange URL som du vil</a:t>
            </a:r>
          </a:p>
          <a:p>
            <a:pPr marL="1257300" lvl="2" indent="-342900">
              <a:buFont typeface="+mj-lt"/>
              <a:buAutoNum type="arabicPeriod"/>
            </a:pPr>
            <a:r>
              <a:rPr lang="nb-NO" sz="1200" dirty="0"/>
              <a:t>Home, Hvilken Controller skal kalles, </a:t>
            </a:r>
            <a:r>
              <a:rPr lang="nb-NO" sz="1200" dirty="0" err="1"/>
              <a:t>evt.parametere</a:t>
            </a:r>
            <a:endParaRPr lang="nb-NO" sz="1200" dirty="0"/>
          </a:p>
          <a:p>
            <a:pPr marL="1257300" lvl="2" indent="-342900">
              <a:buFont typeface="+mj-lt"/>
              <a:buAutoNum type="arabicPeriod"/>
            </a:pPr>
            <a:r>
              <a:rPr lang="nb-NO" sz="1200" dirty="0" err="1"/>
              <a:t>About</a:t>
            </a:r>
            <a:endParaRPr lang="nb-NO" sz="1200" dirty="0"/>
          </a:p>
          <a:p>
            <a:pPr marL="1257300" lvl="2" indent="-342900">
              <a:buFont typeface="+mj-lt"/>
              <a:buAutoNum type="arabicPeriod"/>
            </a:pPr>
            <a:r>
              <a:rPr lang="nb-NO" sz="1200" dirty="0" err="1"/>
              <a:t>Etc</a:t>
            </a:r>
            <a:endParaRPr lang="nb-NO" sz="1200" dirty="0"/>
          </a:p>
          <a:p>
            <a:pPr marL="342900" indent="-342900">
              <a:buFont typeface="+mj-lt"/>
              <a:buAutoNum type="arabicPeriod"/>
            </a:pPr>
            <a:r>
              <a:rPr lang="nb-NO" sz="1200" dirty="0"/>
              <a:t>Dersom vi har skrevet en registrert rute, lag tilsvarende Controller og tilsvarende metode på </a:t>
            </a:r>
            <a:r>
              <a:rPr lang="nb-NO" sz="1200" dirty="0" err="1"/>
              <a:t>controlleren</a:t>
            </a:r>
            <a:r>
              <a:rPr lang="nb-NO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1200" dirty="0"/>
              <a:t>Controller kaller en Action (metode på </a:t>
            </a:r>
            <a:r>
              <a:rPr lang="nb-NO" sz="1200" dirty="0" err="1"/>
              <a:t>controlleren</a:t>
            </a:r>
            <a:r>
              <a:rPr lang="nb-NO" sz="1200" dirty="0"/>
              <a:t>), som første kjører et sett med registrerte Filtre (Filters)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sz="1200" dirty="0" err="1"/>
              <a:t>Cache</a:t>
            </a:r>
            <a:endParaRPr lang="nb-NO" sz="1200" dirty="0"/>
          </a:p>
          <a:p>
            <a:pPr marL="800100" lvl="1" indent="-342900">
              <a:buFont typeface="+mj-lt"/>
              <a:buAutoNum type="arabicPeriod"/>
            </a:pPr>
            <a:r>
              <a:rPr lang="nb-NO" sz="1200" dirty="0" err="1"/>
              <a:t>Validation</a:t>
            </a:r>
            <a:endParaRPr lang="nb-NO" sz="1200" dirty="0"/>
          </a:p>
          <a:p>
            <a:pPr marL="1257300" lvl="2" indent="-342900">
              <a:buFont typeface="+mj-lt"/>
              <a:buAutoNum type="arabicPeriod"/>
            </a:pPr>
            <a:r>
              <a:rPr lang="nb-NO" sz="1200" dirty="0"/>
              <a:t>Regler (email, passord </a:t>
            </a:r>
            <a:r>
              <a:rPr lang="nb-NO" sz="1200" dirty="0" err="1"/>
              <a:t>etc</a:t>
            </a:r>
            <a:r>
              <a:rPr lang="nb-NO" sz="1200" dirty="0"/>
              <a:t> komplekse)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sz="1200" dirty="0" err="1"/>
              <a:t>Authentication</a:t>
            </a:r>
            <a:r>
              <a:rPr lang="nb-NO" sz="1200" dirty="0"/>
              <a:t>/</a:t>
            </a:r>
            <a:r>
              <a:rPr lang="nb-NO" sz="1200" dirty="0" err="1"/>
              <a:t>Authorization</a:t>
            </a:r>
            <a:endParaRPr lang="nb-NO" sz="1200" dirty="0"/>
          </a:p>
          <a:p>
            <a:pPr marL="342900" indent="-342900">
              <a:buFont typeface="+mj-lt"/>
              <a:buAutoNum type="arabicPeriod"/>
            </a:pPr>
            <a:r>
              <a:rPr lang="nb-NO" sz="1200" dirty="0"/>
              <a:t>Hvis filter feiler, send </a:t>
            </a:r>
            <a:r>
              <a:rPr lang="nb-NO" sz="1200" dirty="0" err="1"/>
              <a:t>response</a:t>
            </a:r>
            <a:r>
              <a:rPr lang="nb-NO" sz="1200" dirty="0"/>
              <a:t> til bake med feilmelding (kan også være </a:t>
            </a:r>
            <a:r>
              <a:rPr lang="nb-NO" sz="1200" dirty="0" err="1"/>
              <a:t>cache</a:t>
            </a:r>
            <a:r>
              <a:rPr lang="nb-NO" sz="1200" dirty="0"/>
              <a:t> ved </a:t>
            </a:r>
            <a:r>
              <a:rPr lang="nb-NO" sz="1200" dirty="0" err="1"/>
              <a:t>webapier</a:t>
            </a:r>
            <a:r>
              <a:rPr lang="nb-NO" sz="1200" dirty="0"/>
              <a:t>, REDIS)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1200" dirty="0"/>
              <a:t>Controller kaller metoden «action»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sz="1200" dirty="0"/>
              <a:t>Public </a:t>
            </a:r>
            <a:r>
              <a:rPr lang="nb-NO" sz="1200" dirty="0" err="1"/>
              <a:t>function</a:t>
            </a:r>
            <a:r>
              <a:rPr lang="nb-NO" sz="1200" dirty="0"/>
              <a:t> </a:t>
            </a:r>
            <a:r>
              <a:rPr lang="nb-NO" sz="1200" dirty="0" err="1"/>
              <a:t>index</a:t>
            </a:r>
            <a:r>
              <a:rPr lang="nb-NO" sz="1200" dirty="0"/>
              <a:t>(…) her er </a:t>
            </a:r>
            <a:r>
              <a:rPr lang="nb-NO" sz="1200" dirty="0" err="1"/>
              <a:t>index</a:t>
            </a:r>
            <a:r>
              <a:rPr lang="nb-NO" sz="1200" dirty="0"/>
              <a:t> = action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1200" dirty="0" err="1"/>
              <a:t>Loader</a:t>
            </a:r>
            <a:r>
              <a:rPr lang="nb-NO" sz="1200" dirty="0"/>
              <a:t> evt. data MODEL, typisk fra database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1200" dirty="0"/>
              <a:t>Action Render() tilhørende VIEW, som bruker data MODEL.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sz="1200" dirty="0"/>
              <a:t>Må hente korrekt VIEW (HTML blandet med MODEL data)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1200" dirty="0"/>
              <a:t>Send VIEW til RESPONSE komponent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1200" dirty="0" err="1"/>
              <a:t>Response</a:t>
            </a:r>
            <a:r>
              <a:rPr lang="nb-NO" sz="1200" dirty="0"/>
              <a:t> sender VIEW til </a:t>
            </a:r>
            <a:r>
              <a:rPr lang="nb-NO" sz="1200" dirty="0" err="1"/>
              <a:t>browser</a:t>
            </a:r>
            <a:endParaRPr lang="nb-NO" sz="1200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0B544B95-61F2-422F-B735-B3A33C0C7574}"/>
              </a:ext>
            </a:extLst>
          </p:cNvPr>
          <p:cNvSpPr txBox="1"/>
          <p:nvPr/>
        </p:nvSpPr>
        <p:spPr>
          <a:xfrm>
            <a:off x="7078435" y="596729"/>
            <a:ext cx="122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index.php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836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DAE4795A-F948-4235-9FE4-2DFC17B7BBE0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MVC </a:t>
            </a:r>
            <a:r>
              <a:rPr lang="nb-NO" sz="3200" dirty="0" err="1"/>
              <a:t>framework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EF714A65-63BD-4001-8D8A-28890FB2E7BB}"/>
              </a:ext>
            </a:extLst>
          </p:cNvPr>
          <p:cNvSpPr txBox="1"/>
          <p:nvPr/>
        </p:nvSpPr>
        <p:spPr>
          <a:xfrm>
            <a:off x="918556" y="1410784"/>
            <a:ext cx="640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Tenk på meg som en kunde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Produktet dere skal lage: et MVC rammeverk</a:t>
            </a:r>
          </a:p>
        </p:txBody>
      </p:sp>
    </p:spTree>
    <p:extLst>
      <p:ext uri="{BB962C8B-B14F-4D97-AF65-F5344CB8AC3E}">
        <p14:creationId xmlns:p14="http://schemas.microsoft.com/office/powerpoint/2010/main" val="51426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417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Pettersen Bård Inge Austigard</dc:creator>
  <cp:lastModifiedBy>Bård Inge Austigard</cp:lastModifiedBy>
  <cp:revision>17</cp:revision>
  <dcterms:created xsi:type="dcterms:W3CDTF">2021-10-25T08:32:15Z</dcterms:created>
  <dcterms:modified xsi:type="dcterms:W3CDTF">2021-10-28T19:53:01Z</dcterms:modified>
</cp:coreProperties>
</file>