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4" r:id="rId7"/>
    <p:sldId id="263" r:id="rId8"/>
    <p:sldId id="265" r:id="rId9"/>
    <p:sldId id="261" r:id="rId10"/>
    <p:sldId id="262"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2" autoAdjust="0"/>
    <p:restoredTop sz="94660"/>
  </p:normalViewPr>
  <p:slideViewPr>
    <p:cSldViewPr snapToGrid="0">
      <p:cViewPr varScale="1">
        <p:scale>
          <a:sx n="90" d="100"/>
          <a:sy n="90" d="100"/>
        </p:scale>
        <p:origin x="17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B940F-8758-64E2-BFF3-AD0E1F5D171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845C126-BC33-2956-F882-9E266AD7A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9CA4F5F-5AF8-E03C-0E99-A39A439BD129}"/>
              </a:ext>
            </a:extLst>
          </p:cNvPr>
          <p:cNvSpPr>
            <a:spLocks noGrp="1"/>
          </p:cNvSpPr>
          <p:nvPr>
            <p:ph type="dt" sz="half" idx="10"/>
          </p:nvPr>
        </p:nvSpPr>
        <p:spPr/>
        <p:txBody>
          <a:bodyPr/>
          <a:lstStyle/>
          <a:p>
            <a:fld id="{2BE90E99-D773-452C-80D5-FAA7E2432D3F}" type="datetimeFigureOut">
              <a:rPr kumimoji="1" lang="ja-JP" altLang="en-US" smtClean="0"/>
              <a:t>2025/1/28</a:t>
            </a:fld>
            <a:endParaRPr kumimoji="1" lang="ja-JP" altLang="en-US"/>
          </a:p>
        </p:txBody>
      </p:sp>
      <p:sp>
        <p:nvSpPr>
          <p:cNvPr id="5" name="フッター プレースホルダー 4">
            <a:extLst>
              <a:ext uri="{FF2B5EF4-FFF2-40B4-BE49-F238E27FC236}">
                <a16:creationId xmlns:a16="http://schemas.microsoft.com/office/drawing/2014/main" id="{FB111D0D-13E5-25A1-09BF-AF9F45E602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CA1E0C-E987-29D8-D477-6FFE58E36924}"/>
              </a:ext>
            </a:extLst>
          </p:cNvPr>
          <p:cNvSpPr>
            <a:spLocks noGrp="1"/>
          </p:cNvSpPr>
          <p:nvPr>
            <p:ph type="sldNum" sz="quarter" idx="12"/>
          </p:nvPr>
        </p:nvSpPr>
        <p:spPr/>
        <p:txBody>
          <a:bodyPr/>
          <a:lstStyle/>
          <a:p>
            <a:fld id="{4350E1DA-D9F6-40A0-9492-52A77342F7E9}" type="slidenum">
              <a:rPr kumimoji="1" lang="ja-JP" altLang="en-US" smtClean="0"/>
              <a:t>‹#›</a:t>
            </a:fld>
            <a:endParaRPr kumimoji="1" lang="ja-JP" altLang="en-US"/>
          </a:p>
        </p:txBody>
      </p:sp>
    </p:spTree>
    <p:extLst>
      <p:ext uri="{BB962C8B-B14F-4D97-AF65-F5344CB8AC3E}">
        <p14:creationId xmlns:p14="http://schemas.microsoft.com/office/powerpoint/2010/main" val="107344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357E6B-B8A3-35ED-3C5F-519B5EE03CE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99081E-B3B3-C117-6393-2362C602B45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EDEE68-C81B-1F14-C7D8-C0965EA1A662}"/>
              </a:ext>
            </a:extLst>
          </p:cNvPr>
          <p:cNvSpPr>
            <a:spLocks noGrp="1"/>
          </p:cNvSpPr>
          <p:nvPr>
            <p:ph type="dt" sz="half" idx="10"/>
          </p:nvPr>
        </p:nvSpPr>
        <p:spPr/>
        <p:txBody>
          <a:bodyPr/>
          <a:lstStyle/>
          <a:p>
            <a:fld id="{2BE90E99-D773-452C-80D5-FAA7E2432D3F}" type="datetimeFigureOut">
              <a:rPr kumimoji="1" lang="ja-JP" altLang="en-US" smtClean="0"/>
              <a:t>2025/1/28</a:t>
            </a:fld>
            <a:endParaRPr kumimoji="1" lang="ja-JP" altLang="en-US"/>
          </a:p>
        </p:txBody>
      </p:sp>
      <p:sp>
        <p:nvSpPr>
          <p:cNvPr id="5" name="フッター プレースホルダー 4">
            <a:extLst>
              <a:ext uri="{FF2B5EF4-FFF2-40B4-BE49-F238E27FC236}">
                <a16:creationId xmlns:a16="http://schemas.microsoft.com/office/drawing/2014/main" id="{48F35DA5-CCA0-C273-3968-0D3930A8C3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1DD6BC-D3FA-1CC2-1FE8-E3E855694963}"/>
              </a:ext>
            </a:extLst>
          </p:cNvPr>
          <p:cNvSpPr>
            <a:spLocks noGrp="1"/>
          </p:cNvSpPr>
          <p:nvPr>
            <p:ph type="sldNum" sz="quarter" idx="12"/>
          </p:nvPr>
        </p:nvSpPr>
        <p:spPr/>
        <p:txBody>
          <a:bodyPr/>
          <a:lstStyle/>
          <a:p>
            <a:fld id="{4350E1DA-D9F6-40A0-9492-52A77342F7E9}" type="slidenum">
              <a:rPr kumimoji="1" lang="ja-JP" altLang="en-US" smtClean="0"/>
              <a:t>‹#›</a:t>
            </a:fld>
            <a:endParaRPr kumimoji="1" lang="ja-JP" altLang="en-US"/>
          </a:p>
        </p:txBody>
      </p:sp>
    </p:spTree>
    <p:extLst>
      <p:ext uri="{BB962C8B-B14F-4D97-AF65-F5344CB8AC3E}">
        <p14:creationId xmlns:p14="http://schemas.microsoft.com/office/powerpoint/2010/main" val="1096132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8BBED69-6088-FC28-52AA-971271B0CA7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14B33DB-3577-CE6E-FA5B-B3AC36DCB9D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871558-9CD8-C3BF-8AAB-DA036DF990F8}"/>
              </a:ext>
            </a:extLst>
          </p:cNvPr>
          <p:cNvSpPr>
            <a:spLocks noGrp="1"/>
          </p:cNvSpPr>
          <p:nvPr>
            <p:ph type="dt" sz="half" idx="10"/>
          </p:nvPr>
        </p:nvSpPr>
        <p:spPr/>
        <p:txBody>
          <a:bodyPr/>
          <a:lstStyle/>
          <a:p>
            <a:fld id="{2BE90E99-D773-452C-80D5-FAA7E2432D3F}" type="datetimeFigureOut">
              <a:rPr kumimoji="1" lang="ja-JP" altLang="en-US" smtClean="0"/>
              <a:t>2025/1/28</a:t>
            </a:fld>
            <a:endParaRPr kumimoji="1" lang="ja-JP" altLang="en-US"/>
          </a:p>
        </p:txBody>
      </p:sp>
      <p:sp>
        <p:nvSpPr>
          <p:cNvPr id="5" name="フッター プレースホルダー 4">
            <a:extLst>
              <a:ext uri="{FF2B5EF4-FFF2-40B4-BE49-F238E27FC236}">
                <a16:creationId xmlns:a16="http://schemas.microsoft.com/office/drawing/2014/main" id="{8AFE8D08-D8DA-303F-0C7C-62C68125BE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65F01C-684F-FAFD-275B-CAF2C75F0448}"/>
              </a:ext>
            </a:extLst>
          </p:cNvPr>
          <p:cNvSpPr>
            <a:spLocks noGrp="1"/>
          </p:cNvSpPr>
          <p:nvPr>
            <p:ph type="sldNum" sz="quarter" idx="12"/>
          </p:nvPr>
        </p:nvSpPr>
        <p:spPr/>
        <p:txBody>
          <a:bodyPr/>
          <a:lstStyle/>
          <a:p>
            <a:fld id="{4350E1DA-D9F6-40A0-9492-52A77342F7E9}" type="slidenum">
              <a:rPr kumimoji="1" lang="ja-JP" altLang="en-US" smtClean="0"/>
              <a:t>‹#›</a:t>
            </a:fld>
            <a:endParaRPr kumimoji="1" lang="ja-JP" altLang="en-US"/>
          </a:p>
        </p:txBody>
      </p:sp>
    </p:spTree>
    <p:extLst>
      <p:ext uri="{BB962C8B-B14F-4D97-AF65-F5344CB8AC3E}">
        <p14:creationId xmlns:p14="http://schemas.microsoft.com/office/powerpoint/2010/main" val="151978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57EE2F-88B7-19E5-807E-040ED6C455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F8EE39-13A9-AE5B-DA9C-78508A49159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800A0C-45DE-3E6C-8329-066682883013}"/>
              </a:ext>
            </a:extLst>
          </p:cNvPr>
          <p:cNvSpPr>
            <a:spLocks noGrp="1"/>
          </p:cNvSpPr>
          <p:nvPr>
            <p:ph type="dt" sz="half" idx="10"/>
          </p:nvPr>
        </p:nvSpPr>
        <p:spPr/>
        <p:txBody>
          <a:bodyPr/>
          <a:lstStyle/>
          <a:p>
            <a:fld id="{2BE90E99-D773-452C-80D5-FAA7E2432D3F}" type="datetimeFigureOut">
              <a:rPr kumimoji="1" lang="ja-JP" altLang="en-US" smtClean="0"/>
              <a:t>2025/1/28</a:t>
            </a:fld>
            <a:endParaRPr kumimoji="1" lang="ja-JP" altLang="en-US"/>
          </a:p>
        </p:txBody>
      </p:sp>
      <p:sp>
        <p:nvSpPr>
          <p:cNvPr id="5" name="フッター プレースホルダー 4">
            <a:extLst>
              <a:ext uri="{FF2B5EF4-FFF2-40B4-BE49-F238E27FC236}">
                <a16:creationId xmlns:a16="http://schemas.microsoft.com/office/drawing/2014/main" id="{E9BD6A59-9FE1-FE4D-16B2-9A5D36CDFA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03597A-96EF-3753-2159-1A71D38BDEC3}"/>
              </a:ext>
            </a:extLst>
          </p:cNvPr>
          <p:cNvSpPr>
            <a:spLocks noGrp="1"/>
          </p:cNvSpPr>
          <p:nvPr>
            <p:ph type="sldNum" sz="quarter" idx="12"/>
          </p:nvPr>
        </p:nvSpPr>
        <p:spPr/>
        <p:txBody>
          <a:bodyPr/>
          <a:lstStyle/>
          <a:p>
            <a:fld id="{4350E1DA-D9F6-40A0-9492-52A77342F7E9}" type="slidenum">
              <a:rPr kumimoji="1" lang="ja-JP" altLang="en-US" smtClean="0"/>
              <a:t>‹#›</a:t>
            </a:fld>
            <a:endParaRPr kumimoji="1" lang="ja-JP" altLang="en-US"/>
          </a:p>
        </p:txBody>
      </p:sp>
    </p:spTree>
    <p:extLst>
      <p:ext uri="{BB962C8B-B14F-4D97-AF65-F5344CB8AC3E}">
        <p14:creationId xmlns:p14="http://schemas.microsoft.com/office/powerpoint/2010/main" val="198202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CBB88B-154F-5576-CFC1-6272698FAE6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1F2EA7-FBD2-3FDA-E11A-FD8EB65FE6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5ABAD44-9611-1655-589F-8FC8AE72A82C}"/>
              </a:ext>
            </a:extLst>
          </p:cNvPr>
          <p:cNvSpPr>
            <a:spLocks noGrp="1"/>
          </p:cNvSpPr>
          <p:nvPr>
            <p:ph type="dt" sz="half" idx="10"/>
          </p:nvPr>
        </p:nvSpPr>
        <p:spPr/>
        <p:txBody>
          <a:bodyPr/>
          <a:lstStyle/>
          <a:p>
            <a:fld id="{2BE90E99-D773-452C-80D5-FAA7E2432D3F}" type="datetimeFigureOut">
              <a:rPr kumimoji="1" lang="ja-JP" altLang="en-US" smtClean="0"/>
              <a:t>2025/1/28</a:t>
            </a:fld>
            <a:endParaRPr kumimoji="1" lang="ja-JP" altLang="en-US"/>
          </a:p>
        </p:txBody>
      </p:sp>
      <p:sp>
        <p:nvSpPr>
          <p:cNvPr id="5" name="フッター プレースホルダー 4">
            <a:extLst>
              <a:ext uri="{FF2B5EF4-FFF2-40B4-BE49-F238E27FC236}">
                <a16:creationId xmlns:a16="http://schemas.microsoft.com/office/drawing/2014/main" id="{76EF83A6-1DD4-E8ED-7B07-A10808499C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381D13-FEC1-4212-2B12-6EE34CF98772}"/>
              </a:ext>
            </a:extLst>
          </p:cNvPr>
          <p:cNvSpPr>
            <a:spLocks noGrp="1"/>
          </p:cNvSpPr>
          <p:nvPr>
            <p:ph type="sldNum" sz="quarter" idx="12"/>
          </p:nvPr>
        </p:nvSpPr>
        <p:spPr/>
        <p:txBody>
          <a:bodyPr/>
          <a:lstStyle/>
          <a:p>
            <a:fld id="{4350E1DA-D9F6-40A0-9492-52A77342F7E9}" type="slidenum">
              <a:rPr kumimoji="1" lang="ja-JP" altLang="en-US" smtClean="0"/>
              <a:t>‹#›</a:t>
            </a:fld>
            <a:endParaRPr kumimoji="1" lang="ja-JP" altLang="en-US"/>
          </a:p>
        </p:txBody>
      </p:sp>
    </p:spTree>
    <p:extLst>
      <p:ext uri="{BB962C8B-B14F-4D97-AF65-F5344CB8AC3E}">
        <p14:creationId xmlns:p14="http://schemas.microsoft.com/office/powerpoint/2010/main" val="199363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538D13-1227-C6BE-87E4-C16305CE8D9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400428-AB01-AA4D-8200-E260E2573BA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4B634F-D8DA-4E55-7530-92922C3798B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053D79C-F3A7-BC14-6668-5179533180F4}"/>
              </a:ext>
            </a:extLst>
          </p:cNvPr>
          <p:cNvSpPr>
            <a:spLocks noGrp="1"/>
          </p:cNvSpPr>
          <p:nvPr>
            <p:ph type="dt" sz="half" idx="10"/>
          </p:nvPr>
        </p:nvSpPr>
        <p:spPr/>
        <p:txBody>
          <a:bodyPr/>
          <a:lstStyle/>
          <a:p>
            <a:fld id="{2BE90E99-D773-452C-80D5-FAA7E2432D3F}" type="datetimeFigureOut">
              <a:rPr kumimoji="1" lang="ja-JP" altLang="en-US" smtClean="0"/>
              <a:t>2025/1/28</a:t>
            </a:fld>
            <a:endParaRPr kumimoji="1" lang="ja-JP" altLang="en-US"/>
          </a:p>
        </p:txBody>
      </p:sp>
      <p:sp>
        <p:nvSpPr>
          <p:cNvPr id="6" name="フッター プレースホルダー 5">
            <a:extLst>
              <a:ext uri="{FF2B5EF4-FFF2-40B4-BE49-F238E27FC236}">
                <a16:creationId xmlns:a16="http://schemas.microsoft.com/office/drawing/2014/main" id="{7D5DBA98-0759-139E-C421-B45C98A409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290915-4815-EA94-9E07-5FD31330313B}"/>
              </a:ext>
            </a:extLst>
          </p:cNvPr>
          <p:cNvSpPr>
            <a:spLocks noGrp="1"/>
          </p:cNvSpPr>
          <p:nvPr>
            <p:ph type="sldNum" sz="quarter" idx="12"/>
          </p:nvPr>
        </p:nvSpPr>
        <p:spPr/>
        <p:txBody>
          <a:bodyPr/>
          <a:lstStyle/>
          <a:p>
            <a:fld id="{4350E1DA-D9F6-40A0-9492-52A77342F7E9}" type="slidenum">
              <a:rPr kumimoji="1" lang="ja-JP" altLang="en-US" smtClean="0"/>
              <a:t>‹#›</a:t>
            </a:fld>
            <a:endParaRPr kumimoji="1" lang="ja-JP" altLang="en-US"/>
          </a:p>
        </p:txBody>
      </p:sp>
    </p:spTree>
    <p:extLst>
      <p:ext uri="{BB962C8B-B14F-4D97-AF65-F5344CB8AC3E}">
        <p14:creationId xmlns:p14="http://schemas.microsoft.com/office/powerpoint/2010/main" val="156668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AD2399-4BB1-37B1-9E55-2B9A6D0449A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4D24DA-A4AA-4003-2276-FC919151D6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212B122-6A55-8728-7840-E94F62C9C1B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C7A0CD9-3245-CCB9-2F50-EE8BE870E9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6A6BB8-023C-C364-C079-1A4738C4ED7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B15C22B-50B0-4828-F513-30B16B36A2B8}"/>
              </a:ext>
            </a:extLst>
          </p:cNvPr>
          <p:cNvSpPr>
            <a:spLocks noGrp="1"/>
          </p:cNvSpPr>
          <p:nvPr>
            <p:ph type="dt" sz="half" idx="10"/>
          </p:nvPr>
        </p:nvSpPr>
        <p:spPr/>
        <p:txBody>
          <a:bodyPr/>
          <a:lstStyle/>
          <a:p>
            <a:fld id="{2BE90E99-D773-452C-80D5-FAA7E2432D3F}" type="datetimeFigureOut">
              <a:rPr kumimoji="1" lang="ja-JP" altLang="en-US" smtClean="0"/>
              <a:t>2025/1/28</a:t>
            </a:fld>
            <a:endParaRPr kumimoji="1" lang="ja-JP" altLang="en-US"/>
          </a:p>
        </p:txBody>
      </p:sp>
      <p:sp>
        <p:nvSpPr>
          <p:cNvPr id="8" name="フッター プレースホルダー 7">
            <a:extLst>
              <a:ext uri="{FF2B5EF4-FFF2-40B4-BE49-F238E27FC236}">
                <a16:creationId xmlns:a16="http://schemas.microsoft.com/office/drawing/2014/main" id="{C4261CB1-C5EE-65DD-8B95-A5D2226683B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8F898A0-6BEB-B37D-D144-0203E2F98006}"/>
              </a:ext>
            </a:extLst>
          </p:cNvPr>
          <p:cNvSpPr>
            <a:spLocks noGrp="1"/>
          </p:cNvSpPr>
          <p:nvPr>
            <p:ph type="sldNum" sz="quarter" idx="12"/>
          </p:nvPr>
        </p:nvSpPr>
        <p:spPr/>
        <p:txBody>
          <a:bodyPr/>
          <a:lstStyle/>
          <a:p>
            <a:fld id="{4350E1DA-D9F6-40A0-9492-52A77342F7E9}" type="slidenum">
              <a:rPr kumimoji="1" lang="ja-JP" altLang="en-US" smtClean="0"/>
              <a:t>‹#›</a:t>
            </a:fld>
            <a:endParaRPr kumimoji="1" lang="ja-JP" altLang="en-US"/>
          </a:p>
        </p:txBody>
      </p:sp>
    </p:spTree>
    <p:extLst>
      <p:ext uri="{BB962C8B-B14F-4D97-AF65-F5344CB8AC3E}">
        <p14:creationId xmlns:p14="http://schemas.microsoft.com/office/powerpoint/2010/main" val="949089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FBC6D8-033B-4186-B1CF-DB4DEEFA918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3EF2944-8FD4-4353-D4DC-DFA02EE7B1CE}"/>
              </a:ext>
            </a:extLst>
          </p:cNvPr>
          <p:cNvSpPr>
            <a:spLocks noGrp="1"/>
          </p:cNvSpPr>
          <p:nvPr>
            <p:ph type="dt" sz="half" idx="10"/>
          </p:nvPr>
        </p:nvSpPr>
        <p:spPr/>
        <p:txBody>
          <a:bodyPr/>
          <a:lstStyle/>
          <a:p>
            <a:fld id="{2BE90E99-D773-452C-80D5-FAA7E2432D3F}" type="datetimeFigureOut">
              <a:rPr kumimoji="1" lang="ja-JP" altLang="en-US" smtClean="0"/>
              <a:t>2025/1/28</a:t>
            </a:fld>
            <a:endParaRPr kumimoji="1" lang="ja-JP" altLang="en-US"/>
          </a:p>
        </p:txBody>
      </p:sp>
      <p:sp>
        <p:nvSpPr>
          <p:cNvPr id="4" name="フッター プレースホルダー 3">
            <a:extLst>
              <a:ext uri="{FF2B5EF4-FFF2-40B4-BE49-F238E27FC236}">
                <a16:creationId xmlns:a16="http://schemas.microsoft.com/office/drawing/2014/main" id="{99C8647C-2CE9-F9D9-46F2-83AB2B15A13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C8A288-6D9D-A164-BBBD-933884A052BA}"/>
              </a:ext>
            </a:extLst>
          </p:cNvPr>
          <p:cNvSpPr>
            <a:spLocks noGrp="1"/>
          </p:cNvSpPr>
          <p:nvPr>
            <p:ph type="sldNum" sz="quarter" idx="12"/>
          </p:nvPr>
        </p:nvSpPr>
        <p:spPr/>
        <p:txBody>
          <a:bodyPr/>
          <a:lstStyle/>
          <a:p>
            <a:fld id="{4350E1DA-D9F6-40A0-9492-52A77342F7E9}" type="slidenum">
              <a:rPr kumimoji="1" lang="ja-JP" altLang="en-US" smtClean="0"/>
              <a:t>‹#›</a:t>
            </a:fld>
            <a:endParaRPr kumimoji="1" lang="ja-JP" altLang="en-US"/>
          </a:p>
        </p:txBody>
      </p:sp>
    </p:spTree>
    <p:extLst>
      <p:ext uri="{BB962C8B-B14F-4D97-AF65-F5344CB8AC3E}">
        <p14:creationId xmlns:p14="http://schemas.microsoft.com/office/powerpoint/2010/main" val="2968096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4F924F8-D42F-E6EC-8CF8-5991E79F66EF}"/>
              </a:ext>
            </a:extLst>
          </p:cNvPr>
          <p:cNvSpPr>
            <a:spLocks noGrp="1"/>
          </p:cNvSpPr>
          <p:nvPr>
            <p:ph type="dt" sz="half" idx="10"/>
          </p:nvPr>
        </p:nvSpPr>
        <p:spPr/>
        <p:txBody>
          <a:bodyPr/>
          <a:lstStyle/>
          <a:p>
            <a:fld id="{2BE90E99-D773-452C-80D5-FAA7E2432D3F}" type="datetimeFigureOut">
              <a:rPr kumimoji="1" lang="ja-JP" altLang="en-US" smtClean="0"/>
              <a:t>2025/1/28</a:t>
            </a:fld>
            <a:endParaRPr kumimoji="1" lang="ja-JP" altLang="en-US"/>
          </a:p>
        </p:txBody>
      </p:sp>
      <p:sp>
        <p:nvSpPr>
          <p:cNvPr id="3" name="フッター プレースホルダー 2">
            <a:extLst>
              <a:ext uri="{FF2B5EF4-FFF2-40B4-BE49-F238E27FC236}">
                <a16:creationId xmlns:a16="http://schemas.microsoft.com/office/drawing/2014/main" id="{3DC4F139-DE11-C6B0-AA8C-7910A2C5542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5792E84-FBF0-4944-5BF6-4940F53CF70F}"/>
              </a:ext>
            </a:extLst>
          </p:cNvPr>
          <p:cNvSpPr>
            <a:spLocks noGrp="1"/>
          </p:cNvSpPr>
          <p:nvPr>
            <p:ph type="sldNum" sz="quarter" idx="12"/>
          </p:nvPr>
        </p:nvSpPr>
        <p:spPr/>
        <p:txBody>
          <a:bodyPr/>
          <a:lstStyle/>
          <a:p>
            <a:fld id="{4350E1DA-D9F6-40A0-9492-52A77342F7E9}" type="slidenum">
              <a:rPr kumimoji="1" lang="ja-JP" altLang="en-US" smtClean="0"/>
              <a:t>‹#›</a:t>
            </a:fld>
            <a:endParaRPr kumimoji="1" lang="ja-JP" altLang="en-US"/>
          </a:p>
        </p:txBody>
      </p:sp>
    </p:spTree>
    <p:extLst>
      <p:ext uri="{BB962C8B-B14F-4D97-AF65-F5344CB8AC3E}">
        <p14:creationId xmlns:p14="http://schemas.microsoft.com/office/powerpoint/2010/main" val="6535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352AB2-5139-5C65-AF54-951D1FF391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C9CC1B-9F55-6039-D7E3-9496919DEB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15C8B4-FA6F-75E6-D2D8-99FAB4BE6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1225BD1-5D73-F35D-919D-33CABD3D0563}"/>
              </a:ext>
            </a:extLst>
          </p:cNvPr>
          <p:cNvSpPr>
            <a:spLocks noGrp="1"/>
          </p:cNvSpPr>
          <p:nvPr>
            <p:ph type="dt" sz="half" idx="10"/>
          </p:nvPr>
        </p:nvSpPr>
        <p:spPr/>
        <p:txBody>
          <a:bodyPr/>
          <a:lstStyle/>
          <a:p>
            <a:fld id="{2BE90E99-D773-452C-80D5-FAA7E2432D3F}" type="datetimeFigureOut">
              <a:rPr kumimoji="1" lang="ja-JP" altLang="en-US" smtClean="0"/>
              <a:t>2025/1/28</a:t>
            </a:fld>
            <a:endParaRPr kumimoji="1" lang="ja-JP" altLang="en-US"/>
          </a:p>
        </p:txBody>
      </p:sp>
      <p:sp>
        <p:nvSpPr>
          <p:cNvPr id="6" name="フッター プレースホルダー 5">
            <a:extLst>
              <a:ext uri="{FF2B5EF4-FFF2-40B4-BE49-F238E27FC236}">
                <a16:creationId xmlns:a16="http://schemas.microsoft.com/office/drawing/2014/main" id="{9C45C2BA-C4A9-F0EB-1515-B3858A1355F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180BEC-5370-85FE-2BA3-9E5CDEC8D6C7}"/>
              </a:ext>
            </a:extLst>
          </p:cNvPr>
          <p:cNvSpPr>
            <a:spLocks noGrp="1"/>
          </p:cNvSpPr>
          <p:nvPr>
            <p:ph type="sldNum" sz="quarter" idx="12"/>
          </p:nvPr>
        </p:nvSpPr>
        <p:spPr/>
        <p:txBody>
          <a:bodyPr/>
          <a:lstStyle/>
          <a:p>
            <a:fld id="{4350E1DA-D9F6-40A0-9492-52A77342F7E9}" type="slidenum">
              <a:rPr kumimoji="1" lang="ja-JP" altLang="en-US" smtClean="0"/>
              <a:t>‹#›</a:t>
            </a:fld>
            <a:endParaRPr kumimoji="1" lang="ja-JP" altLang="en-US"/>
          </a:p>
        </p:txBody>
      </p:sp>
    </p:spTree>
    <p:extLst>
      <p:ext uri="{BB962C8B-B14F-4D97-AF65-F5344CB8AC3E}">
        <p14:creationId xmlns:p14="http://schemas.microsoft.com/office/powerpoint/2010/main" val="227234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3B48F4-9190-6008-7D5E-25D11BCC8E1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0B9D241-1BD7-3EEF-2DFE-6B88D8584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BC61EB6-7436-9398-FC35-7CD46357F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8BD519-7E56-1136-FF0D-9E66529CAB6F}"/>
              </a:ext>
            </a:extLst>
          </p:cNvPr>
          <p:cNvSpPr>
            <a:spLocks noGrp="1"/>
          </p:cNvSpPr>
          <p:nvPr>
            <p:ph type="dt" sz="half" idx="10"/>
          </p:nvPr>
        </p:nvSpPr>
        <p:spPr/>
        <p:txBody>
          <a:bodyPr/>
          <a:lstStyle/>
          <a:p>
            <a:fld id="{2BE90E99-D773-452C-80D5-FAA7E2432D3F}" type="datetimeFigureOut">
              <a:rPr kumimoji="1" lang="ja-JP" altLang="en-US" smtClean="0"/>
              <a:t>2025/1/28</a:t>
            </a:fld>
            <a:endParaRPr kumimoji="1" lang="ja-JP" altLang="en-US"/>
          </a:p>
        </p:txBody>
      </p:sp>
      <p:sp>
        <p:nvSpPr>
          <p:cNvPr id="6" name="フッター プレースホルダー 5">
            <a:extLst>
              <a:ext uri="{FF2B5EF4-FFF2-40B4-BE49-F238E27FC236}">
                <a16:creationId xmlns:a16="http://schemas.microsoft.com/office/drawing/2014/main" id="{D33D21BA-697E-9F64-CC8A-418391EFD1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E0D40E-B10D-E4D9-1E01-00EA2EA257AC}"/>
              </a:ext>
            </a:extLst>
          </p:cNvPr>
          <p:cNvSpPr>
            <a:spLocks noGrp="1"/>
          </p:cNvSpPr>
          <p:nvPr>
            <p:ph type="sldNum" sz="quarter" idx="12"/>
          </p:nvPr>
        </p:nvSpPr>
        <p:spPr/>
        <p:txBody>
          <a:bodyPr/>
          <a:lstStyle/>
          <a:p>
            <a:fld id="{4350E1DA-D9F6-40A0-9492-52A77342F7E9}" type="slidenum">
              <a:rPr kumimoji="1" lang="ja-JP" altLang="en-US" smtClean="0"/>
              <a:t>‹#›</a:t>
            </a:fld>
            <a:endParaRPr kumimoji="1" lang="ja-JP" altLang="en-US"/>
          </a:p>
        </p:txBody>
      </p:sp>
    </p:spTree>
    <p:extLst>
      <p:ext uri="{BB962C8B-B14F-4D97-AF65-F5344CB8AC3E}">
        <p14:creationId xmlns:p14="http://schemas.microsoft.com/office/powerpoint/2010/main" val="196711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94FA7B-7AD7-9701-BC76-2245EE61CB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D08EBF-A82D-4E8F-C73E-7B28BF4CB2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D5E531-8FD7-4E3D-2604-43B773E607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90E99-D773-452C-80D5-FAA7E2432D3F}" type="datetimeFigureOut">
              <a:rPr kumimoji="1" lang="ja-JP" altLang="en-US" smtClean="0"/>
              <a:t>2025/1/28</a:t>
            </a:fld>
            <a:endParaRPr kumimoji="1" lang="ja-JP" altLang="en-US"/>
          </a:p>
        </p:txBody>
      </p:sp>
      <p:sp>
        <p:nvSpPr>
          <p:cNvPr id="5" name="フッター プレースホルダー 4">
            <a:extLst>
              <a:ext uri="{FF2B5EF4-FFF2-40B4-BE49-F238E27FC236}">
                <a16:creationId xmlns:a16="http://schemas.microsoft.com/office/drawing/2014/main" id="{0EADB102-BC25-6EEA-B097-C05C489076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553B2C7-01DC-72CF-4550-D95D86E72B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0E1DA-D9F6-40A0-9492-52A77342F7E9}" type="slidenum">
              <a:rPr kumimoji="1" lang="ja-JP" altLang="en-US" smtClean="0"/>
              <a:t>‹#›</a:t>
            </a:fld>
            <a:endParaRPr kumimoji="1" lang="ja-JP" altLang="en-US"/>
          </a:p>
        </p:txBody>
      </p:sp>
    </p:spTree>
    <p:extLst>
      <p:ext uri="{BB962C8B-B14F-4D97-AF65-F5344CB8AC3E}">
        <p14:creationId xmlns:p14="http://schemas.microsoft.com/office/powerpoint/2010/main" val="701511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atatracker.ietf.org/doc/draft-klensin-idna-rfc5891bi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EC2F2-18CA-E3CF-039F-E20B6D768CC5}"/>
              </a:ext>
            </a:extLst>
          </p:cNvPr>
          <p:cNvSpPr>
            <a:spLocks noGrp="1"/>
          </p:cNvSpPr>
          <p:nvPr>
            <p:ph type="ctrTitle"/>
          </p:nvPr>
        </p:nvSpPr>
        <p:spPr/>
        <p:txBody>
          <a:bodyPr/>
          <a:lstStyle/>
          <a:p>
            <a:r>
              <a:rPr lang="en-US" altLang="ja-JP" dirty="0">
                <a:latin typeface="UD デジタル 教科書体 NK" panose="02020400000000000000" pitchFamily="18" charset="-128"/>
                <a:ea typeface="UD デジタル 教科書体 NK" panose="02020400000000000000" pitchFamily="18" charset="-128"/>
              </a:rPr>
              <a:t>PHP</a:t>
            </a:r>
            <a:r>
              <a:rPr lang="ja-JP" altLang="en-US" dirty="0">
                <a:latin typeface="UD デジタル 教科書体 NK" panose="02020400000000000000" pitchFamily="18" charset="-128"/>
                <a:ea typeface="UD デジタル 教科書体 NK" panose="02020400000000000000" pitchFamily="18" charset="-128"/>
              </a:rPr>
              <a:t>と文字コードの交錯点</a:t>
            </a:r>
            <a:endParaRPr kumimoji="1" lang="ja-JP" altLang="en-US" dirty="0">
              <a:latin typeface="UD デジタル 教科書体 NK" panose="02020400000000000000" pitchFamily="18" charset="-128"/>
              <a:ea typeface="UD デジタル 教科書体 NK" panose="02020400000000000000" pitchFamily="18" charset="-128"/>
            </a:endParaRPr>
          </a:p>
        </p:txBody>
      </p:sp>
      <p:sp>
        <p:nvSpPr>
          <p:cNvPr id="3" name="字幕 2">
            <a:extLst>
              <a:ext uri="{FF2B5EF4-FFF2-40B4-BE49-F238E27FC236}">
                <a16:creationId xmlns:a16="http://schemas.microsoft.com/office/drawing/2014/main" id="{798DF28B-DD9B-C52B-7B23-4FB68CF22ABC}"/>
              </a:ext>
            </a:extLst>
          </p:cNvPr>
          <p:cNvSpPr>
            <a:spLocks noGrp="1"/>
          </p:cNvSpPr>
          <p:nvPr>
            <p:ph type="subTitle" idx="1"/>
          </p:nvPr>
        </p:nvSpPr>
        <p:spPr>
          <a:xfrm>
            <a:off x="1524000" y="3602038"/>
            <a:ext cx="9144000" cy="2468562"/>
          </a:xfrm>
        </p:spPr>
        <p:txBody>
          <a:bodyPr>
            <a:normAutofit/>
          </a:bodyPr>
          <a:lstStyle/>
          <a:p>
            <a:endParaRPr kumimoji="1" lang="en-US" altLang="ja-JP" dirty="0"/>
          </a:p>
          <a:p>
            <a:r>
              <a:rPr kumimoji="1" lang="en-US" altLang="ja-JP" dirty="0"/>
              <a:t>172</a:t>
            </a:r>
            <a:r>
              <a:rPr kumimoji="1" lang="ja-JP" altLang="en-US" dirty="0"/>
              <a:t>回</a:t>
            </a:r>
            <a:r>
              <a:rPr kumimoji="1" lang="en-US" altLang="ja-JP" dirty="0"/>
              <a:t>PHP</a:t>
            </a:r>
            <a:r>
              <a:rPr kumimoji="1" lang="ja-JP" altLang="en-US" dirty="0"/>
              <a:t>勉強会</a:t>
            </a:r>
            <a:endParaRPr kumimoji="1" lang="en-US" altLang="ja-JP" dirty="0"/>
          </a:p>
          <a:p>
            <a:r>
              <a:rPr kumimoji="1" lang="en-US" altLang="ja-JP" dirty="0"/>
              <a:t>2025/01/29</a:t>
            </a:r>
          </a:p>
          <a:p>
            <a:endParaRPr kumimoji="1" lang="en-US" altLang="ja-JP" dirty="0"/>
          </a:p>
          <a:p>
            <a:r>
              <a:rPr lang="en-US" altLang="ja-JP" dirty="0"/>
              <a:t>@himorin</a:t>
            </a:r>
            <a:endParaRPr kumimoji="1" lang="ja-JP" altLang="en-US" dirty="0"/>
          </a:p>
        </p:txBody>
      </p:sp>
    </p:spTree>
    <p:extLst>
      <p:ext uri="{BB962C8B-B14F-4D97-AF65-F5344CB8AC3E}">
        <p14:creationId xmlns:p14="http://schemas.microsoft.com/office/powerpoint/2010/main" val="363538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7FB1069-A502-74F1-F12E-B070E63A69A0}"/>
              </a:ext>
            </a:extLst>
          </p:cNvPr>
          <p:cNvPicPr>
            <a:picLocks noChangeAspect="1"/>
          </p:cNvPicPr>
          <p:nvPr/>
        </p:nvPicPr>
        <p:blipFill>
          <a:blip r:embed="rId2"/>
          <a:stretch>
            <a:fillRect/>
          </a:stretch>
        </p:blipFill>
        <p:spPr>
          <a:xfrm>
            <a:off x="3000304" y="443295"/>
            <a:ext cx="1009791" cy="2105319"/>
          </a:xfrm>
          <a:prstGeom prst="rect">
            <a:avLst/>
          </a:prstGeom>
        </p:spPr>
      </p:pic>
      <p:pic>
        <p:nvPicPr>
          <p:cNvPr id="7" name="図 6">
            <a:extLst>
              <a:ext uri="{FF2B5EF4-FFF2-40B4-BE49-F238E27FC236}">
                <a16:creationId xmlns:a16="http://schemas.microsoft.com/office/drawing/2014/main" id="{A2589948-7B51-6C2A-B7DD-BDAF1D68D00B}"/>
              </a:ext>
            </a:extLst>
          </p:cNvPr>
          <p:cNvPicPr>
            <a:picLocks noChangeAspect="1"/>
          </p:cNvPicPr>
          <p:nvPr/>
        </p:nvPicPr>
        <p:blipFill>
          <a:blip r:embed="rId3"/>
          <a:stretch>
            <a:fillRect/>
          </a:stretch>
        </p:blipFill>
        <p:spPr>
          <a:xfrm>
            <a:off x="4725903" y="471874"/>
            <a:ext cx="4391638" cy="2076740"/>
          </a:xfrm>
          <a:prstGeom prst="rect">
            <a:avLst/>
          </a:prstGeom>
        </p:spPr>
      </p:pic>
      <p:pic>
        <p:nvPicPr>
          <p:cNvPr id="11" name="図 10">
            <a:extLst>
              <a:ext uri="{FF2B5EF4-FFF2-40B4-BE49-F238E27FC236}">
                <a16:creationId xmlns:a16="http://schemas.microsoft.com/office/drawing/2014/main" id="{F93D12CB-30F5-67A9-DEB5-EEE30089F42E}"/>
              </a:ext>
            </a:extLst>
          </p:cNvPr>
          <p:cNvPicPr>
            <a:picLocks noChangeAspect="1"/>
          </p:cNvPicPr>
          <p:nvPr/>
        </p:nvPicPr>
        <p:blipFill>
          <a:blip r:embed="rId4"/>
          <a:stretch>
            <a:fillRect/>
          </a:stretch>
        </p:blipFill>
        <p:spPr>
          <a:xfrm>
            <a:off x="4725903" y="3429000"/>
            <a:ext cx="3191320" cy="2286319"/>
          </a:xfrm>
          <a:prstGeom prst="rect">
            <a:avLst/>
          </a:prstGeom>
        </p:spPr>
      </p:pic>
      <p:pic>
        <p:nvPicPr>
          <p:cNvPr id="13" name="図 12">
            <a:extLst>
              <a:ext uri="{FF2B5EF4-FFF2-40B4-BE49-F238E27FC236}">
                <a16:creationId xmlns:a16="http://schemas.microsoft.com/office/drawing/2014/main" id="{F95160A8-00D5-CF1C-6797-B9D1D88ED5E2}"/>
              </a:ext>
            </a:extLst>
          </p:cNvPr>
          <p:cNvPicPr>
            <a:picLocks noChangeAspect="1"/>
          </p:cNvPicPr>
          <p:nvPr/>
        </p:nvPicPr>
        <p:blipFill>
          <a:blip r:embed="rId5"/>
          <a:stretch>
            <a:fillRect/>
          </a:stretch>
        </p:blipFill>
        <p:spPr>
          <a:xfrm>
            <a:off x="3243225" y="3419474"/>
            <a:ext cx="523948" cy="2295845"/>
          </a:xfrm>
          <a:prstGeom prst="rect">
            <a:avLst/>
          </a:prstGeom>
        </p:spPr>
      </p:pic>
    </p:spTree>
    <p:extLst>
      <p:ext uri="{BB962C8B-B14F-4D97-AF65-F5344CB8AC3E}">
        <p14:creationId xmlns:p14="http://schemas.microsoft.com/office/powerpoint/2010/main" val="319119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C87210-2344-9991-DD66-5A72255F6073}"/>
              </a:ext>
            </a:extLst>
          </p:cNvPr>
          <p:cNvSpPr>
            <a:spLocks noGrp="1"/>
          </p:cNvSpPr>
          <p:nvPr>
            <p:ph type="title"/>
          </p:nvPr>
        </p:nvSpPr>
        <p:spPr/>
        <p:txBody>
          <a:bodyPr/>
          <a:lstStyle/>
          <a:p>
            <a:r>
              <a:rPr kumimoji="1" lang="ja-JP" altLang="en-US" dirty="0"/>
              <a:t>身近な対応例 </a:t>
            </a:r>
            <a:r>
              <a:rPr kumimoji="1" lang="en-US" altLang="ja-JP" dirty="0"/>
              <a:t>– DNS</a:t>
            </a:r>
            <a:r>
              <a:rPr kumimoji="1" lang="ja-JP" altLang="en-US" dirty="0"/>
              <a:t>のドメイン名</a:t>
            </a:r>
          </a:p>
        </p:txBody>
      </p:sp>
      <p:sp>
        <p:nvSpPr>
          <p:cNvPr id="3" name="コンテンツ プレースホルダー 2">
            <a:extLst>
              <a:ext uri="{FF2B5EF4-FFF2-40B4-BE49-F238E27FC236}">
                <a16:creationId xmlns:a16="http://schemas.microsoft.com/office/drawing/2014/main" id="{8077EB0F-6895-77F0-028A-7F2413F35D6F}"/>
              </a:ext>
            </a:extLst>
          </p:cNvPr>
          <p:cNvSpPr>
            <a:spLocks noGrp="1"/>
          </p:cNvSpPr>
          <p:nvPr>
            <p:ph idx="1"/>
          </p:nvPr>
        </p:nvSpPr>
        <p:spPr>
          <a:xfrm>
            <a:off x="838199" y="1825625"/>
            <a:ext cx="10913533" cy="3525308"/>
          </a:xfrm>
        </p:spPr>
        <p:txBody>
          <a:bodyPr>
            <a:normAutofit fontScale="92500" lnSpcReduction="20000"/>
          </a:bodyPr>
          <a:lstStyle/>
          <a:p>
            <a:pPr marL="0" indent="0">
              <a:buNone/>
            </a:pPr>
            <a:r>
              <a:rPr kumimoji="1" lang="ja-JP" altLang="en-US" dirty="0"/>
              <a:t>国際化ドメイン名 </a:t>
            </a:r>
            <a:r>
              <a:rPr kumimoji="1" lang="en-US" altLang="ja-JP" dirty="0"/>
              <a:t>(</a:t>
            </a:r>
            <a:r>
              <a:rPr kumimoji="1" lang="ja-JP" altLang="en-US" dirty="0"/>
              <a:t>日本語</a:t>
            </a:r>
            <a:r>
              <a:rPr kumimoji="1" lang="en-US" altLang="ja-JP" dirty="0"/>
              <a:t>.</a:t>
            </a:r>
            <a:r>
              <a:rPr kumimoji="1" lang="en-US" altLang="ja-JP" dirty="0" err="1"/>
              <a:t>jp</a:t>
            </a:r>
            <a:r>
              <a:rPr kumimoji="1" lang="ja-JP" altLang="en-US" dirty="0"/>
              <a:t>とか、</a:t>
            </a:r>
            <a:r>
              <a:rPr kumimoji="1" lang="en-US" altLang="ja-JP" dirty="0" err="1"/>
              <a:t>xn</a:t>
            </a:r>
            <a:r>
              <a:rPr kumimoji="1" lang="en-US" altLang="ja-JP" dirty="0"/>
              <a:t>—XXXX</a:t>
            </a:r>
            <a:r>
              <a:rPr kumimoji="1" lang="ja-JP" altLang="en-US" dirty="0"/>
              <a:t>みたいなの</a:t>
            </a:r>
            <a:r>
              <a:rPr kumimoji="1" lang="en-US" altLang="ja-JP" dirty="0"/>
              <a:t>) </a:t>
            </a:r>
            <a:r>
              <a:rPr kumimoji="1" lang="ja-JP" altLang="en-US" dirty="0"/>
              <a:t>を見たことはあると思います。</a:t>
            </a:r>
            <a:endParaRPr kumimoji="1" lang="en-US" altLang="ja-JP" dirty="0"/>
          </a:p>
          <a:p>
            <a:r>
              <a:rPr kumimoji="1" lang="en-US" altLang="ja-JP" dirty="0"/>
              <a:t>IDNA (Internationalizing Domain Name in Application)</a:t>
            </a:r>
          </a:p>
          <a:p>
            <a:pPr lvl="1"/>
            <a:r>
              <a:rPr lang="ja-JP" altLang="en-US" dirty="0"/>
              <a:t>国際化ドメイン名を扱う技術スタックの総称</a:t>
            </a:r>
            <a:endParaRPr lang="en-US" altLang="ja-JP" dirty="0"/>
          </a:p>
          <a:p>
            <a:pPr lvl="1"/>
            <a:r>
              <a:rPr kumimoji="1" lang="en-US" altLang="ja-JP" dirty="0"/>
              <a:t>STRINGPREP (Preparation of Internationalized Strings; RFC 3454)</a:t>
            </a:r>
          </a:p>
          <a:p>
            <a:pPr lvl="2"/>
            <a:r>
              <a:rPr lang="en-US" altLang="ja-JP" dirty="0"/>
              <a:t>NFKC</a:t>
            </a:r>
            <a:r>
              <a:rPr lang="ja-JP" altLang="en-US" dirty="0"/>
              <a:t>を利用して正規化し、大文字小文字の統合を行い、禁止文字を排除する</a:t>
            </a:r>
            <a:endParaRPr lang="en-US" altLang="ja-JP" dirty="0"/>
          </a:p>
          <a:p>
            <a:pPr lvl="1"/>
            <a:r>
              <a:rPr kumimoji="1" lang="en-US" altLang="ja-JP" dirty="0"/>
              <a:t>Unicode</a:t>
            </a:r>
            <a:r>
              <a:rPr kumimoji="1" lang="ja-JP" altLang="en-US" dirty="0"/>
              <a:t>のプロパティー値による分類 </a:t>
            </a:r>
            <a:r>
              <a:rPr kumimoji="1" lang="en-US" altLang="ja-JP" dirty="0"/>
              <a:t>(RFC 5892)</a:t>
            </a:r>
          </a:p>
          <a:p>
            <a:pPr lvl="2"/>
            <a:r>
              <a:rPr lang="en-US" altLang="ja-JP" dirty="0"/>
              <a:t>IDNA2003, IDNA2008</a:t>
            </a:r>
            <a:r>
              <a:rPr lang="ja-JP" altLang="en-US" dirty="0"/>
              <a:t>などの値で分類されている</a:t>
            </a:r>
            <a:endParaRPr lang="en-US" altLang="ja-JP" dirty="0"/>
          </a:p>
          <a:p>
            <a:pPr lvl="1"/>
            <a:r>
              <a:rPr kumimoji="1" lang="ja-JP" altLang="en-US" dirty="0"/>
              <a:t>最近の更新</a:t>
            </a:r>
            <a:endParaRPr kumimoji="1" lang="en-US" altLang="ja-JP" dirty="0"/>
          </a:p>
          <a:p>
            <a:pPr lvl="2"/>
            <a:r>
              <a:rPr kumimoji="1" lang="en-US" altLang="ja-JP" dirty="0">
                <a:hlinkClick r:id="rId2"/>
              </a:rPr>
              <a:t>https://datatracker.ietf.org/doc/draft-klensin-idna-rfc5891bis/</a:t>
            </a:r>
            <a:endParaRPr kumimoji="1" lang="en-US" altLang="ja-JP" dirty="0"/>
          </a:p>
          <a:p>
            <a:pPr lvl="3"/>
            <a:r>
              <a:rPr kumimoji="1" lang="en-US" altLang="ja-JP" dirty="0"/>
              <a:t>(draft) Internationalized Domain Names in Applications (IDNA): Registry Restrictions and Recommendations</a:t>
            </a:r>
            <a:endParaRPr kumimoji="1" lang="ja-JP" altLang="en-US" dirty="0"/>
          </a:p>
        </p:txBody>
      </p:sp>
      <p:pic>
        <p:nvPicPr>
          <p:cNvPr id="5" name="図 4">
            <a:extLst>
              <a:ext uri="{FF2B5EF4-FFF2-40B4-BE49-F238E27FC236}">
                <a16:creationId xmlns:a16="http://schemas.microsoft.com/office/drawing/2014/main" id="{44073E1E-2057-E6F2-8B9C-61717D1C28BD}"/>
              </a:ext>
            </a:extLst>
          </p:cNvPr>
          <p:cNvPicPr>
            <a:picLocks noChangeAspect="1"/>
          </p:cNvPicPr>
          <p:nvPr/>
        </p:nvPicPr>
        <p:blipFill>
          <a:blip r:embed="rId3"/>
          <a:stretch>
            <a:fillRect/>
          </a:stretch>
        </p:blipFill>
        <p:spPr>
          <a:xfrm>
            <a:off x="2061633" y="5511270"/>
            <a:ext cx="9410700" cy="953091"/>
          </a:xfrm>
          <a:prstGeom prst="rect">
            <a:avLst/>
          </a:prstGeom>
        </p:spPr>
      </p:pic>
      <p:sp>
        <p:nvSpPr>
          <p:cNvPr id="7" name="テキスト ボックス 6">
            <a:extLst>
              <a:ext uri="{FF2B5EF4-FFF2-40B4-BE49-F238E27FC236}">
                <a16:creationId xmlns:a16="http://schemas.microsoft.com/office/drawing/2014/main" id="{9400422B-F2B2-22DA-2B70-92D7E07FCF41}"/>
              </a:ext>
            </a:extLst>
          </p:cNvPr>
          <p:cNvSpPr txBox="1"/>
          <p:nvPr/>
        </p:nvSpPr>
        <p:spPr>
          <a:xfrm>
            <a:off x="5283200" y="6470301"/>
            <a:ext cx="6629400" cy="369332"/>
          </a:xfrm>
          <a:prstGeom prst="rect">
            <a:avLst/>
          </a:prstGeom>
          <a:noFill/>
        </p:spPr>
        <p:txBody>
          <a:bodyPr wrap="square">
            <a:spAutoFit/>
          </a:bodyPr>
          <a:lstStyle/>
          <a:p>
            <a:r>
              <a:rPr lang="ja-JP" altLang="en-US" dirty="0"/>
              <a:t>https://util.unicode.org/UnicodeJsps/character.jsp?a=03a1</a:t>
            </a:r>
          </a:p>
        </p:txBody>
      </p:sp>
    </p:spTree>
    <p:extLst>
      <p:ext uri="{BB962C8B-B14F-4D97-AF65-F5344CB8AC3E}">
        <p14:creationId xmlns:p14="http://schemas.microsoft.com/office/powerpoint/2010/main" val="64089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D8EC9-D4F5-7971-5523-5FF213263CAE}"/>
              </a:ext>
            </a:extLst>
          </p:cNvPr>
          <p:cNvSpPr>
            <a:spLocks noGrp="1"/>
          </p:cNvSpPr>
          <p:nvPr>
            <p:ph type="title"/>
          </p:nvPr>
        </p:nvSpPr>
        <p:spPr/>
        <p:txBody>
          <a:bodyPr/>
          <a:lstStyle/>
          <a:p>
            <a:r>
              <a:rPr kumimoji="1" lang="ja-JP" altLang="en-US" dirty="0"/>
              <a:t>考慮しないとどうなる？</a:t>
            </a:r>
          </a:p>
        </p:txBody>
      </p:sp>
      <p:sp>
        <p:nvSpPr>
          <p:cNvPr id="3" name="コンテンツ プレースホルダー 2">
            <a:extLst>
              <a:ext uri="{FF2B5EF4-FFF2-40B4-BE49-F238E27FC236}">
                <a16:creationId xmlns:a16="http://schemas.microsoft.com/office/drawing/2014/main" id="{56FE09E3-B4D1-5663-AE27-BB69D32D25E4}"/>
              </a:ext>
            </a:extLst>
          </p:cNvPr>
          <p:cNvSpPr>
            <a:spLocks noGrp="1"/>
          </p:cNvSpPr>
          <p:nvPr>
            <p:ph idx="1"/>
          </p:nvPr>
        </p:nvSpPr>
        <p:spPr/>
        <p:txBody>
          <a:bodyPr/>
          <a:lstStyle/>
          <a:p>
            <a:r>
              <a:rPr lang="ja-JP" altLang="en-US" dirty="0"/>
              <a:t>悪意ある入力を考慮しないのであればそこまでは多くない？</a:t>
            </a:r>
            <a:endParaRPr lang="en-US" altLang="ja-JP" dirty="0"/>
          </a:p>
          <a:p>
            <a:pPr lvl="1"/>
            <a:r>
              <a:rPr kumimoji="1" lang="ja-JP" altLang="en-US" dirty="0"/>
              <a:t>ファイルアップロード時のファイル名の</a:t>
            </a:r>
            <a:r>
              <a:rPr kumimoji="1" lang="en-US" altLang="ja-JP" dirty="0"/>
              <a:t>Mac-NFD</a:t>
            </a:r>
            <a:r>
              <a:rPr kumimoji="1" lang="ja-JP" altLang="en-US" dirty="0"/>
              <a:t>問題</a:t>
            </a:r>
            <a:endParaRPr kumimoji="1" lang="en-US" altLang="ja-JP" dirty="0"/>
          </a:p>
          <a:p>
            <a:pPr lvl="1"/>
            <a:r>
              <a:rPr lang="ja-JP" altLang="en-US" dirty="0"/>
              <a:t>コピペで入力された場合に同一性の確保ができなくなる可能性は残る</a:t>
            </a:r>
            <a:endParaRPr lang="en-US" altLang="ja-JP" dirty="0"/>
          </a:p>
          <a:p>
            <a:r>
              <a:rPr kumimoji="1" lang="ja-JP" altLang="en-US" dirty="0"/>
              <a:t>現実的には悪意ある入力への対応は必要</a:t>
            </a:r>
            <a:endParaRPr kumimoji="1" lang="en-US" altLang="ja-JP" dirty="0"/>
          </a:p>
          <a:p>
            <a:pPr lvl="1"/>
            <a:r>
              <a:rPr kumimoji="1" lang="ja-JP" altLang="en-US" dirty="0"/>
              <a:t>開発するソフトの仕様を作る時に考慮しないとどうなるか？</a:t>
            </a:r>
            <a:endParaRPr kumimoji="1" lang="en-US" altLang="ja-JP" dirty="0"/>
          </a:p>
          <a:p>
            <a:pPr lvl="2"/>
            <a:r>
              <a:rPr lang="ja-JP" altLang="en-US" dirty="0"/>
              <a:t>国際化メールアドレス</a:t>
            </a:r>
            <a:r>
              <a:rPr lang="en-US" altLang="ja-JP" dirty="0"/>
              <a:t>(EAI)</a:t>
            </a:r>
            <a:r>
              <a:rPr lang="ja-JP" altLang="en-US" dirty="0"/>
              <a:t>での問題例</a:t>
            </a:r>
            <a:endParaRPr lang="en-US" altLang="ja-JP" dirty="0"/>
          </a:p>
          <a:p>
            <a:pPr lvl="3"/>
            <a:r>
              <a:rPr lang="en-US" altLang="ja-JP" dirty="0"/>
              <a:t>RFC#6530</a:t>
            </a:r>
            <a:endParaRPr kumimoji="1" lang="ja-JP" altLang="en-US" dirty="0"/>
          </a:p>
        </p:txBody>
      </p:sp>
      <p:pic>
        <p:nvPicPr>
          <p:cNvPr id="5" name="図 4">
            <a:extLst>
              <a:ext uri="{FF2B5EF4-FFF2-40B4-BE49-F238E27FC236}">
                <a16:creationId xmlns:a16="http://schemas.microsoft.com/office/drawing/2014/main" id="{E8870B09-AEDE-AAFB-5DE4-1594218AF611}"/>
              </a:ext>
            </a:extLst>
          </p:cNvPr>
          <p:cNvPicPr>
            <a:picLocks noChangeAspect="1"/>
          </p:cNvPicPr>
          <p:nvPr/>
        </p:nvPicPr>
        <p:blipFill>
          <a:blip r:embed="rId2"/>
          <a:stretch>
            <a:fillRect/>
          </a:stretch>
        </p:blipFill>
        <p:spPr>
          <a:xfrm>
            <a:off x="6815666" y="3880571"/>
            <a:ext cx="4805892" cy="2977429"/>
          </a:xfrm>
          <a:prstGeom prst="rect">
            <a:avLst/>
          </a:prstGeom>
        </p:spPr>
      </p:pic>
    </p:spTree>
    <p:extLst>
      <p:ext uri="{BB962C8B-B14F-4D97-AF65-F5344CB8AC3E}">
        <p14:creationId xmlns:p14="http://schemas.microsoft.com/office/powerpoint/2010/main" val="94954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079598B-3022-CA0E-FC71-54A1A6BD2E80}"/>
              </a:ext>
            </a:extLst>
          </p:cNvPr>
          <p:cNvSpPr>
            <a:spLocks noGrp="1"/>
          </p:cNvSpPr>
          <p:nvPr>
            <p:ph idx="1"/>
          </p:nvPr>
        </p:nvSpPr>
        <p:spPr>
          <a:xfrm>
            <a:off x="6426200" y="1354667"/>
            <a:ext cx="4978400" cy="1253066"/>
          </a:xfrm>
        </p:spPr>
        <p:txBody>
          <a:bodyPr/>
          <a:lstStyle/>
          <a:p>
            <a:pPr marL="0" indent="0" algn="ctr">
              <a:buNone/>
            </a:pPr>
            <a:r>
              <a:rPr kumimoji="1" lang="ja-JP" altLang="en-US" dirty="0"/>
              <a:t>こんな</a:t>
            </a:r>
            <a:r>
              <a:rPr kumimoji="1" lang="en-US" altLang="ja-JP" dirty="0"/>
              <a:t>PHP</a:t>
            </a:r>
            <a:r>
              <a:rPr kumimoji="1" lang="ja-JP" altLang="en-US" dirty="0"/>
              <a:t>コードがあります</a:t>
            </a:r>
            <a:endParaRPr kumimoji="1" lang="en-US" altLang="ja-JP" dirty="0"/>
          </a:p>
          <a:p>
            <a:pPr marL="0" indent="0" algn="ctr">
              <a:buNone/>
            </a:pPr>
            <a:r>
              <a:rPr lang="ja-JP" altLang="en-US" dirty="0"/>
              <a:t>どう表示されるでしょう？</a:t>
            </a:r>
            <a:endParaRPr kumimoji="1" lang="ja-JP" altLang="en-US" dirty="0"/>
          </a:p>
        </p:txBody>
      </p:sp>
      <p:pic>
        <p:nvPicPr>
          <p:cNvPr id="5" name="図 4">
            <a:extLst>
              <a:ext uri="{FF2B5EF4-FFF2-40B4-BE49-F238E27FC236}">
                <a16:creationId xmlns:a16="http://schemas.microsoft.com/office/drawing/2014/main" id="{F694B030-32CD-A17D-1853-33A5631A0F4B}"/>
              </a:ext>
            </a:extLst>
          </p:cNvPr>
          <p:cNvPicPr>
            <a:picLocks noChangeAspect="1"/>
          </p:cNvPicPr>
          <p:nvPr/>
        </p:nvPicPr>
        <p:blipFill>
          <a:blip r:embed="rId2"/>
          <a:stretch>
            <a:fillRect/>
          </a:stretch>
        </p:blipFill>
        <p:spPr>
          <a:xfrm>
            <a:off x="416454" y="909000"/>
            <a:ext cx="5522553" cy="5040000"/>
          </a:xfrm>
          <a:prstGeom prst="rect">
            <a:avLst/>
          </a:prstGeom>
        </p:spPr>
      </p:pic>
      <p:graphicFrame>
        <p:nvGraphicFramePr>
          <p:cNvPr id="6" name="表 5">
            <a:extLst>
              <a:ext uri="{FF2B5EF4-FFF2-40B4-BE49-F238E27FC236}">
                <a16:creationId xmlns:a16="http://schemas.microsoft.com/office/drawing/2014/main" id="{CA581176-EB00-6689-62D0-CED4C60387AC}"/>
              </a:ext>
            </a:extLst>
          </p:cNvPr>
          <p:cNvGraphicFramePr>
            <a:graphicFrameLocks noGrp="1"/>
          </p:cNvGraphicFramePr>
          <p:nvPr>
            <p:extLst>
              <p:ext uri="{D42A27DB-BD31-4B8C-83A1-F6EECF244321}">
                <p14:modId xmlns:p14="http://schemas.microsoft.com/office/powerpoint/2010/main" val="516465751"/>
              </p:ext>
            </p:extLst>
          </p:nvPr>
        </p:nvGraphicFramePr>
        <p:xfrm>
          <a:off x="6356881" y="3429000"/>
          <a:ext cx="5418665" cy="111252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2780403691"/>
                    </a:ext>
                  </a:extLst>
                </a:gridCol>
                <a:gridCol w="1083733">
                  <a:extLst>
                    <a:ext uri="{9D8B030D-6E8A-4147-A177-3AD203B41FA5}">
                      <a16:colId xmlns:a16="http://schemas.microsoft.com/office/drawing/2014/main" val="1824785744"/>
                    </a:ext>
                  </a:extLst>
                </a:gridCol>
                <a:gridCol w="1083733">
                  <a:extLst>
                    <a:ext uri="{9D8B030D-6E8A-4147-A177-3AD203B41FA5}">
                      <a16:colId xmlns:a16="http://schemas.microsoft.com/office/drawing/2014/main" val="3463776481"/>
                    </a:ext>
                  </a:extLst>
                </a:gridCol>
                <a:gridCol w="1083733">
                  <a:extLst>
                    <a:ext uri="{9D8B030D-6E8A-4147-A177-3AD203B41FA5}">
                      <a16:colId xmlns:a16="http://schemas.microsoft.com/office/drawing/2014/main" val="3412268049"/>
                    </a:ext>
                  </a:extLst>
                </a:gridCol>
                <a:gridCol w="1083733">
                  <a:extLst>
                    <a:ext uri="{9D8B030D-6E8A-4147-A177-3AD203B41FA5}">
                      <a16:colId xmlns:a16="http://schemas.microsoft.com/office/drawing/2014/main" val="470983518"/>
                    </a:ext>
                  </a:extLst>
                </a:gridCol>
              </a:tblGrid>
              <a:tr h="370840">
                <a:tc>
                  <a:txBody>
                    <a:bodyPr/>
                    <a:lstStyle/>
                    <a:p>
                      <a:endParaRPr kumimoji="1" lang="ja-JP" altLang="en-US" dirty="0"/>
                    </a:p>
                  </a:txBody>
                  <a:tcPr/>
                </a:tc>
                <a:tc>
                  <a:txBody>
                    <a:bodyPr/>
                    <a:lstStyle/>
                    <a:p>
                      <a:pPr algn="ctr"/>
                      <a:r>
                        <a:rPr kumimoji="1" lang="ja-JP" altLang="en-US" dirty="0"/>
                        <a:t>解１</a:t>
                      </a:r>
                    </a:p>
                  </a:txBody>
                  <a:tcPr/>
                </a:tc>
                <a:tc>
                  <a:txBody>
                    <a:bodyPr/>
                    <a:lstStyle/>
                    <a:p>
                      <a:pPr algn="ctr"/>
                      <a:r>
                        <a:rPr kumimoji="1" lang="ja-JP" altLang="en-US" dirty="0"/>
                        <a:t>解２</a:t>
                      </a:r>
                    </a:p>
                  </a:txBody>
                  <a:tcPr/>
                </a:tc>
                <a:tc>
                  <a:txBody>
                    <a:bodyPr/>
                    <a:lstStyle/>
                    <a:p>
                      <a:pPr algn="ctr"/>
                      <a:r>
                        <a:rPr kumimoji="1" lang="ja-JP" altLang="en-US" dirty="0"/>
                        <a:t>解３</a:t>
                      </a:r>
                    </a:p>
                  </a:txBody>
                  <a:tcPr/>
                </a:tc>
                <a:tc>
                  <a:txBody>
                    <a:bodyPr/>
                    <a:lstStyle/>
                    <a:p>
                      <a:pPr algn="ctr"/>
                      <a:r>
                        <a:rPr kumimoji="1" lang="ja-JP" altLang="en-US" dirty="0"/>
                        <a:t>解４</a:t>
                      </a:r>
                    </a:p>
                  </a:txBody>
                  <a:tcPr/>
                </a:tc>
                <a:extLst>
                  <a:ext uri="{0D108BD9-81ED-4DB2-BD59-A6C34878D82A}">
                    <a16:rowId xmlns:a16="http://schemas.microsoft.com/office/drawing/2014/main" val="3445470349"/>
                  </a:ext>
                </a:extLst>
              </a:tr>
              <a:tr h="370840">
                <a:tc>
                  <a:txBody>
                    <a:bodyPr/>
                    <a:lstStyle/>
                    <a:p>
                      <a:pPr algn="ctr"/>
                      <a:r>
                        <a:rPr kumimoji="1" lang="en-US" altLang="ja-JP" dirty="0"/>
                        <a:t>A</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199423414"/>
                  </a:ext>
                </a:extLst>
              </a:tr>
              <a:tr h="370840">
                <a:tc>
                  <a:txBody>
                    <a:bodyPr/>
                    <a:lstStyle/>
                    <a:p>
                      <a:pPr algn="ctr"/>
                      <a:r>
                        <a:rPr kumimoji="1" lang="en-US" altLang="ja-JP" dirty="0"/>
                        <a:t>B</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646980041"/>
                  </a:ext>
                </a:extLst>
              </a:tr>
            </a:tbl>
          </a:graphicData>
        </a:graphic>
      </p:graphicFrame>
    </p:spTree>
    <p:extLst>
      <p:ext uri="{BB962C8B-B14F-4D97-AF65-F5344CB8AC3E}">
        <p14:creationId xmlns:p14="http://schemas.microsoft.com/office/powerpoint/2010/main" val="1269138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C1EED74-1FB8-6056-D2C7-D1DE7EB9589D}"/>
              </a:ext>
            </a:extLst>
          </p:cNvPr>
          <p:cNvPicPr>
            <a:picLocks noChangeAspect="1"/>
          </p:cNvPicPr>
          <p:nvPr/>
        </p:nvPicPr>
        <p:blipFill>
          <a:blip r:embed="rId2"/>
          <a:stretch>
            <a:fillRect/>
          </a:stretch>
        </p:blipFill>
        <p:spPr>
          <a:xfrm>
            <a:off x="1228725" y="576262"/>
            <a:ext cx="9734550" cy="5705475"/>
          </a:xfrm>
          <a:prstGeom prst="rect">
            <a:avLst/>
          </a:prstGeom>
        </p:spPr>
      </p:pic>
    </p:spTree>
    <p:extLst>
      <p:ext uri="{BB962C8B-B14F-4D97-AF65-F5344CB8AC3E}">
        <p14:creationId xmlns:p14="http://schemas.microsoft.com/office/powerpoint/2010/main" val="97019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2926DF5-4514-1E12-284F-F7F633244393}"/>
              </a:ext>
            </a:extLst>
          </p:cNvPr>
          <p:cNvPicPr>
            <a:picLocks noChangeAspect="1"/>
          </p:cNvPicPr>
          <p:nvPr/>
        </p:nvPicPr>
        <p:blipFill>
          <a:blip r:embed="rId2"/>
          <a:stretch>
            <a:fillRect/>
          </a:stretch>
        </p:blipFill>
        <p:spPr>
          <a:xfrm>
            <a:off x="1246981" y="0"/>
            <a:ext cx="8682031" cy="6858000"/>
          </a:xfrm>
          <a:prstGeom prst="rect">
            <a:avLst/>
          </a:prstGeom>
        </p:spPr>
      </p:pic>
      <p:sp>
        <p:nvSpPr>
          <p:cNvPr id="6" name="矢印: 右 5">
            <a:extLst>
              <a:ext uri="{FF2B5EF4-FFF2-40B4-BE49-F238E27FC236}">
                <a16:creationId xmlns:a16="http://schemas.microsoft.com/office/drawing/2014/main" id="{1F3CA64D-2D28-7A41-BD60-71E5C66D0858}"/>
              </a:ext>
            </a:extLst>
          </p:cNvPr>
          <p:cNvSpPr/>
          <p:nvPr/>
        </p:nvSpPr>
        <p:spPr>
          <a:xfrm>
            <a:off x="169330" y="1524000"/>
            <a:ext cx="978408" cy="21369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359A401-5BD7-81BC-08D2-3E78858AC913}"/>
              </a:ext>
            </a:extLst>
          </p:cNvPr>
          <p:cNvSpPr/>
          <p:nvPr/>
        </p:nvSpPr>
        <p:spPr>
          <a:xfrm>
            <a:off x="169330" y="5227151"/>
            <a:ext cx="978408" cy="21369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5784AEE7-D74B-34C0-595B-EA9AE4A9E2AE}"/>
              </a:ext>
            </a:extLst>
          </p:cNvPr>
          <p:cNvPicPr>
            <a:picLocks noChangeAspect="1"/>
          </p:cNvPicPr>
          <p:nvPr/>
        </p:nvPicPr>
        <p:blipFill>
          <a:blip r:embed="rId3"/>
          <a:stretch>
            <a:fillRect/>
          </a:stretch>
        </p:blipFill>
        <p:spPr>
          <a:xfrm>
            <a:off x="9327095" y="969476"/>
            <a:ext cx="2695575" cy="4257675"/>
          </a:xfrm>
          <a:prstGeom prst="rect">
            <a:avLst/>
          </a:prstGeom>
        </p:spPr>
      </p:pic>
    </p:spTree>
    <p:extLst>
      <p:ext uri="{BB962C8B-B14F-4D97-AF65-F5344CB8AC3E}">
        <p14:creationId xmlns:p14="http://schemas.microsoft.com/office/powerpoint/2010/main" val="146801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496C11-59FA-C7C3-80BA-AEBFF3398EBC}"/>
              </a:ext>
            </a:extLst>
          </p:cNvPr>
          <p:cNvSpPr>
            <a:spLocks noGrp="1"/>
          </p:cNvSpPr>
          <p:nvPr>
            <p:ph type="title"/>
          </p:nvPr>
        </p:nvSpPr>
        <p:spPr/>
        <p:txBody>
          <a:bodyPr/>
          <a:lstStyle/>
          <a:p>
            <a:r>
              <a:rPr kumimoji="1" lang="en-US" altLang="ja-JP" dirty="0"/>
              <a:t>NFC, NFD</a:t>
            </a:r>
            <a:r>
              <a:rPr kumimoji="1" lang="ja-JP" altLang="en-US" dirty="0"/>
              <a:t>って？</a:t>
            </a:r>
          </a:p>
        </p:txBody>
      </p:sp>
      <p:sp>
        <p:nvSpPr>
          <p:cNvPr id="3" name="コンテンツ プレースホルダー 2">
            <a:extLst>
              <a:ext uri="{FF2B5EF4-FFF2-40B4-BE49-F238E27FC236}">
                <a16:creationId xmlns:a16="http://schemas.microsoft.com/office/drawing/2014/main" id="{CF70D94A-3D23-BA06-84E0-728F4CAAADE0}"/>
              </a:ext>
            </a:extLst>
          </p:cNvPr>
          <p:cNvSpPr>
            <a:spLocks noGrp="1"/>
          </p:cNvSpPr>
          <p:nvPr>
            <p:ph idx="1"/>
          </p:nvPr>
        </p:nvSpPr>
        <p:spPr/>
        <p:txBody>
          <a:bodyPr>
            <a:normAutofit fontScale="92500"/>
          </a:bodyPr>
          <a:lstStyle/>
          <a:p>
            <a:r>
              <a:rPr lang="en-US" altLang="ja-JP" dirty="0"/>
              <a:t>NFC: Normalization Form Canonical Decomposition</a:t>
            </a:r>
          </a:p>
          <a:p>
            <a:r>
              <a:rPr lang="en-US" altLang="ja-JP" dirty="0"/>
              <a:t>NFD: Normalization Form Canonical Composition</a:t>
            </a:r>
          </a:p>
          <a:p>
            <a:pPr marL="0" indent="0">
              <a:buNone/>
            </a:pPr>
            <a:endParaRPr kumimoji="1" lang="en-US" altLang="ja-JP" dirty="0"/>
          </a:p>
          <a:p>
            <a:pPr marL="0" indent="0">
              <a:buNone/>
            </a:pPr>
            <a:r>
              <a:rPr lang="en-US" altLang="ja-JP" dirty="0"/>
              <a:t>Unicode</a:t>
            </a:r>
            <a:r>
              <a:rPr lang="ja-JP" altLang="en-US" dirty="0"/>
              <a:t>には「結合文字」という種類の文字が定義されており、例えばヨーロッパ言語の</a:t>
            </a:r>
            <a:r>
              <a:rPr lang="en-US" altLang="ja-JP" dirty="0"/>
              <a:t>ö</a:t>
            </a:r>
            <a:r>
              <a:rPr lang="ja-JP" altLang="en-US" dirty="0"/>
              <a:t>の文字などにおいて、基底となる</a:t>
            </a:r>
            <a:r>
              <a:rPr lang="en-US" altLang="ja-JP" dirty="0"/>
              <a:t>o</a:t>
            </a:r>
            <a:r>
              <a:rPr lang="ja-JP" altLang="en-US" dirty="0"/>
              <a:t>にトレマの結合文字をつける分解した表現が</a:t>
            </a:r>
            <a:r>
              <a:rPr lang="en-US" altLang="ja-JP" dirty="0"/>
              <a:t>NFD</a:t>
            </a:r>
            <a:r>
              <a:rPr lang="ja-JP" altLang="en-US" dirty="0"/>
              <a:t>、一文字にまとめた表現が</a:t>
            </a:r>
            <a:r>
              <a:rPr lang="en-US" altLang="ja-JP" dirty="0"/>
              <a:t>NFC</a:t>
            </a:r>
            <a:r>
              <a:rPr lang="ja-JP" altLang="en-US" dirty="0"/>
              <a:t>。</a:t>
            </a:r>
            <a:r>
              <a:rPr lang="en-US" altLang="ja-JP" dirty="0"/>
              <a:t>(</a:t>
            </a:r>
            <a:r>
              <a:rPr lang="ja-JP" altLang="en-US" dirty="0"/>
              <a:t>厳密には一度分解してから再度まとめたものが</a:t>
            </a:r>
            <a:r>
              <a:rPr lang="en-US" altLang="ja-JP" dirty="0"/>
              <a:t>NFC)</a:t>
            </a:r>
          </a:p>
          <a:p>
            <a:pPr marL="0" indent="0">
              <a:buNone/>
            </a:pPr>
            <a:r>
              <a:rPr kumimoji="1" lang="ja-JP" altLang="en-US" dirty="0"/>
              <a:t>なお、基底文字にくっつく結合文字は</a:t>
            </a:r>
            <a:r>
              <a:rPr lang="ja-JP" altLang="en-US" dirty="0"/>
              <a:t>一文字</a:t>
            </a:r>
            <a:r>
              <a:rPr kumimoji="1" lang="ja-JP" altLang="en-US" dirty="0"/>
              <a:t>とは限らないので注意。分解したら</a:t>
            </a:r>
            <a:r>
              <a:rPr lang="en-US" altLang="ja-JP" dirty="0"/>
              <a:t>3</a:t>
            </a:r>
            <a:r>
              <a:rPr lang="ja-JP" altLang="en-US" dirty="0"/>
              <a:t>文字以上</a:t>
            </a:r>
            <a:r>
              <a:rPr lang="en-US" altLang="ja-JP" dirty="0"/>
              <a:t>(UTF-8</a:t>
            </a:r>
            <a:r>
              <a:rPr lang="ja-JP" altLang="en-US" dirty="0"/>
              <a:t>で</a:t>
            </a:r>
            <a:r>
              <a:rPr lang="en-US" altLang="ja-JP" dirty="0"/>
              <a:t>5</a:t>
            </a:r>
            <a:r>
              <a:rPr lang="ja-JP" altLang="en-US" dirty="0"/>
              <a:t>バイト以上</a:t>
            </a:r>
            <a:r>
              <a:rPr lang="en-US" altLang="ja-JP" dirty="0"/>
              <a:t>)</a:t>
            </a:r>
            <a:r>
              <a:rPr lang="ja-JP" altLang="en-US" dirty="0"/>
              <a:t>になることもある。</a:t>
            </a:r>
            <a:endParaRPr kumimoji="1" lang="ja-JP" altLang="en-US" dirty="0"/>
          </a:p>
        </p:txBody>
      </p:sp>
    </p:spTree>
    <p:extLst>
      <p:ext uri="{BB962C8B-B14F-4D97-AF65-F5344CB8AC3E}">
        <p14:creationId xmlns:p14="http://schemas.microsoft.com/office/powerpoint/2010/main" val="65183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8756362-8D0F-E599-3DCB-B342E5D856A1}"/>
              </a:ext>
            </a:extLst>
          </p:cNvPr>
          <p:cNvPicPr>
            <a:picLocks noChangeAspect="1"/>
          </p:cNvPicPr>
          <p:nvPr/>
        </p:nvPicPr>
        <p:blipFill>
          <a:blip r:embed="rId2"/>
          <a:stretch>
            <a:fillRect/>
          </a:stretch>
        </p:blipFill>
        <p:spPr>
          <a:xfrm>
            <a:off x="1524000" y="1223962"/>
            <a:ext cx="9144000" cy="4410075"/>
          </a:xfrm>
          <a:prstGeom prst="rect">
            <a:avLst/>
          </a:prstGeom>
        </p:spPr>
      </p:pic>
    </p:spTree>
    <p:extLst>
      <p:ext uri="{BB962C8B-B14F-4D97-AF65-F5344CB8AC3E}">
        <p14:creationId xmlns:p14="http://schemas.microsoft.com/office/powerpoint/2010/main" val="400943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0869D56-4910-1291-C797-4E1F9B7F658D}"/>
              </a:ext>
            </a:extLst>
          </p:cNvPr>
          <p:cNvPicPr>
            <a:picLocks noChangeAspect="1"/>
          </p:cNvPicPr>
          <p:nvPr/>
        </p:nvPicPr>
        <p:blipFill>
          <a:blip r:embed="rId2"/>
          <a:stretch>
            <a:fillRect/>
          </a:stretch>
        </p:blipFill>
        <p:spPr>
          <a:xfrm>
            <a:off x="2704070" y="0"/>
            <a:ext cx="6783859" cy="6858000"/>
          </a:xfrm>
          <a:prstGeom prst="rect">
            <a:avLst/>
          </a:prstGeom>
        </p:spPr>
      </p:pic>
    </p:spTree>
    <p:extLst>
      <p:ext uri="{BB962C8B-B14F-4D97-AF65-F5344CB8AC3E}">
        <p14:creationId xmlns:p14="http://schemas.microsoft.com/office/powerpoint/2010/main" val="1602550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DB948C5E-3D86-2845-14DE-EDBEED49A8DF}"/>
              </a:ext>
            </a:extLst>
          </p:cNvPr>
          <p:cNvPicPr>
            <a:picLocks noChangeAspect="1"/>
          </p:cNvPicPr>
          <p:nvPr/>
        </p:nvPicPr>
        <p:blipFill>
          <a:blip r:embed="rId2"/>
          <a:stretch>
            <a:fillRect/>
          </a:stretch>
        </p:blipFill>
        <p:spPr>
          <a:xfrm>
            <a:off x="1914525" y="1544108"/>
            <a:ext cx="8362950" cy="4057650"/>
          </a:xfrm>
          <a:prstGeom prst="rect">
            <a:avLst/>
          </a:prstGeom>
        </p:spPr>
      </p:pic>
    </p:spTree>
    <p:extLst>
      <p:ext uri="{BB962C8B-B14F-4D97-AF65-F5344CB8AC3E}">
        <p14:creationId xmlns:p14="http://schemas.microsoft.com/office/powerpoint/2010/main" val="306379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A4A1F-1D38-D5E4-698C-7E9499958331}"/>
              </a:ext>
            </a:extLst>
          </p:cNvPr>
          <p:cNvSpPr>
            <a:spLocks noGrp="1"/>
          </p:cNvSpPr>
          <p:nvPr>
            <p:ph type="title"/>
          </p:nvPr>
        </p:nvSpPr>
        <p:spPr/>
        <p:txBody>
          <a:bodyPr>
            <a:normAutofit/>
          </a:bodyPr>
          <a:lstStyle/>
          <a:p>
            <a:r>
              <a:rPr kumimoji="1" lang="en-US" altLang="ja-JP" sz="4000" dirty="0"/>
              <a:t>UI</a:t>
            </a:r>
            <a:r>
              <a:rPr kumimoji="1" lang="ja-JP" altLang="en-US" sz="4000" dirty="0"/>
              <a:t>設計するときに注意しないといけない点</a:t>
            </a:r>
          </a:p>
        </p:txBody>
      </p:sp>
      <p:sp>
        <p:nvSpPr>
          <p:cNvPr id="3" name="コンテンツ プレースホルダー 2">
            <a:extLst>
              <a:ext uri="{FF2B5EF4-FFF2-40B4-BE49-F238E27FC236}">
                <a16:creationId xmlns:a16="http://schemas.microsoft.com/office/drawing/2014/main" id="{4033E2C5-58EB-E436-8CB2-863A9CF6A28D}"/>
              </a:ext>
            </a:extLst>
          </p:cNvPr>
          <p:cNvSpPr>
            <a:spLocks noGrp="1"/>
          </p:cNvSpPr>
          <p:nvPr>
            <p:ph idx="1"/>
          </p:nvPr>
        </p:nvSpPr>
        <p:spPr/>
        <p:txBody>
          <a:bodyPr/>
          <a:lstStyle/>
          <a:p>
            <a:r>
              <a:rPr kumimoji="1" lang="ja-JP" altLang="en-US" dirty="0"/>
              <a:t>ユーザ入力はどちらで来るかわからない</a:t>
            </a:r>
            <a:endParaRPr kumimoji="1" lang="en-US" altLang="ja-JP" dirty="0"/>
          </a:p>
          <a:p>
            <a:pPr lvl="1"/>
            <a:r>
              <a:rPr kumimoji="1" lang="ja-JP" altLang="en-US" dirty="0"/>
              <a:t>濁音みたいな文字は</a:t>
            </a:r>
            <a:r>
              <a:rPr kumimoji="1" lang="en-US" altLang="ja-JP" dirty="0"/>
              <a:t>IME</a:t>
            </a:r>
            <a:r>
              <a:rPr kumimoji="1" lang="ja-JP" altLang="en-US" dirty="0"/>
              <a:t>で分割された状態で入力されることはまずない、がコピペとかは阻止が難しい</a:t>
            </a:r>
            <a:endParaRPr kumimoji="1" lang="en-US" altLang="ja-JP" dirty="0"/>
          </a:p>
          <a:p>
            <a:pPr lvl="1"/>
            <a:r>
              <a:rPr kumimoji="1" lang="en-US" altLang="ja-JP" dirty="0"/>
              <a:t>Mac</a:t>
            </a:r>
            <a:r>
              <a:rPr kumimoji="1" lang="ja-JP" altLang="en-US" dirty="0"/>
              <a:t>ファイル名問題 </a:t>
            </a:r>
            <a:r>
              <a:rPr kumimoji="1" lang="en-US" altLang="ja-JP" dirty="0"/>
              <a:t>(NFC</a:t>
            </a:r>
            <a:r>
              <a:rPr kumimoji="1" lang="ja-JP" altLang="en-US" dirty="0"/>
              <a:t>でも</a:t>
            </a:r>
            <a:r>
              <a:rPr kumimoji="1" lang="en-US" altLang="ja-JP" dirty="0"/>
              <a:t>NFD</a:t>
            </a:r>
            <a:r>
              <a:rPr kumimoji="1" lang="ja-JP" altLang="en-US" dirty="0"/>
              <a:t>でもない</a:t>
            </a:r>
            <a:r>
              <a:rPr kumimoji="1" lang="en-US" altLang="ja-JP" dirty="0"/>
              <a:t>Mac-NFD)</a:t>
            </a:r>
          </a:p>
          <a:p>
            <a:r>
              <a:rPr kumimoji="1" lang="ja-JP" altLang="en-US" dirty="0"/>
              <a:t>バイト列として照合したときに別なものとして扱われてしまう</a:t>
            </a:r>
            <a:endParaRPr kumimoji="1" lang="en-US" altLang="ja-JP" dirty="0"/>
          </a:p>
          <a:p>
            <a:r>
              <a:rPr kumimoji="1" lang="en-US" altLang="ja-JP" dirty="0"/>
              <a:t>UI</a:t>
            </a:r>
            <a:r>
              <a:rPr kumimoji="1" lang="ja-JP" altLang="en-US" dirty="0"/>
              <a:t>として表示された際に判別できない</a:t>
            </a:r>
            <a:r>
              <a:rPr kumimoji="1" lang="en-US" altLang="ja-JP" dirty="0"/>
              <a:t>2</a:t>
            </a:r>
            <a:r>
              <a:rPr kumimoji="1" lang="ja-JP" altLang="en-US" dirty="0"/>
              <a:t>つが出現する可能性</a:t>
            </a:r>
            <a:endParaRPr kumimoji="1" lang="en-US" altLang="ja-JP" dirty="0"/>
          </a:p>
          <a:p>
            <a:pPr lvl="1"/>
            <a:r>
              <a:rPr lang="en-US" altLang="ja-JP" dirty="0"/>
              <a:t>NFC/NFD</a:t>
            </a:r>
            <a:r>
              <a:rPr lang="ja-JP" altLang="en-US" dirty="0"/>
              <a:t>で対応が付くものは自動処理でどちらかに寄せればいい</a:t>
            </a:r>
            <a:endParaRPr lang="en-US" altLang="ja-JP" dirty="0"/>
          </a:p>
          <a:p>
            <a:pPr lvl="1"/>
            <a:r>
              <a:rPr kumimoji="1" lang="ja-JP" altLang="en-US" dirty="0"/>
              <a:t>違う言語に属する文字同士で、見た目の区別がつかない文字もある</a:t>
            </a:r>
          </a:p>
        </p:txBody>
      </p:sp>
    </p:spTree>
    <p:extLst>
      <p:ext uri="{BB962C8B-B14F-4D97-AF65-F5344CB8AC3E}">
        <p14:creationId xmlns:p14="http://schemas.microsoft.com/office/powerpoint/2010/main" val="28469337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496</Words>
  <Application>Microsoft Office PowerPoint</Application>
  <PresentationFormat>ワイド画面</PresentationFormat>
  <Paragraphs>56</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UD デジタル 教科書体 NK</vt:lpstr>
      <vt:lpstr>游ゴシック</vt:lpstr>
      <vt:lpstr>游ゴシック Light</vt:lpstr>
      <vt:lpstr>Arial</vt:lpstr>
      <vt:lpstr>Office テーマ</vt:lpstr>
      <vt:lpstr>PHPと文字コードの交錯点</vt:lpstr>
      <vt:lpstr>PowerPoint プレゼンテーション</vt:lpstr>
      <vt:lpstr>PowerPoint プレゼンテーション</vt:lpstr>
      <vt:lpstr>PowerPoint プレゼンテーション</vt:lpstr>
      <vt:lpstr>NFC, NFDって？</vt:lpstr>
      <vt:lpstr>PowerPoint プレゼンテーション</vt:lpstr>
      <vt:lpstr>PowerPoint プレゼンテーション</vt:lpstr>
      <vt:lpstr>PowerPoint プレゼンテーション</vt:lpstr>
      <vt:lpstr>UI設計するときに注意しないといけない点</vt:lpstr>
      <vt:lpstr>PowerPoint プレゼンテーション</vt:lpstr>
      <vt:lpstr>身近な対応例 – DNSのドメイン名</vt:lpstr>
      <vt:lpstr>考慮しないとどうなる？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Atsushi Shimono</dc:creator>
  <cp:lastModifiedBy>Atsushi Shimono</cp:lastModifiedBy>
  <cp:revision>2</cp:revision>
  <dcterms:created xsi:type="dcterms:W3CDTF">2025-01-28T08:57:20Z</dcterms:created>
  <dcterms:modified xsi:type="dcterms:W3CDTF">2025-01-28T17:03:16Z</dcterms:modified>
</cp:coreProperties>
</file>