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1" r:id="rId3"/>
    <p:sldId id="259" r:id="rId4"/>
    <p:sldId id="260"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4660"/>
  </p:normalViewPr>
  <p:slideViewPr>
    <p:cSldViewPr snapToGrid="0">
      <p:cViewPr varScale="1">
        <p:scale>
          <a:sx n="113" d="100"/>
          <a:sy n="113" d="100"/>
        </p:scale>
        <p:origin x="8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7D15-4791-48F1-ADB0-5FC1075EDE1E}" type="datetimeFigureOut">
              <a:rPr kumimoji="1" lang="ja-JP" altLang="en-US" smtClean="0"/>
              <a:t>2020/6/9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226AF-4782-4B6A-AE5B-3E19D5C2B602}" type="slidenum">
              <a:rPr kumimoji="1" lang="ja-JP" altLang="en-US" smtClean="0"/>
              <a:t>‹#›</a:t>
            </a:fld>
            <a:endParaRPr kumimoji="1" lang="ja-JP" altLang="en-US"/>
          </a:p>
        </p:txBody>
      </p:sp>
    </p:spTree>
    <p:extLst>
      <p:ext uri="{BB962C8B-B14F-4D97-AF65-F5344CB8AC3E}">
        <p14:creationId xmlns:p14="http://schemas.microsoft.com/office/powerpoint/2010/main" val="1622395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1990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18167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9992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7953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03486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2121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48349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341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8562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48564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06873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34879-0B83-440A-B05E-1EBA965CE5BC}" type="datetimeFigureOut">
              <a:rPr kumimoji="1" lang="ja-JP" altLang="en-US" smtClean="0"/>
              <a:t>2020/6/9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498F-D909-4753-9F6B-EA10587E68EB}"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EE56C811-D935-436A-8947-0BB95DA90D7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1500" y="0"/>
            <a:ext cx="2362500" cy="360000"/>
          </a:xfrm>
          <a:prstGeom prst="rect">
            <a:avLst/>
          </a:prstGeom>
        </p:spPr>
      </p:pic>
    </p:spTree>
    <p:extLst>
      <p:ext uri="{BB962C8B-B14F-4D97-AF65-F5344CB8AC3E}">
        <p14:creationId xmlns:p14="http://schemas.microsoft.com/office/powerpoint/2010/main" val="3681922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w3c/strategy"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w3.org/2019/05/web-networks-ig-charter.html" TargetMode="External"/><Relationship Id="rId2" Type="http://schemas.openxmlformats.org/officeDocument/2006/relationships/hyperlink" Target="https://www.w3.org/2018/12/games-workshop/papers.html" TargetMode="External"/><Relationship Id="rId1" Type="http://schemas.openxmlformats.org/officeDocument/2006/relationships/slideLayout" Target="../slideLayouts/slideLayout2.xml"/><Relationship Id="rId4" Type="http://schemas.openxmlformats.org/officeDocument/2006/relationships/hyperlink" Target="https://www.w3.org/2017/11/web5g-workshop/report.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org/2020/01/machine-learning-worksh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i.to/w3c/web-machine-learning-virtual-workshop" TargetMode="External"/><Relationship Id="rId2" Type="http://schemas.openxmlformats.org/officeDocument/2006/relationships/hyperlink" Target="https://www.w3.org/2020/06/machine-learning-workshop/speakers_ja.html#subm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CE001-334D-4FBC-AF37-53BD672A6CA7}"/>
              </a:ext>
            </a:extLst>
          </p:cNvPr>
          <p:cNvSpPr>
            <a:spLocks noGrp="1"/>
          </p:cNvSpPr>
          <p:nvPr>
            <p:ph type="ctrTitle"/>
          </p:nvPr>
        </p:nvSpPr>
        <p:spPr/>
        <p:txBody>
          <a:bodyPr>
            <a:normAutofit/>
          </a:bodyPr>
          <a:lstStyle/>
          <a:p>
            <a:r>
              <a:rPr kumimoji="1" lang="en-US" altLang="ja-JP" sz="4800" dirty="0"/>
              <a:t>W3C</a:t>
            </a:r>
            <a:r>
              <a:rPr kumimoji="1" lang="ja-JP" altLang="en-US" sz="4800" dirty="0"/>
              <a:t> </a:t>
            </a:r>
            <a:r>
              <a:rPr kumimoji="1" lang="en-US" altLang="ja-JP" sz="4800" dirty="0"/>
              <a:t>Workshop</a:t>
            </a:r>
            <a:r>
              <a:rPr kumimoji="1" lang="ja-JP" altLang="en-US" sz="4800" dirty="0"/>
              <a:t> </a:t>
            </a:r>
            <a:r>
              <a:rPr kumimoji="1" lang="en-US" altLang="ja-JP" sz="4800" dirty="0"/>
              <a:t>on</a:t>
            </a:r>
            <a:br>
              <a:rPr lang="en-US" altLang="ja-JP" sz="4800" dirty="0"/>
            </a:br>
            <a:r>
              <a:rPr lang="en-US" altLang="ja-JP" sz="4800" dirty="0"/>
              <a:t>Web</a:t>
            </a:r>
            <a:r>
              <a:rPr lang="ja-JP" altLang="en-US" sz="4800" dirty="0"/>
              <a:t> </a:t>
            </a:r>
            <a:r>
              <a:rPr lang="en-US" altLang="ja-JP" sz="4800" dirty="0"/>
              <a:t>&amp;</a:t>
            </a:r>
            <a:r>
              <a:rPr lang="ja-JP" altLang="en-US" sz="4800" dirty="0"/>
              <a:t> </a:t>
            </a:r>
            <a:r>
              <a:rPr lang="en-US" altLang="ja-JP" sz="4800" dirty="0"/>
              <a:t>Machine</a:t>
            </a:r>
            <a:r>
              <a:rPr lang="ja-JP" altLang="en-US" sz="4800" dirty="0"/>
              <a:t> </a:t>
            </a:r>
            <a:r>
              <a:rPr lang="en-US" altLang="ja-JP" sz="4800" dirty="0"/>
              <a:t>Learning</a:t>
            </a:r>
            <a:br>
              <a:rPr lang="en-US" altLang="ja-JP" sz="4800" dirty="0"/>
            </a:br>
            <a:r>
              <a:rPr lang="ja-JP" altLang="en-US" sz="4800" dirty="0"/>
              <a:t>のご案内</a:t>
            </a:r>
            <a:endParaRPr kumimoji="1" lang="ja-JP" altLang="en-US" sz="4800" dirty="0"/>
          </a:p>
        </p:txBody>
      </p:sp>
      <p:sp>
        <p:nvSpPr>
          <p:cNvPr id="3" name="字幕 2">
            <a:extLst>
              <a:ext uri="{FF2B5EF4-FFF2-40B4-BE49-F238E27FC236}">
                <a16:creationId xmlns:a16="http://schemas.microsoft.com/office/drawing/2014/main" id="{8F18AC31-F5AB-4A5E-B0E0-3132CEB9E3C0}"/>
              </a:ext>
            </a:extLst>
          </p:cNvPr>
          <p:cNvSpPr>
            <a:spLocks noGrp="1"/>
          </p:cNvSpPr>
          <p:nvPr>
            <p:ph type="subTitle" idx="1"/>
          </p:nvPr>
        </p:nvSpPr>
        <p:spPr/>
        <p:txBody>
          <a:bodyPr/>
          <a:lstStyle/>
          <a:p>
            <a:r>
              <a:rPr lang="en-US" altLang="ja-JP" dirty="0"/>
              <a:t>2020/06/08</a:t>
            </a:r>
            <a:r>
              <a:rPr lang="ja-JP" altLang="en-US" dirty="0"/>
              <a:t>版</a:t>
            </a:r>
            <a:endParaRPr lang="en-US" altLang="ja-JP" dirty="0"/>
          </a:p>
          <a:p>
            <a:endParaRPr kumimoji="1" lang="en-US" altLang="ja-JP" dirty="0"/>
          </a:p>
          <a:p>
            <a:r>
              <a:rPr lang="en-US" altLang="ja-JP" dirty="0"/>
              <a:t>(9</a:t>
            </a:r>
            <a:r>
              <a:rPr lang="ja-JP" altLang="en-US" dirty="0"/>
              <a:t>月にオンライン議論セッション開催</a:t>
            </a:r>
            <a:r>
              <a:rPr lang="en-US" altLang="ja-JP" dirty="0"/>
              <a:t>)</a:t>
            </a:r>
            <a:endParaRPr kumimoji="1" lang="ja-JP" altLang="en-US" dirty="0"/>
          </a:p>
        </p:txBody>
      </p:sp>
    </p:spTree>
    <p:extLst>
      <p:ext uri="{BB962C8B-B14F-4D97-AF65-F5344CB8AC3E}">
        <p14:creationId xmlns:p14="http://schemas.microsoft.com/office/powerpoint/2010/main" val="208552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C94D9-F7AC-492F-9B15-2AF5C4496EE4}"/>
              </a:ext>
            </a:extLst>
          </p:cNvPr>
          <p:cNvSpPr>
            <a:spLocks noGrp="1"/>
          </p:cNvSpPr>
          <p:nvPr>
            <p:ph type="title"/>
          </p:nvPr>
        </p:nvSpPr>
        <p:spPr/>
        <p:txBody>
          <a:bodyPr/>
          <a:lstStyle/>
          <a:p>
            <a:r>
              <a:rPr kumimoji="1" lang="en-US" altLang="ja-JP" dirty="0"/>
              <a:t>W3C</a:t>
            </a:r>
            <a:r>
              <a:rPr kumimoji="1" lang="ja-JP" altLang="en-US" dirty="0"/>
              <a:t>概要</a:t>
            </a:r>
          </a:p>
        </p:txBody>
      </p:sp>
      <p:pic>
        <p:nvPicPr>
          <p:cNvPr id="5" name="図 4">
            <a:extLst>
              <a:ext uri="{FF2B5EF4-FFF2-40B4-BE49-F238E27FC236}">
                <a16:creationId xmlns:a16="http://schemas.microsoft.com/office/drawing/2014/main" id="{7CE572BC-E5FE-4C9B-9F14-8F9DF42F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074" y="2898000"/>
            <a:ext cx="4790926" cy="3960000"/>
          </a:xfrm>
          <a:prstGeom prst="rect">
            <a:avLst/>
          </a:prstGeom>
        </p:spPr>
      </p:pic>
      <p:pic>
        <p:nvPicPr>
          <p:cNvPr id="4" name="図 3">
            <a:extLst>
              <a:ext uri="{FF2B5EF4-FFF2-40B4-BE49-F238E27FC236}">
                <a16:creationId xmlns:a16="http://schemas.microsoft.com/office/drawing/2014/main" id="{29DB83D5-7A0D-4ED1-9953-442E2DB2A22B}"/>
              </a:ext>
            </a:extLst>
          </p:cNvPr>
          <p:cNvPicPr>
            <a:picLocks noChangeAspect="1"/>
          </p:cNvPicPr>
          <p:nvPr/>
        </p:nvPicPr>
        <p:blipFill>
          <a:blip r:embed="rId3"/>
          <a:stretch>
            <a:fillRect/>
          </a:stretch>
        </p:blipFill>
        <p:spPr>
          <a:xfrm>
            <a:off x="121914" y="1550766"/>
            <a:ext cx="6932814" cy="1800000"/>
          </a:xfrm>
          <a:prstGeom prst="rect">
            <a:avLst/>
          </a:prstGeom>
        </p:spPr>
      </p:pic>
      <p:sp>
        <p:nvSpPr>
          <p:cNvPr id="6" name="テキスト ボックス 5">
            <a:extLst>
              <a:ext uri="{FF2B5EF4-FFF2-40B4-BE49-F238E27FC236}">
                <a16:creationId xmlns:a16="http://schemas.microsoft.com/office/drawing/2014/main" id="{4CF58142-464B-4B25-B4C1-F5C59A722490}"/>
              </a:ext>
            </a:extLst>
          </p:cNvPr>
          <p:cNvSpPr txBox="1"/>
          <p:nvPr/>
        </p:nvSpPr>
        <p:spPr>
          <a:xfrm>
            <a:off x="115151" y="3567509"/>
            <a:ext cx="4483945" cy="2554545"/>
          </a:xfrm>
          <a:prstGeom prst="rect">
            <a:avLst/>
          </a:prstGeom>
          <a:noFill/>
        </p:spPr>
        <p:txBody>
          <a:bodyPr wrap="square" rtlCol="0">
            <a:spAutoFit/>
          </a:bodyPr>
          <a:lstStyle/>
          <a:p>
            <a:r>
              <a:rPr kumimoji="1" lang="en-US" altLang="ja-JP" sz="1600" dirty="0"/>
              <a:t>1994</a:t>
            </a:r>
            <a:r>
              <a:rPr kumimoji="1" lang="ja-JP" altLang="en-US" sz="1600" dirty="0"/>
              <a:t>年</a:t>
            </a:r>
            <a:r>
              <a:rPr kumimoji="1" lang="en-US" altLang="ja-JP" sz="1600" dirty="0"/>
              <a:t>10</a:t>
            </a:r>
            <a:r>
              <a:rPr kumimoji="1" lang="ja-JP" altLang="en-US" sz="1600" dirty="0"/>
              <a:t>月設立の</a:t>
            </a:r>
            <a:r>
              <a:rPr kumimoji="1" lang="en-US" altLang="ja-JP" sz="1600" dirty="0"/>
              <a:t>Web</a:t>
            </a:r>
            <a:r>
              <a:rPr kumimoji="1" lang="ja-JP" altLang="en-US" sz="1600" dirty="0"/>
              <a:t>技術の標準化と推進を目的とした会員制の国際的産官学共同コンソーシアムであり、</a:t>
            </a:r>
            <a:r>
              <a:rPr kumimoji="1" lang="en-US" altLang="ja-JP" sz="1600" dirty="0"/>
              <a:t>”One</a:t>
            </a:r>
            <a:r>
              <a:rPr kumimoji="1" lang="ja-JP" altLang="en-US" sz="1600" dirty="0"/>
              <a:t> </a:t>
            </a:r>
            <a:r>
              <a:rPr kumimoji="1" lang="en-US" altLang="ja-JP" sz="1600" dirty="0"/>
              <a:t>Web”</a:t>
            </a:r>
            <a:r>
              <a:rPr kumimoji="1" lang="ja-JP" altLang="en-US" sz="1600" dirty="0"/>
              <a:t>、</a:t>
            </a:r>
            <a:r>
              <a:rPr kumimoji="1" lang="en-US" altLang="ja-JP" sz="1600" dirty="0"/>
              <a:t>”Leading</a:t>
            </a:r>
            <a:r>
              <a:rPr kumimoji="1" lang="ja-JP" altLang="en-US" sz="1600" dirty="0"/>
              <a:t> </a:t>
            </a:r>
            <a:r>
              <a:rPr kumimoji="1" lang="en-US" altLang="ja-JP" sz="1600" dirty="0"/>
              <a:t>the</a:t>
            </a:r>
            <a:r>
              <a:rPr kumimoji="1" lang="ja-JP" altLang="en-US" sz="1600" dirty="0"/>
              <a:t> </a:t>
            </a:r>
            <a:r>
              <a:rPr kumimoji="1" lang="en-US" altLang="ja-JP" sz="1600" dirty="0"/>
              <a:t>Web</a:t>
            </a:r>
            <a:r>
              <a:rPr kumimoji="1" lang="ja-JP" altLang="en-US" sz="1600" dirty="0"/>
              <a:t> </a:t>
            </a:r>
            <a:r>
              <a:rPr kumimoji="1" lang="en-US" altLang="ja-JP" sz="1600" dirty="0"/>
              <a:t>to</a:t>
            </a:r>
            <a:r>
              <a:rPr kumimoji="1" lang="ja-JP" altLang="en-US" sz="1600" dirty="0"/>
              <a:t> </a:t>
            </a:r>
            <a:r>
              <a:rPr kumimoji="1" lang="en-US" altLang="ja-JP" sz="1600" dirty="0"/>
              <a:t>its</a:t>
            </a:r>
            <a:r>
              <a:rPr kumimoji="1" lang="ja-JP" altLang="en-US" sz="1600" dirty="0"/>
              <a:t> </a:t>
            </a:r>
            <a:r>
              <a:rPr kumimoji="1" lang="en-US" altLang="ja-JP" sz="1600" dirty="0"/>
              <a:t>Full</a:t>
            </a:r>
            <a:r>
              <a:rPr kumimoji="1" lang="ja-JP" altLang="en-US" sz="1600" dirty="0"/>
              <a:t> </a:t>
            </a:r>
            <a:r>
              <a:rPr kumimoji="1" lang="en-US" altLang="ja-JP" sz="1600" dirty="0"/>
              <a:t>Potential”</a:t>
            </a:r>
            <a:r>
              <a:rPr kumimoji="1" lang="ja-JP" altLang="en-US" sz="1600" dirty="0"/>
              <a:t>といった命題を掲げ、オープンかつ使用料免除での特許ポリシーの元で標準化活動を行っています。</a:t>
            </a:r>
            <a:endParaRPr kumimoji="1" lang="en-US" altLang="ja-JP" sz="1600" dirty="0"/>
          </a:p>
          <a:p>
            <a:r>
              <a:rPr kumimoji="1" lang="en-US" altLang="ja-JP" sz="1600" dirty="0"/>
              <a:t>100</a:t>
            </a:r>
            <a:r>
              <a:rPr kumimoji="1" lang="ja-JP" altLang="en-US" sz="1600" dirty="0"/>
              <a:t>を超える標準化団体とのリエゾン関係を持ち、標準仕様が相互運用可能であることを担保しながら活動を行っており、また</a:t>
            </a:r>
            <a:r>
              <a:rPr kumimoji="1" lang="en-US" altLang="ja-JP" sz="1600" dirty="0"/>
              <a:t>ISO</a:t>
            </a:r>
            <a:r>
              <a:rPr kumimoji="1" lang="ja-JP" altLang="en-US" sz="1600" dirty="0"/>
              <a:t>の</a:t>
            </a:r>
            <a:r>
              <a:rPr kumimoji="1" lang="en-US" altLang="ja-JP" sz="1600" dirty="0"/>
              <a:t>APO/PAS</a:t>
            </a:r>
            <a:r>
              <a:rPr kumimoji="1" lang="ja-JP" altLang="en-US" sz="1600" dirty="0"/>
              <a:t>サブミッターにもなっています。</a:t>
            </a:r>
          </a:p>
        </p:txBody>
      </p:sp>
    </p:spTree>
    <p:extLst>
      <p:ext uri="{BB962C8B-B14F-4D97-AF65-F5344CB8AC3E}">
        <p14:creationId xmlns:p14="http://schemas.microsoft.com/office/powerpoint/2010/main" val="146578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DF2C5-1689-4394-9D2C-D2715E578836}"/>
              </a:ext>
            </a:extLst>
          </p:cNvPr>
          <p:cNvSpPr>
            <a:spLocks noGrp="1"/>
          </p:cNvSpPr>
          <p:nvPr>
            <p:ph type="title"/>
          </p:nvPr>
        </p:nvSpPr>
        <p:spPr>
          <a:xfrm>
            <a:off x="628649" y="365126"/>
            <a:ext cx="8122497" cy="1325563"/>
          </a:xfrm>
        </p:spPr>
        <p:txBody>
          <a:bodyPr/>
          <a:lstStyle/>
          <a:p>
            <a:r>
              <a:rPr kumimoji="1" lang="en-US" altLang="ja-JP" dirty="0"/>
              <a:t>W3C</a:t>
            </a:r>
            <a:r>
              <a:rPr kumimoji="1" lang="ja-JP" altLang="en-US" dirty="0"/>
              <a:t>での標準開発の流れ </a:t>
            </a:r>
            <a:r>
              <a:rPr kumimoji="1" lang="en-US" altLang="ja-JP" dirty="0"/>
              <a:t>–</a:t>
            </a:r>
            <a:r>
              <a:rPr kumimoji="1" lang="ja-JP" altLang="en-US" dirty="0"/>
              <a:t> 全体</a:t>
            </a:r>
          </a:p>
        </p:txBody>
      </p:sp>
      <p:grpSp>
        <p:nvGrpSpPr>
          <p:cNvPr id="6" name="グループ化 5">
            <a:extLst>
              <a:ext uri="{FF2B5EF4-FFF2-40B4-BE49-F238E27FC236}">
                <a16:creationId xmlns:a16="http://schemas.microsoft.com/office/drawing/2014/main" id="{DC41B5C0-7C6D-4852-BECF-B7D1A5AB5761}"/>
              </a:ext>
            </a:extLst>
          </p:cNvPr>
          <p:cNvGrpSpPr/>
          <p:nvPr/>
        </p:nvGrpSpPr>
        <p:grpSpPr>
          <a:xfrm>
            <a:off x="2201333" y="1269000"/>
            <a:ext cx="6894774" cy="4320000"/>
            <a:chOff x="0" y="1269000"/>
            <a:chExt cx="6894774" cy="4320000"/>
          </a:xfrm>
        </p:grpSpPr>
        <p:pic>
          <p:nvPicPr>
            <p:cNvPr id="3" name="図 2">
              <a:extLst>
                <a:ext uri="{FF2B5EF4-FFF2-40B4-BE49-F238E27FC236}">
                  <a16:creationId xmlns:a16="http://schemas.microsoft.com/office/drawing/2014/main" id="{27507507-7D1F-4171-A192-6E5428A257B9}"/>
                </a:ext>
              </a:extLst>
            </p:cNvPr>
            <p:cNvPicPr>
              <a:picLocks noChangeAspect="1"/>
            </p:cNvPicPr>
            <p:nvPr/>
          </p:nvPicPr>
          <p:blipFill>
            <a:blip r:embed="rId2"/>
            <a:stretch>
              <a:fillRect/>
            </a:stretch>
          </p:blipFill>
          <p:spPr>
            <a:xfrm>
              <a:off x="0" y="1269000"/>
              <a:ext cx="6894774" cy="4320000"/>
            </a:xfrm>
            <a:prstGeom prst="rect">
              <a:avLst/>
            </a:prstGeom>
          </p:spPr>
        </p:pic>
        <p:cxnSp>
          <p:nvCxnSpPr>
            <p:cNvPr id="7" name="直線矢印コネクタ 6">
              <a:extLst>
                <a:ext uri="{FF2B5EF4-FFF2-40B4-BE49-F238E27FC236}">
                  <a16:creationId xmlns:a16="http://schemas.microsoft.com/office/drawing/2014/main" id="{61B72D3F-15A4-484C-8E1C-2225B40267B0}"/>
                </a:ext>
              </a:extLst>
            </p:cNvPr>
            <p:cNvCxnSpPr/>
            <p:nvPr/>
          </p:nvCxnSpPr>
          <p:spPr>
            <a:xfrm>
              <a:off x="3241343" y="2320120"/>
              <a:ext cx="0" cy="3214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CC0C6FE8-1D7D-44A5-88C9-A44BF875AD2D}"/>
                </a:ext>
              </a:extLst>
            </p:cNvPr>
            <p:cNvSpPr/>
            <p:nvPr/>
          </p:nvSpPr>
          <p:spPr>
            <a:xfrm>
              <a:off x="282807" y="2196550"/>
              <a:ext cx="2922595" cy="338554"/>
            </a:xfrm>
            <a:prstGeom prst="rect">
              <a:avLst/>
            </a:prstGeom>
          </p:spPr>
          <p:txBody>
            <a:bodyPr wrap="none">
              <a:spAutoFit/>
            </a:bodyPr>
            <a:lstStyle/>
            <a:p>
              <a:r>
                <a:rPr lang="ja-JP" altLang="en-US" sz="1600" dirty="0">
                  <a:hlinkClick r:id="rId3"/>
                </a:rPr>
                <a:t>https://github.com/w3c/strategy</a:t>
              </a:r>
              <a:endParaRPr lang="ja-JP" altLang="en-US" sz="1600" dirty="0"/>
            </a:p>
          </p:txBody>
        </p:sp>
      </p:grpSp>
      <p:pic>
        <p:nvPicPr>
          <p:cNvPr id="4" name="図 3">
            <a:extLst>
              <a:ext uri="{FF2B5EF4-FFF2-40B4-BE49-F238E27FC236}">
                <a16:creationId xmlns:a16="http://schemas.microsoft.com/office/drawing/2014/main" id="{2849C7F1-5AD1-448D-86A4-68A98CC4A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80" y="5248908"/>
            <a:ext cx="3949714" cy="1440000"/>
          </a:xfrm>
          <a:prstGeom prst="rect">
            <a:avLst/>
          </a:prstGeom>
        </p:spPr>
      </p:pic>
      <p:sp>
        <p:nvSpPr>
          <p:cNvPr id="9" name="テキスト ボックス 8">
            <a:extLst>
              <a:ext uri="{FF2B5EF4-FFF2-40B4-BE49-F238E27FC236}">
                <a16:creationId xmlns:a16="http://schemas.microsoft.com/office/drawing/2014/main" id="{EA303A25-94FB-4F87-AF89-E26BF21B42A3}"/>
              </a:ext>
            </a:extLst>
          </p:cNvPr>
          <p:cNvSpPr txBox="1"/>
          <p:nvPr/>
        </p:nvSpPr>
        <p:spPr>
          <a:xfrm>
            <a:off x="47893" y="1932843"/>
            <a:ext cx="2248266" cy="2554545"/>
          </a:xfrm>
          <a:prstGeom prst="rect">
            <a:avLst/>
          </a:prstGeom>
          <a:noFill/>
        </p:spPr>
        <p:txBody>
          <a:bodyPr wrap="square" rtlCol="0">
            <a:spAutoFit/>
          </a:bodyPr>
          <a:lstStyle/>
          <a:p>
            <a:r>
              <a:rPr kumimoji="1" lang="ja-JP" altLang="en-US" sz="1600" dirty="0"/>
              <a:t>ウェブに関係する</a:t>
            </a:r>
            <a:r>
              <a:rPr kumimoji="1" lang="en-US" altLang="ja-JP" sz="1600" dirty="0"/>
              <a:t>(</a:t>
            </a:r>
            <a:r>
              <a:rPr kumimoji="1" lang="ja-JP" altLang="en-US" sz="1600" dirty="0"/>
              <a:t>新</a:t>
            </a:r>
            <a:r>
              <a:rPr kumimoji="1" lang="en-US" altLang="ja-JP" sz="1600" dirty="0"/>
              <a:t>)</a:t>
            </a:r>
            <a:r>
              <a:rPr kumimoji="1" lang="ja-JP" altLang="en-US" sz="1600" dirty="0"/>
              <a:t>領域についてのワークショップ開催からの結果や</a:t>
            </a:r>
            <a:r>
              <a:rPr kumimoji="1" lang="en-US" altLang="ja-JP" sz="1600" dirty="0"/>
              <a:t>W3C</a:t>
            </a:r>
            <a:r>
              <a:rPr kumimoji="1" lang="ja-JP" altLang="en-US" sz="1600" dirty="0"/>
              <a:t>会員からのインプットにより、必要なアクションを抽出し仕様化する領域を確定させ、もしくは既存</a:t>
            </a:r>
            <a:r>
              <a:rPr kumimoji="1" lang="en-US" altLang="ja-JP" sz="1600" dirty="0"/>
              <a:t>WG</a:t>
            </a:r>
            <a:r>
              <a:rPr kumimoji="1" lang="ja-JP" altLang="en-US" sz="1600" dirty="0"/>
              <a:t>への改良や拡張のアイデア入力を行う。</a:t>
            </a:r>
          </a:p>
        </p:txBody>
      </p:sp>
      <p:cxnSp>
        <p:nvCxnSpPr>
          <p:cNvPr id="11" name="直線矢印コネクタ 10">
            <a:extLst>
              <a:ext uri="{FF2B5EF4-FFF2-40B4-BE49-F238E27FC236}">
                <a16:creationId xmlns:a16="http://schemas.microsoft.com/office/drawing/2014/main" id="{F22473E1-D1B7-464B-A296-FCE98BA84F78}"/>
              </a:ext>
            </a:extLst>
          </p:cNvPr>
          <p:cNvCxnSpPr>
            <a:cxnSpLocks/>
          </p:cNvCxnSpPr>
          <p:nvPr/>
        </p:nvCxnSpPr>
        <p:spPr>
          <a:xfrm flipH="1">
            <a:off x="628650" y="4632960"/>
            <a:ext cx="2500630" cy="95604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826C294-F73C-40AB-95C7-A1668FC6B1C6}"/>
              </a:ext>
            </a:extLst>
          </p:cNvPr>
          <p:cNvCxnSpPr>
            <a:cxnSpLocks/>
          </p:cNvCxnSpPr>
          <p:nvPr/>
        </p:nvCxnSpPr>
        <p:spPr>
          <a:xfrm flipH="1">
            <a:off x="3945437" y="5432213"/>
            <a:ext cx="565603" cy="22352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4C3A93AF-BA15-4BB1-AC51-42360A5032BB}"/>
              </a:ext>
            </a:extLst>
          </p:cNvPr>
          <p:cNvSpPr txBox="1"/>
          <p:nvPr/>
        </p:nvSpPr>
        <p:spPr>
          <a:xfrm>
            <a:off x="4320341" y="5584455"/>
            <a:ext cx="4676372" cy="1077218"/>
          </a:xfrm>
          <a:prstGeom prst="rect">
            <a:avLst/>
          </a:prstGeom>
          <a:noFill/>
        </p:spPr>
        <p:txBody>
          <a:bodyPr wrap="square" rtlCol="0">
            <a:spAutoFit/>
          </a:bodyPr>
          <a:lstStyle/>
          <a:p>
            <a:r>
              <a:rPr kumimoji="1" lang="ja-JP" altLang="en-US" sz="1600" dirty="0"/>
              <a:t>一般的によく話が出るのは上図で下の</a:t>
            </a:r>
            <a:r>
              <a:rPr kumimoji="1" lang="en-US" altLang="ja-JP" sz="1600" dirty="0"/>
              <a:t>2</a:t>
            </a:r>
            <a:r>
              <a:rPr kumimoji="1" lang="ja-JP" altLang="en-US" sz="1600" dirty="0"/>
              <a:t>つ、</a:t>
            </a:r>
            <a:r>
              <a:rPr kumimoji="1" lang="en-US" altLang="ja-JP" sz="1600" dirty="0"/>
              <a:t>WG</a:t>
            </a:r>
            <a:r>
              <a:rPr kumimoji="1" lang="ja-JP" altLang="en-US" sz="1600" dirty="0"/>
              <a:t> </a:t>
            </a:r>
            <a:r>
              <a:rPr kumimoji="1" lang="en-US" altLang="ja-JP" sz="1600" dirty="0"/>
              <a:t>(Working</a:t>
            </a:r>
            <a:r>
              <a:rPr kumimoji="1" lang="ja-JP" altLang="en-US" sz="1600" dirty="0"/>
              <a:t> </a:t>
            </a:r>
            <a:r>
              <a:rPr kumimoji="1" lang="en-US" altLang="ja-JP" sz="1600" dirty="0"/>
              <a:t>Group)</a:t>
            </a:r>
            <a:r>
              <a:rPr kumimoji="1" lang="ja-JP" altLang="en-US" sz="1600" dirty="0"/>
              <a:t>以降の部分になり、左図のように仕様ドラフトを公開・更新し、勧告</a:t>
            </a:r>
            <a:r>
              <a:rPr kumimoji="1" lang="en-US" altLang="ja-JP" sz="1600" dirty="0"/>
              <a:t>(REC)</a:t>
            </a:r>
            <a:r>
              <a:rPr kumimoji="1" lang="ja-JP" altLang="en-US" sz="1600" dirty="0"/>
              <a:t>まで到達する仕様開発作業を行う。</a:t>
            </a:r>
          </a:p>
        </p:txBody>
      </p:sp>
    </p:spTree>
    <p:extLst>
      <p:ext uri="{BB962C8B-B14F-4D97-AF65-F5344CB8AC3E}">
        <p14:creationId xmlns:p14="http://schemas.microsoft.com/office/powerpoint/2010/main" val="21372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8983-2DFB-4603-96A2-D2FBEBB8732D}"/>
              </a:ext>
            </a:extLst>
          </p:cNvPr>
          <p:cNvSpPr>
            <a:spLocks noGrp="1"/>
          </p:cNvSpPr>
          <p:nvPr>
            <p:ph type="title"/>
          </p:nvPr>
        </p:nvSpPr>
        <p:spPr/>
        <p:txBody>
          <a:bodyPr/>
          <a:lstStyle/>
          <a:p>
            <a:r>
              <a:rPr kumimoji="1" lang="en-US" altLang="ja-JP" dirty="0"/>
              <a:t>W3C</a:t>
            </a:r>
            <a:r>
              <a:rPr kumimoji="1" lang="ja-JP" altLang="en-US" dirty="0"/>
              <a:t>ワークショップの流れ</a:t>
            </a:r>
          </a:p>
        </p:txBody>
      </p:sp>
      <p:sp>
        <p:nvSpPr>
          <p:cNvPr id="3" name="コンテンツ プレースホルダー 2">
            <a:extLst>
              <a:ext uri="{FF2B5EF4-FFF2-40B4-BE49-F238E27FC236}">
                <a16:creationId xmlns:a16="http://schemas.microsoft.com/office/drawing/2014/main" id="{9BD0CC1A-37CE-4610-85EB-2CC9FB925DE3}"/>
              </a:ext>
            </a:extLst>
          </p:cNvPr>
          <p:cNvSpPr>
            <a:spLocks noGrp="1"/>
          </p:cNvSpPr>
          <p:nvPr>
            <p:ph idx="1"/>
          </p:nvPr>
        </p:nvSpPr>
        <p:spPr>
          <a:xfrm>
            <a:off x="628650" y="1825624"/>
            <a:ext cx="7886700" cy="4667249"/>
          </a:xfrm>
        </p:spPr>
        <p:txBody>
          <a:bodyPr>
            <a:normAutofit fontScale="70000" lnSpcReduction="20000"/>
          </a:bodyPr>
          <a:lstStyle/>
          <a:p>
            <a:pPr marL="0" indent="0">
              <a:buNone/>
            </a:pPr>
            <a:r>
              <a:rPr kumimoji="1" lang="ja-JP" altLang="en-US" dirty="0"/>
              <a:t>ワークショップは次のような流れで運営されます。</a:t>
            </a:r>
            <a:endParaRPr kumimoji="1" lang="en-US" altLang="ja-JP" dirty="0"/>
          </a:p>
          <a:p>
            <a:r>
              <a:rPr kumimoji="1" lang="ja-JP" altLang="en-US" dirty="0"/>
              <a:t>プログラム委員会による対象領域・項目の決定</a:t>
            </a:r>
            <a:endParaRPr kumimoji="1" lang="en-US" altLang="ja-JP" dirty="0"/>
          </a:p>
          <a:p>
            <a:r>
              <a:rPr lang="ja-JP" altLang="en-US" dirty="0"/>
              <a:t>参加登録と並行して、講演申し込みと追加の関連項目や意見表明</a:t>
            </a:r>
            <a:r>
              <a:rPr lang="en-US" altLang="ja-JP" dirty="0"/>
              <a:t>(</a:t>
            </a:r>
            <a:r>
              <a:rPr lang="ja-JP" altLang="en-US" dirty="0"/>
              <a:t>例</a:t>
            </a:r>
            <a:r>
              <a:rPr lang="en-US" altLang="ja-JP" dirty="0"/>
              <a:t>:</a:t>
            </a:r>
            <a:r>
              <a:rPr lang="ja-JP" altLang="en-US" dirty="0"/>
              <a:t> </a:t>
            </a:r>
            <a:r>
              <a:rPr lang="en-US" altLang="ja-JP" dirty="0">
                <a:hlinkClick r:id="rId2"/>
              </a:rPr>
              <a:t>Web</a:t>
            </a:r>
            <a:r>
              <a:rPr lang="ja-JP" altLang="en-US" dirty="0">
                <a:hlinkClick r:id="rId2"/>
              </a:rPr>
              <a:t> </a:t>
            </a:r>
            <a:r>
              <a:rPr lang="en-US" altLang="ja-JP" dirty="0">
                <a:hlinkClick r:id="rId2"/>
              </a:rPr>
              <a:t>Games</a:t>
            </a:r>
            <a:r>
              <a:rPr lang="ja-JP" altLang="en-US" dirty="0">
                <a:hlinkClick r:id="rId2"/>
              </a:rPr>
              <a:t> </a:t>
            </a:r>
            <a:r>
              <a:rPr lang="en-US" altLang="ja-JP" dirty="0">
                <a:hlinkClick r:id="rId2"/>
              </a:rPr>
              <a:t>WS</a:t>
            </a:r>
            <a:r>
              <a:rPr lang="en-US" altLang="ja-JP" dirty="0"/>
              <a:t>;</a:t>
            </a:r>
            <a:r>
              <a:rPr lang="ja-JP" altLang="en-US" dirty="0"/>
              <a:t> 公開されます</a:t>
            </a:r>
            <a:r>
              <a:rPr lang="en-US" altLang="ja-JP" dirty="0"/>
              <a:t>)</a:t>
            </a:r>
            <a:r>
              <a:rPr lang="ja-JP" altLang="en-US" dirty="0"/>
              <a:t>を募集</a:t>
            </a:r>
            <a:endParaRPr lang="en-US" altLang="ja-JP" dirty="0"/>
          </a:p>
          <a:p>
            <a:r>
              <a:rPr kumimoji="1" lang="ja-JP" altLang="en-US" dirty="0"/>
              <a:t>プログラムの決定と公開</a:t>
            </a:r>
            <a:endParaRPr kumimoji="1" lang="en-US" altLang="ja-JP" dirty="0"/>
          </a:p>
          <a:p>
            <a:r>
              <a:rPr lang="ja-JP" altLang="en-US" dirty="0"/>
              <a:t>ワークショップの開催</a:t>
            </a:r>
            <a:endParaRPr lang="en-US" altLang="ja-JP" dirty="0"/>
          </a:p>
          <a:p>
            <a:pPr lvl="1"/>
            <a:r>
              <a:rPr lang="ja-JP" altLang="en-US" dirty="0"/>
              <a:t>講演、複数グループに分かれての分科会、議論セッションが開催されます。</a:t>
            </a:r>
            <a:endParaRPr lang="en-US" altLang="ja-JP" dirty="0"/>
          </a:p>
          <a:p>
            <a:pPr lvl="1"/>
            <a:r>
              <a:rPr lang="ja-JP" altLang="en-US" dirty="0"/>
              <a:t>分科会は</a:t>
            </a:r>
            <a:r>
              <a:rPr lang="en-US" altLang="ja-JP" dirty="0"/>
              <a:t>WS</a:t>
            </a:r>
            <a:r>
              <a:rPr lang="ja-JP" altLang="en-US" dirty="0"/>
              <a:t>の場で項目収集を行い何を行うか決定します。</a:t>
            </a:r>
            <a:endParaRPr lang="en-US" altLang="ja-JP" dirty="0"/>
          </a:p>
          <a:p>
            <a:pPr lvl="1"/>
            <a:r>
              <a:rPr lang="ja-JP" altLang="en-US" dirty="0"/>
              <a:t>最後に総括の議論を行い、分科会などで出た個別項目に対して、次のアクションをどうするかの検討を行います。この場で、仕様策定に向けたグループ形成を行うタスクフォースの立ち上げ</a:t>
            </a:r>
            <a:r>
              <a:rPr lang="en-US" altLang="ja-JP" dirty="0"/>
              <a:t>(</a:t>
            </a:r>
            <a:r>
              <a:rPr lang="ja-JP" altLang="en-US" dirty="0"/>
              <a:t>例</a:t>
            </a:r>
            <a:r>
              <a:rPr lang="en-US" altLang="ja-JP" dirty="0"/>
              <a:t>:</a:t>
            </a:r>
            <a:r>
              <a:rPr lang="ja-JP" altLang="en-US" dirty="0"/>
              <a:t> </a:t>
            </a:r>
            <a:r>
              <a:rPr lang="en-US" altLang="ja-JP" dirty="0">
                <a:hlinkClick r:id="rId3"/>
              </a:rPr>
              <a:t>Web</a:t>
            </a:r>
            <a:r>
              <a:rPr lang="ja-JP" altLang="en-US" dirty="0">
                <a:hlinkClick r:id="rId3"/>
              </a:rPr>
              <a:t> </a:t>
            </a:r>
            <a:r>
              <a:rPr lang="en-US" altLang="ja-JP" dirty="0">
                <a:hlinkClick r:id="rId3"/>
              </a:rPr>
              <a:t>&amp;</a:t>
            </a:r>
            <a:r>
              <a:rPr lang="ja-JP" altLang="en-US" dirty="0">
                <a:hlinkClick r:id="rId3"/>
              </a:rPr>
              <a:t> </a:t>
            </a:r>
            <a:r>
              <a:rPr lang="en-US" altLang="ja-JP" dirty="0">
                <a:hlinkClick r:id="rId3"/>
              </a:rPr>
              <a:t>Networks</a:t>
            </a:r>
            <a:r>
              <a:rPr lang="ja-JP" altLang="en-US" dirty="0">
                <a:hlinkClick r:id="rId3"/>
              </a:rPr>
              <a:t> </a:t>
            </a:r>
            <a:r>
              <a:rPr lang="en-US" altLang="ja-JP" dirty="0">
                <a:hlinkClick r:id="rId3"/>
              </a:rPr>
              <a:t>IG</a:t>
            </a:r>
            <a:r>
              <a:rPr lang="en-US" altLang="ja-JP" dirty="0"/>
              <a:t>)</a:t>
            </a:r>
            <a:r>
              <a:rPr lang="ja-JP" altLang="en-US" dirty="0"/>
              <a:t>、既存</a:t>
            </a:r>
            <a:r>
              <a:rPr lang="en-US" altLang="ja-JP" dirty="0"/>
              <a:t>WG</a:t>
            </a:r>
            <a:r>
              <a:rPr lang="ja-JP" altLang="en-US" dirty="0"/>
              <a:t>への情報インプット、議論を継続して該当領域についての理解を深める、などのアクションを決めていきます。</a:t>
            </a:r>
            <a:endParaRPr lang="en-US" altLang="ja-JP" dirty="0"/>
          </a:p>
          <a:p>
            <a:r>
              <a:rPr kumimoji="1" lang="ja-JP" altLang="en-US" dirty="0"/>
              <a:t>スライド・議事録を含むレポートとサマリーの公開</a:t>
            </a:r>
            <a:endParaRPr kumimoji="1" lang="en-US" altLang="ja-JP" dirty="0"/>
          </a:p>
          <a:p>
            <a:pPr lvl="1"/>
            <a:r>
              <a:rPr lang="en-US" altLang="ja-JP" dirty="0"/>
              <a:t>(</a:t>
            </a:r>
            <a:r>
              <a:rPr lang="ja-JP" altLang="en-US" dirty="0"/>
              <a:t>公開可能な</a:t>
            </a:r>
            <a:r>
              <a:rPr lang="en-US" altLang="ja-JP" dirty="0"/>
              <a:t>)</a:t>
            </a:r>
            <a:r>
              <a:rPr lang="ja-JP" altLang="en-US" dirty="0"/>
              <a:t>スライド、議事録など、ワークショップでの活動は事後にすべて公開されます</a:t>
            </a:r>
            <a:r>
              <a:rPr lang="en-US" altLang="ja-JP" dirty="0"/>
              <a:t>(</a:t>
            </a:r>
            <a:r>
              <a:rPr lang="ja-JP" altLang="en-US" dirty="0"/>
              <a:t>例</a:t>
            </a:r>
            <a:r>
              <a:rPr lang="en-US" altLang="ja-JP" dirty="0"/>
              <a:t>:</a:t>
            </a:r>
            <a:r>
              <a:rPr lang="ja-JP" altLang="en-US" dirty="0"/>
              <a:t> </a:t>
            </a:r>
            <a:r>
              <a:rPr lang="en-US" altLang="ja-JP" dirty="0">
                <a:hlinkClick r:id="rId4"/>
              </a:rPr>
              <a:t>Web5G</a:t>
            </a:r>
            <a:r>
              <a:rPr lang="ja-JP" altLang="en-US" dirty="0">
                <a:hlinkClick r:id="rId4"/>
              </a:rPr>
              <a:t> </a:t>
            </a:r>
            <a:r>
              <a:rPr lang="en-US" altLang="ja-JP" dirty="0">
                <a:hlinkClick r:id="rId4"/>
              </a:rPr>
              <a:t>WS</a:t>
            </a:r>
            <a:r>
              <a:rPr lang="en-US" altLang="ja-JP" dirty="0"/>
              <a:t>)</a:t>
            </a:r>
            <a:r>
              <a:rPr lang="ja-JP" altLang="en-US" dirty="0"/>
              <a:t>。</a:t>
            </a:r>
            <a:endParaRPr kumimoji="1" lang="ja-JP" altLang="en-US" dirty="0"/>
          </a:p>
        </p:txBody>
      </p:sp>
    </p:spTree>
    <p:extLst>
      <p:ext uri="{BB962C8B-B14F-4D97-AF65-F5344CB8AC3E}">
        <p14:creationId xmlns:p14="http://schemas.microsoft.com/office/powerpoint/2010/main" val="3542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B8C65-B342-4556-B277-30786B0F4B4B}"/>
              </a:ext>
            </a:extLst>
          </p:cNvPr>
          <p:cNvSpPr>
            <a:spLocks noGrp="1"/>
          </p:cNvSpPr>
          <p:nvPr>
            <p:ph type="title"/>
          </p:nvPr>
        </p:nvSpPr>
        <p:spPr/>
        <p:txBody>
          <a:bodyPr>
            <a:normAutofit/>
          </a:bodyPr>
          <a:lstStyle/>
          <a:p>
            <a:r>
              <a:rPr kumimoji="1" lang="en-US" altLang="ja-JP" sz="3600" dirty="0"/>
              <a:t>Web</a:t>
            </a:r>
            <a:r>
              <a:rPr kumimoji="1" lang="ja-JP" altLang="en-US" sz="3600" dirty="0"/>
              <a:t> </a:t>
            </a:r>
            <a:r>
              <a:rPr kumimoji="1" lang="en-US" altLang="ja-JP" sz="3600" dirty="0"/>
              <a:t>&amp;</a:t>
            </a:r>
            <a:r>
              <a:rPr kumimoji="1" lang="ja-JP" altLang="en-US" sz="3600" dirty="0"/>
              <a:t> </a:t>
            </a:r>
            <a:r>
              <a:rPr kumimoji="1" lang="en-US" altLang="ja-JP" sz="3600" dirty="0"/>
              <a:t>Machine</a:t>
            </a:r>
            <a:r>
              <a:rPr kumimoji="1" lang="ja-JP" altLang="en-US" sz="3600" dirty="0"/>
              <a:t> </a:t>
            </a:r>
            <a:r>
              <a:rPr kumimoji="1" lang="en-US" altLang="ja-JP" sz="3600" dirty="0"/>
              <a:t>Learning</a:t>
            </a:r>
            <a:r>
              <a:rPr kumimoji="1" lang="ja-JP" altLang="en-US" sz="3600" dirty="0"/>
              <a:t> </a:t>
            </a:r>
            <a:r>
              <a:rPr kumimoji="1" lang="en-US" altLang="ja-JP" sz="3600" dirty="0"/>
              <a:t>WS</a:t>
            </a:r>
            <a:r>
              <a:rPr kumimoji="1" lang="ja-JP" altLang="en-US" sz="3600" dirty="0"/>
              <a:t>のご案内</a:t>
            </a:r>
          </a:p>
        </p:txBody>
      </p:sp>
      <p:sp>
        <p:nvSpPr>
          <p:cNvPr id="3" name="コンテンツ プレースホルダー 2">
            <a:extLst>
              <a:ext uri="{FF2B5EF4-FFF2-40B4-BE49-F238E27FC236}">
                <a16:creationId xmlns:a16="http://schemas.microsoft.com/office/drawing/2014/main" id="{C275271F-6B05-49C2-91CF-515087DB70FA}"/>
              </a:ext>
            </a:extLst>
          </p:cNvPr>
          <p:cNvSpPr>
            <a:spLocks noGrp="1"/>
          </p:cNvSpPr>
          <p:nvPr>
            <p:ph idx="1"/>
          </p:nvPr>
        </p:nvSpPr>
        <p:spPr>
          <a:xfrm>
            <a:off x="628650" y="5649959"/>
            <a:ext cx="7886700" cy="1123373"/>
          </a:xfrm>
        </p:spPr>
        <p:txBody>
          <a:bodyPr>
            <a:normAutofit fontScale="70000" lnSpcReduction="20000"/>
          </a:bodyPr>
          <a:lstStyle/>
          <a:p>
            <a:pPr marL="0" indent="0">
              <a:buNone/>
            </a:pPr>
            <a:r>
              <a:rPr kumimoji="1" lang="ja-JP" altLang="en-US" dirty="0"/>
              <a:t>サイト</a:t>
            </a:r>
            <a:r>
              <a:rPr kumimoji="1" lang="en-US" altLang="ja-JP" dirty="0"/>
              <a:t>:</a:t>
            </a:r>
            <a:r>
              <a:rPr kumimoji="1" lang="ja-JP" altLang="en-US" dirty="0"/>
              <a:t> </a:t>
            </a:r>
            <a:r>
              <a:rPr kumimoji="1" lang="en-US" altLang="ja-JP" dirty="0">
                <a:hlinkClick r:id="rId2"/>
              </a:rPr>
              <a:t>W3C</a:t>
            </a:r>
            <a:r>
              <a:rPr kumimoji="1" lang="ja-JP" altLang="en-US" dirty="0">
                <a:hlinkClick r:id="rId2"/>
              </a:rPr>
              <a:t> </a:t>
            </a:r>
            <a:r>
              <a:rPr kumimoji="1" lang="en-US" altLang="ja-JP" dirty="0">
                <a:hlinkClick r:id="rId2"/>
              </a:rPr>
              <a:t>Workshop</a:t>
            </a:r>
            <a:r>
              <a:rPr kumimoji="1" lang="ja-JP" altLang="en-US" dirty="0">
                <a:hlinkClick r:id="rId2"/>
              </a:rPr>
              <a:t> </a:t>
            </a:r>
            <a:r>
              <a:rPr kumimoji="1" lang="en-US" altLang="ja-JP" dirty="0">
                <a:hlinkClick r:id="rId2"/>
              </a:rPr>
              <a:t>on</a:t>
            </a:r>
            <a:r>
              <a:rPr kumimoji="1" lang="ja-JP" altLang="en-US" dirty="0">
                <a:hlinkClick r:id="rId2"/>
              </a:rPr>
              <a:t> </a:t>
            </a:r>
            <a:r>
              <a:rPr kumimoji="1" lang="en-US" altLang="ja-JP" dirty="0">
                <a:hlinkClick r:id="rId2"/>
              </a:rPr>
              <a:t>Web</a:t>
            </a:r>
            <a:r>
              <a:rPr kumimoji="1" lang="ja-JP" altLang="en-US" dirty="0">
                <a:hlinkClick r:id="rId2"/>
              </a:rPr>
              <a:t> </a:t>
            </a:r>
            <a:r>
              <a:rPr kumimoji="1" lang="en-US" altLang="ja-JP" dirty="0">
                <a:hlinkClick r:id="rId2"/>
              </a:rPr>
              <a:t>&amp;</a:t>
            </a:r>
            <a:r>
              <a:rPr kumimoji="1" lang="ja-JP" altLang="en-US" dirty="0">
                <a:hlinkClick r:id="rId2"/>
              </a:rPr>
              <a:t> </a:t>
            </a:r>
            <a:r>
              <a:rPr kumimoji="1" lang="en-US" altLang="ja-JP" dirty="0">
                <a:hlinkClick r:id="rId2"/>
              </a:rPr>
              <a:t>Machine</a:t>
            </a:r>
            <a:r>
              <a:rPr kumimoji="1" lang="ja-JP" altLang="en-US" dirty="0">
                <a:hlinkClick r:id="rId2"/>
              </a:rPr>
              <a:t> </a:t>
            </a:r>
            <a:r>
              <a:rPr lang="en-US" altLang="ja-JP" dirty="0">
                <a:hlinkClick r:id="rId2"/>
              </a:rPr>
              <a:t>Learning</a:t>
            </a:r>
            <a:endParaRPr kumimoji="1" lang="en-US" altLang="ja-JP" dirty="0"/>
          </a:p>
          <a:p>
            <a:pPr marL="0" indent="0">
              <a:buNone/>
            </a:pPr>
            <a:r>
              <a:rPr kumimoji="1" lang="ja-JP" altLang="en-US" dirty="0"/>
              <a:t>今回は社会情勢によりオンライン開催となります</a:t>
            </a:r>
            <a:r>
              <a:rPr kumimoji="1" lang="en-US" altLang="ja-JP" dirty="0"/>
              <a:t>(</a:t>
            </a:r>
            <a:r>
              <a:rPr kumimoji="1" lang="ja-JP" altLang="en-US" dirty="0"/>
              <a:t>当初は</a:t>
            </a:r>
            <a:r>
              <a:rPr kumimoji="1" lang="en-US" altLang="ja-JP" dirty="0"/>
              <a:t>2020/3</a:t>
            </a:r>
            <a:r>
              <a:rPr kumimoji="1" lang="ja-JP" altLang="en-US" dirty="0"/>
              <a:t>にベルリンで開催予定でした</a:t>
            </a:r>
            <a:r>
              <a:rPr kumimoji="1" lang="en-US" altLang="ja-JP" dirty="0"/>
              <a:t>)</a:t>
            </a:r>
            <a:r>
              <a:rPr kumimoji="1" lang="ja-JP" altLang="en-US" dirty="0"/>
              <a:t>。事前録画のトークの公開と対話型セッションを予定しています</a:t>
            </a:r>
            <a:r>
              <a:rPr kumimoji="1" lang="en-US" altLang="ja-JP" dirty="0"/>
              <a:t>(</a:t>
            </a:r>
            <a:r>
              <a:rPr kumimoji="1" lang="ja-JP" altLang="en-US" dirty="0"/>
              <a:t>日程は最終ページ</a:t>
            </a:r>
            <a:r>
              <a:rPr kumimoji="1" lang="en-US" altLang="ja-JP" dirty="0"/>
              <a:t>)</a:t>
            </a:r>
            <a:r>
              <a:rPr kumimoji="1" lang="ja-JP" altLang="en-US" dirty="0"/>
              <a:t>。</a:t>
            </a:r>
            <a:endParaRPr kumimoji="1" lang="en-US" altLang="ja-JP" dirty="0"/>
          </a:p>
        </p:txBody>
      </p:sp>
      <p:pic>
        <p:nvPicPr>
          <p:cNvPr id="4" name="図 3">
            <a:extLst>
              <a:ext uri="{FF2B5EF4-FFF2-40B4-BE49-F238E27FC236}">
                <a16:creationId xmlns:a16="http://schemas.microsoft.com/office/drawing/2014/main" id="{5E936787-A864-4D8C-B8E7-2B30EFF0693E}"/>
              </a:ext>
            </a:extLst>
          </p:cNvPr>
          <p:cNvPicPr>
            <a:picLocks noChangeAspect="1"/>
          </p:cNvPicPr>
          <p:nvPr/>
        </p:nvPicPr>
        <p:blipFill>
          <a:blip r:embed="rId3"/>
          <a:stretch>
            <a:fillRect/>
          </a:stretch>
        </p:blipFill>
        <p:spPr>
          <a:xfrm>
            <a:off x="1230936" y="1269000"/>
            <a:ext cx="6682128" cy="4320000"/>
          </a:xfrm>
          <a:prstGeom prst="rect">
            <a:avLst/>
          </a:prstGeom>
        </p:spPr>
      </p:pic>
    </p:spTree>
    <p:extLst>
      <p:ext uri="{BB962C8B-B14F-4D97-AF65-F5344CB8AC3E}">
        <p14:creationId xmlns:p14="http://schemas.microsoft.com/office/powerpoint/2010/main" val="305353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B8C65-B342-4556-B277-30786B0F4B4B}"/>
              </a:ext>
            </a:extLst>
          </p:cNvPr>
          <p:cNvSpPr>
            <a:spLocks noGrp="1"/>
          </p:cNvSpPr>
          <p:nvPr>
            <p:ph type="title"/>
          </p:nvPr>
        </p:nvSpPr>
        <p:spPr/>
        <p:txBody>
          <a:bodyPr>
            <a:normAutofit/>
          </a:bodyPr>
          <a:lstStyle/>
          <a:p>
            <a:r>
              <a:rPr kumimoji="1" lang="en-US" altLang="ja-JP" sz="3600" dirty="0"/>
              <a:t>Web</a:t>
            </a:r>
            <a:r>
              <a:rPr kumimoji="1" lang="ja-JP" altLang="en-US" sz="3600" dirty="0"/>
              <a:t> </a:t>
            </a:r>
            <a:r>
              <a:rPr kumimoji="1" lang="en-US" altLang="ja-JP" sz="3600" dirty="0"/>
              <a:t>&amp;</a:t>
            </a:r>
            <a:r>
              <a:rPr kumimoji="1" lang="ja-JP" altLang="en-US" sz="3600" dirty="0"/>
              <a:t> </a:t>
            </a:r>
            <a:r>
              <a:rPr kumimoji="1" lang="en-US" altLang="ja-JP" sz="3600" dirty="0"/>
              <a:t>Machine</a:t>
            </a:r>
            <a:r>
              <a:rPr kumimoji="1" lang="ja-JP" altLang="en-US" sz="3600" dirty="0"/>
              <a:t> </a:t>
            </a:r>
            <a:r>
              <a:rPr kumimoji="1" lang="en-US" altLang="ja-JP" sz="3600" dirty="0"/>
              <a:t>Learning</a:t>
            </a:r>
            <a:r>
              <a:rPr kumimoji="1" lang="ja-JP" altLang="en-US" sz="3600" dirty="0"/>
              <a:t> </a:t>
            </a:r>
            <a:r>
              <a:rPr kumimoji="1" lang="en-US" altLang="ja-JP" sz="3600" dirty="0"/>
              <a:t>WS</a:t>
            </a:r>
            <a:r>
              <a:rPr kumimoji="1" lang="ja-JP" altLang="en-US" sz="3600" dirty="0"/>
              <a:t>のご案内</a:t>
            </a:r>
          </a:p>
        </p:txBody>
      </p:sp>
      <p:sp>
        <p:nvSpPr>
          <p:cNvPr id="3" name="コンテンツ プレースホルダー 2">
            <a:extLst>
              <a:ext uri="{FF2B5EF4-FFF2-40B4-BE49-F238E27FC236}">
                <a16:creationId xmlns:a16="http://schemas.microsoft.com/office/drawing/2014/main" id="{C275271F-6B05-49C2-91CF-515087DB70FA}"/>
              </a:ext>
            </a:extLst>
          </p:cNvPr>
          <p:cNvSpPr>
            <a:spLocks noGrp="1"/>
          </p:cNvSpPr>
          <p:nvPr>
            <p:ph idx="1"/>
          </p:nvPr>
        </p:nvSpPr>
        <p:spPr>
          <a:xfrm>
            <a:off x="628650" y="1825625"/>
            <a:ext cx="8075084" cy="4609042"/>
          </a:xfrm>
        </p:spPr>
        <p:txBody>
          <a:bodyPr>
            <a:normAutofit fontScale="92500" lnSpcReduction="10000"/>
          </a:bodyPr>
          <a:lstStyle/>
          <a:p>
            <a:pPr marL="0" indent="0">
              <a:buNone/>
            </a:pPr>
            <a:r>
              <a:rPr lang="ja-JP" altLang="en-US" sz="1800" dirty="0"/>
              <a:t>ワークショップの目的は、機械学習のツール開発者、ウェブフレームワーク提供者が集まり、機械学習のウェブでの活用を目指します。その中で、</a:t>
            </a:r>
            <a:endParaRPr kumimoji="1" lang="en-US" altLang="ja-JP" sz="1800" dirty="0"/>
          </a:p>
          <a:p>
            <a:r>
              <a:rPr lang="ja-JP" altLang="en-US" sz="1800" dirty="0"/>
              <a:t>機械学習をどのようにウェブ技術スタックに適合させるかへの理解を深める。</a:t>
            </a:r>
          </a:p>
          <a:p>
            <a:r>
              <a:rPr lang="ja-JP" altLang="en-US" sz="1800" dirty="0"/>
              <a:t>機械学習エコシステム内で、ブラウザにおける機械学習がどのような位置を占められるかへの理解を深める。</a:t>
            </a:r>
          </a:p>
          <a:p>
            <a:r>
              <a:rPr lang="ja-JP" altLang="en-US" sz="1800" dirty="0"/>
              <a:t>ウェブブラウザやアプリケーションにおける機械学習技術の応用について俯瞰する。</a:t>
            </a:r>
          </a:p>
          <a:p>
            <a:r>
              <a:rPr lang="ja-JP" altLang="en-US" sz="1800" dirty="0"/>
              <a:t>機械学習に関する </a:t>
            </a:r>
            <a:r>
              <a:rPr lang="en-US" altLang="ja-JP" sz="1800" dirty="0"/>
              <a:t>API </a:t>
            </a:r>
            <a:r>
              <a:rPr lang="ja-JP" altLang="en-US" sz="1800" dirty="0"/>
              <a:t>やデータ形式の標準化の可能性を評価する。</a:t>
            </a:r>
          </a:p>
          <a:p>
            <a:pPr marL="0" indent="0">
              <a:buNone/>
            </a:pPr>
            <a:r>
              <a:rPr lang="ja-JP" altLang="en-US" sz="1800" dirty="0"/>
              <a:t>ことを目標に、</a:t>
            </a:r>
            <a:endParaRPr lang="en-US" altLang="ja-JP" sz="1800" dirty="0"/>
          </a:p>
          <a:p>
            <a:r>
              <a:rPr kumimoji="1" lang="ja-JP" altLang="en-US" sz="1800" dirty="0"/>
              <a:t>ブラウザにおける機械学習の可能性と挑戦</a:t>
            </a:r>
            <a:endParaRPr kumimoji="1" lang="en-US" altLang="ja-JP" sz="1800" dirty="0"/>
          </a:p>
          <a:p>
            <a:r>
              <a:rPr lang="ja-JP" altLang="en-US" sz="1800" dirty="0"/>
              <a:t>機械学習向けのウェブプラットフォーム基盤</a:t>
            </a:r>
            <a:endParaRPr lang="en-US" altLang="ja-JP" sz="1800" dirty="0"/>
          </a:p>
          <a:p>
            <a:r>
              <a:rPr lang="ja-JP" altLang="en-US" sz="1800" dirty="0"/>
              <a:t>ウェブにおける機械学習体験について、</a:t>
            </a:r>
            <a:r>
              <a:rPr lang="en-US" altLang="ja-JP" sz="1800" dirty="0"/>
              <a:t>ML</a:t>
            </a:r>
            <a:r>
              <a:rPr lang="ja-JP" altLang="en-US" sz="1800" dirty="0"/>
              <a:t>開発者の視線からと利用者の視点から</a:t>
            </a:r>
            <a:endParaRPr lang="en-US" altLang="ja-JP" sz="1800" dirty="0"/>
          </a:p>
          <a:p>
            <a:r>
              <a:rPr kumimoji="1" lang="ja-JP" altLang="en-US" sz="1800" dirty="0"/>
              <a:t>機械学習についての着地点の展望について、既存標準化、</a:t>
            </a:r>
            <a:r>
              <a:rPr kumimoji="1" lang="en-US" altLang="ja-JP" sz="1800" dirty="0"/>
              <a:t>OSS</a:t>
            </a:r>
            <a:r>
              <a:rPr kumimoji="1" lang="ja-JP" altLang="en-US" sz="1800" dirty="0"/>
              <a:t>での活動の俯瞰</a:t>
            </a:r>
            <a:endParaRPr kumimoji="1" lang="en-US" altLang="ja-JP" sz="1800" dirty="0"/>
          </a:p>
          <a:p>
            <a:pPr marL="0" indent="0">
              <a:buNone/>
            </a:pPr>
            <a:r>
              <a:rPr lang="ja-JP" altLang="en-US" sz="1800" dirty="0"/>
              <a:t>などの話題について講演・議論を行う予定です。</a:t>
            </a:r>
            <a:endParaRPr kumimoji="1" lang="en-US" altLang="ja-JP" sz="1800" dirty="0"/>
          </a:p>
        </p:txBody>
      </p:sp>
    </p:spTree>
    <p:extLst>
      <p:ext uri="{BB962C8B-B14F-4D97-AF65-F5344CB8AC3E}">
        <p14:creationId xmlns:p14="http://schemas.microsoft.com/office/powerpoint/2010/main" val="181982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B8C65-B342-4556-B277-30786B0F4B4B}"/>
              </a:ext>
            </a:extLst>
          </p:cNvPr>
          <p:cNvSpPr>
            <a:spLocks noGrp="1"/>
          </p:cNvSpPr>
          <p:nvPr>
            <p:ph type="title"/>
          </p:nvPr>
        </p:nvSpPr>
        <p:spPr/>
        <p:txBody>
          <a:bodyPr>
            <a:normAutofit/>
          </a:bodyPr>
          <a:lstStyle/>
          <a:p>
            <a:r>
              <a:rPr kumimoji="1" lang="en-US" altLang="ja-JP" sz="3600" dirty="0"/>
              <a:t>Web</a:t>
            </a:r>
            <a:r>
              <a:rPr kumimoji="1" lang="ja-JP" altLang="en-US" sz="3600" dirty="0"/>
              <a:t> </a:t>
            </a:r>
            <a:r>
              <a:rPr kumimoji="1" lang="en-US" altLang="ja-JP" sz="3600" dirty="0"/>
              <a:t>&amp;</a:t>
            </a:r>
            <a:r>
              <a:rPr kumimoji="1" lang="ja-JP" altLang="en-US" sz="3600" dirty="0"/>
              <a:t> </a:t>
            </a:r>
            <a:r>
              <a:rPr kumimoji="1" lang="en-US" altLang="ja-JP" sz="3600" dirty="0"/>
              <a:t>Machine</a:t>
            </a:r>
            <a:r>
              <a:rPr kumimoji="1" lang="ja-JP" altLang="en-US" sz="3600" dirty="0"/>
              <a:t> </a:t>
            </a:r>
            <a:r>
              <a:rPr kumimoji="1" lang="en-US" altLang="ja-JP" sz="3600" dirty="0"/>
              <a:t>Learning</a:t>
            </a:r>
            <a:r>
              <a:rPr kumimoji="1" lang="ja-JP" altLang="en-US" sz="3600" dirty="0"/>
              <a:t> </a:t>
            </a:r>
            <a:r>
              <a:rPr kumimoji="1" lang="en-US" altLang="ja-JP" sz="3600" dirty="0"/>
              <a:t>WS</a:t>
            </a:r>
            <a:r>
              <a:rPr kumimoji="1" lang="ja-JP" altLang="en-US" sz="3600" dirty="0"/>
              <a:t>の日程</a:t>
            </a:r>
          </a:p>
        </p:txBody>
      </p:sp>
      <p:sp>
        <p:nvSpPr>
          <p:cNvPr id="3" name="コンテンツ プレースホルダー 2">
            <a:extLst>
              <a:ext uri="{FF2B5EF4-FFF2-40B4-BE49-F238E27FC236}">
                <a16:creationId xmlns:a16="http://schemas.microsoft.com/office/drawing/2014/main" id="{C275271F-6B05-49C2-91CF-515087DB70FA}"/>
              </a:ext>
            </a:extLst>
          </p:cNvPr>
          <p:cNvSpPr>
            <a:spLocks noGrp="1"/>
          </p:cNvSpPr>
          <p:nvPr>
            <p:ph idx="1"/>
          </p:nvPr>
        </p:nvSpPr>
        <p:spPr>
          <a:xfrm>
            <a:off x="628650" y="1825625"/>
            <a:ext cx="8075084" cy="4609042"/>
          </a:xfrm>
        </p:spPr>
        <p:txBody>
          <a:bodyPr>
            <a:normAutofit/>
          </a:bodyPr>
          <a:lstStyle/>
          <a:p>
            <a:pPr marL="0" indent="0">
              <a:buNone/>
            </a:pPr>
            <a:r>
              <a:rPr lang="ja-JP" altLang="en-US" sz="1800" dirty="0"/>
              <a:t>以下の日程で開催予定です</a:t>
            </a:r>
            <a:endParaRPr lang="en-US" altLang="ja-JP" sz="1800" dirty="0"/>
          </a:p>
          <a:p>
            <a:pPr marL="0" indent="0">
              <a:buNone/>
            </a:pPr>
            <a:endParaRPr lang="en-US" altLang="ja-JP" sz="1800" dirty="0"/>
          </a:p>
          <a:p>
            <a:r>
              <a:rPr lang="en-US" altLang="ja-JP" sz="1800" dirty="0"/>
              <a:t>2020</a:t>
            </a:r>
            <a:r>
              <a:rPr lang="ja-JP" altLang="en-US" sz="1800" dirty="0"/>
              <a:t>年</a:t>
            </a:r>
            <a:r>
              <a:rPr lang="en-US" altLang="ja-JP" sz="1800" dirty="0"/>
              <a:t>7</a:t>
            </a:r>
            <a:r>
              <a:rPr lang="ja-JP" altLang="en-US" sz="1800" dirty="0"/>
              <a:t>月</a:t>
            </a:r>
            <a:r>
              <a:rPr lang="en-US" altLang="ja-JP" sz="1800" dirty="0"/>
              <a:t>3</a:t>
            </a:r>
            <a:r>
              <a:rPr lang="ja-JP" altLang="en-US" sz="1800" dirty="0"/>
              <a:t>日</a:t>
            </a:r>
            <a:r>
              <a:rPr lang="en-US" altLang="ja-JP" sz="1800" dirty="0"/>
              <a:t>:</a:t>
            </a:r>
            <a:r>
              <a:rPr lang="ja-JP" altLang="en-US" sz="1800" dirty="0"/>
              <a:t> 講演応募締切</a:t>
            </a:r>
            <a:endParaRPr lang="en-US" altLang="ja-JP" sz="1800" dirty="0"/>
          </a:p>
          <a:p>
            <a:pPr lvl="1"/>
            <a:r>
              <a:rPr lang="ja-JP" altLang="en-US" sz="1400" dirty="0"/>
              <a:t>詳細</a:t>
            </a:r>
            <a:r>
              <a:rPr lang="en-US" altLang="ja-JP" sz="1400" dirty="0"/>
              <a:t>:</a:t>
            </a:r>
            <a:r>
              <a:rPr lang="ja-JP" altLang="en-US" sz="1400" dirty="0"/>
              <a:t> </a:t>
            </a:r>
            <a:r>
              <a:rPr lang="en-US" altLang="ja-JP" sz="1400" dirty="0">
                <a:hlinkClick r:id="rId2"/>
              </a:rPr>
              <a:t>https://www.w3.org/2020/06/machine-learning-workshop/speakers_ja.html#submit</a:t>
            </a:r>
            <a:endParaRPr lang="en-US" altLang="ja-JP" sz="1400" dirty="0"/>
          </a:p>
          <a:p>
            <a:pPr lvl="1"/>
            <a:r>
              <a:rPr lang="ja-JP" altLang="en-US" sz="1400" dirty="0"/>
              <a:t>記載のアドレスにメールで</a:t>
            </a:r>
            <a:r>
              <a:rPr lang="en-US" altLang="ja-JP" sz="1400" dirty="0"/>
              <a:t>(</a:t>
            </a:r>
            <a:r>
              <a:rPr lang="ja-JP" altLang="en-US" sz="1400" dirty="0"/>
              <a:t>早めに</a:t>
            </a:r>
            <a:r>
              <a:rPr lang="en-US" altLang="ja-JP" sz="1400" dirty="0"/>
              <a:t>)</a:t>
            </a:r>
            <a:r>
              <a:rPr lang="ja-JP" altLang="en-US" sz="1400" dirty="0"/>
              <a:t>コンタクトをお願いします</a:t>
            </a:r>
          </a:p>
          <a:p>
            <a:r>
              <a:rPr lang="en-US" altLang="ja-JP" sz="1800" dirty="0"/>
              <a:t>2020</a:t>
            </a:r>
            <a:r>
              <a:rPr lang="ja-JP" altLang="en-US" sz="1800" dirty="0"/>
              <a:t>年</a:t>
            </a:r>
            <a:r>
              <a:rPr lang="en-US" altLang="ja-JP" sz="1800" dirty="0"/>
              <a:t>7</a:t>
            </a:r>
            <a:r>
              <a:rPr lang="ja-JP" altLang="en-US" sz="1800" dirty="0"/>
              <a:t>月</a:t>
            </a:r>
            <a:r>
              <a:rPr lang="en-US" altLang="ja-JP" sz="1800" dirty="0"/>
              <a:t>6</a:t>
            </a:r>
            <a:r>
              <a:rPr lang="ja-JP" altLang="en-US" sz="1800" dirty="0"/>
              <a:t>日</a:t>
            </a:r>
            <a:r>
              <a:rPr lang="en-US" altLang="ja-JP" sz="1800" dirty="0"/>
              <a:t>:</a:t>
            </a:r>
            <a:r>
              <a:rPr lang="ja-JP" altLang="en-US" sz="1800" dirty="0"/>
              <a:t> 講演採択通知</a:t>
            </a:r>
          </a:p>
          <a:p>
            <a:r>
              <a:rPr lang="en-US" altLang="ja-JP" sz="1800" dirty="0"/>
              <a:t>2020</a:t>
            </a:r>
            <a:r>
              <a:rPr lang="ja-JP" altLang="en-US" sz="1800" dirty="0"/>
              <a:t>年</a:t>
            </a:r>
            <a:r>
              <a:rPr lang="en-US" altLang="ja-JP" sz="1800" dirty="0"/>
              <a:t>7</a:t>
            </a:r>
            <a:r>
              <a:rPr lang="ja-JP" altLang="en-US" sz="1800" dirty="0"/>
              <a:t>月</a:t>
            </a:r>
            <a:r>
              <a:rPr lang="en-US" altLang="ja-JP" sz="1800" dirty="0"/>
              <a:t>31</a:t>
            </a:r>
            <a:r>
              <a:rPr lang="ja-JP" altLang="en-US" sz="1800" dirty="0"/>
              <a:t>日</a:t>
            </a:r>
            <a:r>
              <a:rPr lang="en-US" altLang="ja-JP" sz="1800" dirty="0"/>
              <a:t>:</a:t>
            </a:r>
            <a:r>
              <a:rPr lang="ja-JP" altLang="en-US" sz="1800" dirty="0"/>
              <a:t> 録画した講演の動画投稿締切</a:t>
            </a:r>
          </a:p>
          <a:p>
            <a:r>
              <a:rPr lang="en-US" altLang="ja-JP" sz="1800" dirty="0"/>
              <a:t>2020</a:t>
            </a:r>
            <a:r>
              <a:rPr lang="ja-JP" altLang="en-US" sz="1800" dirty="0"/>
              <a:t>年</a:t>
            </a:r>
            <a:r>
              <a:rPr lang="en-US" altLang="ja-JP" sz="1800" dirty="0"/>
              <a:t>8</a:t>
            </a:r>
            <a:r>
              <a:rPr lang="ja-JP" altLang="en-US" sz="1800" dirty="0"/>
              <a:t>月</a:t>
            </a:r>
            <a:r>
              <a:rPr lang="en-US" altLang="ja-JP" sz="1800" dirty="0"/>
              <a:t>14</a:t>
            </a:r>
            <a:r>
              <a:rPr lang="ja-JP" altLang="en-US" sz="1800" dirty="0"/>
              <a:t>日</a:t>
            </a:r>
            <a:r>
              <a:rPr lang="en-US" altLang="ja-JP" sz="1800" dirty="0"/>
              <a:t>:</a:t>
            </a:r>
            <a:r>
              <a:rPr lang="ja-JP" altLang="en-US" sz="1800" dirty="0"/>
              <a:t> ワークショップ参加登録締切</a:t>
            </a:r>
            <a:endParaRPr lang="en-US" altLang="ja-JP" sz="1800" dirty="0"/>
          </a:p>
          <a:p>
            <a:pPr lvl="1"/>
            <a:r>
              <a:rPr lang="ja-JP" altLang="en-US" sz="1400" dirty="0"/>
              <a:t>登録先</a:t>
            </a:r>
            <a:r>
              <a:rPr lang="en-US" altLang="ja-JP" sz="1400" dirty="0"/>
              <a:t>:</a:t>
            </a:r>
            <a:r>
              <a:rPr lang="ja-JP" altLang="en-US" sz="1400" dirty="0"/>
              <a:t> </a:t>
            </a:r>
            <a:r>
              <a:rPr lang="en-US" altLang="ja-JP" sz="1400" dirty="0">
                <a:hlinkClick r:id="rId3"/>
              </a:rPr>
              <a:t>https://ti.to/w3c/web-machine-learning-virtual-workshop</a:t>
            </a:r>
            <a:endParaRPr lang="ja-JP" altLang="en-US" sz="1400" dirty="0"/>
          </a:p>
          <a:p>
            <a:r>
              <a:rPr lang="en-US" altLang="ja-JP" sz="1800" dirty="0"/>
              <a:t>2020</a:t>
            </a:r>
            <a:r>
              <a:rPr lang="ja-JP" altLang="en-US" sz="1800" dirty="0"/>
              <a:t>年</a:t>
            </a:r>
            <a:r>
              <a:rPr lang="en-US" altLang="ja-JP" sz="1800" dirty="0"/>
              <a:t>8</a:t>
            </a:r>
            <a:r>
              <a:rPr lang="ja-JP" altLang="en-US" sz="1800" dirty="0"/>
              <a:t>月</a:t>
            </a:r>
            <a:r>
              <a:rPr lang="en-US" altLang="ja-JP" sz="1800" dirty="0"/>
              <a:t>17</a:t>
            </a:r>
            <a:r>
              <a:rPr lang="ja-JP" altLang="en-US" sz="1800" dirty="0"/>
              <a:t>日</a:t>
            </a:r>
            <a:r>
              <a:rPr lang="en-US" altLang="ja-JP" sz="1800" dirty="0"/>
              <a:t>:</a:t>
            </a:r>
            <a:r>
              <a:rPr lang="ja-JP" altLang="en-US" sz="1800" dirty="0"/>
              <a:t> 講演動画公開日</a:t>
            </a:r>
          </a:p>
          <a:p>
            <a:r>
              <a:rPr lang="en-US" altLang="ja-JP" sz="1800" dirty="0"/>
              <a:t>2020</a:t>
            </a:r>
            <a:r>
              <a:rPr lang="ja-JP" altLang="en-US" sz="1800" dirty="0"/>
              <a:t>年</a:t>
            </a:r>
            <a:r>
              <a:rPr lang="en-US" altLang="ja-JP" sz="1800" dirty="0"/>
              <a:t>9</a:t>
            </a:r>
            <a:r>
              <a:rPr lang="ja-JP" altLang="en-US" sz="1800" dirty="0"/>
              <a:t>月</a:t>
            </a:r>
            <a:r>
              <a:rPr lang="en-US" altLang="ja-JP" sz="1800" dirty="0"/>
              <a:t>:</a:t>
            </a:r>
            <a:r>
              <a:rPr lang="ja-JP" altLang="en-US" sz="1800" dirty="0"/>
              <a:t> </a:t>
            </a:r>
            <a:r>
              <a:rPr lang="en-US" altLang="ja-JP" sz="1800" dirty="0"/>
              <a:t>4</a:t>
            </a:r>
            <a:r>
              <a:rPr lang="ja-JP" altLang="en-US" sz="1800" dirty="0"/>
              <a:t>回のライブセッション開催 </a:t>
            </a:r>
            <a:endParaRPr kumimoji="1" lang="en-US" altLang="ja-JP" sz="1800" dirty="0"/>
          </a:p>
        </p:txBody>
      </p:sp>
    </p:spTree>
    <p:extLst>
      <p:ext uri="{BB962C8B-B14F-4D97-AF65-F5344CB8AC3E}">
        <p14:creationId xmlns:p14="http://schemas.microsoft.com/office/powerpoint/2010/main" val="18613896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827</Words>
  <Application>Microsoft Office PowerPoint</Application>
  <PresentationFormat>画面に合わせる (4:3)</PresentationFormat>
  <Paragraphs>49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Calibri Light</vt:lpstr>
      <vt:lpstr>Office テーマ</vt:lpstr>
      <vt:lpstr>W3C Workshop on Web &amp; Machine Learning のご案内</vt:lpstr>
      <vt:lpstr>W3C概要</vt:lpstr>
      <vt:lpstr>W3Cでの標準開発の流れ – 全体</vt:lpstr>
      <vt:lpstr>W3Cワークショップの流れ</vt:lpstr>
      <vt:lpstr>Web &amp; Machine Learning WSのご案内</vt:lpstr>
      <vt:lpstr>Web &amp; Machine Learning WSのご案内</vt:lpstr>
      <vt:lpstr>Web &amp; Machine Learning WSの日程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W3C Workshop on Web &amp; Machine Learning のご案内</dc:title>
  <dc:creator>Atsushi Shimono</dc:creator>
  <cp:lastModifiedBy>Atsushi Shimono</cp:lastModifiedBy>
  <cp:revision>18</cp:revision>
  <dcterms:created xsi:type="dcterms:W3CDTF">2020-06-01T03:05:08Z</dcterms:created>
  <dcterms:modified xsi:type="dcterms:W3CDTF">2020-06-08T15:52:42Z</dcterms:modified>
</cp:coreProperties>
</file>