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64" r:id="rId6"/>
    <p:sldId id="259" r:id="rId7"/>
    <p:sldId id="270" r:id="rId8"/>
    <p:sldId id="265" r:id="rId9"/>
    <p:sldId id="266" r:id="rId10"/>
    <p:sldId id="267" r:id="rId11"/>
    <p:sldId id="269" r:id="rId12"/>
    <p:sldId id="272" r:id="rId13"/>
    <p:sldId id="268" r:id="rId14"/>
    <p:sldId id="271" r:id="rId15"/>
    <p:sldId id="274" r:id="rId16"/>
    <p:sldId id="273" r:id="rId17"/>
    <p:sldId id="275" r:id="rId18"/>
    <p:sldId id="291" r:id="rId19"/>
    <p:sldId id="296" r:id="rId20"/>
    <p:sldId id="295" r:id="rId21"/>
    <p:sldId id="263" r:id="rId22"/>
    <p:sldId id="276" r:id="rId23"/>
    <p:sldId id="277" r:id="rId24"/>
    <p:sldId id="278" r:id="rId25"/>
    <p:sldId id="279" r:id="rId26"/>
    <p:sldId id="280" r:id="rId27"/>
    <p:sldId id="281" r:id="rId28"/>
    <p:sldId id="282" r:id="rId29"/>
    <p:sldId id="283" r:id="rId30"/>
    <p:sldId id="284" r:id="rId31"/>
    <p:sldId id="285" r:id="rId32"/>
    <p:sldId id="286" r:id="rId33"/>
    <p:sldId id="260" r:id="rId34"/>
    <p:sldId id="289" r:id="rId35"/>
    <p:sldId id="290" r:id="rId36"/>
    <p:sldId id="261" r:id="rId37"/>
    <p:sldId id="287" r:id="rId38"/>
    <p:sldId id="288" r:id="rId39"/>
    <p:sldId id="292" r:id="rId40"/>
    <p:sldId id="293" r:id="rId41"/>
    <p:sldId id="294"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8" autoAdjust="0"/>
    <p:restoredTop sz="94660"/>
  </p:normalViewPr>
  <p:slideViewPr>
    <p:cSldViewPr snapToGrid="0">
      <p:cViewPr>
        <p:scale>
          <a:sx n="108" d="100"/>
          <a:sy n="108" d="100"/>
        </p:scale>
        <p:origin x="58"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F03EB4A-285D-49A1-9E0B-15BFE8954032}" type="datetimeFigureOut">
              <a:rPr kumimoji="1" lang="ja-JP" altLang="en-US" smtClean="0"/>
              <a:t>2021/7/25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DBB208-72C7-46AF-97A2-563E686BB34A}" type="slidenum">
              <a:rPr kumimoji="1" lang="ja-JP" altLang="en-US" smtClean="0"/>
              <a:t>‹#›</a:t>
            </a:fld>
            <a:endParaRPr kumimoji="1" lang="ja-JP" altLang="en-US"/>
          </a:p>
        </p:txBody>
      </p:sp>
    </p:spTree>
    <p:extLst>
      <p:ext uri="{BB962C8B-B14F-4D97-AF65-F5344CB8AC3E}">
        <p14:creationId xmlns:p14="http://schemas.microsoft.com/office/powerpoint/2010/main" val="1090780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F03EB4A-285D-49A1-9E0B-15BFE8954032}" type="datetimeFigureOut">
              <a:rPr kumimoji="1" lang="ja-JP" altLang="en-US" smtClean="0"/>
              <a:t>2021/7/25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DBB208-72C7-46AF-97A2-563E686BB34A}" type="slidenum">
              <a:rPr kumimoji="1" lang="ja-JP" altLang="en-US" smtClean="0"/>
              <a:t>‹#›</a:t>
            </a:fld>
            <a:endParaRPr kumimoji="1" lang="ja-JP" altLang="en-US"/>
          </a:p>
        </p:txBody>
      </p:sp>
    </p:spTree>
    <p:extLst>
      <p:ext uri="{BB962C8B-B14F-4D97-AF65-F5344CB8AC3E}">
        <p14:creationId xmlns:p14="http://schemas.microsoft.com/office/powerpoint/2010/main" val="3761228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F03EB4A-285D-49A1-9E0B-15BFE8954032}" type="datetimeFigureOut">
              <a:rPr kumimoji="1" lang="ja-JP" altLang="en-US" smtClean="0"/>
              <a:t>2021/7/25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DBB208-72C7-46AF-97A2-563E686BB34A}" type="slidenum">
              <a:rPr kumimoji="1" lang="ja-JP" altLang="en-US" smtClean="0"/>
              <a:t>‹#›</a:t>
            </a:fld>
            <a:endParaRPr kumimoji="1" lang="ja-JP" altLang="en-US"/>
          </a:p>
        </p:txBody>
      </p:sp>
    </p:spTree>
    <p:extLst>
      <p:ext uri="{BB962C8B-B14F-4D97-AF65-F5344CB8AC3E}">
        <p14:creationId xmlns:p14="http://schemas.microsoft.com/office/powerpoint/2010/main" val="2374404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F03EB4A-285D-49A1-9E0B-15BFE8954032}" type="datetimeFigureOut">
              <a:rPr kumimoji="1" lang="ja-JP" altLang="en-US" smtClean="0"/>
              <a:t>2021/7/25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DBB208-72C7-46AF-97A2-563E686BB34A}" type="slidenum">
              <a:rPr kumimoji="1" lang="ja-JP" altLang="en-US" smtClean="0"/>
              <a:t>‹#›</a:t>
            </a:fld>
            <a:endParaRPr kumimoji="1" lang="ja-JP" altLang="en-US"/>
          </a:p>
        </p:txBody>
      </p:sp>
    </p:spTree>
    <p:extLst>
      <p:ext uri="{BB962C8B-B14F-4D97-AF65-F5344CB8AC3E}">
        <p14:creationId xmlns:p14="http://schemas.microsoft.com/office/powerpoint/2010/main" val="370242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F03EB4A-285D-49A1-9E0B-15BFE8954032}" type="datetimeFigureOut">
              <a:rPr kumimoji="1" lang="ja-JP" altLang="en-US" smtClean="0"/>
              <a:t>2021/7/25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DBB208-72C7-46AF-97A2-563E686BB34A}" type="slidenum">
              <a:rPr kumimoji="1" lang="ja-JP" altLang="en-US" smtClean="0"/>
              <a:t>‹#›</a:t>
            </a:fld>
            <a:endParaRPr kumimoji="1" lang="ja-JP" altLang="en-US"/>
          </a:p>
        </p:txBody>
      </p:sp>
    </p:spTree>
    <p:extLst>
      <p:ext uri="{BB962C8B-B14F-4D97-AF65-F5344CB8AC3E}">
        <p14:creationId xmlns:p14="http://schemas.microsoft.com/office/powerpoint/2010/main" val="213735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F03EB4A-285D-49A1-9E0B-15BFE8954032}" type="datetimeFigureOut">
              <a:rPr kumimoji="1" lang="ja-JP" altLang="en-US" smtClean="0"/>
              <a:t>2021/7/25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5DBB208-72C7-46AF-97A2-563E686BB34A}" type="slidenum">
              <a:rPr kumimoji="1" lang="ja-JP" altLang="en-US" smtClean="0"/>
              <a:t>‹#›</a:t>
            </a:fld>
            <a:endParaRPr kumimoji="1" lang="ja-JP" altLang="en-US"/>
          </a:p>
        </p:txBody>
      </p:sp>
    </p:spTree>
    <p:extLst>
      <p:ext uri="{BB962C8B-B14F-4D97-AF65-F5344CB8AC3E}">
        <p14:creationId xmlns:p14="http://schemas.microsoft.com/office/powerpoint/2010/main" val="3466945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F03EB4A-285D-49A1-9E0B-15BFE8954032}" type="datetimeFigureOut">
              <a:rPr kumimoji="1" lang="ja-JP" altLang="en-US" smtClean="0"/>
              <a:t>2021/7/25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5DBB208-72C7-46AF-97A2-563E686BB34A}" type="slidenum">
              <a:rPr kumimoji="1" lang="ja-JP" altLang="en-US" smtClean="0"/>
              <a:t>‹#›</a:t>
            </a:fld>
            <a:endParaRPr kumimoji="1" lang="ja-JP" altLang="en-US"/>
          </a:p>
        </p:txBody>
      </p:sp>
    </p:spTree>
    <p:extLst>
      <p:ext uri="{BB962C8B-B14F-4D97-AF65-F5344CB8AC3E}">
        <p14:creationId xmlns:p14="http://schemas.microsoft.com/office/powerpoint/2010/main" val="2811306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F03EB4A-285D-49A1-9E0B-15BFE8954032}" type="datetimeFigureOut">
              <a:rPr kumimoji="1" lang="ja-JP" altLang="en-US" smtClean="0"/>
              <a:t>2021/7/25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5DBB208-72C7-46AF-97A2-563E686BB34A}" type="slidenum">
              <a:rPr kumimoji="1" lang="ja-JP" altLang="en-US" smtClean="0"/>
              <a:t>‹#›</a:t>
            </a:fld>
            <a:endParaRPr kumimoji="1" lang="ja-JP" altLang="en-US"/>
          </a:p>
        </p:txBody>
      </p:sp>
    </p:spTree>
    <p:extLst>
      <p:ext uri="{BB962C8B-B14F-4D97-AF65-F5344CB8AC3E}">
        <p14:creationId xmlns:p14="http://schemas.microsoft.com/office/powerpoint/2010/main" val="29015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03EB4A-285D-49A1-9E0B-15BFE8954032}" type="datetimeFigureOut">
              <a:rPr kumimoji="1" lang="ja-JP" altLang="en-US" smtClean="0"/>
              <a:t>2021/7/25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5DBB208-72C7-46AF-97A2-563E686BB34A}" type="slidenum">
              <a:rPr kumimoji="1" lang="ja-JP" altLang="en-US" smtClean="0"/>
              <a:t>‹#›</a:t>
            </a:fld>
            <a:endParaRPr kumimoji="1" lang="ja-JP" altLang="en-US"/>
          </a:p>
        </p:txBody>
      </p:sp>
    </p:spTree>
    <p:extLst>
      <p:ext uri="{BB962C8B-B14F-4D97-AF65-F5344CB8AC3E}">
        <p14:creationId xmlns:p14="http://schemas.microsoft.com/office/powerpoint/2010/main" val="2421271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F03EB4A-285D-49A1-9E0B-15BFE8954032}" type="datetimeFigureOut">
              <a:rPr kumimoji="1" lang="ja-JP" altLang="en-US" smtClean="0"/>
              <a:t>2021/7/25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5DBB208-72C7-46AF-97A2-563E686BB34A}" type="slidenum">
              <a:rPr kumimoji="1" lang="ja-JP" altLang="en-US" smtClean="0"/>
              <a:t>‹#›</a:t>
            </a:fld>
            <a:endParaRPr kumimoji="1" lang="ja-JP" altLang="en-US"/>
          </a:p>
        </p:txBody>
      </p:sp>
    </p:spTree>
    <p:extLst>
      <p:ext uri="{BB962C8B-B14F-4D97-AF65-F5344CB8AC3E}">
        <p14:creationId xmlns:p14="http://schemas.microsoft.com/office/powerpoint/2010/main" val="1895179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F03EB4A-285D-49A1-9E0B-15BFE8954032}" type="datetimeFigureOut">
              <a:rPr kumimoji="1" lang="ja-JP" altLang="en-US" smtClean="0"/>
              <a:t>2021/7/25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5DBB208-72C7-46AF-97A2-563E686BB34A}" type="slidenum">
              <a:rPr kumimoji="1" lang="ja-JP" altLang="en-US" smtClean="0"/>
              <a:t>‹#›</a:t>
            </a:fld>
            <a:endParaRPr kumimoji="1" lang="ja-JP" altLang="en-US"/>
          </a:p>
        </p:txBody>
      </p:sp>
    </p:spTree>
    <p:extLst>
      <p:ext uri="{BB962C8B-B14F-4D97-AF65-F5344CB8AC3E}">
        <p14:creationId xmlns:p14="http://schemas.microsoft.com/office/powerpoint/2010/main" val="2032316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03EB4A-285D-49A1-9E0B-15BFE8954032}" type="datetimeFigureOut">
              <a:rPr kumimoji="1" lang="ja-JP" altLang="en-US" smtClean="0"/>
              <a:t>2021/7/25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DBB208-72C7-46AF-97A2-563E686BB34A}" type="slidenum">
              <a:rPr kumimoji="1" lang="ja-JP" altLang="en-US" smtClean="0"/>
              <a:t>‹#›</a:t>
            </a:fld>
            <a:endParaRPr kumimoji="1" lang="ja-JP" altLang="en-US"/>
          </a:p>
        </p:txBody>
      </p:sp>
    </p:spTree>
    <p:extLst>
      <p:ext uri="{BB962C8B-B14F-4D97-AF65-F5344CB8AC3E}">
        <p14:creationId xmlns:p14="http://schemas.microsoft.com/office/powerpoint/2010/main" val="34194168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lists.w3.org/Archives/Public/public-i18n-japanese/2021AprJun/0169.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ja-jp/typography/opentype/spec/dvaraxisreg"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2.xml"/><Relationship Id="rId6" Type="http://schemas.openxmlformats.org/officeDocument/2006/relationships/image" Target="../media/image16.gif"/><Relationship Id="rId5" Type="http://schemas.openxmlformats.org/officeDocument/2006/relationships/image" Target="../media/image15.gif"/><Relationship Id="rId4" Type="http://schemas.openxmlformats.org/officeDocument/2006/relationships/image" Target="../media/image14.gif"/></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developer.apple.com/fonts/TrueType-Reference-Manual/" TargetMode="External"/><Relationship Id="rId3" Type="http://schemas.openxmlformats.org/officeDocument/2006/relationships/hyperlink" Target="https://www.w3.org/TR/2021/REC-WOFF2-20210706/" TargetMode="External"/><Relationship Id="rId7" Type="http://schemas.openxmlformats.org/officeDocument/2006/relationships/hyperlink" Target="https://datatracker.ietf.org/doc/html/rfc7932" TargetMode="External"/><Relationship Id="rId2" Type="http://schemas.openxmlformats.org/officeDocument/2006/relationships/hyperlink" Target="https://himorin.github.io/w3c-memo/notes/webfont.html" TargetMode="External"/><Relationship Id="rId1" Type="http://schemas.openxmlformats.org/officeDocument/2006/relationships/slideLayout" Target="../slideLayouts/slideLayout2.xml"/><Relationship Id="rId6" Type="http://schemas.openxmlformats.org/officeDocument/2006/relationships/hyperlink" Target="https://w3c.github.io/PFE/Overview.html" TargetMode="External"/><Relationship Id="rId5" Type="http://schemas.openxmlformats.org/officeDocument/2006/relationships/hyperlink" Target="https://www.w3.org/TR/2020/NOTE-PFE-evaluation-20201015/" TargetMode="External"/><Relationship Id="rId10" Type="http://schemas.openxmlformats.org/officeDocument/2006/relationships/hyperlink" Target="https://github.com/adobe-type-tools/Adobe-Japan1/" TargetMode="External"/><Relationship Id="rId4" Type="http://schemas.openxmlformats.org/officeDocument/2006/relationships/hyperlink" Target="https://www.w3.org/Submission/2008/SUBM-MTX-20080305/" TargetMode="External"/><Relationship Id="rId9" Type="http://schemas.openxmlformats.org/officeDocument/2006/relationships/hyperlink" Target="https://docs.microsoft.com/ja-jp/typography/opentype/spec/"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w3.org/TR/2002/WD-css3-webfonts-20020802/"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w3.org/TR/2020/NOTE-PFE-evaluation-20201015/"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3c.github.io/PFE/RangeRequest.html" TargetMode="External"/><Relationship Id="rId2" Type="http://schemas.openxmlformats.org/officeDocument/2006/relationships/hyperlink" Target="https://w3c.github.io/PFE/Overview.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w3.org/Fonts/W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typography/opentype/spec/features_uz#tag-vert" TargetMode="External"/><Relationship Id="rId2" Type="http://schemas.openxmlformats.org/officeDocument/2006/relationships/hyperlink" Target="https://docs.microsoft.com/ja-jp/typography/opentype/spec/chapter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unicode.org/ivd/data/2017-12-12/IVD_Charts_Adobe-Japan1.pdf" TargetMode="External"/><Relationship Id="rId2" Type="http://schemas.openxmlformats.org/officeDocument/2006/relationships/hyperlink" Target="http://www.unicode.org/ivd/data/2017-12-1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273F75-90B1-4F51-9493-733E6AAEFC47}"/>
              </a:ext>
            </a:extLst>
          </p:cNvPr>
          <p:cNvSpPr>
            <a:spLocks noGrp="1"/>
          </p:cNvSpPr>
          <p:nvPr>
            <p:ph type="ctrTitle"/>
          </p:nvPr>
        </p:nvSpPr>
        <p:spPr/>
        <p:txBody>
          <a:bodyPr>
            <a:normAutofit/>
          </a:bodyPr>
          <a:lstStyle/>
          <a:p>
            <a:r>
              <a:rPr lang="ja-JP" altLang="en-US" sz="4400" dirty="0"/>
              <a:t>フォントのほんとのおはなし</a:t>
            </a:r>
            <a:endParaRPr kumimoji="1" lang="ja-JP" altLang="en-US" sz="4400" dirty="0"/>
          </a:p>
        </p:txBody>
      </p:sp>
      <p:sp>
        <p:nvSpPr>
          <p:cNvPr id="3" name="字幕 2">
            <a:extLst>
              <a:ext uri="{FF2B5EF4-FFF2-40B4-BE49-F238E27FC236}">
                <a16:creationId xmlns:a16="http://schemas.microsoft.com/office/drawing/2014/main" id="{E33269F8-5686-4FE8-813B-9D2A2EA36107}"/>
              </a:ext>
            </a:extLst>
          </p:cNvPr>
          <p:cNvSpPr>
            <a:spLocks noGrp="1"/>
          </p:cNvSpPr>
          <p:nvPr>
            <p:ph type="subTitle" idx="1"/>
          </p:nvPr>
        </p:nvSpPr>
        <p:spPr/>
        <p:txBody>
          <a:bodyPr>
            <a:normAutofit lnSpcReduction="10000"/>
          </a:bodyPr>
          <a:lstStyle/>
          <a:p>
            <a:r>
              <a:rPr kumimoji="1" lang="en-US" altLang="ja-JP" dirty="0"/>
              <a:t>Atsushi Shimono</a:t>
            </a:r>
          </a:p>
          <a:p>
            <a:r>
              <a:rPr kumimoji="1" lang="en-US" altLang="ja-JP" dirty="0"/>
              <a:t>W3C/Keio</a:t>
            </a:r>
          </a:p>
          <a:p>
            <a:endParaRPr lang="en-US" altLang="ja-JP" dirty="0"/>
          </a:p>
          <a:p>
            <a:r>
              <a:rPr kumimoji="1" lang="en-US" altLang="ja-JP" dirty="0"/>
              <a:t>2021/07/28 </a:t>
            </a:r>
            <a:r>
              <a:rPr kumimoji="1" lang="en-US" altLang="ja-JP" dirty="0" err="1"/>
              <a:t>ssmjp</a:t>
            </a:r>
            <a:r>
              <a:rPr kumimoji="1" lang="en-US" altLang="ja-JP" dirty="0"/>
              <a:t>-online #12</a:t>
            </a:r>
            <a:endParaRPr kumimoji="1" lang="ja-JP" altLang="en-US" dirty="0"/>
          </a:p>
        </p:txBody>
      </p:sp>
    </p:spTree>
    <p:extLst>
      <p:ext uri="{BB962C8B-B14F-4D97-AF65-F5344CB8AC3E}">
        <p14:creationId xmlns:p14="http://schemas.microsoft.com/office/powerpoint/2010/main" val="3519534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A5ABB55B-3A2E-4D63-B4BF-228429C39A56}"/>
              </a:ext>
            </a:extLst>
          </p:cNvPr>
          <p:cNvPicPr>
            <a:picLocks noChangeAspect="1"/>
          </p:cNvPicPr>
          <p:nvPr/>
        </p:nvPicPr>
        <p:blipFill>
          <a:blip r:embed="rId2"/>
          <a:stretch>
            <a:fillRect/>
          </a:stretch>
        </p:blipFill>
        <p:spPr>
          <a:xfrm>
            <a:off x="152400" y="4920734"/>
            <a:ext cx="8782050" cy="1752600"/>
          </a:xfrm>
          <a:prstGeom prst="rect">
            <a:avLst/>
          </a:prstGeom>
        </p:spPr>
      </p:pic>
      <p:sp>
        <p:nvSpPr>
          <p:cNvPr id="2" name="タイトル 1">
            <a:extLst>
              <a:ext uri="{FF2B5EF4-FFF2-40B4-BE49-F238E27FC236}">
                <a16:creationId xmlns:a16="http://schemas.microsoft.com/office/drawing/2014/main" id="{AA9FECE3-973C-4C44-ABCB-6459C2E8525C}"/>
              </a:ext>
            </a:extLst>
          </p:cNvPr>
          <p:cNvSpPr>
            <a:spLocks noGrp="1"/>
          </p:cNvSpPr>
          <p:nvPr>
            <p:ph type="title"/>
          </p:nvPr>
        </p:nvSpPr>
        <p:spPr/>
        <p:txBody>
          <a:bodyPr/>
          <a:lstStyle/>
          <a:p>
            <a:r>
              <a:rPr kumimoji="1" lang="en-US" altLang="ja-JP" dirty="0"/>
              <a:t>CID (III) – </a:t>
            </a:r>
            <a:r>
              <a:rPr kumimoji="1" lang="ja-JP" altLang="en-US" dirty="0"/>
              <a:t>対応例</a:t>
            </a:r>
          </a:p>
        </p:txBody>
      </p:sp>
      <p:sp>
        <p:nvSpPr>
          <p:cNvPr id="4" name="テキスト ボックス 3">
            <a:extLst>
              <a:ext uri="{FF2B5EF4-FFF2-40B4-BE49-F238E27FC236}">
                <a16:creationId xmlns:a16="http://schemas.microsoft.com/office/drawing/2014/main" id="{AD4DECF2-D51F-49EF-9500-EF0D25330303}"/>
              </a:ext>
            </a:extLst>
          </p:cNvPr>
          <p:cNvSpPr txBox="1"/>
          <p:nvPr/>
        </p:nvSpPr>
        <p:spPr>
          <a:xfrm>
            <a:off x="6110177" y="6488668"/>
            <a:ext cx="2893100" cy="369332"/>
          </a:xfrm>
          <a:prstGeom prst="rect">
            <a:avLst/>
          </a:prstGeom>
          <a:noFill/>
        </p:spPr>
        <p:txBody>
          <a:bodyPr wrap="none" rtlCol="0">
            <a:spAutoFit/>
          </a:bodyPr>
          <a:lstStyle/>
          <a:p>
            <a:r>
              <a:rPr kumimoji="1" lang="en-US" altLang="ja-JP" dirty="0"/>
              <a:t>Adobe AJ1x</a:t>
            </a:r>
            <a:r>
              <a:rPr kumimoji="1" lang="ja-JP" altLang="en-US" dirty="0"/>
              <a:t>の解説資料より</a:t>
            </a:r>
          </a:p>
        </p:txBody>
      </p:sp>
      <p:pic>
        <p:nvPicPr>
          <p:cNvPr id="6" name="図 5">
            <a:extLst>
              <a:ext uri="{FF2B5EF4-FFF2-40B4-BE49-F238E27FC236}">
                <a16:creationId xmlns:a16="http://schemas.microsoft.com/office/drawing/2014/main" id="{81760CE0-7212-4228-B2A9-37F684E2CB44}"/>
              </a:ext>
            </a:extLst>
          </p:cNvPr>
          <p:cNvPicPr>
            <a:picLocks noChangeAspect="1"/>
          </p:cNvPicPr>
          <p:nvPr/>
        </p:nvPicPr>
        <p:blipFill>
          <a:blip r:embed="rId3"/>
          <a:stretch>
            <a:fillRect/>
          </a:stretch>
        </p:blipFill>
        <p:spPr>
          <a:xfrm>
            <a:off x="152400" y="1293295"/>
            <a:ext cx="8839200" cy="1762125"/>
          </a:xfrm>
          <a:prstGeom prst="rect">
            <a:avLst/>
          </a:prstGeom>
        </p:spPr>
      </p:pic>
      <p:pic>
        <p:nvPicPr>
          <p:cNvPr id="8" name="図 7">
            <a:extLst>
              <a:ext uri="{FF2B5EF4-FFF2-40B4-BE49-F238E27FC236}">
                <a16:creationId xmlns:a16="http://schemas.microsoft.com/office/drawing/2014/main" id="{B98A0D80-4BCA-4673-934E-A1134357AF3A}"/>
              </a:ext>
            </a:extLst>
          </p:cNvPr>
          <p:cNvPicPr>
            <a:picLocks noChangeAspect="1"/>
          </p:cNvPicPr>
          <p:nvPr/>
        </p:nvPicPr>
        <p:blipFill>
          <a:blip r:embed="rId4"/>
          <a:stretch>
            <a:fillRect/>
          </a:stretch>
        </p:blipFill>
        <p:spPr>
          <a:xfrm>
            <a:off x="152400" y="3121576"/>
            <a:ext cx="8829675" cy="1724025"/>
          </a:xfrm>
          <a:prstGeom prst="rect">
            <a:avLst/>
          </a:prstGeom>
        </p:spPr>
      </p:pic>
    </p:spTree>
    <p:extLst>
      <p:ext uri="{BB962C8B-B14F-4D97-AF65-F5344CB8AC3E}">
        <p14:creationId xmlns:p14="http://schemas.microsoft.com/office/powerpoint/2010/main" val="2776578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5E4D0-F5C1-4C61-85B2-7A998EDE3DA4}"/>
              </a:ext>
            </a:extLst>
          </p:cNvPr>
          <p:cNvSpPr>
            <a:spLocks noGrp="1"/>
          </p:cNvSpPr>
          <p:nvPr>
            <p:ph type="title"/>
          </p:nvPr>
        </p:nvSpPr>
        <p:spPr/>
        <p:txBody>
          <a:bodyPr/>
          <a:lstStyle/>
          <a:p>
            <a:r>
              <a:rPr kumimoji="1" lang="en-US" altLang="ja-JP" dirty="0"/>
              <a:t>CID (IV) – </a:t>
            </a:r>
            <a:r>
              <a:rPr kumimoji="1" lang="ja-JP" altLang="en-US" dirty="0"/>
              <a:t>縦横対応例</a:t>
            </a:r>
          </a:p>
        </p:txBody>
      </p:sp>
      <p:sp>
        <p:nvSpPr>
          <p:cNvPr id="3" name="コンテンツ プレースホルダー 2">
            <a:extLst>
              <a:ext uri="{FF2B5EF4-FFF2-40B4-BE49-F238E27FC236}">
                <a16:creationId xmlns:a16="http://schemas.microsoft.com/office/drawing/2014/main" id="{E424DF93-13AB-45A9-BDD0-A11A8DFBFC9F}"/>
              </a:ext>
            </a:extLst>
          </p:cNvPr>
          <p:cNvSpPr>
            <a:spLocks noGrp="1"/>
          </p:cNvSpPr>
          <p:nvPr>
            <p:ph idx="1"/>
          </p:nvPr>
        </p:nvSpPr>
        <p:spPr>
          <a:xfrm>
            <a:off x="628650" y="1825625"/>
            <a:ext cx="8181975" cy="1843345"/>
          </a:xfrm>
        </p:spPr>
        <p:txBody>
          <a:bodyPr>
            <a:normAutofit fontScale="85000" lnSpcReduction="20000"/>
          </a:bodyPr>
          <a:lstStyle/>
          <a:p>
            <a:pPr marL="0" indent="0">
              <a:buNone/>
            </a:pPr>
            <a:r>
              <a:rPr kumimoji="1" lang="en-US" altLang="ja-JP" dirty="0"/>
              <a:t>CID</a:t>
            </a:r>
            <a:r>
              <a:rPr lang="ja-JP" altLang="en-US" dirty="0"/>
              <a:t>には</a:t>
            </a:r>
            <a:r>
              <a:rPr kumimoji="1" lang="ja-JP" altLang="en-US" dirty="0"/>
              <a:t>縦書き・横書きに対しても異なるコンテキストにより回転するような文字について、異なる</a:t>
            </a:r>
            <a:r>
              <a:rPr kumimoji="1" lang="en-US" altLang="ja-JP" dirty="0"/>
              <a:t>ID</a:t>
            </a:r>
            <a:r>
              <a:rPr kumimoji="1" lang="ja-JP" altLang="en-US" dirty="0"/>
              <a:t>が割り振られている。</a:t>
            </a:r>
            <a:endParaRPr kumimoji="1" lang="en-US" altLang="ja-JP" dirty="0"/>
          </a:p>
          <a:p>
            <a:pPr marL="0" indent="0">
              <a:buNone/>
            </a:pPr>
            <a:r>
              <a:rPr kumimoji="1" lang="ja-JP" altLang="en-US" dirty="0"/>
              <a:t>同時に</a:t>
            </a:r>
            <a:r>
              <a:rPr kumimoji="1" lang="en-US" altLang="ja-JP" dirty="0"/>
              <a:t>OpenType</a:t>
            </a:r>
            <a:r>
              <a:rPr kumimoji="1" lang="ja-JP" altLang="en-US" dirty="0"/>
              <a:t>には</a:t>
            </a:r>
            <a:r>
              <a:rPr kumimoji="1" lang="en-US" altLang="ja-JP" dirty="0"/>
              <a:t>vert</a:t>
            </a:r>
            <a:r>
              <a:rPr kumimoji="1" lang="ja-JP" altLang="en-US" dirty="0"/>
              <a:t>という縦書き専用のバリエーションもあるが、ここで指定される。（</a:t>
            </a:r>
            <a:r>
              <a:rPr kumimoji="1" lang="en-US" altLang="ja-JP" dirty="0"/>
              <a:t>’</a:t>
            </a:r>
            <a:r>
              <a:rPr lang="en-US" altLang="ja-JP" dirty="0"/>
              <a:t>vert’</a:t>
            </a:r>
            <a:r>
              <a:rPr lang="ja-JP" altLang="en-US" dirty="0"/>
              <a:t>があるであろう文字は全部で</a:t>
            </a:r>
            <a:r>
              <a:rPr lang="en-US" altLang="ja-JP" dirty="0"/>
              <a:t>879</a:t>
            </a:r>
            <a:r>
              <a:rPr lang="ja-JP" altLang="en-US" dirty="0"/>
              <a:t>、</a:t>
            </a:r>
            <a:r>
              <a:rPr lang="en-US" altLang="ja-JP" dirty="0"/>
              <a:t>AJ1x</a:t>
            </a:r>
            <a:r>
              <a:rPr lang="ja-JP" altLang="en-US" dirty="0"/>
              <a:t>にあるのは</a:t>
            </a:r>
            <a:r>
              <a:rPr lang="en-US" altLang="ja-JP" dirty="0"/>
              <a:t>303</a:t>
            </a:r>
            <a:r>
              <a:rPr lang="ja-JP" altLang="en-US" dirty="0"/>
              <a:t>文字。らしい。</a:t>
            </a:r>
            <a:r>
              <a:rPr kumimoji="1" lang="ja-JP" altLang="en-US" dirty="0"/>
              <a:t>）</a:t>
            </a:r>
          </a:p>
        </p:txBody>
      </p:sp>
      <p:sp>
        <p:nvSpPr>
          <p:cNvPr id="6" name="テキスト ボックス 5">
            <a:extLst>
              <a:ext uri="{FF2B5EF4-FFF2-40B4-BE49-F238E27FC236}">
                <a16:creationId xmlns:a16="http://schemas.microsoft.com/office/drawing/2014/main" id="{358AA7AC-5388-4E66-B998-5A2F0DBDDB4D}"/>
              </a:ext>
            </a:extLst>
          </p:cNvPr>
          <p:cNvSpPr txBox="1"/>
          <p:nvPr/>
        </p:nvSpPr>
        <p:spPr>
          <a:xfrm>
            <a:off x="6037059" y="6506389"/>
            <a:ext cx="3106941" cy="369332"/>
          </a:xfrm>
          <a:prstGeom prst="rect">
            <a:avLst/>
          </a:prstGeom>
          <a:noFill/>
        </p:spPr>
        <p:txBody>
          <a:bodyPr wrap="none" rtlCol="0">
            <a:spAutoFit/>
          </a:bodyPr>
          <a:lstStyle/>
          <a:p>
            <a:r>
              <a:rPr kumimoji="1" lang="en-US" altLang="ja-JP" dirty="0"/>
              <a:t>Adobe</a:t>
            </a:r>
            <a:r>
              <a:rPr kumimoji="1" lang="ja-JP" altLang="en-US" dirty="0"/>
              <a:t>からの</a:t>
            </a:r>
            <a:r>
              <a:rPr kumimoji="1" lang="ja-JP" altLang="en-US" dirty="0">
                <a:hlinkClick r:id="rId2"/>
              </a:rPr>
              <a:t>議論用資料</a:t>
            </a:r>
            <a:r>
              <a:rPr kumimoji="1" lang="ja-JP" altLang="en-US" dirty="0"/>
              <a:t>より</a:t>
            </a:r>
          </a:p>
        </p:txBody>
      </p:sp>
      <p:pic>
        <p:nvPicPr>
          <p:cNvPr id="8" name="図 7">
            <a:extLst>
              <a:ext uri="{FF2B5EF4-FFF2-40B4-BE49-F238E27FC236}">
                <a16:creationId xmlns:a16="http://schemas.microsoft.com/office/drawing/2014/main" id="{F94D8ABF-1356-493F-BF53-7D922BE53F6A}"/>
              </a:ext>
            </a:extLst>
          </p:cNvPr>
          <p:cNvPicPr>
            <a:picLocks noChangeAspect="1"/>
          </p:cNvPicPr>
          <p:nvPr/>
        </p:nvPicPr>
        <p:blipFill>
          <a:blip r:embed="rId3"/>
          <a:stretch>
            <a:fillRect/>
          </a:stretch>
        </p:blipFill>
        <p:spPr>
          <a:xfrm>
            <a:off x="481012" y="3787517"/>
            <a:ext cx="8181975" cy="2600325"/>
          </a:xfrm>
          <a:prstGeom prst="rect">
            <a:avLst/>
          </a:prstGeom>
        </p:spPr>
      </p:pic>
    </p:spTree>
    <p:extLst>
      <p:ext uri="{BB962C8B-B14F-4D97-AF65-F5344CB8AC3E}">
        <p14:creationId xmlns:p14="http://schemas.microsoft.com/office/powerpoint/2010/main" val="1412091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4AEED5-141C-4E15-B423-4A7FDC27D38D}"/>
              </a:ext>
            </a:extLst>
          </p:cNvPr>
          <p:cNvSpPr>
            <a:spLocks noGrp="1"/>
          </p:cNvSpPr>
          <p:nvPr>
            <p:ph type="title"/>
          </p:nvPr>
        </p:nvSpPr>
        <p:spPr>
          <a:xfrm>
            <a:off x="628649" y="365126"/>
            <a:ext cx="8338141" cy="1325563"/>
          </a:xfrm>
        </p:spPr>
        <p:txBody>
          <a:bodyPr>
            <a:normAutofit/>
          </a:bodyPr>
          <a:lstStyle/>
          <a:p>
            <a:r>
              <a:rPr kumimoji="1" lang="ja-JP" altLang="en-US" sz="3600" dirty="0"/>
              <a:t>フォントファイルから表示されるまで</a:t>
            </a:r>
          </a:p>
        </p:txBody>
      </p:sp>
      <p:sp>
        <p:nvSpPr>
          <p:cNvPr id="3" name="コンテンツ プレースホルダー 2">
            <a:extLst>
              <a:ext uri="{FF2B5EF4-FFF2-40B4-BE49-F238E27FC236}">
                <a16:creationId xmlns:a16="http://schemas.microsoft.com/office/drawing/2014/main" id="{B7207039-04CB-483A-9414-D97BDC42A56B}"/>
              </a:ext>
            </a:extLst>
          </p:cNvPr>
          <p:cNvSpPr>
            <a:spLocks noGrp="1"/>
          </p:cNvSpPr>
          <p:nvPr>
            <p:ph idx="1"/>
          </p:nvPr>
        </p:nvSpPr>
        <p:spPr>
          <a:xfrm>
            <a:off x="628650" y="1825624"/>
            <a:ext cx="8196373" cy="4922506"/>
          </a:xfrm>
        </p:spPr>
        <p:txBody>
          <a:bodyPr>
            <a:normAutofit fontScale="62500" lnSpcReduction="20000"/>
          </a:bodyPr>
          <a:lstStyle/>
          <a:p>
            <a:pPr marL="0" indent="0">
              <a:buNone/>
            </a:pPr>
            <a:r>
              <a:rPr lang="ja-JP" altLang="en-US" dirty="0"/>
              <a:t>基本的＆大雑把な流れは以下のような感じ（詳細は次ページ以降）</a:t>
            </a:r>
            <a:endParaRPr kumimoji="1" lang="en-US" altLang="ja-JP" dirty="0"/>
          </a:p>
          <a:p>
            <a:r>
              <a:rPr lang="en-US" altLang="ja-JP" dirty="0">
                <a:solidFill>
                  <a:schemeClr val="bg1">
                    <a:lumMod val="75000"/>
                  </a:schemeClr>
                </a:solidFill>
              </a:rPr>
              <a:t>‘</a:t>
            </a:r>
            <a:r>
              <a:rPr lang="en-US" altLang="ja-JP" dirty="0" err="1">
                <a:solidFill>
                  <a:schemeClr val="bg1">
                    <a:lumMod val="75000"/>
                  </a:schemeClr>
                </a:solidFill>
              </a:rPr>
              <a:t>c</a:t>
            </a:r>
            <a:r>
              <a:rPr kumimoji="1" lang="en-US" altLang="ja-JP" dirty="0" err="1">
                <a:solidFill>
                  <a:schemeClr val="bg1">
                    <a:lumMod val="75000"/>
                  </a:schemeClr>
                </a:solidFill>
              </a:rPr>
              <a:t>map</a:t>
            </a:r>
            <a:r>
              <a:rPr kumimoji="1" lang="en-US" altLang="ja-JP" dirty="0">
                <a:solidFill>
                  <a:schemeClr val="bg1">
                    <a:lumMod val="75000"/>
                  </a:schemeClr>
                </a:solidFill>
              </a:rPr>
              <a:t>’</a:t>
            </a:r>
            <a:r>
              <a:rPr kumimoji="1" lang="ja-JP" altLang="en-US" dirty="0">
                <a:solidFill>
                  <a:schemeClr val="bg1">
                    <a:lumMod val="75000"/>
                  </a:schemeClr>
                </a:solidFill>
              </a:rPr>
              <a:t>テーブルを参照して文字コードの列を（既定の）グリフ</a:t>
            </a:r>
            <a:r>
              <a:rPr kumimoji="1" lang="en-US" altLang="ja-JP" dirty="0">
                <a:solidFill>
                  <a:schemeClr val="bg1">
                    <a:lumMod val="75000"/>
                  </a:schemeClr>
                </a:solidFill>
              </a:rPr>
              <a:t>ID</a:t>
            </a:r>
            <a:r>
              <a:rPr kumimoji="1" lang="ja-JP" altLang="en-US" dirty="0">
                <a:solidFill>
                  <a:schemeClr val="bg1">
                    <a:lumMod val="75000"/>
                  </a:schemeClr>
                </a:solidFill>
              </a:rPr>
              <a:t>の列に変換する</a:t>
            </a:r>
            <a:endParaRPr kumimoji="1" lang="en-US" altLang="ja-JP" dirty="0">
              <a:solidFill>
                <a:schemeClr val="bg1">
                  <a:lumMod val="75000"/>
                </a:schemeClr>
              </a:solidFill>
            </a:endParaRPr>
          </a:p>
          <a:p>
            <a:r>
              <a:rPr lang="en-US" altLang="ja-JP" dirty="0">
                <a:solidFill>
                  <a:schemeClr val="bg1">
                    <a:lumMod val="75000"/>
                  </a:schemeClr>
                </a:solidFill>
              </a:rPr>
              <a:t>‘GSUB’</a:t>
            </a:r>
            <a:r>
              <a:rPr lang="ja-JP" altLang="en-US" dirty="0">
                <a:solidFill>
                  <a:schemeClr val="bg1">
                    <a:lumMod val="75000"/>
                  </a:schemeClr>
                </a:solidFill>
              </a:rPr>
              <a:t>テーブルを参照して代替配置、縦書き、リガチャなどによる変換を加える </a:t>
            </a:r>
            <a:r>
              <a:rPr lang="en-US" altLang="ja-JP" dirty="0">
                <a:solidFill>
                  <a:schemeClr val="bg1">
                    <a:lumMod val="75000"/>
                  </a:schemeClr>
                </a:solidFill>
              </a:rPr>
              <a:t>-&gt; </a:t>
            </a:r>
            <a:r>
              <a:rPr lang="ja-JP" altLang="en-US" dirty="0">
                <a:solidFill>
                  <a:schemeClr val="bg1">
                    <a:lumMod val="75000"/>
                  </a:schemeClr>
                </a:solidFill>
              </a:rPr>
              <a:t>次のページ</a:t>
            </a:r>
            <a:endParaRPr lang="en-US" altLang="ja-JP" dirty="0">
              <a:solidFill>
                <a:schemeClr val="bg1">
                  <a:lumMod val="75000"/>
                </a:schemeClr>
              </a:solidFill>
            </a:endParaRPr>
          </a:p>
          <a:p>
            <a:r>
              <a:rPr lang="ja-JP" altLang="en-US" dirty="0"/>
              <a:t>グリフ情報のテーブルから該当するバリエーションを加えたグリフの表示データを作成する</a:t>
            </a:r>
            <a:endParaRPr lang="en-US" altLang="ja-JP" dirty="0"/>
          </a:p>
          <a:p>
            <a:pPr lvl="1"/>
            <a:r>
              <a:rPr lang="en-US" altLang="ja-JP" dirty="0"/>
              <a:t>Font collection</a:t>
            </a:r>
            <a:r>
              <a:rPr lang="ja-JP" altLang="en-US" dirty="0"/>
              <a:t>のデータであれば、</a:t>
            </a:r>
            <a:r>
              <a:rPr lang="en-US" altLang="ja-JP" dirty="0"/>
              <a:t>weight</a:t>
            </a:r>
            <a:r>
              <a:rPr lang="ja-JP" altLang="en-US" dirty="0"/>
              <a:t>による差異がこのバリエーションで計算されることもある（日本語フォントではあまりないような？）</a:t>
            </a:r>
            <a:endParaRPr lang="en-US" altLang="ja-JP" dirty="0"/>
          </a:p>
          <a:p>
            <a:r>
              <a:rPr lang="en-US" altLang="ja-JP" dirty="0"/>
              <a:t>‘GPOS’</a:t>
            </a:r>
            <a:r>
              <a:rPr lang="ja-JP" altLang="en-US" dirty="0"/>
              <a:t>テーブルからグリフの配置位置を、</a:t>
            </a:r>
            <a:r>
              <a:rPr lang="en-US" altLang="ja-JP" dirty="0"/>
              <a:t>’BASE’</a:t>
            </a:r>
            <a:r>
              <a:rPr lang="ja-JP" altLang="en-US" dirty="0"/>
              <a:t>テーブルから配置場所を取得</a:t>
            </a:r>
            <a:endParaRPr lang="en-US" altLang="ja-JP" dirty="0"/>
          </a:p>
          <a:p>
            <a:pPr lvl="1"/>
            <a:r>
              <a:rPr kumimoji="1" lang="en-US" altLang="ja-JP" dirty="0"/>
              <a:t>‘GPOS’</a:t>
            </a:r>
            <a:r>
              <a:rPr kumimoji="1" lang="ja-JP" altLang="en-US" dirty="0"/>
              <a:t>は原点補正などの位置情報</a:t>
            </a:r>
            <a:endParaRPr kumimoji="1" lang="en-US" altLang="ja-JP" dirty="0"/>
          </a:p>
          <a:p>
            <a:pPr lvl="1"/>
            <a:r>
              <a:rPr lang="en-US" altLang="ja-JP" dirty="0"/>
              <a:t>‘BASE’</a:t>
            </a:r>
            <a:r>
              <a:rPr lang="ja-JP" altLang="en-US" dirty="0"/>
              <a:t>はベースラインに関するオフセット情報、日本語ではたいてい真四角の中央線になっている</a:t>
            </a:r>
            <a:endParaRPr lang="en-US" altLang="ja-JP" dirty="0"/>
          </a:p>
          <a:p>
            <a:r>
              <a:rPr kumimoji="1" lang="ja-JP" altLang="en-US" dirty="0"/>
              <a:t>均等割りなどに関してもテーブルがある</a:t>
            </a:r>
            <a:r>
              <a:rPr kumimoji="1" lang="en-US" altLang="ja-JP" dirty="0"/>
              <a:t>(‘JSTF’</a:t>
            </a:r>
            <a:r>
              <a:rPr kumimoji="1" lang="ja-JP" altLang="en-US" dirty="0"/>
              <a:t>とか</a:t>
            </a:r>
            <a:r>
              <a:rPr kumimoji="1" lang="en-US" altLang="ja-JP" dirty="0"/>
              <a:t>)</a:t>
            </a:r>
            <a:r>
              <a:rPr kumimoji="1" lang="ja-JP" altLang="en-US" dirty="0"/>
              <a:t>ので、それによる補正を掛ける</a:t>
            </a:r>
            <a:endParaRPr kumimoji="1" lang="en-US" altLang="ja-JP" dirty="0"/>
          </a:p>
          <a:p>
            <a:r>
              <a:rPr lang="ja-JP" altLang="en-US" dirty="0"/>
              <a:t>最終的な出力先のデバイスの座標系に向けてアウトラインデータ（など）をピクセルデータとして変換して出力する</a:t>
            </a:r>
            <a:endParaRPr lang="en-US" altLang="ja-JP" dirty="0"/>
          </a:p>
          <a:p>
            <a:pPr lvl="1"/>
            <a:r>
              <a:rPr kumimoji="1" lang="ja-JP" altLang="en-US" dirty="0"/>
              <a:t>サブピクセルサンプリング</a:t>
            </a:r>
            <a:r>
              <a:rPr kumimoji="1" lang="en-US" altLang="ja-JP" dirty="0"/>
              <a:t>(‘gasp’</a:t>
            </a:r>
            <a:r>
              <a:rPr kumimoji="1" lang="ja-JP" altLang="en-US" dirty="0"/>
              <a:t>テーブル</a:t>
            </a:r>
            <a:r>
              <a:rPr kumimoji="1" lang="en-US" altLang="ja-JP" dirty="0"/>
              <a:t>)</a:t>
            </a:r>
            <a:r>
              <a:rPr kumimoji="1" lang="ja-JP" altLang="en-US" dirty="0"/>
              <a:t>みたいなものも</a:t>
            </a:r>
          </a:p>
        </p:txBody>
      </p:sp>
    </p:spTree>
    <p:extLst>
      <p:ext uri="{BB962C8B-B14F-4D97-AF65-F5344CB8AC3E}">
        <p14:creationId xmlns:p14="http://schemas.microsoft.com/office/powerpoint/2010/main" val="1215928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BE0A8-D2F5-4821-828C-3DAA39222765}"/>
              </a:ext>
            </a:extLst>
          </p:cNvPr>
          <p:cNvSpPr>
            <a:spLocks noGrp="1"/>
          </p:cNvSpPr>
          <p:nvPr>
            <p:ph type="title"/>
          </p:nvPr>
        </p:nvSpPr>
        <p:spPr>
          <a:xfrm>
            <a:off x="628650" y="365126"/>
            <a:ext cx="8316876" cy="1325563"/>
          </a:xfrm>
        </p:spPr>
        <p:txBody>
          <a:bodyPr/>
          <a:lstStyle/>
          <a:p>
            <a:r>
              <a:rPr lang="en-US" altLang="ja-JP" dirty="0"/>
              <a:t>Font – </a:t>
            </a:r>
            <a:r>
              <a:rPr lang="ja-JP" altLang="en-US" dirty="0"/>
              <a:t>グリフとバリエーション </a:t>
            </a:r>
            <a:r>
              <a:rPr lang="en-US" altLang="ja-JP" dirty="0"/>
              <a:t>I</a:t>
            </a:r>
            <a:endParaRPr kumimoji="1" lang="ja-JP" altLang="en-US" dirty="0"/>
          </a:p>
        </p:txBody>
      </p:sp>
      <p:pic>
        <p:nvPicPr>
          <p:cNvPr id="5" name="図 4">
            <a:extLst>
              <a:ext uri="{FF2B5EF4-FFF2-40B4-BE49-F238E27FC236}">
                <a16:creationId xmlns:a16="http://schemas.microsoft.com/office/drawing/2014/main" id="{A3E7FE41-17AF-4DD3-AE07-9D2EDF2001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297" y="3612874"/>
            <a:ext cx="3009703" cy="2880000"/>
          </a:xfrm>
          <a:prstGeom prst="rect">
            <a:avLst/>
          </a:prstGeom>
        </p:spPr>
      </p:pic>
      <p:sp>
        <p:nvSpPr>
          <p:cNvPr id="6" name="テキスト ボックス 5">
            <a:extLst>
              <a:ext uri="{FF2B5EF4-FFF2-40B4-BE49-F238E27FC236}">
                <a16:creationId xmlns:a16="http://schemas.microsoft.com/office/drawing/2014/main" id="{C8E3200E-71EC-42BF-A05B-9BF5C9E76F13}"/>
              </a:ext>
            </a:extLst>
          </p:cNvPr>
          <p:cNvSpPr txBox="1"/>
          <p:nvPr/>
        </p:nvSpPr>
        <p:spPr>
          <a:xfrm>
            <a:off x="6850615" y="6492874"/>
            <a:ext cx="2293385" cy="369332"/>
          </a:xfrm>
          <a:prstGeom prst="rect">
            <a:avLst/>
          </a:prstGeom>
          <a:noFill/>
        </p:spPr>
        <p:txBody>
          <a:bodyPr wrap="none" rtlCol="0">
            <a:spAutoFit/>
          </a:bodyPr>
          <a:lstStyle/>
          <a:p>
            <a:r>
              <a:rPr kumimoji="1" lang="en-US" altLang="ja-JP" dirty="0"/>
              <a:t>OpenType</a:t>
            </a:r>
            <a:r>
              <a:rPr kumimoji="1" lang="ja-JP" altLang="en-US" dirty="0"/>
              <a:t>仕様書より</a:t>
            </a:r>
          </a:p>
        </p:txBody>
      </p:sp>
      <p:sp>
        <p:nvSpPr>
          <p:cNvPr id="3" name="コンテンツ プレースホルダー 2">
            <a:extLst>
              <a:ext uri="{FF2B5EF4-FFF2-40B4-BE49-F238E27FC236}">
                <a16:creationId xmlns:a16="http://schemas.microsoft.com/office/drawing/2014/main" id="{0FA84DC4-5E4B-4EF5-BF19-381C926B0516}"/>
              </a:ext>
            </a:extLst>
          </p:cNvPr>
          <p:cNvSpPr>
            <a:spLocks noGrp="1"/>
          </p:cNvSpPr>
          <p:nvPr>
            <p:ph idx="1"/>
          </p:nvPr>
        </p:nvSpPr>
        <p:spPr>
          <a:xfrm>
            <a:off x="628650" y="1825625"/>
            <a:ext cx="5112931" cy="4351338"/>
          </a:xfrm>
        </p:spPr>
        <p:txBody>
          <a:bodyPr>
            <a:normAutofit fontScale="70000" lnSpcReduction="20000"/>
          </a:bodyPr>
          <a:lstStyle/>
          <a:p>
            <a:pPr marL="0" indent="0">
              <a:buNone/>
            </a:pPr>
            <a:r>
              <a:rPr lang="en-US" altLang="ja-JP" dirty="0"/>
              <a:t>OpenType</a:t>
            </a:r>
            <a:r>
              <a:rPr lang="ja-JP" altLang="en-US" dirty="0"/>
              <a:t>では利用可能な表現は</a:t>
            </a:r>
            <a:r>
              <a:rPr lang="en-US" altLang="ja-JP" dirty="0"/>
              <a:t>CFF, CFF2, </a:t>
            </a:r>
            <a:r>
              <a:rPr lang="en-US" altLang="ja-JP" dirty="0" err="1"/>
              <a:t>glyf</a:t>
            </a:r>
            <a:r>
              <a:rPr lang="en-US" altLang="ja-JP" dirty="0"/>
              <a:t>, SVG</a:t>
            </a:r>
            <a:r>
              <a:rPr lang="ja-JP" altLang="en-US" dirty="0"/>
              <a:t>などいくつもあるが、アウトラインフォントにおいては</a:t>
            </a:r>
            <a:r>
              <a:rPr kumimoji="1" lang="ja-JP" altLang="en-US" dirty="0"/>
              <a:t>基本的</a:t>
            </a:r>
            <a:r>
              <a:rPr lang="ja-JP" altLang="en-US" dirty="0"/>
              <a:t>には</a:t>
            </a:r>
            <a:endParaRPr lang="en-US" altLang="ja-JP" dirty="0"/>
          </a:p>
          <a:p>
            <a:r>
              <a:rPr lang="ja-JP" altLang="en-US" dirty="0"/>
              <a:t>制御点を直線もしくはベジエ曲線で結んだ線がアウトラインを形成し、中を塗る</a:t>
            </a:r>
            <a:endParaRPr lang="en-US" altLang="ja-JP" dirty="0"/>
          </a:p>
          <a:p>
            <a:r>
              <a:rPr kumimoji="1" lang="ja-JP" altLang="en-US" dirty="0"/>
              <a:t>ベジエ曲線の為に制御点は</a:t>
            </a:r>
            <a:r>
              <a:rPr kumimoji="1" lang="en-US" altLang="ja-JP" dirty="0"/>
              <a:t>on/off-curve</a:t>
            </a:r>
            <a:r>
              <a:rPr kumimoji="1" lang="ja-JP" altLang="en-US" dirty="0"/>
              <a:t>の２種類ある</a:t>
            </a:r>
            <a:endParaRPr kumimoji="1" lang="en-US" altLang="ja-JP" dirty="0"/>
          </a:p>
          <a:p>
            <a:pPr lvl="1"/>
            <a:r>
              <a:rPr kumimoji="1" lang="ja-JP" altLang="en-US" dirty="0"/>
              <a:t>ベジエ曲線のブロックの場合、</a:t>
            </a:r>
            <a:r>
              <a:rPr kumimoji="1" lang="en-US" altLang="ja-JP" dirty="0"/>
              <a:t>on-curve</a:t>
            </a:r>
            <a:r>
              <a:rPr kumimoji="1" lang="ja-JP" altLang="en-US" dirty="0"/>
              <a:t>の制御点間をその間の</a:t>
            </a:r>
            <a:r>
              <a:rPr kumimoji="1" lang="en-US" altLang="ja-JP" dirty="0"/>
              <a:t>off-curve</a:t>
            </a:r>
            <a:r>
              <a:rPr kumimoji="1" lang="ja-JP" altLang="en-US" dirty="0"/>
              <a:t>の制御点を利用して計算することになる</a:t>
            </a:r>
            <a:endParaRPr kumimoji="1" lang="en-US" altLang="ja-JP" dirty="0"/>
          </a:p>
          <a:p>
            <a:r>
              <a:rPr lang="ja-JP" altLang="en-US" dirty="0"/>
              <a:t>外枠の四角の位置を示す</a:t>
            </a:r>
            <a:r>
              <a:rPr lang="en-US" altLang="ja-JP" dirty="0"/>
              <a:t>Bounding box</a:t>
            </a:r>
            <a:r>
              <a:rPr lang="ja-JP" altLang="en-US" dirty="0"/>
              <a:t>が各グリフデータにつけられ、それ以外に</a:t>
            </a:r>
            <a:r>
              <a:rPr lang="en-US" altLang="ja-JP" dirty="0"/>
              <a:t>side bearings</a:t>
            </a:r>
            <a:r>
              <a:rPr lang="ja-JP" altLang="en-US" dirty="0"/>
              <a:t>と呼ばれる前後グリフとの間に要求する空き量が別テーブル</a:t>
            </a:r>
            <a:r>
              <a:rPr lang="en-US" altLang="ja-JP" dirty="0"/>
              <a:t>(‘</a:t>
            </a:r>
            <a:r>
              <a:rPr lang="en-US" altLang="ja-JP" dirty="0" err="1"/>
              <a:t>hmtx</a:t>
            </a:r>
            <a:r>
              <a:rPr lang="en-US" altLang="ja-JP" dirty="0"/>
              <a:t>’, ‘</a:t>
            </a:r>
            <a:r>
              <a:rPr lang="en-US" altLang="ja-JP" dirty="0" err="1"/>
              <a:t>vmtx</a:t>
            </a:r>
            <a:r>
              <a:rPr lang="en-US" altLang="ja-JP" dirty="0"/>
              <a:t>’)</a:t>
            </a:r>
            <a:r>
              <a:rPr lang="ja-JP" altLang="en-US" dirty="0"/>
              <a:t>で定義される</a:t>
            </a:r>
            <a:endParaRPr lang="en-US" altLang="ja-JP" dirty="0"/>
          </a:p>
          <a:p>
            <a:pPr lvl="1"/>
            <a:r>
              <a:rPr kumimoji="1" lang="en-US" altLang="ja-JP" dirty="0"/>
              <a:t>WOFF</a:t>
            </a:r>
            <a:r>
              <a:rPr kumimoji="1" lang="ja-JP" altLang="en-US" dirty="0"/>
              <a:t>では明らかに計算可能な</a:t>
            </a:r>
            <a:r>
              <a:rPr kumimoji="1" lang="en-US" altLang="ja-JP" dirty="0"/>
              <a:t>bounding box</a:t>
            </a:r>
            <a:r>
              <a:rPr kumimoji="1" lang="ja-JP" altLang="en-US" dirty="0"/>
              <a:t>の値は容量節約のために省略</a:t>
            </a:r>
            <a:endParaRPr kumimoji="1" lang="en-US" altLang="ja-JP" dirty="0"/>
          </a:p>
        </p:txBody>
      </p:sp>
      <p:pic>
        <p:nvPicPr>
          <p:cNvPr id="12" name="図 11">
            <a:extLst>
              <a:ext uri="{FF2B5EF4-FFF2-40B4-BE49-F238E27FC236}">
                <a16:creationId xmlns:a16="http://schemas.microsoft.com/office/drawing/2014/main" id="{3C82A362-DF13-48E5-A382-F8F6621DA5BD}"/>
              </a:ext>
            </a:extLst>
          </p:cNvPr>
          <p:cNvPicPr>
            <a:picLocks noChangeAspect="1"/>
          </p:cNvPicPr>
          <p:nvPr/>
        </p:nvPicPr>
        <p:blipFill>
          <a:blip r:embed="rId3"/>
          <a:stretch>
            <a:fillRect/>
          </a:stretch>
        </p:blipFill>
        <p:spPr>
          <a:xfrm>
            <a:off x="6551100" y="1269000"/>
            <a:ext cx="2176095" cy="2160000"/>
          </a:xfrm>
          <a:prstGeom prst="rect">
            <a:avLst/>
          </a:prstGeom>
        </p:spPr>
      </p:pic>
      <p:sp>
        <p:nvSpPr>
          <p:cNvPr id="13" name="テキスト ボックス 12">
            <a:extLst>
              <a:ext uri="{FF2B5EF4-FFF2-40B4-BE49-F238E27FC236}">
                <a16:creationId xmlns:a16="http://schemas.microsoft.com/office/drawing/2014/main" id="{3C7F6F9A-FB42-4374-A400-43CA18BD22E7}"/>
              </a:ext>
            </a:extLst>
          </p:cNvPr>
          <p:cNvSpPr txBox="1"/>
          <p:nvPr/>
        </p:nvSpPr>
        <p:spPr>
          <a:xfrm>
            <a:off x="7559912" y="3399856"/>
            <a:ext cx="1584088" cy="369332"/>
          </a:xfrm>
          <a:prstGeom prst="rect">
            <a:avLst/>
          </a:prstGeom>
          <a:noFill/>
        </p:spPr>
        <p:txBody>
          <a:bodyPr wrap="none" rtlCol="0">
            <a:spAutoFit/>
          </a:bodyPr>
          <a:lstStyle/>
          <a:p>
            <a:r>
              <a:rPr kumimoji="1" lang="en-US" altLang="ja-JP" dirty="0"/>
              <a:t>Wikipedia</a:t>
            </a:r>
            <a:r>
              <a:rPr kumimoji="1" lang="ja-JP" altLang="en-US" dirty="0"/>
              <a:t>より</a:t>
            </a:r>
          </a:p>
        </p:txBody>
      </p:sp>
    </p:spTree>
    <p:extLst>
      <p:ext uri="{BB962C8B-B14F-4D97-AF65-F5344CB8AC3E}">
        <p14:creationId xmlns:p14="http://schemas.microsoft.com/office/powerpoint/2010/main" val="2122266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0D31096C-62CD-4A9F-87C2-C46354574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4800" y="2764466"/>
            <a:ext cx="3769200" cy="3599549"/>
          </a:xfrm>
          <a:prstGeom prst="rect">
            <a:avLst/>
          </a:prstGeom>
        </p:spPr>
      </p:pic>
      <p:sp>
        <p:nvSpPr>
          <p:cNvPr id="2" name="タイトル 1">
            <a:extLst>
              <a:ext uri="{FF2B5EF4-FFF2-40B4-BE49-F238E27FC236}">
                <a16:creationId xmlns:a16="http://schemas.microsoft.com/office/drawing/2014/main" id="{231BE0A8-D2F5-4821-828C-3DAA39222765}"/>
              </a:ext>
            </a:extLst>
          </p:cNvPr>
          <p:cNvSpPr>
            <a:spLocks noGrp="1"/>
          </p:cNvSpPr>
          <p:nvPr>
            <p:ph type="title"/>
          </p:nvPr>
        </p:nvSpPr>
        <p:spPr>
          <a:xfrm>
            <a:off x="628650" y="365126"/>
            <a:ext cx="8394848" cy="1325563"/>
          </a:xfrm>
        </p:spPr>
        <p:txBody>
          <a:bodyPr/>
          <a:lstStyle/>
          <a:p>
            <a:r>
              <a:rPr lang="en-US" altLang="ja-JP" dirty="0"/>
              <a:t>Font – </a:t>
            </a:r>
            <a:r>
              <a:rPr lang="ja-JP" altLang="en-US" dirty="0"/>
              <a:t>グリフとバリエーション </a:t>
            </a:r>
            <a:r>
              <a:rPr lang="en-US" altLang="ja-JP" dirty="0"/>
              <a:t>II</a:t>
            </a:r>
            <a:endParaRPr kumimoji="1" lang="ja-JP" altLang="en-US" dirty="0"/>
          </a:p>
        </p:txBody>
      </p:sp>
      <p:sp>
        <p:nvSpPr>
          <p:cNvPr id="6" name="テキスト ボックス 5">
            <a:extLst>
              <a:ext uri="{FF2B5EF4-FFF2-40B4-BE49-F238E27FC236}">
                <a16:creationId xmlns:a16="http://schemas.microsoft.com/office/drawing/2014/main" id="{C8E3200E-71EC-42BF-A05B-9BF5C9E76F13}"/>
              </a:ext>
            </a:extLst>
          </p:cNvPr>
          <p:cNvSpPr txBox="1"/>
          <p:nvPr/>
        </p:nvSpPr>
        <p:spPr>
          <a:xfrm>
            <a:off x="6850615" y="6492874"/>
            <a:ext cx="2293385" cy="369332"/>
          </a:xfrm>
          <a:prstGeom prst="rect">
            <a:avLst/>
          </a:prstGeom>
          <a:noFill/>
        </p:spPr>
        <p:txBody>
          <a:bodyPr wrap="none" rtlCol="0">
            <a:spAutoFit/>
          </a:bodyPr>
          <a:lstStyle/>
          <a:p>
            <a:r>
              <a:rPr kumimoji="1" lang="en-US" altLang="ja-JP" dirty="0"/>
              <a:t>OpenType</a:t>
            </a:r>
            <a:r>
              <a:rPr kumimoji="1" lang="ja-JP" altLang="en-US" dirty="0"/>
              <a:t>仕様書より</a:t>
            </a:r>
          </a:p>
        </p:txBody>
      </p:sp>
      <p:sp>
        <p:nvSpPr>
          <p:cNvPr id="3" name="コンテンツ プレースホルダー 2">
            <a:extLst>
              <a:ext uri="{FF2B5EF4-FFF2-40B4-BE49-F238E27FC236}">
                <a16:creationId xmlns:a16="http://schemas.microsoft.com/office/drawing/2014/main" id="{0FA84DC4-5E4B-4EF5-BF19-381C926B0516}"/>
              </a:ext>
            </a:extLst>
          </p:cNvPr>
          <p:cNvSpPr>
            <a:spLocks noGrp="1"/>
          </p:cNvSpPr>
          <p:nvPr>
            <p:ph idx="1"/>
          </p:nvPr>
        </p:nvSpPr>
        <p:spPr>
          <a:xfrm>
            <a:off x="628650" y="1825625"/>
            <a:ext cx="5112931" cy="4351338"/>
          </a:xfrm>
        </p:spPr>
        <p:txBody>
          <a:bodyPr>
            <a:normAutofit fontScale="77500" lnSpcReduction="20000"/>
          </a:bodyPr>
          <a:lstStyle/>
          <a:p>
            <a:pPr marL="0" indent="0">
              <a:buNone/>
            </a:pPr>
            <a:r>
              <a:rPr lang="ja-JP" altLang="en-US" dirty="0"/>
              <a:t>同じフォントコレクション内で表示形態が異なる同じ文字をバリエーションとして制御点の差分のみで表現することができ、省サイズで実現できる。</a:t>
            </a:r>
            <a:endParaRPr lang="en-US" altLang="ja-JP" dirty="0"/>
          </a:p>
          <a:p>
            <a:r>
              <a:rPr kumimoji="1" lang="ja-JP" altLang="en-US" dirty="0"/>
              <a:t>バリエーションの種類は</a:t>
            </a:r>
            <a:r>
              <a:rPr kumimoji="1" lang="en-US" altLang="ja-JP" dirty="0"/>
              <a:t>axis</a:t>
            </a:r>
            <a:r>
              <a:rPr kumimoji="1" lang="ja-JP" altLang="en-US" dirty="0"/>
              <a:t>と表現され、</a:t>
            </a:r>
            <a:r>
              <a:rPr kumimoji="1" lang="en-US" altLang="ja-JP" dirty="0"/>
              <a:t>weight (‘</a:t>
            </a:r>
            <a:r>
              <a:rPr kumimoji="1" lang="en-US" altLang="ja-JP" dirty="0" err="1"/>
              <a:t>wght</a:t>
            </a:r>
            <a:r>
              <a:rPr kumimoji="1" lang="en-US" altLang="ja-JP" dirty="0"/>
              <a:t>’)</a:t>
            </a:r>
            <a:r>
              <a:rPr kumimoji="1" lang="ja-JP" altLang="en-US" dirty="0"/>
              <a:t>、</a:t>
            </a:r>
            <a:r>
              <a:rPr kumimoji="1" lang="en-US" altLang="ja-JP" dirty="0"/>
              <a:t>italic (‘</a:t>
            </a:r>
            <a:r>
              <a:rPr kumimoji="1" lang="en-US" altLang="ja-JP" dirty="0" err="1"/>
              <a:t>ital</a:t>
            </a:r>
            <a:r>
              <a:rPr kumimoji="1" lang="en-US" altLang="ja-JP" dirty="0"/>
              <a:t>’)</a:t>
            </a:r>
            <a:r>
              <a:rPr kumimoji="1" lang="ja-JP" altLang="en-US" dirty="0"/>
              <a:t>、</a:t>
            </a:r>
            <a:r>
              <a:rPr kumimoji="1" lang="en-US" altLang="ja-JP" dirty="0"/>
              <a:t>width (‘</a:t>
            </a:r>
            <a:r>
              <a:rPr kumimoji="1" lang="en-US" altLang="ja-JP" dirty="0" err="1"/>
              <a:t>wdth</a:t>
            </a:r>
            <a:r>
              <a:rPr kumimoji="1" lang="en-US" altLang="ja-JP" dirty="0"/>
              <a:t>’)</a:t>
            </a:r>
            <a:r>
              <a:rPr kumimoji="1" lang="ja-JP" altLang="en-US" dirty="0"/>
              <a:t>のような頻出のものは</a:t>
            </a:r>
            <a:r>
              <a:rPr kumimoji="1" lang="ja-JP" altLang="en-US" dirty="0">
                <a:hlinkClick r:id="rId3"/>
              </a:rPr>
              <a:t>対応が登録</a:t>
            </a:r>
            <a:r>
              <a:rPr kumimoji="1" lang="ja-JP" altLang="en-US" dirty="0"/>
              <a:t>されている</a:t>
            </a:r>
            <a:endParaRPr kumimoji="1" lang="en-US" altLang="ja-JP" dirty="0"/>
          </a:p>
          <a:p>
            <a:pPr lvl="1"/>
            <a:r>
              <a:rPr kumimoji="1" lang="ja-JP" altLang="en-US" dirty="0"/>
              <a:t>デフォルト値をどこに置くかは自由</a:t>
            </a:r>
            <a:endParaRPr kumimoji="1" lang="en-US" altLang="ja-JP" dirty="0"/>
          </a:p>
          <a:p>
            <a:r>
              <a:rPr lang="ja-JP" altLang="en-US" dirty="0"/>
              <a:t>複数のバリエーションを同時に変更するような記述も可能</a:t>
            </a:r>
            <a:endParaRPr lang="en-US" altLang="ja-JP" dirty="0"/>
          </a:p>
          <a:p>
            <a:r>
              <a:rPr kumimoji="1" lang="ja-JP" altLang="en-US" dirty="0"/>
              <a:t>バリエーションを加えると同時にグリフについている外枠などのデータのテーブルにもバリエーションデータを提供する必要がある</a:t>
            </a:r>
            <a:endParaRPr kumimoji="1" lang="en-US" altLang="ja-JP" dirty="0"/>
          </a:p>
        </p:txBody>
      </p:sp>
    </p:spTree>
    <p:extLst>
      <p:ext uri="{BB962C8B-B14F-4D97-AF65-F5344CB8AC3E}">
        <p14:creationId xmlns:p14="http://schemas.microsoft.com/office/powerpoint/2010/main" val="2727969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D0DCDAD9-40A7-491E-B13C-2ACF2A2AAB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6533" y="4265655"/>
            <a:ext cx="3737467" cy="2160000"/>
          </a:xfrm>
          <a:prstGeom prst="rect">
            <a:avLst/>
          </a:prstGeom>
        </p:spPr>
      </p:pic>
      <p:pic>
        <p:nvPicPr>
          <p:cNvPr id="5" name="図 4">
            <a:extLst>
              <a:ext uri="{FF2B5EF4-FFF2-40B4-BE49-F238E27FC236}">
                <a16:creationId xmlns:a16="http://schemas.microsoft.com/office/drawing/2014/main" id="{F616BE1C-FE4A-4903-AD33-1236804CB2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221" y="1318437"/>
            <a:ext cx="3434779" cy="2880000"/>
          </a:xfrm>
          <a:prstGeom prst="rect">
            <a:avLst/>
          </a:prstGeom>
        </p:spPr>
      </p:pic>
      <p:sp>
        <p:nvSpPr>
          <p:cNvPr id="2" name="タイトル 1">
            <a:extLst>
              <a:ext uri="{FF2B5EF4-FFF2-40B4-BE49-F238E27FC236}">
                <a16:creationId xmlns:a16="http://schemas.microsoft.com/office/drawing/2014/main" id="{231BE0A8-D2F5-4821-828C-3DAA39222765}"/>
              </a:ext>
            </a:extLst>
          </p:cNvPr>
          <p:cNvSpPr>
            <a:spLocks noGrp="1"/>
          </p:cNvSpPr>
          <p:nvPr>
            <p:ph type="title"/>
          </p:nvPr>
        </p:nvSpPr>
        <p:spPr>
          <a:xfrm>
            <a:off x="628650" y="365126"/>
            <a:ext cx="8515350" cy="1325563"/>
          </a:xfrm>
        </p:spPr>
        <p:txBody>
          <a:bodyPr/>
          <a:lstStyle/>
          <a:p>
            <a:r>
              <a:rPr lang="en-US" altLang="ja-JP" dirty="0"/>
              <a:t>Font – </a:t>
            </a:r>
            <a:r>
              <a:rPr lang="ja-JP" altLang="en-US" dirty="0"/>
              <a:t>グリフとバリエーション </a:t>
            </a:r>
            <a:r>
              <a:rPr lang="en-US" altLang="ja-JP" dirty="0"/>
              <a:t>III</a:t>
            </a:r>
            <a:endParaRPr kumimoji="1" lang="ja-JP" altLang="en-US" dirty="0"/>
          </a:p>
        </p:txBody>
      </p:sp>
      <p:sp>
        <p:nvSpPr>
          <p:cNvPr id="6" name="テキスト ボックス 5">
            <a:extLst>
              <a:ext uri="{FF2B5EF4-FFF2-40B4-BE49-F238E27FC236}">
                <a16:creationId xmlns:a16="http://schemas.microsoft.com/office/drawing/2014/main" id="{C8E3200E-71EC-42BF-A05B-9BF5C9E76F13}"/>
              </a:ext>
            </a:extLst>
          </p:cNvPr>
          <p:cNvSpPr txBox="1"/>
          <p:nvPr/>
        </p:nvSpPr>
        <p:spPr>
          <a:xfrm>
            <a:off x="6850615" y="6492874"/>
            <a:ext cx="2293385" cy="369332"/>
          </a:xfrm>
          <a:prstGeom prst="rect">
            <a:avLst/>
          </a:prstGeom>
          <a:noFill/>
        </p:spPr>
        <p:txBody>
          <a:bodyPr wrap="none" rtlCol="0">
            <a:spAutoFit/>
          </a:bodyPr>
          <a:lstStyle/>
          <a:p>
            <a:r>
              <a:rPr kumimoji="1" lang="en-US" altLang="ja-JP" dirty="0"/>
              <a:t>OpenType</a:t>
            </a:r>
            <a:r>
              <a:rPr kumimoji="1" lang="ja-JP" altLang="en-US" dirty="0"/>
              <a:t>仕様書より</a:t>
            </a:r>
          </a:p>
        </p:txBody>
      </p:sp>
      <p:sp>
        <p:nvSpPr>
          <p:cNvPr id="3" name="コンテンツ プレースホルダー 2">
            <a:extLst>
              <a:ext uri="{FF2B5EF4-FFF2-40B4-BE49-F238E27FC236}">
                <a16:creationId xmlns:a16="http://schemas.microsoft.com/office/drawing/2014/main" id="{0FA84DC4-5E4B-4EF5-BF19-381C926B0516}"/>
              </a:ext>
            </a:extLst>
          </p:cNvPr>
          <p:cNvSpPr>
            <a:spLocks noGrp="1"/>
          </p:cNvSpPr>
          <p:nvPr>
            <p:ph idx="1"/>
          </p:nvPr>
        </p:nvSpPr>
        <p:spPr>
          <a:xfrm>
            <a:off x="628650" y="1825625"/>
            <a:ext cx="5112931" cy="4351338"/>
          </a:xfrm>
        </p:spPr>
        <p:txBody>
          <a:bodyPr>
            <a:normAutofit fontScale="70000" lnSpcReduction="20000"/>
          </a:bodyPr>
          <a:lstStyle/>
          <a:p>
            <a:pPr marL="0" indent="0">
              <a:buNone/>
            </a:pPr>
            <a:r>
              <a:rPr lang="ja-JP" altLang="en-US" dirty="0"/>
              <a:t>制御点を変化させるためのベクトル（の最大値が定義されている）に対して、</a:t>
            </a:r>
            <a:r>
              <a:rPr lang="en-US" altLang="ja-JP" dirty="0"/>
              <a:t>axis</a:t>
            </a:r>
            <a:r>
              <a:rPr lang="ja-JP" altLang="en-US" dirty="0"/>
              <a:t>（もしくはその組み合わせの</a:t>
            </a:r>
            <a:r>
              <a:rPr lang="en-US" altLang="ja-JP" dirty="0"/>
              <a:t>n</a:t>
            </a:r>
            <a:r>
              <a:rPr lang="ja-JP" altLang="en-US" dirty="0"/>
              <a:t>次元空間）の幅の中で</a:t>
            </a:r>
            <a:r>
              <a:rPr lang="en-US" altLang="ja-JP" dirty="0"/>
              <a:t>0-1</a:t>
            </a:r>
            <a:r>
              <a:rPr lang="ja-JP" altLang="en-US" dirty="0"/>
              <a:t>の変化割合を定義する。</a:t>
            </a:r>
            <a:endParaRPr lang="en-US" altLang="ja-JP" dirty="0"/>
          </a:p>
          <a:p>
            <a:r>
              <a:rPr kumimoji="1" lang="ja-JP" altLang="en-US" dirty="0"/>
              <a:t>範囲もしくは領域を定義し、そのすべての端の変化割合値を指定、内側は各</a:t>
            </a:r>
            <a:r>
              <a:rPr kumimoji="1" lang="en-US" altLang="ja-JP" dirty="0"/>
              <a:t>axis</a:t>
            </a:r>
            <a:r>
              <a:rPr kumimoji="1" lang="ja-JP" altLang="en-US" dirty="0"/>
              <a:t>ごとの線形補間の値の積を適用</a:t>
            </a:r>
            <a:endParaRPr kumimoji="1" lang="en-US" altLang="ja-JP" dirty="0"/>
          </a:p>
          <a:p>
            <a:pPr lvl="1"/>
            <a:r>
              <a:rPr lang="ja-JP" altLang="en-US" dirty="0"/>
              <a:t>領域に含まれない</a:t>
            </a:r>
            <a:r>
              <a:rPr lang="en-US" altLang="ja-JP" dirty="0"/>
              <a:t>axis</a:t>
            </a:r>
            <a:r>
              <a:rPr lang="ja-JP" altLang="en-US" dirty="0"/>
              <a:t>値に対しては</a:t>
            </a:r>
            <a:r>
              <a:rPr lang="en-US" altLang="ja-JP" dirty="0"/>
              <a:t>0</a:t>
            </a:r>
            <a:r>
              <a:rPr lang="ja-JP" altLang="en-US" dirty="0"/>
              <a:t>になる</a:t>
            </a:r>
            <a:endParaRPr lang="en-US" altLang="ja-JP" dirty="0"/>
          </a:p>
          <a:p>
            <a:r>
              <a:rPr kumimoji="1" lang="ja-JP" altLang="en-US" dirty="0"/>
              <a:t>領域は複数定義可能だが、接する部分をどこに置くかを注意しないと非連続値が発生し、実際のフォントコレクションで利用される</a:t>
            </a:r>
            <a:r>
              <a:rPr kumimoji="1" lang="en-US" altLang="ja-JP" dirty="0"/>
              <a:t>axis</a:t>
            </a:r>
            <a:r>
              <a:rPr kumimoji="1" lang="ja-JP" altLang="en-US" dirty="0"/>
              <a:t>値に対応する変化割合が大きく変化する可能性があるので注意</a:t>
            </a:r>
            <a:endParaRPr kumimoji="1" lang="en-US" altLang="ja-JP" dirty="0"/>
          </a:p>
        </p:txBody>
      </p:sp>
      <p:pic>
        <p:nvPicPr>
          <p:cNvPr id="11" name="図 10">
            <a:extLst>
              <a:ext uri="{FF2B5EF4-FFF2-40B4-BE49-F238E27FC236}">
                <a16:creationId xmlns:a16="http://schemas.microsoft.com/office/drawing/2014/main" id="{8178E7FE-18FD-4C3D-9B5B-39D825A0F7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115" y="5058000"/>
            <a:ext cx="4500000" cy="1800000"/>
          </a:xfrm>
          <a:prstGeom prst="rect">
            <a:avLst/>
          </a:prstGeom>
        </p:spPr>
      </p:pic>
    </p:spTree>
    <p:extLst>
      <p:ext uri="{BB962C8B-B14F-4D97-AF65-F5344CB8AC3E}">
        <p14:creationId xmlns:p14="http://schemas.microsoft.com/office/powerpoint/2010/main" val="1520662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4AEED5-141C-4E15-B423-4A7FDC27D38D}"/>
              </a:ext>
            </a:extLst>
          </p:cNvPr>
          <p:cNvSpPr>
            <a:spLocks noGrp="1"/>
          </p:cNvSpPr>
          <p:nvPr>
            <p:ph type="title"/>
          </p:nvPr>
        </p:nvSpPr>
        <p:spPr>
          <a:xfrm>
            <a:off x="628649" y="365126"/>
            <a:ext cx="8338141" cy="1325563"/>
          </a:xfrm>
        </p:spPr>
        <p:txBody>
          <a:bodyPr>
            <a:normAutofit/>
          </a:bodyPr>
          <a:lstStyle/>
          <a:p>
            <a:r>
              <a:rPr kumimoji="1" lang="ja-JP" altLang="en-US" sz="3600" dirty="0"/>
              <a:t>フォントファイルから表示されるまで</a:t>
            </a:r>
          </a:p>
        </p:txBody>
      </p:sp>
      <p:sp>
        <p:nvSpPr>
          <p:cNvPr id="3" name="コンテンツ プレースホルダー 2">
            <a:extLst>
              <a:ext uri="{FF2B5EF4-FFF2-40B4-BE49-F238E27FC236}">
                <a16:creationId xmlns:a16="http://schemas.microsoft.com/office/drawing/2014/main" id="{B7207039-04CB-483A-9414-D97BDC42A56B}"/>
              </a:ext>
            </a:extLst>
          </p:cNvPr>
          <p:cNvSpPr>
            <a:spLocks noGrp="1"/>
          </p:cNvSpPr>
          <p:nvPr>
            <p:ph idx="1"/>
          </p:nvPr>
        </p:nvSpPr>
        <p:spPr>
          <a:xfrm>
            <a:off x="628650" y="1825624"/>
            <a:ext cx="8196373" cy="4922506"/>
          </a:xfrm>
        </p:spPr>
        <p:txBody>
          <a:bodyPr>
            <a:normAutofit fontScale="62500" lnSpcReduction="20000"/>
          </a:bodyPr>
          <a:lstStyle/>
          <a:p>
            <a:pPr marL="0" indent="0">
              <a:buNone/>
            </a:pPr>
            <a:r>
              <a:rPr lang="ja-JP" altLang="en-US" dirty="0"/>
              <a:t>基本的＆大雑把な流れは以下のような感じ（詳細は次ページ以降）</a:t>
            </a:r>
            <a:endParaRPr kumimoji="1" lang="en-US" altLang="ja-JP" dirty="0"/>
          </a:p>
          <a:p>
            <a:r>
              <a:rPr lang="en-US" altLang="ja-JP" dirty="0">
                <a:solidFill>
                  <a:schemeClr val="bg1">
                    <a:lumMod val="75000"/>
                  </a:schemeClr>
                </a:solidFill>
              </a:rPr>
              <a:t>‘</a:t>
            </a:r>
            <a:r>
              <a:rPr lang="en-US" altLang="ja-JP" dirty="0" err="1">
                <a:solidFill>
                  <a:schemeClr val="bg1">
                    <a:lumMod val="75000"/>
                  </a:schemeClr>
                </a:solidFill>
              </a:rPr>
              <a:t>c</a:t>
            </a:r>
            <a:r>
              <a:rPr kumimoji="1" lang="en-US" altLang="ja-JP" dirty="0" err="1">
                <a:solidFill>
                  <a:schemeClr val="bg1">
                    <a:lumMod val="75000"/>
                  </a:schemeClr>
                </a:solidFill>
              </a:rPr>
              <a:t>map</a:t>
            </a:r>
            <a:r>
              <a:rPr kumimoji="1" lang="en-US" altLang="ja-JP" dirty="0">
                <a:solidFill>
                  <a:schemeClr val="bg1">
                    <a:lumMod val="75000"/>
                  </a:schemeClr>
                </a:solidFill>
              </a:rPr>
              <a:t>’</a:t>
            </a:r>
            <a:r>
              <a:rPr kumimoji="1" lang="ja-JP" altLang="en-US" dirty="0">
                <a:solidFill>
                  <a:schemeClr val="bg1">
                    <a:lumMod val="75000"/>
                  </a:schemeClr>
                </a:solidFill>
              </a:rPr>
              <a:t>テーブルを参照して文字コードの列を（既定の）グリフ</a:t>
            </a:r>
            <a:r>
              <a:rPr kumimoji="1" lang="en-US" altLang="ja-JP" dirty="0">
                <a:solidFill>
                  <a:schemeClr val="bg1">
                    <a:lumMod val="75000"/>
                  </a:schemeClr>
                </a:solidFill>
              </a:rPr>
              <a:t>ID</a:t>
            </a:r>
            <a:r>
              <a:rPr kumimoji="1" lang="ja-JP" altLang="en-US" dirty="0">
                <a:solidFill>
                  <a:schemeClr val="bg1">
                    <a:lumMod val="75000"/>
                  </a:schemeClr>
                </a:solidFill>
              </a:rPr>
              <a:t>の列に変換する</a:t>
            </a:r>
            <a:endParaRPr kumimoji="1" lang="en-US" altLang="ja-JP" dirty="0">
              <a:solidFill>
                <a:schemeClr val="bg1">
                  <a:lumMod val="75000"/>
                </a:schemeClr>
              </a:solidFill>
            </a:endParaRPr>
          </a:p>
          <a:p>
            <a:r>
              <a:rPr lang="en-US" altLang="ja-JP" dirty="0">
                <a:solidFill>
                  <a:schemeClr val="bg1">
                    <a:lumMod val="75000"/>
                  </a:schemeClr>
                </a:solidFill>
              </a:rPr>
              <a:t>‘GSUB’</a:t>
            </a:r>
            <a:r>
              <a:rPr lang="ja-JP" altLang="en-US" dirty="0">
                <a:solidFill>
                  <a:schemeClr val="bg1">
                    <a:lumMod val="75000"/>
                  </a:schemeClr>
                </a:solidFill>
              </a:rPr>
              <a:t>テーブルを参照して代替配置、縦書き、リガチャなどによる変換を加える </a:t>
            </a:r>
            <a:r>
              <a:rPr lang="en-US" altLang="ja-JP" dirty="0">
                <a:solidFill>
                  <a:schemeClr val="bg1">
                    <a:lumMod val="75000"/>
                  </a:schemeClr>
                </a:solidFill>
              </a:rPr>
              <a:t>-&gt; </a:t>
            </a:r>
            <a:r>
              <a:rPr lang="ja-JP" altLang="en-US" dirty="0">
                <a:solidFill>
                  <a:schemeClr val="bg1">
                    <a:lumMod val="75000"/>
                  </a:schemeClr>
                </a:solidFill>
              </a:rPr>
              <a:t>次のページ</a:t>
            </a:r>
            <a:endParaRPr lang="en-US" altLang="ja-JP" dirty="0">
              <a:solidFill>
                <a:schemeClr val="bg1">
                  <a:lumMod val="75000"/>
                </a:schemeClr>
              </a:solidFill>
            </a:endParaRPr>
          </a:p>
          <a:p>
            <a:r>
              <a:rPr lang="ja-JP" altLang="en-US" dirty="0">
                <a:solidFill>
                  <a:schemeClr val="bg1">
                    <a:lumMod val="75000"/>
                  </a:schemeClr>
                </a:solidFill>
              </a:rPr>
              <a:t>グリフ情報のテーブルから該当するバリエーションを加えたグリフの表示データを作成する</a:t>
            </a:r>
            <a:endParaRPr lang="en-US" altLang="ja-JP" dirty="0">
              <a:solidFill>
                <a:schemeClr val="bg1">
                  <a:lumMod val="75000"/>
                </a:schemeClr>
              </a:solidFill>
            </a:endParaRPr>
          </a:p>
          <a:p>
            <a:pPr lvl="1"/>
            <a:r>
              <a:rPr lang="en-US" altLang="ja-JP" dirty="0">
                <a:solidFill>
                  <a:schemeClr val="bg1">
                    <a:lumMod val="75000"/>
                  </a:schemeClr>
                </a:solidFill>
              </a:rPr>
              <a:t>Font collection</a:t>
            </a:r>
            <a:r>
              <a:rPr lang="ja-JP" altLang="en-US" dirty="0">
                <a:solidFill>
                  <a:schemeClr val="bg1">
                    <a:lumMod val="75000"/>
                  </a:schemeClr>
                </a:solidFill>
              </a:rPr>
              <a:t>のデータであれば、</a:t>
            </a:r>
            <a:r>
              <a:rPr lang="en-US" altLang="ja-JP" dirty="0">
                <a:solidFill>
                  <a:schemeClr val="bg1">
                    <a:lumMod val="75000"/>
                  </a:schemeClr>
                </a:solidFill>
              </a:rPr>
              <a:t>weight</a:t>
            </a:r>
            <a:r>
              <a:rPr lang="ja-JP" altLang="en-US" dirty="0">
                <a:solidFill>
                  <a:schemeClr val="bg1">
                    <a:lumMod val="75000"/>
                  </a:schemeClr>
                </a:solidFill>
              </a:rPr>
              <a:t>による差異がこのバリエーションで計算されることもある（日本語フォントではあまりないような？）</a:t>
            </a:r>
            <a:endParaRPr lang="en-US" altLang="ja-JP" dirty="0">
              <a:solidFill>
                <a:schemeClr val="bg1">
                  <a:lumMod val="75000"/>
                </a:schemeClr>
              </a:solidFill>
            </a:endParaRPr>
          </a:p>
          <a:p>
            <a:r>
              <a:rPr lang="en-US" altLang="ja-JP" dirty="0"/>
              <a:t>‘GPOS’</a:t>
            </a:r>
            <a:r>
              <a:rPr lang="ja-JP" altLang="en-US" dirty="0"/>
              <a:t>テーブルからグリフの配置位置を、</a:t>
            </a:r>
            <a:r>
              <a:rPr lang="en-US" altLang="ja-JP" dirty="0"/>
              <a:t>’BASE’</a:t>
            </a:r>
            <a:r>
              <a:rPr lang="ja-JP" altLang="en-US" dirty="0"/>
              <a:t>テーブルから配置場所を取得</a:t>
            </a:r>
            <a:endParaRPr lang="en-US" altLang="ja-JP" dirty="0"/>
          </a:p>
          <a:p>
            <a:pPr lvl="1"/>
            <a:r>
              <a:rPr kumimoji="1" lang="en-US" altLang="ja-JP" dirty="0"/>
              <a:t>‘GPOS’</a:t>
            </a:r>
            <a:r>
              <a:rPr kumimoji="1" lang="ja-JP" altLang="en-US" dirty="0"/>
              <a:t>は原点補正などの位置情報</a:t>
            </a:r>
            <a:endParaRPr kumimoji="1" lang="en-US" altLang="ja-JP" dirty="0"/>
          </a:p>
          <a:p>
            <a:pPr lvl="1"/>
            <a:r>
              <a:rPr lang="en-US" altLang="ja-JP" dirty="0"/>
              <a:t>‘BASE’</a:t>
            </a:r>
            <a:r>
              <a:rPr lang="ja-JP" altLang="en-US" dirty="0"/>
              <a:t>はベースラインに関するオフセット情報、日本語ではたいてい真四角の中央線になっている</a:t>
            </a:r>
            <a:endParaRPr lang="en-US" altLang="ja-JP" dirty="0"/>
          </a:p>
          <a:p>
            <a:r>
              <a:rPr kumimoji="1" lang="ja-JP" altLang="en-US" dirty="0"/>
              <a:t>均等割りなどに関してもテーブルがある</a:t>
            </a:r>
            <a:r>
              <a:rPr kumimoji="1" lang="en-US" altLang="ja-JP" dirty="0"/>
              <a:t>(‘JSTF’</a:t>
            </a:r>
            <a:r>
              <a:rPr kumimoji="1" lang="ja-JP" altLang="en-US" dirty="0"/>
              <a:t>とか</a:t>
            </a:r>
            <a:r>
              <a:rPr kumimoji="1" lang="en-US" altLang="ja-JP" dirty="0"/>
              <a:t>)</a:t>
            </a:r>
            <a:r>
              <a:rPr kumimoji="1" lang="ja-JP" altLang="en-US" dirty="0"/>
              <a:t>ので、それによる補正を掛ける</a:t>
            </a:r>
            <a:endParaRPr kumimoji="1" lang="en-US" altLang="ja-JP" dirty="0"/>
          </a:p>
          <a:p>
            <a:r>
              <a:rPr lang="ja-JP" altLang="en-US" dirty="0"/>
              <a:t>最終的な出力先のデバイスの座標系に向けてアウトラインデータ（など）をピクセルデータとして変換して出力する</a:t>
            </a:r>
            <a:endParaRPr lang="en-US" altLang="ja-JP" dirty="0"/>
          </a:p>
          <a:p>
            <a:pPr lvl="1"/>
            <a:r>
              <a:rPr kumimoji="1" lang="ja-JP" altLang="en-US" dirty="0"/>
              <a:t>サブピクセルサンプリング</a:t>
            </a:r>
            <a:r>
              <a:rPr kumimoji="1" lang="en-US" altLang="ja-JP" dirty="0"/>
              <a:t>(‘gasp’</a:t>
            </a:r>
            <a:r>
              <a:rPr kumimoji="1" lang="ja-JP" altLang="en-US" dirty="0"/>
              <a:t>テーブル</a:t>
            </a:r>
            <a:r>
              <a:rPr kumimoji="1" lang="en-US" altLang="ja-JP" dirty="0"/>
              <a:t>)</a:t>
            </a:r>
            <a:r>
              <a:rPr kumimoji="1" lang="ja-JP" altLang="en-US" dirty="0"/>
              <a:t>みたいなものも</a:t>
            </a:r>
          </a:p>
        </p:txBody>
      </p:sp>
    </p:spTree>
    <p:extLst>
      <p:ext uri="{BB962C8B-B14F-4D97-AF65-F5344CB8AC3E}">
        <p14:creationId xmlns:p14="http://schemas.microsoft.com/office/powerpoint/2010/main" val="3456332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CA2067-F87E-493E-934C-912548355CA6}"/>
              </a:ext>
            </a:extLst>
          </p:cNvPr>
          <p:cNvSpPr>
            <a:spLocks noGrp="1"/>
          </p:cNvSpPr>
          <p:nvPr>
            <p:ph type="title"/>
          </p:nvPr>
        </p:nvSpPr>
        <p:spPr/>
        <p:txBody>
          <a:bodyPr/>
          <a:lstStyle/>
          <a:p>
            <a:r>
              <a:rPr kumimoji="1" lang="ja-JP" altLang="en-US" dirty="0"/>
              <a:t>グリフ同士の相対配置</a:t>
            </a:r>
          </a:p>
        </p:txBody>
      </p:sp>
      <p:sp>
        <p:nvSpPr>
          <p:cNvPr id="3" name="コンテンツ プレースホルダー 2">
            <a:extLst>
              <a:ext uri="{FF2B5EF4-FFF2-40B4-BE49-F238E27FC236}">
                <a16:creationId xmlns:a16="http://schemas.microsoft.com/office/drawing/2014/main" id="{1614008B-C502-4525-907B-DD334B9383DD}"/>
              </a:ext>
            </a:extLst>
          </p:cNvPr>
          <p:cNvSpPr>
            <a:spLocks noGrp="1"/>
          </p:cNvSpPr>
          <p:nvPr>
            <p:ph idx="1"/>
          </p:nvPr>
        </p:nvSpPr>
        <p:spPr>
          <a:xfrm>
            <a:off x="628649" y="1825624"/>
            <a:ext cx="8146755" cy="4667249"/>
          </a:xfrm>
        </p:spPr>
        <p:txBody>
          <a:bodyPr>
            <a:normAutofit fontScale="92500" lnSpcReduction="20000"/>
          </a:bodyPr>
          <a:lstStyle/>
          <a:p>
            <a:r>
              <a:rPr kumimoji="1" lang="en-US" altLang="ja-JP" dirty="0"/>
              <a:t>GPOS</a:t>
            </a:r>
            <a:r>
              <a:rPr kumimoji="1" lang="ja-JP" altLang="en-US" dirty="0"/>
              <a:t>テーブルでグリフの相対位置が定義される </a:t>
            </a:r>
            <a:r>
              <a:rPr kumimoji="1" lang="en-US" altLang="ja-JP" dirty="0"/>
              <a:t>– shaping</a:t>
            </a:r>
            <a:r>
              <a:rPr kumimoji="1" lang="ja-JP" altLang="en-US" dirty="0"/>
              <a:t>のような複雑なものにも対応できるように複数種類が定義されている</a:t>
            </a:r>
            <a:endParaRPr kumimoji="1" lang="en-US" altLang="ja-JP" dirty="0"/>
          </a:p>
          <a:p>
            <a:pPr lvl="1"/>
            <a:r>
              <a:rPr lang="ja-JP" altLang="en-US" dirty="0"/>
              <a:t>上付き・下付きなども含む単独での配置</a:t>
            </a:r>
            <a:endParaRPr lang="en-US" altLang="ja-JP" dirty="0"/>
          </a:p>
          <a:p>
            <a:pPr lvl="1"/>
            <a:r>
              <a:rPr kumimoji="1" lang="ja-JP" altLang="en-US" dirty="0"/>
              <a:t>カーニングなどの前後情報による配置</a:t>
            </a:r>
            <a:endParaRPr kumimoji="1" lang="en-US" altLang="ja-JP" dirty="0"/>
          </a:p>
          <a:p>
            <a:pPr lvl="1"/>
            <a:r>
              <a:rPr lang="en-US" altLang="ja-JP" dirty="0"/>
              <a:t>cursive</a:t>
            </a:r>
            <a:r>
              <a:rPr lang="ja-JP" altLang="en-US" dirty="0"/>
              <a:t>に対応する配置</a:t>
            </a:r>
            <a:endParaRPr lang="en-US" altLang="ja-JP" dirty="0"/>
          </a:p>
          <a:p>
            <a:pPr lvl="1"/>
            <a:r>
              <a:rPr kumimoji="1" lang="ja-JP" altLang="en-US" dirty="0"/>
              <a:t>トーンマークのような文字につく結合文字の配置</a:t>
            </a:r>
            <a:endParaRPr kumimoji="1" lang="en-US" altLang="ja-JP" dirty="0"/>
          </a:p>
          <a:p>
            <a:r>
              <a:rPr lang="en-US" altLang="ja-JP" dirty="0"/>
              <a:t>BASE</a:t>
            </a:r>
            <a:r>
              <a:rPr lang="ja-JP" altLang="en-US" dirty="0"/>
              <a:t>テーブルに異なる種類やフォントの間での配置位置を調整するためのデータが入る</a:t>
            </a:r>
            <a:endParaRPr lang="en-US" altLang="ja-JP" dirty="0"/>
          </a:p>
          <a:p>
            <a:pPr lvl="1"/>
            <a:r>
              <a:rPr kumimoji="1" lang="ja-JP" altLang="en-US" dirty="0"/>
              <a:t>追加して上下の最大の幅も（</a:t>
            </a:r>
            <a:r>
              <a:rPr kumimoji="1" lang="en-US" altLang="ja-JP" dirty="0"/>
              <a:t>Javanese</a:t>
            </a:r>
            <a:r>
              <a:rPr kumimoji="1" lang="ja-JP" altLang="en-US" dirty="0"/>
              <a:t>のように非常に上下に長い文字も存在する）</a:t>
            </a:r>
            <a:endParaRPr kumimoji="1" lang="en-US" altLang="ja-JP" dirty="0"/>
          </a:p>
          <a:p>
            <a:pPr lvl="1"/>
            <a:r>
              <a:rPr lang="ja-JP" altLang="en-US" dirty="0"/>
              <a:t>単純にベースラインのみだと、インド諸語などのように上部ベースラインを持つものだと合わせられないことにも注意</a:t>
            </a:r>
            <a:endParaRPr lang="en-US" altLang="ja-JP" dirty="0"/>
          </a:p>
          <a:p>
            <a:pPr lvl="2"/>
            <a:r>
              <a:rPr kumimoji="1" lang="en-US" altLang="ja-JP" dirty="0"/>
              <a:t>CJK</a:t>
            </a:r>
            <a:r>
              <a:rPr kumimoji="1" lang="ja-JP" altLang="en-US" dirty="0"/>
              <a:t>のようにベースラインがなかった文字種もあり混ぜるときの相互調整は結構な課題ではある</a:t>
            </a:r>
          </a:p>
        </p:txBody>
      </p:sp>
    </p:spTree>
    <p:extLst>
      <p:ext uri="{BB962C8B-B14F-4D97-AF65-F5344CB8AC3E}">
        <p14:creationId xmlns:p14="http://schemas.microsoft.com/office/powerpoint/2010/main" val="3820420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CA2067-F87E-493E-934C-912548355CA6}"/>
              </a:ext>
            </a:extLst>
          </p:cNvPr>
          <p:cNvSpPr>
            <a:spLocks noGrp="1"/>
          </p:cNvSpPr>
          <p:nvPr>
            <p:ph type="title"/>
          </p:nvPr>
        </p:nvSpPr>
        <p:spPr/>
        <p:txBody>
          <a:bodyPr/>
          <a:lstStyle/>
          <a:p>
            <a:r>
              <a:rPr kumimoji="1" lang="ja-JP" altLang="en-US" dirty="0"/>
              <a:t>グリフ同士の相対配置</a:t>
            </a:r>
          </a:p>
        </p:txBody>
      </p:sp>
      <p:sp>
        <p:nvSpPr>
          <p:cNvPr id="10" name="テキスト ボックス 9">
            <a:extLst>
              <a:ext uri="{FF2B5EF4-FFF2-40B4-BE49-F238E27FC236}">
                <a16:creationId xmlns:a16="http://schemas.microsoft.com/office/drawing/2014/main" id="{A31641CD-5243-4163-9734-76D94F520D87}"/>
              </a:ext>
            </a:extLst>
          </p:cNvPr>
          <p:cNvSpPr txBox="1"/>
          <p:nvPr/>
        </p:nvSpPr>
        <p:spPr>
          <a:xfrm>
            <a:off x="5950392" y="6308208"/>
            <a:ext cx="2831288" cy="369332"/>
          </a:xfrm>
          <a:prstGeom prst="rect">
            <a:avLst/>
          </a:prstGeom>
          <a:noFill/>
        </p:spPr>
        <p:txBody>
          <a:bodyPr wrap="none" rtlCol="0">
            <a:spAutoFit/>
          </a:bodyPr>
          <a:lstStyle/>
          <a:p>
            <a:r>
              <a:rPr kumimoji="1" lang="en-US" altLang="ja-JP" dirty="0" err="1"/>
              <a:t>arabic</a:t>
            </a:r>
            <a:r>
              <a:rPr kumimoji="1" lang="ja-JP" altLang="en-US" dirty="0"/>
              <a:t>での文字の変化の例</a:t>
            </a:r>
          </a:p>
        </p:txBody>
      </p:sp>
      <p:pic>
        <p:nvPicPr>
          <p:cNvPr id="14" name="図 13">
            <a:extLst>
              <a:ext uri="{FF2B5EF4-FFF2-40B4-BE49-F238E27FC236}">
                <a16:creationId xmlns:a16="http://schemas.microsoft.com/office/drawing/2014/main" id="{65D6A8DA-B40B-4FEA-9BE7-E68546C32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20" y="1733550"/>
            <a:ext cx="4381500" cy="3390900"/>
          </a:xfrm>
          <a:prstGeom prst="rect">
            <a:avLst/>
          </a:prstGeom>
        </p:spPr>
      </p:pic>
      <p:pic>
        <p:nvPicPr>
          <p:cNvPr id="16" name="図 15">
            <a:extLst>
              <a:ext uri="{FF2B5EF4-FFF2-40B4-BE49-F238E27FC236}">
                <a16:creationId xmlns:a16="http://schemas.microsoft.com/office/drawing/2014/main" id="{6E4487E0-CD3B-4260-92E5-E1EAF5897D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1681" y="1556340"/>
            <a:ext cx="4381500" cy="1200150"/>
          </a:xfrm>
          <a:prstGeom prst="rect">
            <a:avLst/>
          </a:prstGeom>
        </p:spPr>
      </p:pic>
      <p:pic>
        <p:nvPicPr>
          <p:cNvPr id="18" name="図 17">
            <a:extLst>
              <a:ext uri="{FF2B5EF4-FFF2-40B4-BE49-F238E27FC236}">
                <a16:creationId xmlns:a16="http://schemas.microsoft.com/office/drawing/2014/main" id="{40CC4251-0DBB-4278-83E7-8C6A184750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1680" y="5147854"/>
            <a:ext cx="4381500" cy="1200150"/>
          </a:xfrm>
          <a:prstGeom prst="rect">
            <a:avLst/>
          </a:prstGeom>
        </p:spPr>
      </p:pic>
      <p:pic>
        <p:nvPicPr>
          <p:cNvPr id="20" name="図 19">
            <a:extLst>
              <a:ext uri="{FF2B5EF4-FFF2-40B4-BE49-F238E27FC236}">
                <a16:creationId xmlns:a16="http://schemas.microsoft.com/office/drawing/2014/main" id="{8F18A76B-3C48-4058-B18E-B6B415E22C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1680" y="3947704"/>
            <a:ext cx="4381500" cy="1200150"/>
          </a:xfrm>
          <a:prstGeom prst="rect">
            <a:avLst/>
          </a:prstGeom>
        </p:spPr>
      </p:pic>
      <p:pic>
        <p:nvPicPr>
          <p:cNvPr id="22" name="図 21">
            <a:extLst>
              <a:ext uri="{FF2B5EF4-FFF2-40B4-BE49-F238E27FC236}">
                <a16:creationId xmlns:a16="http://schemas.microsoft.com/office/drawing/2014/main" id="{2F68AB26-1D0F-49E5-B112-B1DFD394C6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1680" y="2747554"/>
            <a:ext cx="4381500" cy="1200150"/>
          </a:xfrm>
          <a:prstGeom prst="rect">
            <a:avLst/>
          </a:prstGeom>
        </p:spPr>
      </p:pic>
    </p:spTree>
    <p:extLst>
      <p:ext uri="{BB962C8B-B14F-4D97-AF65-F5344CB8AC3E}">
        <p14:creationId xmlns:p14="http://schemas.microsoft.com/office/powerpoint/2010/main" val="2614962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CA2067-F87E-493E-934C-912548355CA6}"/>
              </a:ext>
            </a:extLst>
          </p:cNvPr>
          <p:cNvSpPr>
            <a:spLocks noGrp="1"/>
          </p:cNvSpPr>
          <p:nvPr>
            <p:ph type="title"/>
          </p:nvPr>
        </p:nvSpPr>
        <p:spPr/>
        <p:txBody>
          <a:bodyPr/>
          <a:lstStyle/>
          <a:p>
            <a:r>
              <a:rPr kumimoji="1" lang="ja-JP" altLang="en-US" dirty="0"/>
              <a:t>グリフ同士の相対配置</a:t>
            </a:r>
          </a:p>
        </p:txBody>
      </p:sp>
      <p:sp>
        <p:nvSpPr>
          <p:cNvPr id="10" name="テキスト ボックス 9">
            <a:extLst>
              <a:ext uri="{FF2B5EF4-FFF2-40B4-BE49-F238E27FC236}">
                <a16:creationId xmlns:a16="http://schemas.microsoft.com/office/drawing/2014/main" id="{A31641CD-5243-4163-9734-76D94F520D87}"/>
              </a:ext>
            </a:extLst>
          </p:cNvPr>
          <p:cNvSpPr txBox="1"/>
          <p:nvPr/>
        </p:nvSpPr>
        <p:spPr>
          <a:xfrm>
            <a:off x="4823341" y="6152525"/>
            <a:ext cx="3185487" cy="369332"/>
          </a:xfrm>
          <a:prstGeom prst="rect">
            <a:avLst/>
          </a:prstGeom>
          <a:noFill/>
        </p:spPr>
        <p:txBody>
          <a:bodyPr wrap="none" rtlCol="0">
            <a:spAutoFit/>
          </a:bodyPr>
          <a:lstStyle/>
          <a:p>
            <a:r>
              <a:rPr kumimoji="1" lang="ja-JP" altLang="en-US" dirty="0"/>
              <a:t>ベトナム語での声調記号の例</a:t>
            </a:r>
          </a:p>
        </p:txBody>
      </p:sp>
      <p:pic>
        <p:nvPicPr>
          <p:cNvPr id="4" name="図 3">
            <a:extLst>
              <a:ext uri="{FF2B5EF4-FFF2-40B4-BE49-F238E27FC236}">
                <a16:creationId xmlns:a16="http://schemas.microsoft.com/office/drawing/2014/main" id="{16F076BF-9D10-4BBB-8BCB-134B99440FE2}"/>
              </a:ext>
            </a:extLst>
          </p:cNvPr>
          <p:cNvPicPr>
            <a:picLocks noChangeAspect="1"/>
          </p:cNvPicPr>
          <p:nvPr/>
        </p:nvPicPr>
        <p:blipFill>
          <a:blip r:embed="rId2"/>
          <a:stretch>
            <a:fillRect/>
          </a:stretch>
        </p:blipFill>
        <p:spPr>
          <a:xfrm>
            <a:off x="2750823" y="2059060"/>
            <a:ext cx="3642353" cy="720000"/>
          </a:xfrm>
          <a:prstGeom prst="rect">
            <a:avLst/>
          </a:prstGeom>
        </p:spPr>
      </p:pic>
      <p:pic>
        <p:nvPicPr>
          <p:cNvPr id="6" name="図 5">
            <a:extLst>
              <a:ext uri="{FF2B5EF4-FFF2-40B4-BE49-F238E27FC236}">
                <a16:creationId xmlns:a16="http://schemas.microsoft.com/office/drawing/2014/main" id="{0DA6B463-17D5-4E42-B31F-5EE4B6F8C2B1}"/>
              </a:ext>
            </a:extLst>
          </p:cNvPr>
          <p:cNvPicPr>
            <a:picLocks noChangeAspect="1"/>
          </p:cNvPicPr>
          <p:nvPr/>
        </p:nvPicPr>
        <p:blipFill>
          <a:blip r:embed="rId3"/>
          <a:stretch>
            <a:fillRect/>
          </a:stretch>
        </p:blipFill>
        <p:spPr>
          <a:xfrm>
            <a:off x="3041999" y="3201607"/>
            <a:ext cx="3060000" cy="720000"/>
          </a:xfrm>
          <a:prstGeom prst="rect">
            <a:avLst/>
          </a:prstGeom>
        </p:spPr>
      </p:pic>
    </p:spTree>
    <p:extLst>
      <p:ext uri="{BB962C8B-B14F-4D97-AF65-F5344CB8AC3E}">
        <p14:creationId xmlns:p14="http://schemas.microsoft.com/office/powerpoint/2010/main" val="128416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5F5A2C-0CBC-49BC-B888-ACF4215FD2FD}"/>
              </a:ext>
            </a:extLst>
          </p:cNvPr>
          <p:cNvSpPr>
            <a:spLocks noGrp="1"/>
          </p:cNvSpPr>
          <p:nvPr>
            <p:ph type="title"/>
          </p:nvPr>
        </p:nvSpPr>
        <p:spPr/>
        <p:txBody>
          <a:bodyPr/>
          <a:lstStyle/>
          <a:p>
            <a:r>
              <a:rPr lang="ja-JP" altLang="en-US" dirty="0"/>
              <a:t>概説</a:t>
            </a:r>
            <a:endParaRPr kumimoji="1" lang="ja-JP" altLang="en-US" dirty="0"/>
          </a:p>
        </p:txBody>
      </p:sp>
      <p:sp>
        <p:nvSpPr>
          <p:cNvPr id="3" name="コンテンツ プレースホルダー 2">
            <a:extLst>
              <a:ext uri="{FF2B5EF4-FFF2-40B4-BE49-F238E27FC236}">
                <a16:creationId xmlns:a16="http://schemas.microsoft.com/office/drawing/2014/main" id="{5138D32B-8A6B-4019-9334-36D37F65A009}"/>
              </a:ext>
            </a:extLst>
          </p:cNvPr>
          <p:cNvSpPr>
            <a:spLocks noGrp="1"/>
          </p:cNvSpPr>
          <p:nvPr>
            <p:ph idx="1"/>
          </p:nvPr>
        </p:nvSpPr>
        <p:spPr>
          <a:xfrm>
            <a:off x="628649" y="1825624"/>
            <a:ext cx="8040429" cy="4773649"/>
          </a:xfrm>
        </p:spPr>
        <p:txBody>
          <a:bodyPr>
            <a:normAutofit fontScale="92500" lnSpcReduction="20000"/>
          </a:bodyPr>
          <a:lstStyle/>
          <a:p>
            <a:pPr marL="0" indent="0">
              <a:buNone/>
            </a:pPr>
            <a:r>
              <a:rPr kumimoji="1" lang="ja-JP" altLang="en-US" dirty="0"/>
              <a:t>ウェブ上での多彩なフォントを実現する</a:t>
            </a:r>
            <a:r>
              <a:rPr kumimoji="1" lang="en-US" altLang="ja-JP" dirty="0" err="1"/>
              <a:t>WebFont</a:t>
            </a:r>
            <a:r>
              <a:rPr kumimoji="1" lang="ja-JP" altLang="en-US" dirty="0"/>
              <a:t>が世に出て</a:t>
            </a:r>
            <a:r>
              <a:rPr kumimoji="1" lang="en-US" altLang="ja-JP" dirty="0"/>
              <a:t>10</a:t>
            </a:r>
            <a:r>
              <a:rPr kumimoji="1" lang="ja-JP" altLang="en-US" dirty="0"/>
              <a:t>年少し</a:t>
            </a:r>
            <a:r>
              <a:rPr lang="ja-JP" altLang="en-US" dirty="0"/>
              <a:t>（</a:t>
            </a:r>
            <a:r>
              <a:rPr kumimoji="1" lang="en-US" altLang="ja-JP" dirty="0"/>
              <a:t>WOFF 1.0</a:t>
            </a:r>
            <a:r>
              <a:rPr kumimoji="1" lang="ja-JP" altLang="en-US" dirty="0"/>
              <a:t>の</a:t>
            </a:r>
            <a:r>
              <a:rPr kumimoji="1" lang="en-US" altLang="ja-JP" dirty="0"/>
              <a:t>FPWD</a:t>
            </a:r>
            <a:r>
              <a:rPr kumimoji="1" lang="ja-JP" altLang="en-US" dirty="0"/>
              <a:t>が</a:t>
            </a:r>
            <a:r>
              <a:rPr kumimoji="1" lang="en-US" altLang="ja-JP" dirty="0"/>
              <a:t>2010</a:t>
            </a:r>
            <a:r>
              <a:rPr kumimoji="1" lang="ja-JP" altLang="en-US" dirty="0"/>
              <a:t>年）、その間に周りの環境なども含め様々な状況が変化し、新しい仕様が提示されてきています。今回は、フォントってそもそもどういうの？というところから、最近の変遷やこれからくるであろう未来をざっくりと振り返ってみたいと思います。</a:t>
            </a:r>
            <a:endParaRPr kumimoji="1" lang="en-US" altLang="ja-JP" dirty="0"/>
          </a:p>
          <a:p>
            <a:pPr marL="0" indent="0">
              <a:buNone/>
            </a:pPr>
            <a:endParaRPr kumimoji="1" lang="en-US" altLang="ja-JP" dirty="0"/>
          </a:p>
          <a:p>
            <a:r>
              <a:rPr kumimoji="1" lang="en-US" altLang="ja-JP" dirty="0"/>
              <a:t>TTF</a:t>
            </a:r>
            <a:r>
              <a:rPr kumimoji="1" lang="ja-JP" altLang="en-US" dirty="0"/>
              <a:t>と</a:t>
            </a:r>
            <a:r>
              <a:rPr kumimoji="1" lang="en-US" altLang="ja-JP" dirty="0"/>
              <a:t>OTF</a:t>
            </a:r>
            <a:r>
              <a:rPr kumimoji="1" lang="ja-JP" altLang="en-US" dirty="0"/>
              <a:t>と</a:t>
            </a:r>
            <a:r>
              <a:rPr kumimoji="1" lang="en-US" altLang="ja-JP" dirty="0"/>
              <a:t>WOFF</a:t>
            </a:r>
            <a:r>
              <a:rPr lang="ja-JP" altLang="en-US" dirty="0"/>
              <a:t>、それぞれの関係性と概要</a:t>
            </a:r>
            <a:endParaRPr lang="en-US" altLang="ja-JP" dirty="0"/>
          </a:p>
          <a:p>
            <a:r>
              <a:rPr kumimoji="1" lang="ja-JP" altLang="en-US" dirty="0"/>
              <a:t>フォントファイルから表示されるまで</a:t>
            </a:r>
            <a:endParaRPr kumimoji="1" lang="en-US" altLang="ja-JP" dirty="0"/>
          </a:p>
          <a:p>
            <a:r>
              <a:rPr kumimoji="1" lang="ja-JP" altLang="en-US" dirty="0"/>
              <a:t>フォント内部構造概説</a:t>
            </a:r>
            <a:endParaRPr kumimoji="1" lang="en-US" altLang="ja-JP" dirty="0"/>
          </a:p>
          <a:p>
            <a:r>
              <a:rPr lang="en-US" altLang="ja-JP" dirty="0"/>
              <a:t>generic font family</a:t>
            </a:r>
            <a:r>
              <a:rPr lang="ja-JP" altLang="en-US" dirty="0"/>
              <a:t>の拡充とローカルフォントの縮小</a:t>
            </a:r>
            <a:endParaRPr lang="en-US" altLang="ja-JP" dirty="0"/>
          </a:p>
          <a:p>
            <a:r>
              <a:rPr kumimoji="1" lang="en-US" altLang="ja-JP" dirty="0"/>
              <a:t>WOFF-next</a:t>
            </a:r>
            <a:r>
              <a:rPr kumimoji="1" lang="ja-JP" altLang="en-US" dirty="0"/>
              <a:t>に向けた高速化への取り組み</a:t>
            </a:r>
          </a:p>
        </p:txBody>
      </p:sp>
    </p:spTree>
    <p:extLst>
      <p:ext uri="{BB962C8B-B14F-4D97-AF65-F5344CB8AC3E}">
        <p14:creationId xmlns:p14="http://schemas.microsoft.com/office/powerpoint/2010/main" val="1502716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CA2067-F87E-493E-934C-912548355CA6}"/>
              </a:ext>
            </a:extLst>
          </p:cNvPr>
          <p:cNvSpPr>
            <a:spLocks noGrp="1"/>
          </p:cNvSpPr>
          <p:nvPr>
            <p:ph type="title"/>
          </p:nvPr>
        </p:nvSpPr>
        <p:spPr/>
        <p:txBody>
          <a:bodyPr/>
          <a:lstStyle/>
          <a:p>
            <a:r>
              <a:rPr kumimoji="1" lang="ja-JP" altLang="en-US" dirty="0"/>
              <a:t>グリフ同士の相対配置</a:t>
            </a:r>
          </a:p>
        </p:txBody>
      </p:sp>
      <p:pic>
        <p:nvPicPr>
          <p:cNvPr id="9" name="図 8">
            <a:extLst>
              <a:ext uri="{FF2B5EF4-FFF2-40B4-BE49-F238E27FC236}">
                <a16:creationId xmlns:a16="http://schemas.microsoft.com/office/drawing/2014/main" id="{D6D9971B-847A-47BF-A0F3-421FF1EA4A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829" y="1754185"/>
            <a:ext cx="5410342" cy="4583006"/>
          </a:xfrm>
          <a:prstGeom prst="rect">
            <a:avLst/>
          </a:prstGeom>
        </p:spPr>
      </p:pic>
      <p:sp>
        <p:nvSpPr>
          <p:cNvPr id="10" name="テキスト ボックス 9">
            <a:extLst>
              <a:ext uri="{FF2B5EF4-FFF2-40B4-BE49-F238E27FC236}">
                <a16:creationId xmlns:a16="http://schemas.microsoft.com/office/drawing/2014/main" id="{A31641CD-5243-4163-9734-76D94F520D87}"/>
              </a:ext>
            </a:extLst>
          </p:cNvPr>
          <p:cNvSpPr txBox="1"/>
          <p:nvPr/>
        </p:nvSpPr>
        <p:spPr>
          <a:xfrm>
            <a:off x="4823341" y="6152525"/>
            <a:ext cx="3416320" cy="369332"/>
          </a:xfrm>
          <a:prstGeom prst="rect">
            <a:avLst/>
          </a:prstGeom>
          <a:noFill/>
        </p:spPr>
        <p:txBody>
          <a:bodyPr wrap="none" rtlCol="0">
            <a:spAutoFit/>
          </a:bodyPr>
          <a:lstStyle/>
          <a:p>
            <a:r>
              <a:rPr kumimoji="1" lang="ja-JP" altLang="en-US" dirty="0"/>
              <a:t>ベンガル語での文字の変化の例</a:t>
            </a:r>
          </a:p>
        </p:txBody>
      </p:sp>
    </p:spTree>
    <p:extLst>
      <p:ext uri="{BB962C8B-B14F-4D97-AF65-F5344CB8AC3E}">
        <p14:creationId xmlns:p14="http://schemas.microsoft.com/office/powerpoint/2010/main" val="2048969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C2F186-C398-4840-A95B-C71B1236234A}"/>
              </a:ext>
            </a:extLst>
          </p:cNvPr>
          <p:cNvSpPr>
            <a:spLocks noGrp="1"/>
          </p:cNvSpPr>
          <p:nvPr>
            <p:ph type="title"/>
          </p:nvPr>
        </p:nvSpPr>
        <p:spPr/>
        <p:txBody>
          <a:bodyPr/>
          <a:lstStyle/>
          <a:p>
            <a:r>
              <a:rPr kumimoji="1" lang="ja-JP" altLang="en-US" dirty="0"/>
              <a:t>フォント内部構造概説 </a:t>
            </a:r>
            <a:r>
              <a:rPr kumimoji="1" lang="en-US" altLang="ja-JP" dirty="0"/>
              <a:t>(I)</a:t>
            </a:r>
            <a:endParaRPr kumimoji="1" lang="ja-JP" altLang="en-US" dirty="0"/>
          </a:p>
        </p:txBody>
      </p:sp>
      <p:sp>
        <p:nvSpPr>
          <p:cNvPr id="3" name="コンテンツ プレースホルダー 2">
            <a:extLst>
              <a:ext uri="{FF2B5EF4-FFF2-40B4-BE49-F238E27FC236}">
                <a16:creationId xmlns:a16="http://schemas.microsoft.com/office/drawing/2014/main" id="{15FA4193-B90C-4755-B4E8-BC3CC8DFD22E}"/>
              </a:ext>
            </a:extLst>
          </p:cNvPr>
          <p:cNvSpPr>
            <a:spLocks noGrp="1"/>
          </p:cNvSpPr>
          <p:nvPr>
            <p:ph idx="1"/>
          </p:nvPr>
        </p:nvSpPr>
        <p:spPr>
          <a:xfrm>
            <a:off x="628649" y="1825624"/>
            <a:ext cx="8082959" cy="4759473"/>
          </a:xfrm>
        </p:spPr>
        <p:txBody>
          <a:bodyPr>
            <a:normAutofit fontScale="85000" lnSpcReduction="10000"/>
          </a:bodyPr>
          <a:lstStyle/>
          <a:p>
            <a:r>
              <a:rPr kumimoji="1" lang="ja-JP" altLang="en-US" dirty="0"/>
              <a:t>これまで</a:t>
            </a:r>
            <a:r>
              <a:rPr kumimoji="1" lang="en-US" altLang="ja-JP" dirty="0"/>
              <a:t>”</a:t>
            </a:r>
            <a:r>
              <a:rPr kumimoji="1" lang="ja-JP" altLang="en-US" dirty="0"/>
              <a:t>テーブル</a:t>
            </a:r>
            <a:r>
              <a:rPr kumimoji="1" lang="en-US" altLang="ja-JP" dirty="0"/>
              <a:t>”</a:t>
            </a:r>
            <a:r>
              <a:rPr kumimoji="1" lang="ja-JP" altLang="en-US" dirty="0"/>
              <a:t>という用語が出てきましたが、</a:t>
            </a:r>
            <a:r>
              <a:rPr kumimoji="1" lang="en-US" altLang="ja-JP" dirty="0"/>
              <a:t>TrueType/OpenType</a:t>
            </a:r>
            <a:r>
              <a:rPr kumimoji="1" lang="ja-JP" altLang="en-US" dirty="0"/>
              <a:t>などでは決まった形式によるフォントに関する一つのデータのことをテーブルと呼ぶ</a:t>
            </a:r>
            <a:endParaRPr kumimoji="1" lang="en-US" altLang="ja-JP" dirty="0"/>
          </a:p>
          <a:p>
            <a:pPr lvl="1"/>
            <a:r>
              <a:rPr lang="en-US" altLang="ja-JP" dirty="0"/>
              <a:t>‘</a:t>
            </a:r>
            <a:r>
              <a:rPr lang="en-US" altLang="ja-JP" dirty="0" err="1"/>
              <a:t>glyf</a:t>
            </a:r>
            <a:r>
              <a:rPr lang="en-US" altLang="ja-JP" dirty="0"/>
              <a:t>’</a:t>
            </a:r>
            <a:r>
              <a:rPr lang="ja-JP" altLang="en-US" dirty="0"/>
              <a:t>が</a:t>
            </a:r>
            <a:r>
              <a:rPr lang="en-US" altLang="ja-JP" dirty="0"/>
              <a:t>TrueType</a:t>
            </a:r>
            <a:r>
              <a:rPr lang="ja-JP" altLang="en-US" dirty="0"/>
              <a:t>アウトライン形式のグリフデータ、のように</a:t>
            </a:r>
            <a:endParaRPr lang="en-US" altLang="ja-JP" dirty="0"/>
          </a:p>
          <a:p>
            <a:r>
              <a:rPr kumimoji="1" lang="ja-JP" altLang="en-US" dirty="0"/>
              <a:t>さまざまな目的のテーブルを組み合わせることでフォント（もしくはフォントコレクション）全体を表現する</a:t>
            </a:r>
            <a:endParaRPr kumimoji="1" lang="en-US" altLang="ja-JP" dirty="0"/>
          </a:p>
          <a:p>
            <a:pPr lvl="1"/>
            <a:r>
              <a:rPr lang="en-US" altLang="ja-JP" dirty="0"/>
              <a:t>‘head’ (</a:t>
            </a:r>
            <a:r>
              <a:rPr lang="ja-JP" altLang="en-US" dirty="0"/>
              <a:t>フォントヘッダ</a:t>
            </a:r>
            <a:r>
              <a:rPr lang="en-US" altLang="ja-JP" dirty="0"/>
              <a:t>)</a:t>
            </a:r>
            <a:r>
              <a:rPr lang="ja-JP" altLang="en-US" dirty="0"/>
              <a:t>や</a:t>
            </a:r>
            <a:r>
              <a:rPr lang="en-US" altLang="ja-JP" dirty="0"/>
              <a:t>’name’ (</a:t>
            </a:r>
            <a:r>
              <a:rPr lang="ja-JP" altLang="en-US" dirty="0"/>
              <a:t>名前定義</a:t>
            </a:r>
            <a:r>
              <a:rPr lang="en-US" altLang="ja-JP" dirty="0"/>
              <a:t>)</a:t>
            </a:r>
            <a:r>
              <a:rPr lang="ja-JP" altLang="en-US" dirty="0"/>
              <a:t>などのように一部は必須テーブルとして必ず含めることとされている</a:t>
            </a:r>
            <a:endParaRPr lang="en-US" altLang="ja-JP" dirty="0"/>
          </a:p>
          <a:p>
            <a:pPr lvl="1"/>
            <a:r>
              <a:rPr kumimoji="1" lang="ja-JP" altLang="en-US" dirty="0"/>
              <a:t>昔は～～の用途で定義されたがすでに廃止されたり使われなくなったりしているテーブルも存在するので注意</a:t>
            </a:r>
            <a:endParaRPr kumimoji="1" lang="en-US" altLang="ja-JP" dirty="0"/>
          </a:p>
          <a:p>
            <a:pPr lvl="1"/>
            <a:r>
              <a:rPr lang="en-US" altLang="ja-JP" dirty="0"/>
              <a:t>‘</a:t>
            </a:r>
            <a:r>
              <a:rPr lang="en-US" altLang="ja-JP" dirty="0" err="1"/>
              <a:t>glyf</a:t>
            </a:r>
            <a:r>
              <a:rPr lang="en-US" altLang="ja-JP" dirty="0"/>
              <a:t>’</a:t>
            </a:r>
            <a:r>
              <a:rPr lang="ja-JP" altLang="en-US" dirty="0"/>
              <a:t>などの大量のグリフに関するデータを並べるテーブルには、結構な確率で各グリフのデータのテーブル内での配置位置を並べたテーブルも定義されている（</a:t>
            </a:r>
            <a:r>
              <a:rPr lang="en-US" altLang="ja-JP" dirty="0"/>
              <a:t>’</a:t>
            </a:r>
            <a:r>
              <a:rPr lang="en-US" altLang="ja-JP" dirty="0" err="1"/>
              <a:t>glyf</a:t>
            </a:r>
            <a:r>
              <a:rPr lang="en-US" altLang="ja-JP" dirty="0"/>
              <a:t>’</a:t>
            </a:r>
            <a:r>
              <a:rPr lang="ja-JP" altLang="en-US" dirty="0"/>
              <a:t>に対する</a:t>
            </a:r>
            <a:r>
              <a:rPr lang="en-US" altLang="ja-JP" dirty="0"/>
              <a:t>’</a:t>
            </a:r>
            <a:r>
              <a:rPr lang="en-US" altLang="ja-JP" dirty="0" err="1"/>
              <a:t>loca</a:t>
            </a:r>
            <a:r>
              <a:rPr lang="en-US" altLang="ja-JP" dirty="0"/>
              <a:t>’</a:t>
            </a:r>
            <a:r>
              <a:rPr lang="ja-JP" altLang="en-US" dirty="0"/>
              <a:t>のように）</a:t>
            </a:r>
            <a:endParaRPr lang="en-US" altLang="ja-JP" dirty="0"/>
          </a:p>
          <a:p>
            <a:pPr lvl="1"/>
            <a:r>
              <a:rPr kumimoji="1" lang="ja-JP" altLang="en-US" dirty="0"/>
              <a:t>フォント内のテーブルは先頭に必ず配置するとされているテーブルディレクトリを除いて</a:t>
            </a:r>
            <a:r>
              <a:rPr kumimoji="1" lang="en-US" altLang="ja-JP" dirty="0"/>
              <a:t>4byte</a:t>
            </a:r>
            <a:r>
              <a:rPr kumimoji="1" lang="ja-JP" altLang="en-US" dirty="0"/>
              <a:t>アライメントでそのまま並べる</a:t>
            </a:r>
            <a:endParaRPr kumimoji="1" lang="en-US" altLang="ja-JP" dirty="0"/>
          </a:p>
          <a:p>
            <a:pPr lvl="2"/>
            <a:r>
              <a:rPr lang="ja-JP" altLang="en-US" dirty="0"/>
              <a:t>テーブル名アルファベット順</a:t>
            </a:r>
            <a:r>
              <a:rPr lang="en-US" altLang="ja-JP" dirty="0"/>
              <a:t>(OpenType Font)</a:t>
            </a:r>
            <a:r>
              <a:rPr lang="ja-JP" altLang="en-US" dirty="0"/>
              <a:t>ということもある</a:t>
            </a:r>
            <a:endParaRPr kumimoji="1" lang="en-US" altLang="ja-JP" dirty="0"/>
          </a:p>
        </p:txBody>
      </p:sp>
    </p:spTree>
    <p:extLst>
      <p:ext uri="{BB962C8B-B14F-4D97-AF65-F5344CB8AC3E}">
        <p14:creationId xmlns:p14="http://schemas.microsoft.com/office/powerpoint/2010/main" val="2909383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9B625-4AD1-4AFF-B42C-E451C3A127F9}"/>
              </a:ext>
            </a:extLst>
          </p:cNvPr>
          <p:cNvSpPr>
            <a:spLocks noGrp="1"/>
          </p:cNvSpPr>
          <p:nvPr>
            <p:ph type="title"/>
          </p:nvPr>
        </p:nvSpPr>
        <p:spPr/>
        <p:txBody>
          <a:bodyPr/>
          <a:lstStyle/>
          <a:p>
            <a:r>
              <a:rPr kumimoji="1" lang="ja-JP" altLang="en-US" dirty="0"/>
              <a:t>フォント内部構造概説 </a:t>
            </a:r>
            <a:r>
              <a:rPr kumimoji="1" lang="en-US" altLang="ja-JP" dirty="0"/>
              <a:t>(II)</a:t>
            </a:r>
            <a:endParaRPr kumimoji="1" lang="ja-JP" altLang="en-US" dirty="0"/>
          </a:p>
        </p:txBody>
      </p:sp>
      <p:sp>
        <p:nvSpPr>
          <p:cNvPr id="3" name="コンテンツ プレースホルダー 2">
            <a:extLst>
              <a:ext uri="{FF2B5EF4-FFF2-40B4-BE49-F238E27FC236}">
                <a16:creationId xmlns:a16="http://schemas.microsoft.com/office/drawing/2014/main" id="{215E0708-8809-4BD8-B14B-6513B9FCE403}"/>
              </a:ext>
            </a:extLst>
          </p:cNvPr>
          <p:cNvSpPr>
            <a:spLocks noGrp="1"/>
          </p:cNvSpPr>
          <p:nvPr>
            <p:ph idx="1"/>
          </p:nvPr>
        </p:nvSpPr>
        <p:spPr/>
        <p:txBody>
          <a:bodyPr/>
          <a:lstStyle/>
          <a:p>
            <a:pPr marL="0" indent="0">
              <a:buNone/>
            </a:pPr>
            <a:r>
              <a:rPr kumimoji="1" lang="ja-JP" altLang="en-US" dirty="0"/>
              <a:t>テーブルディレクトリ</a:t>
            </a:r>
          </a:p>
        </p:txBody>
      </p:sp>
      <p:pic>
        <p:nvPicPr>
          <p:cNvPr id="5" name="図 4">
            <a:extLst>
              <a:ext uri="{FF2B5EF4-FFF2-40B4-BE49-F238E27FC236}">
                <a16:creationId xmlns:a16="http://schemas.microsoft.com/office/drawing/2014/main" id="{7A859AFC-B20B-49DB-BA6C-3A983473743A}"/>
              </a:ext>
            </a:extLst>
          </p:cNvPr>
          <p:cNvPicPr>
            <a:picLocks noChangeAspect="1"/>
          </p:cNvPicPr>
          <p:nvPr/>
        </p:nvPicPr>
        <p:blipFill>
          <a:blip r:embed="rId2"/>
          <a:stretch>
            <a:fillRect/>
          </a:stretch>
        </p:blipFill>
        <p:spPr>
          <a:xfrm>
            <a:off x="192513" y="2487464"/>
            <a:ext cx="8758974" cy="3600000"/>
          </a:xfrm>
          <a:prstGeom prst="rect">
            <a:avLst/>
          </a:prstGeom>
        </p:spPr>
      </p:pic>
    </p:spTree>
    <p:extLst>
      <p:ext uri="{BB962C8B-B14F-4D97-AF65-F5344CB8AC3E}">
        <p14:creationId xmlns:p14="http://schemas.microsoft.com/office/powerpoint/2010/main" val="1748777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9B625-4AD1-4AFF-B42C-E451C3A127F9}"/>
              </a:ext>
            </a:extLst>
          </p:cNvPr>
          <p:cNvSpPr>
            <a:spLocks noGrp="1"/>
          </p:cNvSpPr>
          <p:nvPr>
            <p:ph type="title"/>
          </p:nvPr>
        </p:nvSpPr>
        <p:spPr/>
        <p:txBody>
          <a:bodyPr/>
          <a:lstStyle/>
          <a:p>
            <a:r>
              <a:rPr kumimoji="1" lang="ja-JP" altLang="en-US" dirty="0"/>
              <a:t>フォント内部構造概説 </a:t>
            </a:r>
            <a:r>
              <a:rPr kumimoji="1" lang="en-US" altLang="ja-JP" dirty="0"/>
              <a:t>(III)</a:t>
            </a:r>
            <a:endParaRPr kumimoji="1" lang="ja-JP" altLang="en-US" dirty="0"/>
          </a:p>
        </p:txBody>
      </p:sp>
      <p:sp>
        <p:nvSpPr>
          <p:cNvPr id="3" name="コンテンツ プレースホルダー 2">
            <a:extLst>
              <a:ext uri="{FF2B5EF4-FFF2-40B4-BE49-F238E27FC236}">
                <a16:creationId xmlns:a16="http://schemas.microsoft.com/office/drawing/2014/main" id="{215E0708-8809-4BD8-B14B-6513B9FCE403}"/>
              </a:ext>
            </a:extLst>
          </p:cNvPr>
          <p:cNvSpPr>
            <a:spLocks noGrp="1"/>
          </p:cNvSpPr>
          <p:nvPr>
            <p:ph idx="1"/>
          </p:nvPr>
        </p:nvSpPr>
        <p:spPr/>
        <p:txBody>
          <a:bodyPr/>
          <a:lstStyle/>
          <a:p>
            <a:pPr marL="0" indent="0">
              <a:buNone/>
            </a:pPr>
            <a:r>
              <a:rPr kumimoji="1" lang="ja-JP" altLang="en-US" dirty="0"/>
              <a:t>フォントコレクションのヘッダ</a:t>
            </a:r>
          </a:p>
        </p:txBody>
      </p:sp>
      <p:pic>
        <p:nvPicPr>
          <p:cNvPr id="6" name="図 5">
            <a:extLst>
              <a:ext uri="{FF2B5EF4-FFF2-40B4-BE49-F238E27FC236}">
                <a16:creationId xmlns:a16="http://schemas.microsoft.com/office/drawing/2014/main" id="{DACB260F-4DF5-48BC-9463-61EA3CAB8226}"/>
              </a:ext>
            </a:extLst>
          </p:cNvPr>
          <p:cNvPicPr>
            <a:picLocks noChangeAspect="1"/>
          </p:cNvPicPr>
          <p:nvPr/>
        </p:nvPicPr>
        <p:blipFill>
          <a:blip r:embed="rId2"/>
          <a:stretch>
            <a:fillRect/>
          </a:stretch>
        </p:blipFill>
        <p:spPr>
          <a:xfrm>
            <a:off x="1329512" y="2635324"/>
            <a:ext cx="6810191" cy="3240000"/>
          </a:xfrm>
          <a:prstGeom prst="rect">
            <a:avLst/>
          </a:prstGeom>
        </p:spPr>
      </p:pic>
    </p:spTree>
    <p:extLst>
      <p:ext uri="{BB962C8B-B14F-4D97-AF65-F5344CB8AC3E}">
        <p14:creationId xmlns:p14="http://schemas.microsoft.com/office/powerpoint/2010/main" val="1264409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21189F-EC81-4789-B339-7BF706A38864}"/>
              </a:ext>
            </a:extLst>
          </p:cNvPr>
          <p:cNvSpPr>
            <a:spLocks noGrp="1"/>
          </p:cNvSpPr>
          <p:nvPr>
            <p:ph type="title"/>
          </p:nvPr>
        </p:nvSpPr>
        <p:spPr/>
        <p:txBody>
          <a:bodyPr/>
          <a:lstStyle/>
          <a:p>
            <a:r>
              <a:rPr kumimoji="1" lang="en-US" altLang="ja-JP" dirty="0"/>
              <a:t>OpenType</a:t>
            </a:r>
            <a:r>
              <a:rPr kumimoji="1" lang="ja-JP" altLang="en-US" dirty="0"/>
              <a:t>から</a:t>
            </a:r>
            <a:r>
              <a:rPr kumimoji="1" lang="en-US" altLang="ja-JP" dirty="0"/>
              <a:t>WOFF</a:t>
            </a:r>
            <a:r>
              <a:rPr kumimoji="1" lang="ja-JP" altLang="en-US" dirty="0"/>
              <a:t>へ</a:t>
            </a:r>
          </a:p>
        </p:txBody>
      </p:sp>
      <p:sp>
        <p:nvSpPr>
          <p:cNvPr id="3" name="コンテンツ プレースホルダー 2">
            <a:extLst>
              <a:ext uri="{FF2B5EF4-FFF2-40B4-BE49-F238E27FC236}">
                <a16:creationId xmlns:a16="http://schemas.microsoft.com/office/drawing/2014/main" id="{B2D6A0C0-9E63-4E6D-A9A6-78E26C2D7A33}"/>
              </a:ext>
            </a:extLst>
          </p:cNvPr>
          <p:cNvSpPr>
            <a:spLocks noGrp="1"/>
          </p:cNvSpPr>
          <p:nvPr>
            <p:ph idx="1"/>
          </p:nvPr>
        </p:nvSpPr>
        <p:spPr/>
        <p:txBody>
          <a:bodyPr>
            <a:normAutofit fontScale="62500" lnSpcReduction="20000"/>
          </a:bodyPr>
          <a:lstStyle/>
          <a:p>
            <a:pPr marL="0" indent="0">
              <a:buNone/>
            </a:pPr>
            <a:r>
              <a:rPr kumimoji="1" lang="en-US" altLang="ja-JP" dirty="0"/>
              <a:t>WOFF = Web Open Font Format</a:t>
            </a:r>
          </a:p>
          <a:p>
            <a:pPr marL="0" indent="0">
              <a:buNone/>
            </a:pPr>
            <a:r>
              <a:rPr lang="ja-JP" altLang="en-US" dirty="0"/>
              <a:t>ウェブ上で利用されることを主眼に置いた最適化フォーマットで、新しいグリフ形式やフォントデータ構造を策定しているわけではない</a:t>
            </a:r>
            <a:endParaRPr lang="en-US" altLang="ja-JP" dirty="0"/>
          </a:p>
          <a:p>
            <a:pPr marL="0" indent="0">
              <a:buNone/>
            </a:pPr>
            <a:endParaRPr kumimoji="1" lang="en-US" altLang="ja-JP" dirty="0"/>
          </a:p>
          <a:p>
            <a:r>
              <a:rPr lang="ja-JP" altLang="en-US" dirty="0"/>
              <a:t>重複データを削除するなどのプリプロセスを行ったデータセットに</a:t>
            </a:r>
            <a:endParaRPr lang="en-US" altLang="ja-JP" dirty="0"/>
          </a:p>
          <a:p>
            <a:pPr lvl="1"/>
            <a:r>
              <a:rPr kumimoji="1" lang="ja-JP" altLang="en-US" dirty="0"/>
              <a:t>アウトラインの外枠で定義可能な</a:t>
            </a:r>
            <a:r>
              <a:rPr kumimoji="1" lang="en-US" altLang="ja-JP" dirty="0"/>
              <a:t>bounding box</a:t>
            </a:r>
            <a:r>
              <a:rPr kumimoji="1" lang="ja-JP" altLang="en-US" dirty="0"/>
              <a:t>の値</a:t>
            </a:r>
            <a:endParaRPr kumimoji="1" lang="en-US" altLang="ja-JP" dirty="0"/>
          </a:p>
          <a:p>
            <a:pPr lvl="1"/>
            <a:r>
              <a:rPr kumimoji="1" lang="en-US" altLang="ja-JP" dirty="0"/>
              <a:t>‘</a:t>
            </a:r>
            <a:r>
              <a:rPr kumimoji="1" lang="en-US" altLang="ja-JP" dirty="0" err="1"/>
              <a:t>glyf</a:t>
            </a:r>
            <a:r>
              <a:rPr kumimoji="1" lang="en-US" altLang="ja-JP" dirty="0"/>
              <a:t>’</a:t>
            </a:r>
            <a:r>
              <a:rPr kumimoji="1" lang="ja-JP" altLang="en-US" dirty="0"/>
              <a:t>テーブルの再構成の際に自動で生成可能な場合の</a:t>
            </a:r>
            <a:r>
              <a:rPr kumimoji="1" lang="en-US" altLang="ja-JP" dirty="0"/>
              <a:t>’</a:t>
            </a:r>
            <a:r>
              <a:rPr kumimoji="1" lang="en-US" altLang="ja-JP" dirty="0" err="1"/>
              <a:t>loca</a:t>
            </a:r>
            <a:r>
              <a:rPr kumimoji="1" lang="en-US" altLang="ja-JP" dirty="0"/>
              <a:t>’</a:t>
            </a:r>
            <a:r>
              <a:rPr kumimoji="1" lang="ja-JP" altLang="en-US" dirty="0"/>
              <a:t>テーブル</a:t>
            </a:r>
            <a:endParaRPr kumimoji="1" lang="en-US" altLang="ja-JP" dirty="0"/>
          </a:p>
          <a:p>
            <a:pPr lvl="1"/>
            <a:r>
              <a:rPr kumimoji="1" lang="ja-JP" altLang="en-US" dirty="0"/>
              <a:t>などなど</a:t>
            </a:r>
            <a:endParaRPr kumimoji="1" lang="en-US" altLang="ja-JP" dirty="0"/>
          </a:p>
          <a:p>
            <a:pPr lvl="1"/>
            <a:r>
              <a:rPr lang="ja-JP" altLang="en-US" dirty="0"/>
              <a:t>プリプロセスから戻す処理は非可逆だが戻した後のデータは</a:t>
            </a:r>
            <a:r>
              <a:rPr lang="en-US" altLang="ja-JP" dirty="0"/>
              <a:t>OFF</a:t>
            </a:r>
            <a:r>
              <a:rPr lang="ja-JP" altLang="en-US" dirty="0"/>
              <a:t>準拠になるように設計されている</a:t>
            </a:r>
            <a:endParaRPr kumimoji="1" lang="en-US" altLang="ja-JP" dirty="0"/>
          </a:p>
          <a:p>
            <a:r>
              <a:rPr lang="ja-JP" altLang="en-US" dirty="0"/>
              <a:t>フォントデータは圧縮形式、</a:t>
            </a:r>
            <a:r>
              <a:rPr lang="en-US" altLang="ja-JP" dirty="0"/>
              <a:t>WOFF2</a:t>
            </a:r>
            <a:r>
              <a:rPr lang="ja-JP" altLang="en-US" dirty="0"/>
              <a:t>では全体を</a:t>
            </a:r>
            <a:r>
              <a:rPr lang="en-US" altLang="ja-JP" dirty="0" err="1"/>
              <a:t>Brotil</a:t>
            </a:r>
            <a:r>
              <a:rPr lang="ja-JP" altLang="en-US" dirty="0"/>
              <a:t>の単一ストリームで圧縮</a:t>
            </a:r>
            <a:endParaRPr lang="en-US" altLang="ja-JP" dirty="0"/>
          </a:p>
          <a:p>
            <a:pPr lvl="1"/>
            <a:r>
              <a:rPr kumimoji="1" lang="ja-JP" altLang="en-US" dirty="0"/>
              <a:t>単一、とはいえ、ストリーム圧縮なので抜き出したり追加したりは可能ではある</a:t>
            </a:r>
            <a:endParaRPr kumimoji="1" lang="en-US" altLang="ja-JP" dirty="0"/>
          </a:p>
          <a:p>
            <a:r>
              <a:rPr lang="ja-JP" altLang="en-US" dirty="0"/>
              <a:t>利用側の処理の高速化のためにテーブルの並び順に制約を掛ける</a:t>
            </a:r>
            <a:endParaRPr lang="en-US" altLang="ja-JP" dirty="0"/>
          </a:p>
          <a:p>
            <a:pPr lvl="1"/>
            <a:r>
              <a:rPr kumimoji="1" lang="ja-JP" altLang="en-US" dirty="0"/>
              <a:t>対応して利用されるテーブルをすぐ後に置く（</a:t>
            </a:r>
            <a:r>
              <a:rPr lang="en-US" altLang="ja-JP" dirty="0"/>
              <a:t>’</a:t>
            </a:r>
            <a:r>
              <a:rPr lang="en-US" altLang="ja-JP" dirty="0" err="1"/>
              <a:t>glyf</a:t>
            </a:r>
            <a:r>
              <a:rPr lang="en-US" altLang="ja-JP" dirty="0"/>
              <a:t>’</a:t>
            </a:r>
            <a:r>
              <a:rPr lang="ja-JP" altLang="en-US" dirty="0"/>
              <a:t>の直後に</a:t>
            </a:r>
            <a:r>
              <a:rPr lang="en-US" altLang="ja-JP" dirty="0"/>
              <a:t>’</a:t>
            </a:r>
            <a:r>
              <a:rPr lang="en-US" altLang="ja-JP" dirty="0" err="1"/>
              <a:t>loca</a:t>
            </a:r>
            <a:r>
              <a:rPr lang="en-US" altLang="ja-JP" dirty="0"/>
              <a:t>’</a:t>
            </a:r>
            <a:r>
              <a:rPr lang="ja-JP" altLang="en-US" dirty="0"/>
              <a:t>など</a:t>
            </a:r>
            <a:r>
              <a:rPr kumimoji="1" lang="ja-JP" altLang="en-US" dirty="0"/>
              <a:t>）</a:t>
            </a:r>
            <a:endParaRPr kumimoji="1" lang="en-US" altLang="ja-JP" dirty="0"/>
          </a:p>
          <a:p>
            <a:pPr lvl="1"/>
            <a:r>
              <a:rPr lang="ja-JP" altLang="en-US" dirty="0"/>
              <a:t>フォントヘッダなども各テーブルの必要な部分へのアクセスが高速になるように構築されている（ようにみえる）</a:t>
            </a:r>
            <a:endParaRPr kumimoji="1" lang="ja-JP" altLang="en-US" dirty="0"/>
          </a:p>
        </p:txBody>
      </p:sp>
    </p:spTree>
    <p:extLst>
      <p:ext uri="{BB962C8B-B14F-4D97-AF65-F5344CB8AC3E}">
        <p14:creationId xmlns:p14="http://schemas.microsoft.com/office/powerpoint/2010/main" val="2240990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8B9C87-CDFD-4B7D-80B1-4DA9517002C8}"/>
              </a:ext>
            </a:extLst>
          </p:cNvPr>
          <p:cNvSpPr>
            <a:spLocks noGrp="1"/>
          </p:cNvSpPr>
          <p:nvPr>
            <p:ph type="title"/>
          </p:nvPr>
        </p:nvSpPr>
        <p:spPr/>
        <p:txBody>
          <a:bodyPr/>
          <a:lstStyle/>
          <a:p>
            <a:r>
              <a:rPr kumimoji="1" lang="en-US" altLang="ja-JP" dirty="0"/>
              <a:t>WOFF2</a:t>
            </a:r>
            <a:r>
              <a:rPr kumimoji="1" lang="ja-JP" altLang="en-US" dirty="0"/>
              <a:t>の構造 </a:t>
            </a:r>
            <a:r>
              <a:rPr kumimoji="1" lang="en-US" altLang="ja-JP" dirty="0"/>
              <a:t>(I)</a:t>
            </a:r>
            <a:endParaRPr kumimoji="1" lang="ja-JP" altLang="en-US" dirty="0"/>
          </a:p>
        </p:txBody>
      </p:sp>
      <p:sp>
        <p:nvSpPr>
          <p:cNvPr id="3" name="コンテンツ プレースホルダー 2">
            <a:extLst>
              <a:ext uri="{FF2B5EF4-FFF2-40B4-BE49-F238E27FC236}">
                <a16:creationId xmlns:a16="http://schemas.microsoft.com/office/drawing/2014/main" id="{EE33DD83-47B7-47CC-B8FE-22648EAC4592}"/>
              </a:ext>
            </a:extLst>
          </p:cNvPr>
          <p:cNvSpPr>
            <a:spLocks noGrp="1"/>
          </p:cNvSpPr>
          <p:nvPr>
            <p:ph idx="1"/>
          </p:nvPr>
        </p:nvSpPr>
        <p:spPr>
          <a:xfrm>
            <a:off x="628649" y="1825624"/>
            <a:ext cx="8238904" cy="4922505"/>
          </a:xfrm>
        </p:spPr>
        <p:txBody>
          <a:bodyPr>
            <a:normAutofit fontScale="62500" lnSpcReduction="20000"/>
          </a:bodyPr>
          <a:lstStyle/>
          <a:p>
            <a:pPr marL="0" indent="0">
              <a:buNone/>
            </a:pPr>
            <a:r>
              <a:rPr kumimoji="1" lang="en-US" altLang="ja-JP" dirty="0"/>
              <a:t>WOFF2</a:t>
            </a:r>
            <a:r>
              <a:rPr kumimoji="1" lang="ja-JP" altLang="en-US" dirty="0"/>
              <a:t>のデータは以下の構成ブロックが個の並び順にファイルの中に並べられている。ブロックごとに</a:t>
            </a:r>
            <a:r>
              <a:rPr kumimoji="1" lang="en-US" altLang="ja-JP" dirty="0"/>
              <a:t>4byte</a:t>
            </a:r>
            <a:r>
              <a:rPr kumimoji="1" lang="ja-JP" altLang="en-US" dirty="0"/>
              <a:t>パディング、ただし最後を除く（ので、全体のファイルサイズが</a:t>
            </a:r>
            <a:r>
              <a:rPr kumimoji="1" lang="en-US" altLang="ja-JP" dirty="0"/>
              <a:t>4byte</a:t>
            </a:r>
            <a:r>
              <a:rPr kumimoji="1" lang="ja-JP" altLang="en-US" dirty="0"/>
              <a:t>の倍数ではない</a:t>
            </a:r>
            <a:endParaRPr kumimoji="1" lang="en-US" altLang="ja-JP" dirty="0"/>
          </a:p>
          <a:p>
            <a:pPr marL="0" indent="0">
              <a:buNone/>
            </a:pPr>
            <a:endParaRPr kumimoji="1" lang="en-US" altLang="ja-JP" dirty="0"/>
          </a:p>
          <a:p>
            <a:r>
              <a:rPr kumimoji="1" lang="en-US" altLang="ja-JP" dirty="0"/>
              <a:t>WOFF2Header: </a:t>
            </a:r>
            <a:r>
              <a:rPr kumimoji="1" lang="ja-JP" altLang="en-US" dirty="0"/>
              <a:t>全体のヘッダ</a:t>
            </a:r>
            <a:endParaRPr kumimoji="1" lang="en-US" altLang="ja-JP" dirty="0"/>
          </a:p>
          <a:p>
            <a:pPr lvl="1"/>
            <a:r>
              <a:rPr kumimoji="1" lang="ja-JP" altLang="en-US" dirty="0"/>
              <a:t>フォントテーブル数、フォーマット指定、圧縮時・展開時のファイルサイズ、各ブロックまでのオフセットなど</a:t>
            </a:r>
            <a:endParaRPr kumimoji="1" lang="en-US" altLang="ja-JP" dirty="0"/>
          </a:p>
          <a:p>
            <a:r>
              <a:rPr lang="en-US" altLang="ja-JP" dirty="0" err="1"/>
              <a:t>TableDirectory</a:t>
            </a:r>
            <a:r>
              <a:rPr lang="en-US" altLang="ja-JP" dirty="0"/>
              <a:t>: </a:t>
            </a:r>
            <a:r>
              <a:rPr lang="ja-JP" altLang="en-US" dirty="0"/>
              <a:t>フォントに含まれるテーブルのリスト</a:t>
            </a:r>
            <a:endParaRPr lang="en-US" altLang="ja-JP" dirty="0"/>
          </a:p>
          <a:p>
            <a:pPr lvl="1"/>
            <a:r>
              <a:rPr lang="ja-JP" altLang="en-US" dirty="0"/>
              <a:t>各テーブルなどの（展開時の）サイズも含め</a:t>
            </a:r>
            <a:endParaRPr lang="en-US" altLang="ja-JP" dirty="0"/>
          </a:p>
          <a:p>
            <a:r>
              <a:rPr kumimoji="1" lang="en-US" altLang="ja-JP" dirty="0" err="1"/>
              <a:t>CollectionDirectory</a:t>
            </a:r>
            <a:r>
              <a:rPr kumimoji="1" lang="en-US" altLang="ja-JP" dirty="0"/>
              <a:t>: </a:t>
            </a:r>
            <a:r>
              <a:rPr kumimoji="1" lang="ja-JP" altLang="en-US" dirty="0"/>
              <a:t>フォントコレクションの定義</a:t>
            </a:r>
            <a:endParaRPr kumimoji="1" lang="en-US" altLang="ja-JP" dirty="0"/>
          </a:p>
          <a:p>
            <a:pPr lvl="1"/>
            <a:r>
              <a:rPr kumimoji="1" lang="ja-JP" altLang="en-US" dirty="0"/>
              <a:t>フォントコレクションを構成する場合に、あるコレクションがどのテーブルを利用するかのピックアップの情報</a:t>
            </a:r>
            <a:endParaRPr kumimoji="1" lang="en-US" altLang="ja-JP" dirty="0"/>
          </a:p>
          <a:p>
            <a:r>
              <a:rPr lang="en-US" altLang="ja-JP" dirty="0" err="1"/>
              <a:t>CompressedFontData</a:t>
            </a:r>
            <a:r>
              <a:rPr lang="en-US" altLang="ja-JP" dirty="0"/>
              <a:t>: </a:t>
            </a:r>
            <a:r>
              <a:rPr lang="ja-JP" altLang="en-US" dirty="0"/>
              <a:t>圧縮されたフォントのテーブルデータの領域</a:t>
            </a:r>
            <a:endParaRPr lang="en-US" altLang="ja-JP" dirty="0"/>
          </a:p>
          <a:p>
            <a:pPr lvl="1"/>
            <a:r>
              <a:rPr lang="en-US" altLang="ja-JP" dirty="0" err="1"/>
              <a:t>TableDirectory</a:t>
            </a:r>
            <a:r>
              <a:rPr lang="ja-JP" altLang="en-US" dirty="0"/>
              <a:t>の情報に従って各テーブルにアクセスする</a:t>
            </a:r>
            <a:endParaRPr lang="en-US" altLang="ja-JP" dirty="0"/>
          </a:p>
          <a:p>
            <a:pPr lvl="1"/>
            <a:r>
              <a:rPr lang="ja-JP" altLang="en-US" dirty="0"/>
              <a:t>特別な変換が定義・適用されていない場合は</a:t>
            </a:r>
            <a:r>
              <a:rPr lang="en-US" altLang="ja-JP" dirty="0"/>
              <a:t>OFF</a:t>
            </a:r>
            <a:r>
              <a:rPr lang="ja-JP" altLang="en-US" dirty="0"/>
              <a:t>の定義のまま</a:t>
            </a:r>
            <a:endParaRPr lang="en-US" altLang="ja-JP" dirty="0"/>
          </a:p>
          <a:p>
            <a:pPr lvl="1"/>
            <a:r>
              <a:rPr lang="en-US" altLang="ja-JP" dirty="0"/>
              <a:t>Transform</a:t>
            </a:r>
            <a:r>
              <a:rPr lang="ja-JP" altLang="en-US" dirty="0"/>
              <a:t>は</a:t>
            </a:r>
            <a:r>
              <a:rPr lang="en-US" altLang="ja-JP" dirty="0"/>
              <a:t>’</a:t>
            </a:r>
            <a:r>
              <a:rPr lang="en-US" altLang="ja-JP" dirty="0" err="1"/>
              <a:t>glyf</a:t>
            </a:r>
            <a:r>
              <a:rPr lang="en-US" altLang="ja-JP" dirty="0"/>
              <a:t>’, ‘</a:t>
            </a:r>
            <a:r>
              <a:rPr lang="en-US" altLang="ja-JP" dirty="0" err="1"/>
              <a:t>loca</a:t>
            </a:r>
            <a:r>
              <a:rPr lang="en-US" altLang="ja-JP" dirty="0"/>
              <a:t>’, ‘</a:t>
            </a:r>
            <a:r>
              <a:rPr lang="en-US" altLang="ja-JP" dirty="0" err="1"/>
              <a:t>hmtx</a:t>
            </a:r>
            <a:r>
              <a:rPr lang="en-US" altLang="ja-JP" dirty="0"/>
              <a:t>’</a:t>
            </a:r>
            <a:r>
              <a:rPr lang="ja-JP" altLang="en-US" dirty="0"/>
              <a:t>に対して定義されている</a:t>
            </a:r>
            <a:endParaRPr lang="en-US" altLang="ja-JP" dirty="0"/>
          </a:p>
          <a:p>
            <a:r>
              <a:rPr kumimoji="1" lang="en-US" altLang="ja-JP" dirty="0" err="1"/>
              <a:t>ExtendedMetadata</a:t>
            </a:r>
            <a:r>
              <a:rPr kumimoji="1" lang="en-US" altLang="ja-JP" dirty="0"/>
              <a:t>: </a:t>
            </a:r>
            <a:r>
              <a:rPr kumimoji="1" lang="ja-JP" altLang="en-US" dirty="0"/>
              <a:t>圧縮された</a:t>
            </a:r>
            <a:r>
              <a:rPr kumimoji="1" lang="en-US" altLang="ja-JP" dirty="0"/>
              <a:t>XML</a:t>
            </a:r>
            <a:r>
              <a:rPr kumimoji="1" lang="ja-JP" altLang="en-US" dirty="0"/>
              <a:t>形式のメタデータ</a:t>
            </a:r>
            <a:endParaRPr kumimoji="1" lang="en-US" altLang="ja-JP" dirty="0"/>
          </a:p>
          <a:p>
            <a:r>
              <a:rPr lang="en-US" altLang="ja-JP" dirty="0" err="1"/>
              <a:t>PrivateData</a:t>
            </a:r>
            <a:r>
              <a:rPr lang="en-US" altLang="ja-JP" dirty="0"/>
              <a:t>: </a:t>
            </a:r>
            <a:r>
              <a:rPr lang="ja-JP" altLang="en-US" dirty="0"/>
              <a:t>非定型のベンダー固有データ</a:t>
            </a:r>
            <a:endParaRPr kumimoji="1" lang="ja-JP" altLang="en-US" dirty="0"/>
          </a:p>
        </p:txBody>
      </p:sp>
    </p:spTree>
    <p:extLst>
      <p:ext uri="{BB962C8B-B14F-4D97-AF65-F5344CB8AC3E}">
        <p14:creationId xmlns:p14="http://schemas.microsoft.com/office/powerpoint/2010/main" val="2472918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FBF778-B457-409D-86E4-92703C276DB5}"/>
              </a:ext>
            </a:extLst>
          </p:cNvPr>
          <p:cNvSpPr>
            <a:spLocks noGrp="1"/>
          </p:cNvSpPr>
          <p:nvPr>
            <p:ph type="title"/>
          </p:nvPr>
        </p:nvSpPr>
        <p:spPr/>
        <p:txBody>
          <a:bodyPr/>
          <a:lstStyle/>
          <a:p>
            <a:r>
              <a:rPr kumimoji="1" lang="en-US" altLang="ja-JP" dirty="0"/>
              <a:t>WOFF2</a:t>
            </a:r>
            <a:r>
              <a:rPr kumimoji="1" lang="ja-JP" altLang="en-US" dirty="0"/>
              <a:t>の構造 </a:t>
            </a:r>
            <a:r>
              <a:rPr kumimoji="1" lang="en-US" altLang="ja-JP" dirty="0"/>
              <a:t>(II)</a:t>
            </a:r>
            <a:endParaRPr kumimoji="1" lang="ja-JP" altLang="en-US" dirty="0"/>
          </a:p>
        </p:txBody>
      </p:sp>
      <p:sp>
        <p:nvSpPr>
          <p:cNvPr id="3" name="コンテンツ プレースホルダー 2">
            <a:extLst>
              <a:ext uri="{FF2B5EF4-FFF2-40B4-BE49-F238E27FC236}">
                <a16:creationId xmlns:a16="http://schemas.microsoft.com/office/drawing/2014/main" id="{ADDA5491-9C9A-40DE-BF60-84A8E732D8C6}"/>
              </a:ext>
            </a:extLst>
          </p:cNvPr>
          <p:cNvSpPr>
            <a:spLocks noGrp="1"/>
          </p:cNvSpPr>
          <p:nvPr>
            <p:ph idx="1"/>
          </p:nvPr>
        </p:nvSpPr>
        <p:spPr/>
        <p:txBody>
          <a:bodyPr/>
          <a:lstStyle/>
          <a:p>
            <a:pPr marL="0" indent="0">
              <a:buNone/>
            </a:pPr>
            <a:r>
              <a:rPr lang="ja-JP" altLang="en-US" dirty="0"/>
              <a:t>全体のヘッダ</a:t>
            </a:r>
            <a:endParaRPr kumimoji="1" lang="ja-JP" altLang="en-US" dirty="0"/>
          </a:p>
        </p:txBody>
      </p:sp>
      <p:pic>
        <p:nvPicPr>
          <p:cNvPr id="5" name="図 4">
            <a:extLst>
              <a:ext uri="{FF2B5EF4-FFF2-40B4-BE49-F238E27FC236}">
                <a16:creationId xmlns:a16="http://schemas.microsoft.com/office/drawing/2014/main" id="{D8E8230C-1476-4E30-8030-62F221E0420D}"/>
              </a:ext>
            </a:extLst>
          </p:cNvPr>
          <p:cNvPicPr>
            <a:picLocks noChangeAspect="1"/>
          </p:cNvPicPr>
          <p:nvPr/>
        </p:nvPicPr>
        <p:blipFill>
          <a:blip r:embed="rId2"/>
          <a:stretch>
            <a:fillRect/>
          </a:stretch>
        </p:blipFill>
        <p:spPr>
          <a:xfrm>
            <a:off x="0" y="2642349"/>
            <a:ext cx="9144000" cy="3850525"/>
          </a:xfrm>
          <a:prstGeom prst="rect">
            <a:avLst/>
          </a:prstGeom>
        </p:spPr>
      </p:pic>
    </p:spTree>
    <p:extLst>
      <p:ext uri="{BB962C8B-B14F-4D97-AF65-F5344CB8AC3E}">
        <p14:creationId xmlns:p14="http://schemas.microsoft.com/office/powerpoint/2010/main" val="681051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FBF778-B457-409D-86E4-92703C276DB5}"/>
              </a:ext>
            </a:extLst>
          </p:cNvPr>
          <p:cNvSpPr>
            <a:spLocks noGrp="1"/>
          </p:cNvSpPr>
          <p:nvPr>
            <p:ph type="title"/>
          </p:nvPr>
        </p:nvSpPr>
        <p:spPr/>
        <p:txBody>
          <a:bodyPr/>
          <a:lstStyle/>
          <a:p>
            <a:r>
              <a:rPr kumimoji="1" lang="en-US" altLang="ja-JP" dirty="0"/>
              <a:t>WOFF2</a:t>
            </a:r>
            <a:r>
              <a:rPr kumimoji="1" lang="ja-JP" altLang="en-US" dirty="0"/>
              <a:t>の構造 </a:t>
            </a:r>
            <a:r>
              <a:rPr kumimoji="1" lang="en-US" altLang="ja-JP" dirty="0"/>
              <a:t>(III)</a:t>
            </a:r>
            <a:endParaRPr kumimoji="1" lang="ja-JP" altLang="en-US" dirty="0"/>
          </a:p>
        </p:txBody>
      </p:sp>
      <p:sp>
        <p:nvSpPr>
          <p:cNvPr id="3" name="コンテンツ プレースホルダー 2">
            <a:extLst>
              <a:ext uri="{FF2B5EF4-FFF2-40B4-BE49-F238E27FC236}">
                <a16:creationId xmlns:a16="http://schemas.microsoft.com/office/drawing/2014/main" id="{ADDA5491-9C9A-40DE-BF60-84A8E732D8C6}"/>
              </a:ext>
            </a:extLst>
          </p:cNvPr>
          <p:cNvSpPr>
            <a:spLocks noGrp="1"/>
          </p:cNvSpPr>
          <p:nvPr>
            <p:ph idx="1"/>
          </p:nvPr>
        </p:nvSpPr>
        <p:spPr>
          <a:xfrm>
            <a:off x="628650" y="1825625"/>
            <a:ext cx="7886700" cy="2866877"/>
          </a:xfrm>
        </p:spPr>
        <p:txBody>
          <a:bodyPr>
            <a:normAutofit fontScale="85000" lnSpcReduction="20000"/>
          </a:bodyPr>
          <a:lstStyle/>
          <a:p>
            <a:pPr marL="0" indent="0">
              <a:buNone/>
            </a:pPr>
            <a:r>
              <a:rPr kumimoji="1" lang="en-US" altLang="ja-JP" dirty="0" err="1"/>
              <a:t>TableDirectory</a:t>
            </a:r>
            <a:r>
              <a:rPr kumimoji="1" lang="en-US" altLang="ja-JP" dirty="0"/>
              <a:t>: </a:t>
            </a:r>
            <a:r>
              <a:rPr kumimoji="1" lang="ja-JP" altLang="en-US" dirty="0"/>
              <a:t>テーブルのインデックス</a:t>
            </a:r>
            <a:endParaRPr kumimoji="1" lang="en-US" altLang="ja-JP" dirty="0"/>
          </a:p>
          <a:p>
            <a:r>
              <a:rPr lang="ja-JP" altLang="en-US" dirty="0"/>
              <a:t>格納されているテーブルごとに以下の４つの配列を格納順に並べている</a:t>
            </a:r>
            <a:endParaRPr lang="en-US" altLang="ja-JP" dirty="0"/>
          </a:p>
          <a:p>
            <a:r>
              <a:rPr kumimoji="1" lang="en-US" altLang="ja-JP" dirty="0"/>
              <a:t>transformation</a:t>
            </a:r>
            <a:r>
              <a:rPr kumimoji="1" lang="ja-JP" altLang="en-US" dirty="0"/>
              <a:t>は</a:t>
            </a:r>
            <a:r>
              <a:rPr kumimoji="1" lang="en-US" altLang="ja-JP" dirty="0"/>
              <a:t>OFF</a:t>
            </a:r>
            <a:r>
              <a:rPr kumimoji="1" lang="ja-JP" altLang="en-US" dirty="0"/>
              <a:t>のテーブルのデータ形式から最適化のために</a:t>
            </a:r>
            <a:r>
              <a:rPr kumimoji="1" lang="en-US" altLang="ja-JP" dirty="0"/>
              <a:t>WOFF</a:t>
            </a:r>
            <a:r>
              <a:rPr kumimoji="1" lang="ja-JP" altLang="en-US" dirty="0"/>
              <a:t>で変換しているかどうかの</a:t>
            </a:r>
            <a:r>
              <a:rPr kumimoji="1" lang="en-US" altLang="ja-JP" dirty="0"/>
              <a:t>ID</a:t>
            </a:r>
          </a:p>
          <a:p>
            <a:pPr lvl="1"/>
            <a:r>
              <a:rPr lang="ja-JP" altLang="en-US" dirty="0"/>
              <a:t>変換した</a:t>
            </a:r>
            <a:r>
              <a:rPr lang="en-US" altLang="ja-JP" dirty="0"/>
              <a:t>WOFF</a:t>
            </a:r>
            <a:r>
              <a:rPr lang="ja-JP" altLang="en-US" dirty="0"/>
              <a:t>のデータ形式で可変バイトの数値表現を利用しており、</a:t>
            </a:r>
            <a:r>
              <a:rPr lang="en-US" altLang="ja-JP" dirty="0"/>
              <a:t>WOFF-&gt;OFF-&gt;WOFF</a:t>
            </a:r>
            <a:r>
              <a:rPr lang="ja-JP" altLang="en-US" dirty="0"/>
              <a:t>は同じバイト列に戻るとは限らない</a:t>
            </a:r>
            <a:endParaRPr lang="en-US" altLang="ja-JP" dirty="0"/>
          </a:p>
          <a:p>
            <a:r>
              <a:rPr kumimoji="1" lang="en-US" altLang="ja-JP" dirty="0"/>
              <a:t>OFF</a:t>
            </a:r>
            <a:r>
              <a:rPr kumimoji="1" lang="ja-JP" altLang="en-US" dirty="0"/>
              <a:t>と異なりテーブル名は事前定義</a:t>
            </a:r>
            <a:r>
              <a:rPr kumimoji="1" lang="en-US" altLang="ja-JP" dirty="0"/>
              <a:t>ID</a:t>
            </a:r>
            <a:r>
              <a:rPr kumimoji="1" lang="ja-JP" altLang="en-US" dirty="0"/>
              <a:t>となる</a:t>
            </a:r>
          </a:p>
        </p:txBody>
      </p:sp>
      <p:pic>
        <p:nvPicPr>
          <p:cNvPr id="6" name="図 5">
            <a:extLst>
              <a:ext uri="{FF2B5EF4-FFF2-40B4-BE49-F238E27FC236}">
                <a16:creationId xmlns:a16="http://schemas.microsoft.com/office/drawing/2014/main" id="{7FD7AC3E-04F6-4AF1-AAC9-C8D3EB475ECD}"/>
              </a:ext>
            </a:extLst>
          </p:cNvPr>
          <p:cNvPicPr>
            <a:picLocks noChangeAspect="1"/>
          </p:cNvPicPr>
          <p:nvPr/>
        </p:nvPicPr>
        <p:blipFill>
          <a:blip r:embed="rId2"/>
          <a:stretch>
            <a:fillRect/>
          </a:stretch>
        </p:blipFill>
        <p:spPr>
          <a:xfrm>
            <a:off x="0" y="4865442"/>
            <a:ext cx="9144000" cy="1876323"/>
          </a:xfrm>
          <a:prstGeom prst="rect">
            <a:avLst/>
          </a:prstGeom>
        </p:spPr>
      </p:pic>
    </p:spTree>
    <p:extLst>
      <p:ext uri="{BB962C8B-B14F-4D97-AF65-F5344CB8AC3E}">
        <p14:creationId xmlns:p14="http://schemas.microsoft.com/office/powerpoint/2010/main" val="657343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FBF778-B457-409D-86E4-92703C276DB5}"/>
              </a:ext>
            </a:extLst>
          </p:cNvPr>
          <p:cNvSpPr>
            <a:spLocks noGrp="1"/>
          </p:cNvSpPr>
          <p:nvPr>
            <p:ph type="title"/>
          </p:nvPr>
        </p:nvSpPr>
        <p:spPr/>
        <p:txBody>
          <a:bodyPr/>
          <a:lstStyle/>
          <a:p>
            <a:r>
              <a:rPr kumimoji="1" lang="en-US" altLang="ja-JP" dirty="0"/>
              <a:t>WOFF2</a:t>
            </a:r>
            <a:r>
              <a:rPr kumimoji="1" lang="ja-JP" altLang="en-US" dirty="0"/>
              <a:t>の構造 </a:t>
            </a:r>
            <a:r>
              <a:rPr kumimoji="1" lang="en-US" altLang="ja-JP" dirty="0"/>
              <a:t>(IV)</a:t>
            </a:r>
            <a:endParaRPr kumimoji="1" lang="ja-JP" altLang="en-US" dirty="0"/>
          </a:p>
        </p:txBody>
      </p:sp>
      <p:sp>
        <p:nvSpPr>
          <p:cNvPr id="3" name="コンテンツ プレースホルダー 2">
            <a:extLst>
              <a:ext uri="{FF2B5EF4-FFF2-40B4-BE49-F238E27FC236}">
                <a16:creationId xmlns:a16="http://schemas.microsoft.com/office/drawing/2014/main" id="{ADDA5491-9C9A-40DE-BF60-84A8E732D8C6}"/>
              </a:ext>
            </a:extLst>
          </p:cNvPr>
          <p:cNvSpPr>
            <a:spLocks noGrp="1"/>
          </p:cNvSpPr>
          <p:nvPr>
            <p:ph idx="1"/>
          </p:nvPr>
        </p:nvSpPr>
        <p:spPr>
          <a:xfrm>
            <a:off x="628650" y="1825625"/>
            <a:ext cx="7886700" cy="2866877"/>
          </a:xfrm>
        </p:spPr>
        <p:txBody>
          <a:bodyPr>
            <a:normAutofit fontScale="77500" lnSpcReduction="20000"/>
          </a:bodyPr>
          <a:lstStyle/>
          <a:p>
            <a:pPr marL="0" indent="0">
              <a:buNone/>
            </a:pPr>
            <a:r>
              <a:rPr kumimoji="1" lang="en-US" altLang="ja-JP" dirty="0" err="1"/>
              <a:t>CollectionDirectory</a:t>
            </a:r>
            <a:r>
              <a:rPr kumimoji="1" lang="en-US" altLang="ja-JP" dirty="0"/>
              <a:t>: </a:t>
            </a:r>
            <a:r>
              <a:rPr kumimoji="1" lang="ja-JP" altLang="en-US" dirty="0"/>
              <a:t>フォントコレクションのインデックス</a:t>
            </a:r>
            <a:endParaRPr kumimoji="1" lang="en-US" altLang="ja-JP" dirty="0"/>
          </a:p>
          <a:p>
            <a:r>
              <a:rPr lang="ja-JP" altLang="en-US" dirty="0"/>
              <a:t>先頭にヘッダがありフォント定義数があり、そのあとにその数の分のテーブルをピックアップするためのデータが続く</a:t>
            </a:r>
            <a:endParaRPr lang="en-US" altLang="ja-JP" dirty="0"/>
          </a:p>
          <a:p>
            <a:r>
              <a:rPr lang="ja-JP" altLang="en-US" dirty="0"/>
              <a:t>違うフォントで同じテーブルを共用可能だが、一つのテーブルが同じフォント内に複数回出るのは違反</a:t>
            </a:r>
            <a:endParaRPr lang="en-US" altLang="ja-JP" dirty="0"/>
          </a:p>
          <a:p>
            <a:pPr lvl="1"/>
            <a:r>
              <a:rPr kumimoji="1" lang="ja-JP" altLang="en-US" dirty="0"/>
              <a:t>ペアになっているテーブル</a:t>
            </a:r>
            <a:r>
              <a:rPr lang="ja-JP" altLang="en-US" dirty="0"/>
              <a:t>（</a:t>
            </a:r>
            <a:r>
              <a:rPr kumimoji="1" lang="en-US" altLang="ja-JP" dirty="0"/>
              <a:t>‘</a:t>
            </a:r>
            <a:r>
              <a:rPr kumimoji="1" lang="en-US" altLang="ja-JP" dirty="0" err="1"/>
              <a:t>glyf</a:t>
            </a:r>
            <a:r>
              <a:rPr kumimoji="1" lang="en-US" altLang="ja-JP" dirty="0"/>
              <a:t>’</a:t>
            </a:r>
            <a:r>
              <a:rPr kumimoji="1" lang="ja-JP" altLang="en-US" dirty="0"/>
              <a:t>と</a:t>
            </a:r>
            <a:r>
              <a:rPr kumimoji="1" lang="en-US" altLang="ja-JP" dirty="0"/>
              <a:t>’</a:t>
            </a:r>
            <a:r>
              <a:rPr kumimoji="1" lang="en-US" altLang="ja-JP" dirty="0" err="1"/>
              <a:t>loca</a:t>
            </a:r>
            <a:r>
              <a:rPr kumimoji="1" lang="en-US" altLang="ja-JP" dirty="0"/>
              <a:t>’</a:t>
            </a:r>
            <a:r>
              <a:rPr kumimoji="1" lang="ja-JP" altLang="en-US" dirty="0"/>
              <a:t>など</a:t>
            </a:r>
            <a:r>
              <a:rPr lang="ja-JP" altLang="en-US" dirty="0"/>
              <a:t>）</a:t>
            </a:r>
            <a:r>
              <a:rPr kumimoji="1" lang="ja-JP" altLang="en-US" dirty="0"/>
              <a:t>を片方のみ共有するのは不可、ペアはペアとして含む</a:t>
            </a:r>
            <a:endParaRPr kumimoji="1" lang="en-US" altLang="ja-JP" dirty="0"/>
          </a:p>
          <a:p>
            <a:pPr lvl="1"/>
            <a:r>
              <a:rPr kumimoji="1" lang="ja-JP" altLang="en-US" dirty="0"/>
              <a:t>デコーダーでは元の</a:t>
            </a:r>
            <a:r>
              <a:rPr kumimoji="1" lang="en-US" altLang="ja-JP" dirty="0"/>
              <a:t>OFF</a:t>
            </a:r>
            <a:r>
              <a:rPr kumimoji="1" lang="ja-JP" altLang="en-US" dirty="0"/>
              <a:t>の定義のように共有しない形へデコードするべき、とされている</a:t>
            </a:r>
          </a:p>
        </p:txBody>
      </p:sp>
      <p:pic>
        <p:nvPicPr>
          <p:cNvPr id="5" name="図 4">
            <a:extLst>
              <a:ext uri="{FF2B5EF4-FFF2-40B4-BE49-F238E27FC236}">
                <a16:creationId xmlns:a16="http://schemas.microsoft.com/office/drawing/2014/main" id="{5BF84195-D450-4A03-9BEC-C8059B852B3A}"/>
              </a:ext>
            </a:extLst>
          </p:cNvPr>
          <p:cNvPicPr>
            <a:picLocks noChangeAspect="1"/>
          </p:cNvPicPr>
          <p:nvPr/>
        </p:nvPicPr>
        <p:blipFill>
          <a:blip r:embed="rId2"/>
          <a:stretch>
            <a:fillRect/>
          </a:stretch>
        </p:blipFill>
        <p:spPr>
          <a:xfrm>
            <a:off x="0" y="4827438"/>
            <a:ext cx="9144000" cy="1836649"/>
          </a:xfrm>
          <a:prstGeom prst="rect">
            <a:avLst/>
          </a:prstGeom>
        </p:spPr>
      </p:pic>
    </p:spTree>
    <p:extLst>
      <p:ext uri="{BB962C8B-B14F-4D97-AF65-F5344CB8AC3E}">
        <p14:creationId xmlns:p14="http://schemas.microsoft.com/office/powerpoint/2010/main" val="885501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FBF778-B457-409D-86E4-92703C276DB5}"/>
              </a:ext>
            </a:extLst>
          </p:cNvPr>
          <p:cNvSpPr>
            <a:spLocks noGrp="1"/>
          </p:cNvSpPr>
          <p:nvPr>
            <p:ph type="title"/>
          </p:nvPr>
        </p:nvSpPr>
        <p:spPr/>
        <p:txBody>
          <a:bodyPr/>
          <a:lstStyle/>
          <a:p>
            <a:r>
              <a:rPr kumimoji="1" lang="en-US" altLang="ja-JP" dirty="0"/>
              <a:t>WOFF2</a:t>
            </a:r>
            <a:r>
              <a:rPr kumimoji="1" lang="ja-JP" altLang="en-US" dirty="0"/>
              <a:t>の構造 </a:t>
            </a:r>
            <a:r>
              <a:rPr kumimoji="1" lang="en-US" altLang="ja-JP" dirty="0"/>
              <a:t>(V)</a:t>
            </a:r>
            <a:endParaRPr kumimoji="1" lang="ja-JP" altLang="en-US" dirty="0"/>
          </a:p>
        </p:txBody>
      </p:sp>
      <p:sp>
        <p:nvSpPr>
          <p:cNvPr id="3" name="コンテンツ プレースホルダー 2">
            <a:extLst>
              <a:ext uri="{FF2B5EF4-FFF2-40B4-BE49-F238E27FC236}">
                <a16:creationId xmlns:a16="http://schemas.microsoft.com/office/drawing/2014/main" id="{ADDA5491-9C9A-40DE-BF60-84A8E732D8C6}"/>
              </a:ext>
            </a:extLst>
          </p:cNvPr>
          <p:cNvSpPr>
            <a:spLocks noGrp="1"/>
          </p:cNvSpPr>
          <p:nvPr>
            <p:ph idx="1"/>
          </p:nvPr>
        </p:nvSpPr>
        <p:spPr>
          <a:xfrm>
            <a:off x="628649" y="1825625"/>
            <a:ext cx="8345230" cy="4816180"/>
          </a:xfrm>
        </p:spPr>
        <p:txBody>
          <a:bodyPr>
            <a:normAutofit fontScale="70000" lnSpcReduction="20000"/>
          </a:bodyPr>
          <a:lstStyle/>
          <a:p>
            <a:pPr marL="0" indent="0">
              <a:buNone/>
            </a:pPr>
            <a:r>
              <a:rPr kumimoji="1" lang="ja-JP" altLang="en-US" dirty="0"/>
              <a:t>全体で共通の特殊データ形式は次の２つ。これ以外に</a:t>
            </a:r>
            <a:r>
              <a:rPr kumimoji="1" lang="en-US" altLang="ja-JP" dirty="0"/>
              <a:t>’</a:t>
            </a:r>
            <a:r>
              <a:rPr kumimoji="1" lang="en-US" altLang="ja-JP" dirty="0" err="1"/>
              <a:t>glyf</a:t>
            </a:r>
            <a:r>
              <a:rPr kumimoji="1" lang="en-US" altLang="ja-JP" dirty="0"/>
              <a:t>’</a:t>
            </a:r>
            <a:r>
              <a:rPr kumimoji="1" lang="ja-JP" altLang="en-US" dirty="0"/>
              <a:t>の変換で利用される座標用のデータ形式がある。</a:t>
            </a:r>
            <a:endParaRPr kumimoji="1" lang="en-US" altLang="ja-JP" dirty="0"/>
          </a:p>
          <a:p>
            <a:pPr marL="0" indent="0">
              <a:buNone/>
            </a:pPr>
            <a:r>
              <a:rPr kumimoji="1" lang="ja-JP" altLang="en-US" dirty="0"/>
              <a:t>大きな数字がまれにしか出てこない値に対しての最適化表現ともいえる。</a:t>
            </a:r>
            <a:endParaRPr kumimoji="1" lang="en-US" altLang="ja-JP" dirty="0"/>
          </a:p>
          <a:p>
            <a:pPr marL="0" indent="0">
              <a:buNone/>
            </a:pPr>
            <a:endParaRPr kumimoji="1" lang="en-US" altLang="ja-JP" dirty="0"/>
          </a:p>
          <a:p>
            <a:r>
              <a:rPr lang="en-US" altLang="ja-JP" dirty="0"/>
              <a:t>255UInt16</a:t>
            </a:r>
          </a:p>
          <a:p>
            <a:pPr lvl="1"/>
            <a:r>
              <a:rPr kumimoji="1" lang="en-US" altLang="ja-JP" dirty="0"/>
              <a:t>16bit</a:t>
            </a:r>
            <a:r>
              <a:rPr kumimoji="1" lang="ja-JP" altLang="en-US" dirty="0"/>
              <a:t>整数を</a:t>
            </a:r>
            <a:r>
              <a:rPr kumimoji="1" lang="en-US" altLang="ja-JP" dirty="0"/>
              <a:t>1-3byte</a:t>
            </a:r>
            <a:r>
              <a:rPr kumimoji="1" lang="ja-JP" altLang="en-US" dirty="0"/>
              <a:t>表現に変換する</a:t>
            </a:r>
            <a:endParaRPr kumimoji="1" lang="en-US" altLang="ja-JP" dirty="0"/>
          </a:p>
          <a:p>
            <a:pPr lvl="1"/>
            <a:r>
              <a:rPr lang="ja-JP" altLang="en-US" dirty="0"/>
              <a:t>先頭バイトが</a:t>
            </a:r>
            <a:r>
              <a:rPr lang="en-US" altLang="ja-JP" dirty="0"/>
              <a:t>253</a:t>
            </a:r>
            <a:r>
              <a:rPr lang="ja-JP" altLang="en-US" dirty="0"/>
              <a:t>以上の場合に複数バイト表現となる</a:t>
            </a:r>
            <a:endParaRPr lang="en-US" altLang="ja-JP" dirty="0"/>
          </a:p>
          <a:p>
            <a:pPr lvl="2"/>
            <a:r>
              <a:rPr kumimoji="1" lang="en-US" altLang="ja-JP" dirty="0"/>
              <a:t>253: </a:t>
            </a:r>
            <a:r>
              <a:rPr kumimoji="1" lang="ja-JP" altLang="en-US" dirty="0"/>
              <a:t>全体で</a:t>
            </a:r>
            <a:r>
              <a:rPr kumimoji="1" lang="en-US" altLang="ja-JP" dirty="0"/>
              <a:t>3byte</a:t>
            </a:r>
            <a:r>
              <a:rPr kumimoji="1" lang="ja-JP" altLang="en-US" dirty="0"/>
              <a:t>になり、後ろ</a:t>
            </a:r>
            <a:r>
              <a:rPr kumimoji="1" lang="en-US" altLang="ja-JP" dirty="0"/>
              <a:t>2byte</a:t>
            </a:r>
            <a:r>
              <a:rPr kumimoji="1" lang="ja-JP" altLang="en-US" dirty="0"/>
              <a:t>をそのまま</a:t>
            </a:r>
            <a:r>
              <a:rPr kumimoji="1" lang="en-US" altLang="ja-JP" dirty="0"/>
              <a:t>UInt16</a:t>
            </a:r>
            <a:r>
              <a:rPr kumimoji="1" lang="ja-JP" altLang="en-US" dirty="0"/>
              <a:t>とする</a:t>
            </a:r>
            <a:endParaRPr kumimoji="1" lang="en-US" altLang="ja-JP" dirty="0"/>
          </a:p>
          <a:p>
            <a:pPr lvl="2"/>
            <a:r>
              <a:rPr lang="en-US" altLang="ja-JP" dirty="0"/>
              <a:t>254: 2byte</a:t>
            </a:r>
            <a:r>
              <a:rPr lang="ja-JP" altLang="en-US" dirty="0"/>
              <a:t>目に</a:t>
            </a:r>
            <a:r>
              <a:rPr lang="en-US" altLang="ja-JP" dirty="0"/>
              <a:t>253*2</a:t>
            </a:r>
            <a:r>
              <a:rPr lang="ja-JP" altLang="en-US" dirty="0"/>
              <a:t>を足した値</a:t>
            </a:r>
            <a:endParaRPr lang="en-US" altLang="ja-JP" dirty="0"/>
          </a:p>
          <a:p>
            <a:pPr lvl="2"/>
            <a:r>
              <a:rPr kumimoji="1" lang="en-US" altLang="ja-JP" dirty="0"/>
              <a:t>255: 2byte</a:t>
            </a:r>
            <a:r>
              <a:rPr kumimoji="1" lang="ja-JP" altLang="en-US" dirty="0"/>
              <a:t>目に</a:t>
            </a:r>
            <a:r>
              <a:rPr kumimoji="1" lang="en-US" altLang="ja-JP" dirty="0"/>
              <a:t>253</a:t>
            </a:r>
            <a:r>
              <a:rPr kumimoji="1" lang="ja-JP" altLang="en-US" dirty="0"/>
              <a:t>を足した値</a:t>
            </a:r>
            <a:endParaRPr lang="en-US" altLang="ja-JP" dirty="0"/>
          </a:p>
          <a:p>
            <a:pPr lvl="1"/>
            <a:r>
              <a:rPr kumimoji="1" lang="ja-JP" altLang="en-US" dirty="0"/>
              <a:t>変換先が複数存在する元の値があり（最大３つ）、エンコーダは全てに対応しなければならない</a:t>
            </a:r>
            <a:endParaRPr kumimoji="1" lang="en-US" altLang="ja-JP" dirty="0"/>
          </a:p>
          <a:p>
            <a:r>
              <a:rPr kumimoji="1" lang="en-US" altLang="ja-JP" dirty="0"/>
              <a:t>UIntBase128</a:t>
            </a:r>
          </a:p>
          <a:p>
            <a:pPr lvl="1"/>
            <a:r>
              <a:rPr kumimoji="1" lang="en-US" altLang="ja-JP" dirty="0"/>
              <a:t>32bit</a:t>
            </a:r>
            <a:r>
              <a:rPr kumimoji="1" lang="ja-JP" altLang="en-US" dirty="0"/>
              <a:t>整数を</a:t>
            </a:r>
            <a:r>
              <a:rPr kumimoji="1" lang="en-US" altLang="ja-JP" dirty="0"/>
              <a:t>1-5byte</a:t>
            </a:r>
            <a:r>
              <a:rPr kumimoji="1" lang="ja-JP" altLang="en-US" dirty="0"/>
              <a:t>表現に変換する</a:t>
            </a:r>
            <a:endParaRPr kumimoji="1" lang="en-US" altLang="ja-JP" dirty="0"/>
          </a:p>
          <a:p>
            <a:pPr lvl="1"/>
            <a:r>
              <a:rPr lang="ja-JP" altLang="en-US" dirty="0"/>
              <a:t>各バイトから下</a:t>
            </a:r>
            <a:r>
              <a:rPr lang="en-US" altLang="ja-JP" dirty="0"/>
              <a:t>7bit</a:t>
            </a:r>
            <a:r>
              <a:rPr lang="ja-JP" altLang="en-US" dirty="0"/>
              <a:t>ずつ持ってきて並べる</a:t>
            </a:r>
            <a:endParaRPr lang="en-US" altLang="ja-JP" dirty="0"/>
          </a:p>
          <a:p>
            <a:pPr lvl="2"/>
            <a:r>
              <a:rPr lang="ja-JP" altLang="en-US" dirty="0"/>
              <a:t>先頭</a:t>
            </a:r>
            <a:r>
              <a:rPr lang="en-US" altLang="ja-JP" dirty="0"/>
              <a:t>bit</a:t>
            </a:r>
            <a:r>
              <a:rPr lang="ja-JP" altLang="en-US" dirty="0"/>
              <a:t>は制御ビットで、立っている間は一つの値の途中になる</a:t>
            </a:r>
            <a:endParaRPr lang="en-US" altLang="ja-JP" dirty="0"/>
          </a:p>
          <a:p>
            <a:pPr lvl="1"/>
            <a:r>
              <a:rPr kumimoji="1" lang="ja-JP" altLang="en-US" dirty="0"/>
              <a:t>エンコーダは最も短い表現を利用する義務がある</a:t>
            </a:r>
            <a:endParaRPr kumimoji="1" lang="en-US" altLang="ja-JP" dirty="0"/>
          </a:p>
          <a:p>
            <a:pPr lvl="1"/>
            <a:r>
              <a:rPr lang="en-US" altLang="ja-JP" dirty="0"/>
              <a:t>5byte</a:t>
            </a:r>
            <a:r>
              <a:rPr lang="ja-JP" altLang="en-US" dirty="0"/>
              <a:t>を超えたらエラー</a:t>
            </a:r>
            <a:endParaRPr kumimoji="1" lang="ja-JP" altLang="en-US" dirty="0"/>
          </a:p>
        </p:txBody>
      </p:sp>
    </p:spTree>
    <p:extLst>
      <p:ext uri="{BB962C8B-B14F-4D97-AF65-F5344CB8AC3E}">
        <p14:creationId xmlns:p14="http://schemas.microsoft.com/office/powerpoint/2010/main" val="135942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E3C24E-35DF-4869-B186-942EE592E99C}"/>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B847289F-9AAE-4811-95A9-8B774A396E07}"/>
              </a:ext>
            </a:extLst>
          </p:cNvPr>
          <p:cNvSpPr>
            <a:spLocks noGrp="1"/>
          </p:cNvSpPr>
          <p:nvPr>
            <p:ph idx="1"/>
          </p:nvPr>
        </p:nvSpPr>
        <p:spPr>
          <a:xfrm>
            <a:off x="628649" y="1825625"/>
            <a:ext cx="8153843" cy="4475938"/>
          </a:xfrm>
        </p:spPr>
        <p:txBody>
          <a:bodyPr>
            <a:normAutofit fontScale="70000" lnSpcReduction="20000"/>
          </a:bodyPr>
          <a:lstStyle/>
          <a:p>
            <a:r>
              <a:rPr kumimoji="1" lang="ja-JP" altLang="en-US" dirty="0"/>
              <a:t>個人的な調査のまとめ</a:t>
            </a:r>
            <a:endParaRPr kumimoji="1" lang="en-US" altLang="ja-JP" dirty="0"/>
          </a:p>
          <a:p>
            <a:pPr lvl="1"/>
            <a:r>
              <a:rPr kumimoji="1" lang="en-US" altLang="ja-JP" dirty="0">
                <a:hlinkClick r:id="rId2"/>
              </a:rPr>
              <a:t>https://himorin.github.io/w3c-memo/notes/webfont.html</a:t>
            </a:r>
            <a:endParaRPr lang="en-US" altLang="ja-JP" dirty="0"/>
          </a:p>
          <a:p>
            <a:r>
              <a:rPr kumimoji="1" lang="en-US" altLang="ja-JP" dirty="0"/>
              <a:t>W3C – </a:t>
            </a:r>
            <a:r>
              <a:rPr kumimoji="1" lang="en-US" altLang="ja-JP" dirty="0" err="1"/>
              <a:t>WebFonts</a:t>
            </a:r>
            <a:r>
              <a:rPr kumimoji="1" lang="en-US" altLang="ja-JP" dirty="0"/>
              <a:t> WG</a:t>
            </a:r>
          </a:p>
          <a:p>
            <a:pPr lvl="1"/>
            <a:r>
              <a:rPr lang="en-US" altLang="ja-JP" dirty="0">
                <a:hlinkClick r:id="rId3"/>
              </a:rPr>
              <a:t>WOFF1</a:t>
            </a:r>
            <a:r>
              <a:rPr lang="en-US" altLang="ja-JP" dirty="0"/>
              <a:t> (</a:t>
            </a:r>
            <a:r>
              <a:rPr lang="ja-JP" altLang="en-US" dirty="0"/>
              <a:t>初回の勧告仕様</a:t>
            </a:r>
            <a:r>
              <a:rPr lang="en-US" altLang="ja-JP" dirty="0"/>
              <a:t>2012/12/13)</a:t>
            </a:r>
            <a:r>
              <a:rPr lang="ja-JP" altLang="en-US" dirty="0"/>
              <a:t>、</a:t>
            </a:r>
            <a:r>
              <a:rPr lang="en-US" altLang="ja-JP" dirty="0">
                <a:hlinkClick r:id="rId3"/>
              </a:rPr>
              <a:t>WOFF2</a:t>
            </a:r>
            <a:r>
              <a:rPr lang="en-US" altLang="ja-JP" dirty="0"/>
              <a:t> (</a:t>
            </a:r>
            <a:r>
              <a:rPr lang="ja-JP" altLang="en-US" dirty="0"/>
              <a:t>初回の勧告仕様</a:t>
            </a:r>
            <a:r>
              <a:rPr lang="en-US" altLang="ja-JP" dirty="0"/>
              <a:t>2018/03/01)</a:t>
            </a:r>
          </a:p>
          <a:p>
            <a:pPr lvl="2"/>
            <a:r>
              <a:rPr lang="ja-JP" altLang="en-US" dirty="0"/>
              <a:t>細かい処理の明確化や修正が上記の日付の後に行われている</a:t>
            </a:r>
            <a:endParaRPr lang="en-US" altLang="ja-JP" dirty="0"/>
          </a:p>
          <a:p>
            <a:pPr lvl="2"/>
            <a:r>
              <a:rPr kumimoji="1" lang="ja-JP" altLang="en-US" dirty="0"/>
              <a:t>検討に至った背景や仕様がどのように形になったかは</a:t>
            </a:r>
            <a:r>
              <a:rPr kumimoji="1" lang="en-US" altLang="ja-JP" dirty="0">
                <a:hlinkClick r:id="rId4"/>
              </a:rPr>
              <a:t>MicroType Express (MTX) Font Format</a:t>
            </a:r>
            <a:r>
              <a:rPr kumimoji="1" lang="ja-JP" altLang="en-US" dirty="0"/>
              <a:t>が詳しい</a:t>
            </a:r>
            <a:endParaRPr kumimoji="1" lang="en-US" altLang="ja-JP" dirty="0"/>
          </a:p>
          <a:p>
            <a:pPr lvl="1"/>
            <a:r>
              <a:rPr lang="en-US" altLang="ja-JP" dirty="0">
                <a:hlinkClick r:id="rId5"/>
              </a:rPr>
              <a:t>Progressive Font Enrichment (PFE) Evaluation Report </a:t>
            </a:r>
            <a:r>
              <a:rPr lang="en-US" altLang="ja-JP" dirty="0"/>
              <a:t>(2020/10/15)</a:t>
            </a:r>
          </a:p>
          <a:p>
            <a:pPr lvl="1"/>
            <a:r>
              <a:rPr kumimoji="1" lang="en-US" altLang="ja-JP" dirty="0">
                <a:hlinkClick r:id="rId6"/>
              </a:rPr>
              <a:t>Incremental Font Transfer</a:t>
            </a:r>
            <a:r>
              <a:rPr kumimoji="1" lang="en-US" altLang="ja-JP" dirty="0"/>
              <a:t>: PFE</a:t>
            </a:r>
            <a:r>
              <a:rPr kumimoji="1" lang="ja-JP" altLang="en-US" dirty="0"/>
              <a:t>を受けての</a:t>
            </a:r>
            <a:r>
              <a:rPr kumimoji="1" lang="en-US" altLang="ja-JP" dirty="0"/>
              <a:t>WOFF</a:t>
            </a:r>
            <a:r>
              <a:rPr kumimoji="1" lang="ja-JP" altLang="en-US" dirty="0"/>
              <a:t>の拡張提案</a:t>
            </a:r>
            <a:endParaRPr kumimoji="1" lang="en-US" altLang="ja-JP" dirty="0"/>
          </a:p>
          <a:p>
            <a:r>
              <a:rPr lang="en-US" altLang="ja-JP" dirty="0">
                <a:hlinkClick r:id="rId7"/>
              </a:rPr>
              <a:t>RFC 7932</a:t>
            </a:r>
            <a:r>
              <a:rPr lang="en-US" altLang="ja-JP" dirty="0"/>
              <a:t> </a:t>
            </a:r>
            <a:r>
              <a:rPr lang="en-US" altLang="ja-JP" dirty="0" err="1"/>
              <a:t>Brotil</a:t>
            </a:r>
            <a:r>
              <a:rPr lang="ja-JP" altLang="en-US" dirty="0"/>
              <a:t>圧縮方式 </a:t>
            </a:r>
            <a:r>
              <a:rPr lang="en-US" altLang="ja-JP" dirty="0"/>
              <a:t>(WOFF2</a:t>
            </a:r>
            <a:r>
              <a:rPr lang="ja-JP" altLang="en-US" dirty="0"/>
              <a:t>でも利用されている</a:t>
            </a:r>
            <a:r>
              <a:rPr lang="en-US" altLang="ja-JP" dirty="0"/>
              <a:t>)</a:t>
            </a:r>
          </a:p>
          <a:p>
            <a:pPr lvl="1"/>
            <a:r>
              <a:rPr lang="en-US" altLang="ja-JP" dirty="0"/>
              <a:t>LZ77</a:t>
            </a:r>
            <a:r>
              <a:rPr lang="ja-JP" altLang="en-US" dirty="0"/>
              <a:t>系の大規模辞書</a:t>
            </a:r>
            <a:r>
              <a:rPr lang="en-US" altLang="ja-JP" dirty="0"/>
              <a:t>(1.3</a:t>
            </a:r>
            <a:r>
              <a:rPr lang="ja-JP" altLang="en-US" dirty="0"/>
              <a:t>万語</a:t>
            </a:r>
            <a:r>
              <a:rPr lang="en-US" altLang="ja-JP" dirty="0"/>
              <a:t>)</a:t>
            </a:r>
            <a:r>
              <a:rPr lang="ja-JP" altLang="en-US" dirty="0"/>
              <a:t>を利用した高速・高圧縮のストリーミング用圧縮方式</a:t>
            </a:r>
            <a:endParaRPr lang="en-US" altLang="ja-JP" dirty="0"/>
          </a:p>
          <a:p>
            <a:r>
              <a:rPr lang="en-US" altLang="ja-JP" dirty="0">
                <a:hlinkClick r:id="rId8"/>
              </a:rPr>
              <a:t>TrueType</a:t>
            </a:r>
            <a:r>
              <a:rPr lang="en-US" altLang="ja-JP" dirty="0"/>
              <a:t> Font (TTF)</a:t>
            </a:r>
          </a:p>
          <a:p>
            <a:r>
              <a:rPr kumimoji="1" lang="en-US" altLang="ja-JP" dirty="0"/>
              <a:t>Open Font Format (OFF; ISO/IEC 14496-22:2015)</a:t>
            </a:r>
          </a:p>
          <a:p>
            <a:pPr lvl="1"/>
            <a:r>
              <a:rPr lang="en-US" altLang="ja-JP" dirty="0">
                <a:hlinkClick r:id="rId9"/>
              </a:rPr>
              <a:t>OpenType</a:t>
            </a:r>
            <a:r>
              <a:rPr lang="en-US" altLang="ja-JP" dirty="0"/>
              <a:t> (OTF; by Microsoft)</a:t>
            </a:r>
          </a:p>
          <a:p>
            <a:pPr lvl="1"/>
            <a:r>
              <a:rPr kumimoji="1" lang="en-US" altLang="ja-JP" dirty="0">
                <a:hlinkClick r:id="rId10"/>
              </a:rPr>
              <a:t>Adobe-Japan1-x</a:t>
            </a:r>
            <a:r>
              <a:rPr kumimoji="1" lang="en-US" altLang="ja-JP" dirty="0"/>
              <a:t> (AJ1x) </a:t>
            </a:r>
            <a:r>
              <a:rPr kumimoji="1" lang="ja-JP" altLang="en-US" dirty="0"/>
              <a:t>文字コレクション</a:t>
            </a:r>
            <a:r>
              <a:rPr kumimoji="1" lang="en-US" altLang="ja-JP" dirty="0"/>
              <a:t>: </a:t>
            </a:r>
            <a:r>
              <a:rPr kumimoji="1" lang="ja-JP" altLang="en-US" dirty="0"/>
              <a:t>日本語文字セットに対する</a:t>
            </a:r>
            <a:r>
              <a:rPr kumimoji="1" lang="en-US" altLang="ja-JP" dirty="0"/>
              <a:t>CID</a:t>
            </a:r>
            <a:r>
              <a:rPr kumimoji="1" lang="ja-JP" altLang="en-US" dirty="0"/>
              <a:t>の対応表</a:t>
            </a:r>
          </a:p>
        </p:txBody>
      </p:sp>
      <p:sp>
        <p:nvSpPr>
          <p:cNvPr id="4" name="テキスト ボックス 3">
            <a:extLst>
              <a:ext uri="{FF2B5EF4-FFF2-40B4-BE49-F238E27FC236}">
                <a16:creationId xmlns:a16="http://schemas.microsoft.com/office/drawing/2014/main" id="{0EB628C8-B097-4026-9418-CED0123FACFF}"/>
              </a:ext>
            </a:extLst>
          </p:cNvPr>
          <p:cNvSpPr txBox="1"/>
          <p:nvPr/>
        </p:nvSpPr>
        <p:spPr>
          <a:xfrm>
            <a:off x="2289545" y="6436499"/>
            <a:ext cx="6647974" cy="307777"/>
          </a:xfrm>
          <a:prstGeom prst="rect">
            <a:avLst/>
          </a:prstGeom>
          <a:noFill/>
        </p:spPr>
        <p:txBody>
          <a:bodyPr wrap="none" rtlCol="0">
            <a:spAutoFit/>
          </a:bodyPr>
          <a:lstStyle/>
          <a:p>
            <a:r>
              <a:rPr kumimoji="1" lang="ja-JP" altLang="en-US" sz="1400" dirty="0"/>
              <a:t>スライド中で怪しいな？詳細は？と思った点は元文献もみてみてください。。。</a:t>
            </a:r>
          </a:p>
        </p:txBody>
      </p:sp>
    </p:spTree>
    <p:extLst>
      <p:ext uri="{BB962C8B-B14F-4D97-AF65-F5344CB8AC3E}">
        <p14:creationId xmlns:p14="http://schemas.microsoft.com/office/powerpoint/2010/main" val="3393450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58637E-BDFE-4BE4-B937-81256A27228C}"/>
              </a:ext>
            </a:extLst>
          </p:cNvPr>
          <p:cNvSpPr>
            <a:spLocks noGrp="1"/>
          </p:cNvSpPr>
          <p:nvPr>
            <p:ph type="title"/>
          </p:nvPr>
        </p:nvSpPr>
        <p:spPr/>
        <p:txBody>
          <a:bodyPr/>
          <a:lstStyle/>
          <a:p>
            <a:r>
              <a:rPr kumimoji="1" lang="en-US" altLang="ja-JP" dirty="0"/>
              <a:t>WOFF2</a:t>
            </a:r>
            <a:r>
              <a:rPr kumimoji="1" lang="ja-JP" altLang="en-US" dirty="0"/>
              <a:t>の構造 </a:t>
            </a:r>
            <a:r>
              <a:rPr kumimoji="1" lang="en-US" altLang="ja-JP" dirty="0"/>
              <a:t>(VI) – ‘</a:t>
            </a:r>
            <a:r>
              <a:rPr kumimoji="1" lang="en-US" altLang="ja-JP" dirty="0" err="1"/>
              <a:t>glyf</a:t>
            </a:r>
            <a:r>
              <a:rPr kumimoji="1" lang="en-US" altLang="ja-JP" dirty="0"/>
              <a:t>’</a:t>
            </a:r>
            <a:r>
              <a:rPr kumimoji="1" lang="ja-JP" altLang="en-US" dirty="0"/>
              <a:t>の変換</a:t>
            </a:r>
          </a:p>
        </p:txBody>
      </p:sp>
      <p:sp>
        <p:nvSpPr>
          <p:cNvPr id="3" name="コンテンツ プレースホルダー 2">
            <a:extLst>
              <a:ext uri="{FF2B5EF4-FFF2-40B4-BE49-F238E27FC236}">
                <a16:creationId xmlns:a16="http://schemas.microsoft.com/office/drawing/2014/main" id="{A4C6A17A-8AD4-4D0D-B7BD-852517ED6237}"/>
              </a:ext>
            </a:extLst>
          </p:cNvPr>
          <p:cNvSpPr>
            <a:spLocks noGrp="1"/>
          </p:cNvSpPr>
          <p:nvPr>
            <p:ph idx="1"/>
          </p:nvPr>
        </p:nvSpPr>
        <p:spPr>
          <a:xfrm>
            <a:off x="628649" y="1825624"/>
            <a:ext cx="8111313" cy="4667249"/>
          </a:xfrm>
        </p:spPr>
        <p:txBody>
          <a:bodyPr>
            <a:normAutofit fontScale="77500" lnSpcReduction="20000"/>
          </a:bodyPr>
          <a:lstStyle/>
          <a:p>
            <a:r>
              <a:rPr kumimoji="1" lang="en-US" altLang="ja-JP" dirty="0" err="1"/>
              <a:t>TableDirectory</a:t>
            </a:r>
            <a:r>
              <a:rPr kumimoji="1" lang="ja-JP" altLang="en-US" dirty="0"/>
              <a:t>の項目にあるパラメータの通り、</a:t>
            </a:r>
            <a:r>
              <a:rPr kumimoji="1" lang="en-US" altLang="ja-JP" dirty="0"/>
              <a:t>transformation</a:t>
            </a:r>
            <a:r>
              <a:rPr kumimoji="1" lang="ja-JP" altLang="en-US" dirty="0"/>
              <a:t>を掛けるかどうかが選択できる。</a:t>
            </a:r>
            <a:endParaRPr kumimoji="1" lang="en-US" altLang="ja-JP" dirty="0"/>
          </a:p>
          <a:p>
            <a:pPr lvl="1"/>
            <a:r>
              <a:rPr lang="en-US" altLang="ja-JP" dirty="0"/>
              <a:t>’3’</a:t>
            </a:r>
            <a:r>
              <a:rPr lang="ja-JP" altLang="en-US" dirty="0"/>
              <a:t>が変換なしのそのまま</a:t>
            </a:r>
            <a:endParaRPr lang="en-US" altLang="ja-JP" dirty="0"/>
          </a:p>
          <a:p>
            <a:pPr lvl="1"/>
            <a:r>
              <a:rPr lang="en-US" altLang="ja-JP" dirty="0"/>
              <a:t>’0’</a:t>
            </a:r>
            <a:r>
              <a:rPr lang="ja-JP" altLang="en-US" dirty="0"/>
              <a:t>が</a:t>
            </a:r>
            <a:r>
              <a:rPr lang="en-US" altLang="ja-JP" dirty="0"/>
              <a:t>table transformation</a:t>
            </a:r>
            <a:r>
              <a:rPr lang="ja-JP" altLang="en-US" dirty="0"/>
              <a:t>を掛けたデータ。</a:t>
            </a:r>
            <a:endParaRPr lang="en-US" altLang="ja-JP" dirty="0"/>
          </a:p>
          <a:p>
            <a:r>
              <a:rPr kumimoji="1" lang="ja-JP" altLang="en-US" dirty="0"/>
              <a:t>変換は（論理的な）重複情報の削除と、グリフアウトラインに対する効率的エンコードの</a:t>
            </a:r>
            <a:r>
              <a:rPr kumimoji="1" lang="en-US" altLang="ja-JP" dirty="0"/>
              <a:t>2</a:t>
            </a:r>
            <a:r>
              <a:rPr kumimoji="1" lang="ja-JP" altLang="en-US" dirty="0"/>
              <a:t>本立て</a:t>
            </a:r>
            <a:endParaRPr kumimoji="1" lang="en-US" altLang="ja-JP" dirty="0"/>
          </a:p>
          <a:p>
            <a:pPr lvl="1"/>
            <a:r>
              <a:rPr lang="ja-JP" altLang="en-US" dirty="0"/>
              <a:t>重複情報には、計算すれば求められる値である場合も含まれる</a:t>
            </a:r>
            <a:endParaRPr lang="en-US" altLang="ja-JP" dirty="0"/>
          </a:p>
          <a:p>
            <a:pPr lvl="2"/>
            <a:r>
              <a:rPr lang="en-US" altLang="ja-JP" dirty="0"/>
              <a:t>bounding box</a:t>
            </a:r>
            <a:r>
              <a:rPr lang="ja-JP" altLang="en-US" dirty="0"/>
              <a:t>が該当、</a:t>
            </a:r>
            <a:r>
              <a:rPr lang="en-US" altLang="ja-JP" dirty="0"/>
              <a:t>simple glyph</a:t>
            </a:r>
            <a:r>
              <a:rPr lang="ja-JP" altLang="en-US" dirty="0"/>
              <a:t>に対して格納されてる座標点群から計算されるアウトラインの外枠と一致している場合は、</a:t>
            </a:r>
            <a:r>
              <a:rPr lang="en-US" altLang="ja-JP" dirty="0"/>
              <a:t>reconstruct</a:t>
            </a:r>
            <a:r>
              <a:rPr lang="ja-JP" altLang="en-US" dirty="0"/>
              <a:t>で計算可能として</a:t>
            </a:r>
            <a:r>
              <a:rPr lang="en-US" altLang="ja-JP" dirty="0"/>
              <a:t>WOFF2</a:t>
            </a:r>
            <a:r>
              <a:rPr lang="ja-JP" altLang="en-US" dirty="0"/>
              <a:t>には入れない（計算可能のビットは立てる）</a:t>
            </a:r>
            <a:endParaRPr lang="en-US" altLang="ja-JP" dirty="0"/>
          </a:p>
          <a:p>
            <a:pPr lvl="1"/>
            <a:r>
              <a:rPr kumimoji="1" lang="en-US" altLang="ja-JP" dirty="0"/>
              <a:t>transform/reconstruct</a:t>
            </a:r>
            <a:r>
              <a:rPr kumimoji="1" lang="ja-JP" altLang="en-US" dirty="0"/>
              <a:t>は可逆変換ではなく、機能的に同じではあるが、</a:t>
            </a:r>
            <a:r>
              <a:rPr lang="ja-JP" altLang="en-US" dirty="0"/>
              <a:t>ビット列として</a:t>
            </a:r>
            <a:r>
              <a:rPr lang="en-US" altLang="ja-JP" dirty="0"/>
              <a:t>origin != reconstruct</a:t>
            </a:r>
            <a:r>
              <a:rPr lang="ja-JP" altLang="en-US" dirty="0"/>
              <a:t>なことはある</a:t>
            </a:r>
            <a:endParaRPr lang="en-US" altLang="ja-JP" dirty="0"/>
          </a:p>
          <a:p>
            <a:pPr lvl="2"/>
            <a:r>
              <a:rPr lang="ja-JP" altLang="en-US" dirty="0"/>
              <a:t>なので、</a:t>
            </a:r>
            <a:r>
              <a:rPr lang="en-US" altLang="ja-JP" dirty="0" err="1"/>
              <a:t>TableDirectory</a:t>
            </a:r>
            <a:r>
              <a:rPr lang="ja-JP" altLang="en-US" dirty="0"/>
              <a:t>の</a:t>
            </a:r>
            <a:r>
              <a:rPr lang="en-US" altLang="ja-JP" dirty="0"/>
              <a:t>original</a:t>
            </a:r>
            <a:r>
              <a:rPr lang="ja-JP" altLang="en-US" dirty="0"/>
              <a:t>の長さに一致するとは限らない＝参考情報</a:t>
            </a:r>
            <a:endParaRPr lang="en-US" altLang="ja-JP" dirty="0"/>
          </a:p>
          <a:p>
            <a:pPr lvl="1"/>
            <a:r>
              <a:rPr lang="ja-JP" altLang="en-US" dirty="0"/>
              <a:t>グリフの制御点情報は座標点群から前の点からの変化量に計算され、かつ変換式</a:t>
            </a:r>
            <a:r>
              <a:rPr lang="en-US" altLang="ja-JP" dirty="0"/>
              <a:t>ID</a:t>
            </a:r>
            <a:r>
              <a:rPr lang="ja-JP" altLang="en-US" dirty="0"/>
              <a:t>とデータに変換される</a:t>
            </a:r>
            <a:endParaRPr lang="en-US" altLang="ja-JP" dirty="0"/>
          </a:p>
          <a:p>
            <a:pPr lvl="2"/>
            <a:r>
              <a:rPr kumimoji="1" lang="en-US" altLang="ja-JP" dirty="0"/>
              <a:t>reconstruct</a:t>
            </a:r>
            <a:r>
              <a:rPr kumimoji="1" lang="ja-JP" altLang="en-US" dirty="0"/>
              <a:t>ではグリフごとに処理を行い、再構成した</a:t>
            </a:r>
            <a:r>
              <a:rPr kumimoji="1" lang="en-US" altLang="ja-JP" dirty="0"/>
              <a:t>’</a:t>
            </a:r>
            <a:r>
              <a:rPr kumimoji="1" lang="en-US" altLang="ja-JP" dirty="0" err="1"/>
              <a:t>glyf</a:t>
            </a:r>
            <a:r>
              <a:rPr kumimoji="1" lang="en-US" altLang="ja-JP" dirty="0"/>
              <a:t>’</a:t>
            </a:r>
            <a:r>
              <a:rPr kumimoji="1" lang="ja-JP" altLang="en-US" dirty="0"/>
              <a:t>テーブル内でのオフセットを</a:t>
            </a:r>
            <a:r>
              <a:rPr kumimoji="1" lang="en-US" altLang="ja-JP" dirty="0"/>
              <a:t>’</a:t>
            </a:r>
            <a:r>
              <a:rPr kumimoji="1" lang="en-US" altLang="ja-JP" dirty="0" err="1"/>
              <a:t>loca</a:t>
            </a:r>
            <a:r>
              <a:rPr kumimoji="1" lang="en-US" altLang="ja-JP" dirty="0"/>
              <a:t>’</a:t>
            </a:r>
            <a:r>
              <a:rPr kumimoji="1" lang="ja-JP" altLang="en-US" dirty="0"/>
              <a:t>テーブルの内容とする</a:t>
            </a:r>
            <a:endParaRPr kumimoji="1" lang="en-US" altLang="ja-JP" dirty="0"/>
          </a:p>
          <a:p>
            <a:pPr lvl="2"/>
            <a:r>
              <a:rPr kumimoji="1" lang="en-US" altLang="ja-JP" dirty="0"/>
              <a:t>Transform</a:t>
            </a:r>
            <a:r>
              <a:rPr kumimoji="1" lang="ja-JP" altLang="en-US" dirty="0"/>
              <a:t>がかかった場合の</a:t>
            </a:r>
            <a:r>
              <a:rPr kumimoji="1" lang="en-US" altLang="ja-JP" dirty="0"/>
              <a:t>’</a:t>
            </a:r>
            <a:r>
              <a:rPr kumimoji="1" lang="en-US" altLang="ja-JP" dirty="0" err="1"/>
              <a:t>loca</a:t>
            </a:r>
            <a:r>
              <a:rPr kumimoji="1" lang="en-US" altLang="ja-JP" dirty="0"/>
              <a:t>’</a:t>
            </a:r>
            <a:r>
              <a:rPr kumimoji="1" lang="ja-JP" altLang="en-US" dirty="0"/>
              <a:t>テーブルの中身は空</a:t>
            </a:r>
          </a:p>
        </p:txBody>
      </p:sp>
    </p:spTree>
    <p:extLst>
      <p:ext uri="{BB962C8B-B14F-4D97-AF65-F5344CB8AC3E}">
        <p14:creationId xmlns:p14="http://schemas.microsoft.com/office/powerpoint/2010/main" val="1779614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AFCE02-F679-40D3-AFCE-0A73A7177FDC}"/>
              </a:ext>
            </a:extLst>
          </p:cNvPr>
          <p:cNvSpPr>
            <a:spLocks noGrp="1"/>
          </p:cNvSpPr>
          <p:nvPr>
            <p:ph type="title"/>
          </p:nvPr>
        </p:nvSpPr>
        <p:spPr>
          <a:xfrm>
            <a:off x="628650" y="365126"/>
            <a:ext cx="7969546" cy="1325563"/>
          </a:xfrm>
        </p:spPr>
        <p:txBody>
          <a:bodyPr/>
          <a:lstStyle/>
          <a:p>
            <a:r>
              <a:rPr kumimoji="1" lang="en-US" altLang="ja-JP" dirty="0"/>
              <a:t>WOFF2</a:t>
            </a:r>
            <a:r>
              <a:rPr kumimoji="1" lang="ja-JP" altLang="en-US" dirty="0"/>
              <a:t>の構造 </a:t>
            </a:r>
            <a:r>
              <a:rPr kumimoji="1" lang="en-US" altLang="ja-JP" dirty="0"/>
              <a:t>(VII) – ‘</a:t>
            </a:r>
            <a:r>
              <a:rPr kumimoji="1" lang="en-US" altLang="ja-JP" dirty="0" err="1"/>
              <a:t>glyf</a:t>
            </a:r>
            <a:r>
              <a:rPr kumimoji="1" lang="en-US" altLang="ja-JP" dirty="0"/>
              <a:t>’</a:t>
            </a:r>
            <a:r>
              <a:rPr kumimoji="1" lang="ja-JP" altLang="en-US" dirty="0"/>
              <a:t>の変換</a:t>
            </a:r>
          </a:p>
        </p:txBody>
      </p:sp>
      <p:pic>
        <p:nvPicPr>
          <p:cNvPr id="5" name="図 4">
            <a:extLst>
              <a:ext uri="{FF2B5EF4-FFF2-40B4-BE49-F238E27FC236}">
                <a16:creationId xmlns:a16="http://schemas.microsoft.com/office/drawing/2014/main" id="{A8ACE9DE-CA13-40F0-82AE-B2950FDB79DD}"/>
              </a:ext>
            </a:extLst>
          </p:cNvPr>
          <p:cNvPicPr>
            <a:picLocks noChangeAspect="1"/>
          </p:cNvPicPr>
          <p:nvPr/>
        </p:nvPicPr>
        <p:blipFill>
          <a:blip r:embed="rId2"/>
          <a:stretch>
            <a:fillRect/>
          </a:stretch>
        </p:blipFill>
        <p:spPr>
          <a:xfrm>
            <a:off x="0" y="1758895"/>
            <a:ext cx="9144000" cy="4828768"/>
          </a:xfrm>
          <a:prstGeom prst="rect">
            <a:avLst/>
          </a:prstGeom>
        </p:spPr>
      </p:pic>
      <p:sp>
        <p:nvSpPr>
          <p:cNvPr id="6" name="右中かっこ 5">
            <a:extLst>
              <a:ext uri="{FF2B5EF4-FFF2-40B4-BE49-F238E27FC236}">
                <a16:creationId xmlns:a16="http://schemas.microsoft.com/office/drawing/2014/main" id="{F741A356-641A-4636-B079-D5C966872696}"/>
              </a:ext>
            </a:extLst>
          </p:cNvPr>
          <p:cNvSpPr/>
          <p:nvPr/>
        </p:nvSpPr>
        <p:spPr>
          <a:xfrm>
            <a:off x="6018028" y="2594344"/>
            <a:ext cx="205563" cy="1757916"/>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1B55036F-F520-4AEA-91B1-423ED5266D71}"/>
              </a:ext>
            </a:extLst>
          </p:cNvPr>
          <p:cNvSpPr txBox="1"/>
          <p:nvPr/>
        </p:nvSpPr>
        <p:spPr>
          <a:xfrm>
            <a:off x="6321884" y="3288636"/>
            <a:ext cx="2723823" cy="369332"/>
          </a:xfrm>
          <a:prstGeom prst="rect">
            <a:avLst/>
          </a:prstGeom>
          <a:noFill/>
        </p:spPr>
        <p:txBody>
          <a:bodyPr wrap="none" rtlCol="0">
            <a:spAutoFit/>
          </a:bodyPr>
          <a:lstStyle/>
          <a:p>
            <a:r>
              <a:rPr kumimoji="1" lang="ja-JP" altLang="en-US" dirty="0"/>
              <a:t>テーブル内のデータ位置</a:t>
            </a:r>
          </a:p>
        </p:txBody>
      </p:sp>
    </p:spTree>
    <p:extLst>
      <p:ext uri="{BB962C8B-B14F-4D97-AF65-F5344CB8AC3E}">
        <p14:creationId xmlns:p14="http://schemas.microsoft.com/office/powerpoint/2010/main" val="2180826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2798E4-0043-4C40-8859-FF68165CD8FB}"/>
              </a:ext>
            </a:extLst>
          </p:cNvPr>
          <p:cNvSpPr>
            <a:spLocks noGrp="1"/>
          </p:cNvSpPr>
          <p:nvPr>
            <p:ph type="title"/>
          </p:nvPr>
        </p:nvSpPr>
        <p:spPr/>
        <p:txBody>
          <a:bodyPr/>
          <a:lstStyle/>
          <a:p>
            <a:r>
              <a:rPr kumimoji="1" lang="en-US" altLang="ja-JP" dirty="0"/>
              <a:t>WOFF2</a:t>
            </a:r>
            <a:r>
              <a:rPr kumimoji="1" lang="ja-JP" altLang="en-US" dirty="0"/>
              <a:t>の構造 </a:t>
            </a:r>
            <a:r>
              <a:rPr kumimoji="1" lang="en-US" altLang="ja-JP" dirty="0"/>
              <a:t>(VII) – ‘</a:t>
            </a:r>
            <a:r>
              <a:rPr kumimoji="1" lang="en-US" altLang="ja-JP" dirty="0" err="1"/>
              <a:t>glyf</a:t>
            </a:r>
            <a:r>
              <a:rPr kumimoji="1" lang="en-US" altLang="ja-JP" dirty="0"/>
              <a:t>’</a:t>
            </a:r>
            <a:r>
              <a:rPr kumimoji="1" lang="ja-JP" altLang="en-US" dirty="0"/>
              <a:t>の変換</a:t>
            </a:r>
          </a:p>
        </p:txBody>
      </p:sp>
      <p:sp>
        <p:nvSpPr>
          <p:cNvPr id="3" name="コンテンツ プレースホルダー 2">
            <a:extLst>
              <a:ext uri="{FF2B5EF4-FFF2-40B4-BE49-F238E27FC236}">
                <a16:creationId xmlns:a16="http://schemas.microsoft.com/office/drawing/2014/main" id="{CB9D6A39-BC19-4420-9D7A-E1C3CC82425F}"/>
              </a:ext>
            </a:extLst>
          </p:cNvPr>
          <p:cNvSpPr>
            <a:spLocks noGrp="1"/>
          </p:cNvSpPr>
          <p:nvPr>
            <p:ph idx="1"/>
          </p:nvPr>
        </p:nvSpPr>
        <p:spPr>
          <a:xfrm>
            <a:off x="628650" y="1825625"/>
            <a:ext cx="5013694" cy="4716942"/>
          </a:xfrm>
        </p:spPr>
        <p:txBody>
          <a:bodyPr>
            <a:normAutofit fontScale="85000" lnSpcReduction="20000"/>
          </a:bodyPr>
          <a:lstStyle/>
          <a:p>
            <a:r>
              <a:rPr lang="ja-JP" altLang="en-US" dirty="0"/>
              <a:t>メインとなる</a:t>
            </a:r>
            <a:r>
              <a:rPr lang="en-US" altLang="ja-JP" dirty="0" err="1"/>
              <a:t>glyphStream</a:t>
            </a:r>
            <a:r>
              <a:rPr lang="ja-JP" altLang="en-US" dirty="0"/>
              <a:t>のデータは</a:t>
            </a:r>
            <a:r>
              <a:rPr lang="en-US" altLang="ja-JP" dirty="0"/>
              <a:t>OTF/TTF</a:t>
            </a:r>
            <a:r>
              <a:rPr lang="ja-JP" altLang="en-US" dirty="0"/>
              <a:t>での座標点群でなく一つ前の点に対する変化量の値。</a:t>
            </a:r>
            <a:endParaRPr lang="en-US" altLang="ja-JP" dirty="0"/>
          </a:p>
          <a:p>
            <a:r>
              <a:rPr kumimoji="1" lang="en-US" altLang="ja-JP" dirty="0"/>
              <a:t>128</a:t>
            </a:r>
            <a:r>
              <a:rPr kumimoji="1" lang="ja-JP" altLang="en-US" dirty="0"/>
              <a:t>個の変換式から選択して表現できるものを選ぶ</a:t>
            </a:r>
            <a:endParaRPr kumimoji="1" lang="en-US" altLang="ja-JP" dirty="0"/>
          </a:p>
          <a:p>
            <a:pPr lvl="1"/>
            <a:r>
              <a:rPr lang="ja-JP" altLang="en-US" dirty="0"/>
              <a:t>データバイト数は可変長（</a:t>
            </a:r>
            <a:r>
              <a:rPr lang="en-US" altLang="ja-JP" dirty="0"/>
              <a:t>1-4</a:t>
            </a:r>
            <a:r>
              <a:rPr lang="ja-JP" altLang="en-US" dirty="0"/>
              <a:t>バイト）</a:t>
            </a:r>
            <a:endParaRPr kumimoji="1" lang="en-US" altLang="ja-JP" dirty="0"/>
          </a:p>
          <a:p>
            <a:pPr lvl="1"/>
            <a:r>
              <a:rPr lang="en-US" altLang="ja-JP" dirty="0"/>
              <a:t>X/Y</a:t>
            </a:r>
            <a:r>
              <a:rPr lang="ja-JP" altLang="en-US" dirty="0"/>
              <a:t>どちらかが</a:t>
            </a:r>
            <a:r>
              <a:rPr lang="en-US" altLang="ja-JP" dirty="0"/>
              <a:t>0</a:t>
            </a:r>
            <a:r>
              <a:rPr lang="ja-JP" altLang="en-US" dirty="0"/>
              <a:t>や変化量が小さい値が短い長さで表現可能になる方式（頻出の値を小さくする方策）</a:t>
            </a:r>
            <a:endParaRPr lang="en-US" altLang="ja-JP" dirty="0"/>
          </a:p>
          <a:p>
            <a:pPr lvl="2"/>
            <a:r>
              <a:rPr lang="en-US" altLang="ja-JP" dirty="0"/>
              <a:t>Delta</a:t>
            </a:r>
            <a:r>
              <a:rPr lang="ja-JP" altLang="en-US" dirty="0"/>
              <a:t>を足したデータに</a:t>
            </a:r>
            <a:r>
              <a:rPr lang="en-US" altLang="ja-JP" dirty="0"/>
              <a:t>sign</a:t>
            </a:r>
            <a:r>
              <a:rPr lang="ja-JP" altLang="en-US" dirty="0"/>
              <a:t>を付けた値が導出値</a:t>
            </a:r>
            <a:endParaRPr lang="en-US" altLang="ja-JP" dirty="0"/>
          </a:p>
          <a:p>
            <a:pPr lvl="2"/>
            <a:r>
              <a:rPr lang="en-US" altLang="ja-JP" dirty="0"/>
              <a:t>Bits</a:t>
            </a:r>
            <a:r>
              <a:rPr lang="ja-JP" altLang="en-US" dirty="0"/>
              <a:t>はデータから</a:t>
            </a:r>
            <a:r>
              <a:rPr lang="en-US" altLang="ja-JP" dirty="0"/>
              <a:t>X/Y</a:t>
            </a:r>
            <a:r>
              <a:rPr lang="ja-JP" altLang="en-US" dirty="0"/>
              <a:t>それぞれに切り出す長さを示す</a:t>
            </a:r>
            <a:endParaRPr lang="en-US" altLang="ja-JP" dirty="0"/>
          </a:p>
          <a:p>
            <a:r>
              <a:rPr lang="en-US" altLang="ja-JP" dirty="0"/>
              <a:t>o</a:t>
            </a:r>
            <a:r>
              <a:rPr kumimoji="1" lang="en-US" altLang="ja-JP" dirty="0"/>
              <a:t>n/off-curve</a:t>
            </a:r>
            <a:r>
              <a:rPr kumimoji="1" lang="ja-JP" altLang="en-US" dirty="0"/>
              <a:t>のフラグと変換式</a:t>
            </a:r>
            <a:r>
              <a:rPr kumimoji="1" lang="en-US" altLang="ja-JP" dirty="0"/>
              <a:t>ID</a:t>
            </a:r>
            <a:r>
              <a:rPr lang="ja-JP" altLang="en-US" dirty="0"/>
              <a:t>を合わせて</a:t>
            </a:r>
            <a:r>
              <a:rPr lang="en-US" altLang="ja-JP" dirty="0" err="1"/>
              <a:t>flagStream</a:t>
            </a:r>
            <a:r>
              <a:rPr lang="ja-JP" altLang="en-US" dirty="0"/>
              <a:t>に格納する</a:t>
            </a:r>
            <a:endParaRPr lang="en-US" altLang="ja-JP" dirty="0"/>
          </a:p>
          <a:p>
            <a:pPr lvl="1"/>
            <a:r>
              <a:rPr kumimoji="1" lang="ja-JP" altLang="en-US" dirty="0"/>
              <a:t>右の表の</a:t>
            </a:r>
            <a:r>
              <a:rPr kumimoji="1" lang="en-US" altLang="ja-JP" dirty="0"/>
              <a:t>byte</a:t>
            </a:r>
            <a:r>
              <a:rPr kumimoji="1" lang="ja-JP" altLang="en-US" dirty="0"/>
              <a:t>の値は</a:t>
            </a:r>
            <a:r>
              <a:rPr kumimoji="1" lang="en-US" altLang="ja-JP" dirty="0" err="1"/>
              <a:t>flagStream</a:t>
            </a:r>
            <a:r>
              <a:rPr kumimoji="1" lang="ja-JP" altLang="en-US" dirty="0"/>
              <a:t>にある</a:t>
            </a:r>
            <a:r>
              <a:rPr kumimoji="1" lang="en-US" altLang="ja-JP" dirty="0"/>
              <a:t>1byte</a:t>
            </a:r>
            <a:r>
              <a:rPr kumimoji="1" lang="ja-JP" altLang="en-US" dirty="0"/>
              <a:t>を加えたもの</a:t>
            </a:r>
          </a:p>
        </p:txBody>
      </p:sp>
      <p:pic>
        <p:nvPicPr>
          <p:cNvPr id="5" name="図 4">
            <a:extLst>
              <a:ext uri="{FF2B5EF4-FFF2-40B4-BE49-F238E27FC236}">
                <a16:creationId xmlns:a16="http://schemas.microsoft.com/office/drawing/2014/main" id="{1CCB4791-1CDD-4A31-ACEC-82A25CBC6276}"/>
              </a:ext>
            </a:extLst>
          </p:cNvPr>
          <p:cNvPicPr>
            <a:picLocks noChangeAspect="1"/>
          </p:cNvPicPr>
          <p:nvPr/>
        </p:nvPicPr>
        <p:blipFill>
          <a:blip r:embed="rId2"/>
          <a:stretch>
            <a:fillRect/>
          </a:stretch>
        </p:blipFill>
        <p:spPr>
          <a:xfrm>
            <a:off x="5759501" y="0"/>
            <a:ext cx="3384499" cy="6840000"/>
          </a:xfrm>
          <a:prstGeom prst="rect">
            <a:avLst/>
          </a:prstGeom>
        </p:spPr>
      </p:pic>
    </p:spTree>
    <p:extLst>
      <p:ext uri="{BB962C8B-B14F-4D97-AF65-F5344CB8AC3E}">
        <p14:creationId xmlns:p14="http://schemas.microsoft.com/office/powerpoint/2010/main" val="1475008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A2369C-6A43-4762-A3CD-413D7DD64EB6}"/>
              </a:ext>
            </a:extLst>
          </p:cNvPr>
          <p:cNvSpPr>
            <a:spLocks noGrp="1"/>
          </p:cNvSpPr>
          <p:nvPr>
            <p:ph type="title"/>
          </p:nvPr>
        </p:nvSpPr>
        <p:spPr>
          <a:xfrm>
            <a:off x="628649" y="365126"/>
            <a:ext cx="8387759" cy="1325563"/>
          </a:xfrm>
        </p:spPr>
        <p:txBody>
          <a:bodyPr>
            <a:normAutofit/>
          </a:bodyPr>
          <a:lstStyle/>
          <a:p>
            <a:r>
              <a:rPr lang="en-US" altLang="ja-JP" sz="2800" dirty="0"/>
              <a:t>generic font family</a:t>
            </a:r>
            <a:r>
              <a:rPr lang="ja-JP" altLang="en-US" sz="2800" dirty="0"/>
              <a:t>の拡充とローカルフォントの縮小</a:t>
            </a:r>
            <a:endParaRPr kumimoji="1" lang="ja-JP" altLang="en-US" sz="2800" dirty="0"/>
          </a:p>
        </p:txBody>
      </p:sp>
      <p:sp>
        <p:nvSpPr>
          <p:cNvPr id="3" name="コンテンツ プレースホルダー 2">
            <a:extLst>
              <a:ext uri="{FF2B5EF4-FFF2-40B4-BE49-F238E27FC236}">
                <a16:creationId xmlns:a16="http://schemas.microsoft.com/office/drawing/2014/main" id="{E0B023FC-6650-494D-800D-23C464DD944D}"/>
              </a:ext>
            </a:extLst>
          </p:cNvPr>
          <p:cNvSpPr>
            <a:spLocks noGrp="1"/>
          </p:cNvSpPr>
          <p:nvPr>
            <p:ph idx="1"/>
          </p:nvPr>
        </p:nvSpPr>
        <p:spPr>
          <a:xfrm>
            <a:off x="628650" y="1825624"/>
            <a:ext cx="7886700" cy="4610617"/>
          </a:xfrm>
        </p:spPr>
        <p:txBody>
          <a:bodyPr>
            <a:normAutofit fontScale="62500" lnSpcReduction="20000"/>
          </a:bodyPr>
          <a:lstStyle/>
          <a:p>
            <a:pPr marL="0" indent="0">
              <a:buNone/>
            </a:pPr>
            <a:r>
              <a:rPr kumimoji="1" lang="ja-JP" altLang="en-US" dirty="0"/>
              <a:t>ここ最近</a:t>
            </a:r>
            <a:r>
              <a:rPr kumimoji="1" lang="en-US" altLang="ja-JP" dirty="0"/>
              <a:t>(??)</a:t>
            </a:r>
            <a:r>
              <a:rPr kumimoji="1" lang="ja-JP" altLang="en-US" dirty="0"/>
              <a:t>の流れとして</a:t>
            </a:r>
            <a:endParaRPr kumimoji="1" lang="en-US" altLang="ja-JP" dirty="0"/>
          </a:p>
          <a:p>
            <a:r>
              <a:rPr kumimoji="1" lang="en-US" altLang="ja-JP" dirty="0"/>
              <a:t>@font-face</a:t>
            </a:r>
            <a:r>
              <a:rPr kumimoji="1" lang="ja-JP" altLang="en-US" dirty="0"/>
              <a:t>の</a:t>
            </a:r>
            <a:r>
              <a:rPr kumimoji="1" lang="en-US" altLang="ja-JP" dirty="0" err="1"/>
              <a:t>src</a:t>
            </a:r>
            <a:r>
              <a:rPr kumimoji="1" lang="ja-JP" altLang="en-US" dirty="0"/>
              <a:t>へ</a:t>
            </a:r>
            <a:r>
              <a:rPr lang="en-US" altLang="ja-JP" dirty="0"/>
              <a:t>.</a:t>
            </a:r>
            <a:r>
              <a:rPr lang="en-US" altLang="ja-JP" dirty="0" err="1"/>
              <a:t>woff</a:t>
            </a:r>
            <a:r>
              <a:rPr lang="en-US" altLang="ja-JP" dirty="0"/>
              <a:t>/.woff2</a:t>
            </a:r>
            <a:r>
              <a:rPr lang="ja-JP" altLang="en-US" dirty="0"/>
              <a:t>が導入され広まっていく</a:t>
            </a:r>
            <a:endParaRPr lang="en-US" altLang="ja-JP" dirty="0"/>
          </a:p>
          <a:p>
            <a:pPr lvl="1"/>
            <a:r>
              <a:rPr lang="en-US" altLang="ja-JP" dirty="0"/>
              <a:t>.</a:t>
            </a:r>
            <a:r>
              <a:rPr lang="en-US" altLang="ja-JP" dirty="0" err="1"/>
              <a:t>woff</a:t>
            </a:r>
            <a:r>
              <a:rPr lang="en-US" altLang="ja-JP" dirty="0"/>
              <a:t> </a:t>
            </a:r>
            <a:r>
              <a:rPr lang="ja-JP" altLang="en-US" dirty="0"/>
              <a:t>追加</a:t>
            </a:r>
            <a:r>
              <a:rPr lang="en-US" altLang="ja-JP" dirty="0"/>
              <a:t>:</a:t>
            </a:r>
            <a:r>
              <a:rPr lang="ja-JP" altLang="en-US" dirty="0"/>
              <a:t> </a:t>
            </a:r>
            <a:r>
              <a:rPr lang="en-US" altLang="ja-JP" dirty="0"/>
              <a:t>https://www.w3.org/TR/2009/WD-css3-fonts-20090618/</a:t>
            </a:r>
            <a:endParaRPr kumimoji="1" lang="en-US" altLang="ja-JP" dirty="0"/>
          </a:p>
          <a:p>
            <a:pPr lvl="1"/>
            <a:r>
              <a:rPr lang="en-US" altLang="ja-JP" dirty="0"/>
              <a:t>@font-face</a:t>
            </a:r>
            <a:r>
              <a:rPr lang="ja-JP" altLang="en-US" dirty="0"/>
              <a:t>自体は</a:t>
            </a:r>
            <a:r>
              <a:rPr lang="en-US" altLang="ja-JP" dirty="0"/>
              <a:t>TTF</a:t>
            </a:r>
            <a:r>
              <a:rPr lang="ja-JP" altLang="en-US" dirty="0"/>
              <a:t>などのために</a:t>
            </a:r>
            <a:r>
              <a:rPr lang="en-US" altLang="ja-JP" dirty="0"/>
              <a:t>CSS3 module Web Fonts</a:t>
            </a:r>
            <a:r>
              <a:rPr lang="ja-JP" altLang="en-US" dirty="0"/>
              <a:t>なるものが昔からあった</a:t>
            </a:r>
            <a:endParaRPr lang="en-US" altLang="ja-JP" dirty="0"/>
          </a:p>
          <a:p>
            <a:pPr lvl="2"/>
            <a:r>
              <a:rPr kumimoji="1" lang="en-US" altLang="ja-JP" dirty="0">
                <a:hlinkClick r:id="rId2"/>
              </a:rPr>
              <a:t>https://www.w3.org/TR/2002/WD-css3-webfonts-20020802/</a:t>
            </a:r>
            <a:endParaRPr kumimoji="1" lang="en-US" altLang="ja-JP" dirty="0"/>
          </a:p>
          <a:p>
            <a:pPr lvl="2"/>
            <a:r>
              <a:rPr lang="ja-JP" altLang="en-US" dirty="0"/>
              <a:t>驚く</a:t>
            </a:r>
            <a:r>
              <a:rPr lang="en-US" altLang="ja-JP" dirty="0"/>
              <a:t>(?)</a:t>
            </a:r>
            <a:r>
              <a:rPr lang="ja-JP" altLang="en-US" dirty="0"/>
              <a:t>ことにこの初版から</a:t>
            </a:r>
            <a:r>
              <a:rPr lang="en-US" altLang="ja-JP" dirty="0" err="1"/>
              <a:t>unicode</a:t>
            </a:r>
            <a:r>
              <a:rPr lang="en-US" altLang="ja-JP" dirty="0"/>
              <a:t>-range</a:t>
            </a:r>
            <a:r>
              <a:rPr lang="ja-JP" altLang="en-US" dirty="0"/>
              <a:t>のパラメータがあった</a:t>
            </a:r>
            <a:endParaRPr kumimoji="1" lang="en-US" altLang="ja-JP" dirty="0"/>
          </a:p>
          <a:p>
            <a:r>
              <a:rPr kumimoji="1" lang="en-US" altLang="ja-JP" dirty="0"/>
              <a:t>Generic font family</a:t>
            </a:r>
            <a:r>
              <a:rPr kumimoji="1" lang="ja-JP" altLang="en-US" dirty="0"/>
              <a:t>への追加の議論</a:t>
            </a:r>
            <a:endParaRPr kumimoji="1" lang="en-US" altLang="ja-JP" dirty="0"/>
          </a:p>
          <a:p>
            <a:pPr lvl="1"/>
            <a:r>
              <a:rPr kumimoji="1" lang="ja-JP" altLang="en-US" dirty="0"/>
              <a:t>少し高度な汎用的に使われているもの</a:t>
            </a:r>
            <a:endParaRPr kumimoji="1" lang="en-US" altLang="ja-JP" dirty="0"/>
          </a:p>
          <a:p>
            <a:pPr lvl="1"/>
            <a:r>
              <a:rPr lang="ja-JP" altLang="en-US" dirty="0"/>
              <a:t>言語・スクリプトに特有のもの</a:t>
            </a:r>
            <a:endParaRPr lang="en-US" altLang="ja-JP" dirty="0"/>
          </a:p>
          <a:p>
            <a:r>
              <a:rPr kumimoji="1" lang="en-US" altLang="ja-JP" dirty="0"/>
              <a:t>OS</a:t>
            </a:r>
            <a:r>
              <a:rPr kumimoji="1" lang="ja-JP" altLang="en-US" dirty="0"/>
              <a:t>既定フォント以外のローカルフォントを利用禁止に</a:t>
            </a:r>
            <a:endParaRPr kumimoji="1" lang="en-US" altLang="ja-JP" dirty="0"/>
          </a:p>
          <a:p>
            <a:pPr lvl="1"/>
            <a:r>
              <a:rPr lang="en-US" altLang="ja-JP" dirty="0"/>
              <a:t>Safari</a:t>
            </a:r>
            <a:r>
              <a:rPr lang="ja-JP" altLang="en-US" dirty="0"/>
              <a:t>はすでにこうなっている？</a:t>
            </a:r>
            <a:endParaRPr lang="en-US" altLang="ja-JP" dirty="0"/>
          </a:p>
          <a:p>
            <a:pPr lvl="1"/>
            <a:r>
              <a:rPr kumimoji="1" lang="en-US" altLang="ja-JP" dirty="0"/>
              <a:t>Linux</a:t>
            </a:r>
            <a:r>
              <a:rPr kumimoji="1" lang="ja-JP" altLang="en-US" dirty="0"/>
              <a:t>とかでどうやって判定するのか謎ですが。。</a:t>
            </a:r>
            <a:endParaRPr kumimoji="1" lang="en-US" altLang="ja-JP" dirty="0"/>
          </a:p>
          <a:p>
            <a:r>
              <a:rPr lang="en-US" altLang="ja-JP" dirty="0"/>
              <a:t>WOFF2</a:t>
            </a:r>
            <a:r>
              <a:rPr lang="ja-JP" altLang="en-US" dirty="0"/>
              <a:t>の高速化のためにサブセッティングを行うように</a:t>
            </a:r>
            <a:endParaRPr lang="en-US" altLang="ja-JP" dirty="0"/>
          </a:p>
          <a:p>
            <a:pPr lvl="1"/>
            <a:r>
              <a:rPr kumimoji="1" lang="ja-JP" altLang="en-US" dirty="0"/>
              <a:t>最初は静的解析をして専用フォントファイルを配置とかもあったが、</a:t>
            </a:r>
            <a:r>
              <a:rPr kumimoji="1" lang="en-US" altLang="ja-JP" dirty="0"/>
              <a:t>FONTPLUS</a:t>
            </a:r>
            <a:r>
              <a:rPr kumimoji="1" lang="ja-JP" altLang="en-US" dirty="0"/>
              <a:t>とかウェブフォントサービスでは要求されたコードポイントに対して生成を動的に行ったりするものも</a:t>
            </a:r>
            <a:endParaRPr kumimoji="1" lang="en-US" altLang="ja-JP" dirty="0"/>
          </a:p>
          <a:p>
            <a:pPr lvl="2"/>
            <a:r>
              <a:rPr lang="ja-JP" altLang="en-US" dirty="0"/>
              <a:t>日本語だとひらがな・カタカナ・約物とかをくくりだしたようなものも？</a:t>
            </a:r>
            <a:endParaRPr kumimoji="1" lang="en-US" altLang="ja-JP" dirty="0"/>
          </a:p>
          <a:p>
            <a:pPr lvl="1"/>
            <a:r>
              <a:rPr kumimoji="1" lang="en-US" altLang="ja-JP" dirty="0"/>
              <a:t>Google Fonts</a:t>
            </a:r>
            <a:r>
              <a:rPr kumimoji="1" lang="ja-JP" altLang="en-US" dirty="0"/>
              <a:t>では全体をスライシングして多数のファイルに分けて読み込んでいたりする</a:t>
            </a:r>
          </a:p>
        </p:txBody>
      </p:sp>
    </p:spTree>
    <p:extLst>
      <p:ext uri="{BB962C8B-B14F-4D97-AF65-F5344CB8AC3E}">
        <p14:creationId xmlns:p14="http://schemas.microsoft.com/office/powerpoint/2010/main" val="24878051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A2369C-6A43-4762-A3CD-413D7DD64EB6}"/>
              </a:ext>
            </a:extLst>
          </p:cNvPr>
          <p:cNvSpPr>
            <a:spLocks noGrp="1"/>
          </p:cNvSpPr>
          <p:nvPr>
            <p:ph type="title"/>
          </p:nvPr>
        </p:nvSpPr>
        <p:spPr>
          <a:xfrm>
            <a:off x="628649" y="365126"/>
            <a:ext cx="8387759" cy="1325563"/>
          </a:xfrm>
        </p:spPr>
        <p:txBody>
          <a:bodyPr>
            <a:normAutofit/>
          </a:bodyPr>
          <a:lstStyle/>
          <a:p>
            <a:r>
              <a:rPr lang="en-US" altLang="ja-JP" sz="2800" dirty="0"/>
              <a:t>generic font family</a:t>
            </a:r>
            <a:r>
              <a:rPr lang="ja-JP" altLang="en-US" sz="2800" dirty="0"/>
              <a:t>の拡充とローカルフォントの縮小</a:t>
            </a:r>
            <a:endParaRPr kumimoji="1" lang="ja-JP" altLang="en-US" sz="2800" dirty="0"/>
          </a:p>
        </p:txBody>
      </p:sp>
      <p:pic>
        <p:nvPicPr>
          <p:cNvPr id="8" name="図 7">
            <a:extLst>
              <a:ext uri="{FF2B5EF4-FFF2-40B4-BE49-F238E27FC236}">
                <a16:creationId xmlns:a16="http://schemas.microsoft.com/office/drawing/2014/main" id="{E0680B4E-CFF4-4B68-8C11-2B5FB1B8E074}"/>
              </a:ext>
            </a:extLst>
          </p:cNvPr>
          <p:cNvPicPr>
            <a:picLocks noChangeAspect="1"/>
          </p:cNvPicPr>
          <p:nvPr/>
        </p:nvPicPr>
        <p:blipFill>
          <a:blip r:embed="rId2"/>
          <a:stretch>
            <a:fillRect/>
          </a:stretch>
        </p:blipFill>
        <p:spPr>
          <a:xfrm>
            <a:off x="0" y="1197067"/>
            <a:ext cx="9144000" cy="5660933"/>
          </a:xfrm>
          <a:prstGeom prst="rect">
            <a:avLst/>
          </a:prstGeom>
        </p:spPr>
      </p:pic>
    </p:spTree>
    <p:extLst>
      <p:ext uri="{BB962C8B-B14F-4D97-AF65-F5344CB8AC3E}">
        <p14:creationId xmlns:p14="http://schemas.microsoft.com/office/powerpoint/2010/main" val="1919498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A2369C-6A43-4762-A3CD-413D7DD64EB6}"/>
              </a:ext>
            </a:extLst>
          </p:cNvPr>
          <p:cNvSpPr>
            <a:spLocks noGrp="1"/>
          </p:cNvSpPr>
          <p:nvPr>
            <p:ph type="title"/>
          </p:nvPr>
        </p:nvSpPr>
        <p:spPr>
          <a:xfrm>
            <a:off x="628649" y="365126"/>
            <a:ext cx="8387759" cy="1325563"/>
          </a:xfrm>
        </p:spPr>
        <p:txBody>
          <a:bodyPr>
            <a:normAutofit/>
          </a:bodyPr>
          <a:lstStyle/>
          <a:p>
            <a:r>
              <a:rPr lang="en-US" altLang="ja-JP" sz="2800" dirty="0"/>
              <a:t>generic font family</a:t>
            </a:r>
            <a:r>
              <a:rPr lang="ja-JP" altLang="en-US" sz="2800" dirty="0"/>
              <a:t>の拡充とローカルフォントの縮小</a:t>
            </a:r>
            <a:endParaRPr kumimoji="1" lang="ja-JP" altLang="en-US" sz="2800" dirty="0"/>
          </a:p>
        </p:txBody>
      </p:sp>
      <p:pic>
        <p:nvPicPr>
          <p:cNvPr id="4" name="図 3">
            <a:extLst>
              <a:ext uri="{FF2B5EF4-FFF2-40B4-BE49-F238E27FC236}">
                <a16:creationId xmlns:a16="http://schemas.microsoft.com/office/drawing/2014/main" id="{3A34534E-0642-476F-ADAC-829842BE9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2115"/>
            <a:ext cx="9144000" cy="5625885"/>
          </a:xfrm>
          <a:prstGeom prst="rect">
            <a:avLst/>
          </a:prstGeom>
        </p:spPr>
      </p:pic>
    </p:spTree>
    <p:extLst>
      <p:ext uri="{BB962C8B-B14F-4D97-AF65-F5344CB8AC3E}">
        <p14:creationId xmlns:p14="http://schemas.microsoft.com/office/powerpoint/2010/main" val="42388718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177DC3-1DE2-4760-BB53-7A28720B740C}"/>
              </a:ext>
            </a:extLst>
          </p:cNvPr>
          <p:cNvSpPr>
            <a:spLocks noGrp="1"/>
          </p:cNvSpPr>
          <p:nvPr>
            <p:ph type="title"/>
          </p:nvPr>
        </p:nvSpPr>
        <p:spPr>
          <a:xfrm>
            <a:off x="628649" y="365126"/>
            <a:ext cx="8387759" cy="1325563"/>
          </a:xfrm>
        </p:spPr>
        <p:txBody>
          <a:bodyPr>
            <a:normAutofit/>
          </a:bodyPr>
          <a:lstStyle/>
          <a:p>
            <a:r>
              <a:rPr kumimoji="1" lang="en-US" altLang="ja-JP" sz="3600" dirty="0"/>
              <a:t>WOFF-next</a:t>
            </a:r>
            <a:r>
              <a:rPr kumimoji="1" lang="ja-JP" altLang="en-US" sz="3600" dirty="0"/>
              <a:t>に向けた高速化への取り組み</a:t>
            </a:r>
          </a:p>
        </p:txBody>
      </p:sp>
      <p:sp>
        <p:nvSpPr>
          <p:cNvPr id="3" name="コンテンツ プレースホルダー 2">
            <a:extLst>
              <a:ext uri="{FF2B5EF4-FFF2-40B4-BE49-F238E27FC236}">
                <a16:creationId xmlns:a16="http://schemas.microsoft.com/office/drawing/2014/main" id="{C2B5CE85-3C0E-460C-8D19-916A43C30BED}"/>
              </a:ext>
            </a:extLst>
          </p:cNvPr>
          <p:cNvSpPr>
            <a:spLocks noGrp="1"/>
          </p:cNvSpPr>
          <p:nvPr>
            <p:ph idx="1"/>
          </p:nvPr>
        </p:nvSpPr>
        <p:spPr/>
        <p:txBody>
          <a:bodyPr>
            <a:normAutofit fontScale="62500" lnSpcReduction="20000"/>
          </a:bodyPr>
          <a:lstStyle/>
          <a:p>
            <a:pPr marL="0" indent="0">
              <a:buNone/>
            </a:pPr>
            <a:r>
              <a:rPr kumimoji="1" lang="en-US" altLang="ja-JP" dirty="0"/>
              <a:t>CJK</a:t>
            </a:r>
            <a:r>
              <a:rPr kumimoji="1" lang="ja-JP" altLang="en-US" dirty="0"/>
              <a:t>以外でもフォントファイルが肥大化したり、非整合なフォントセットにより表示が崩れる（</a:t>
            </a:r>
            <a:r>
              <a:rPr kumimoji="1" lang="en-US" altLang="ja-JP" dirty="0"/>
              <a:t>CJ</a:t>
            </a:r>
            <a:r>
              <a:rPr kumimoji="1" lang="ja-JP" altLang="en-US" dirty="0"/>
              <a:t>でも句読点など位置が違う文字などがある）言語があるため、既存のサブセッティングの機構だけでは効率的・効果的な</a:t>
            </a:r>
            <a:r>
              <a:rPr kumimoji="1" lang="en-US" altLang="ja-JP" dirty="0"/>
              <a:t>WOFF</a:t>
            </a:r>
            <a:r>
              <a:rPr kumimoji="1" lang="ja-JP" altLang="en-US" dirty="0"/>
              <a:t>の利用ができていない可能性が高い。</a:t>
            </a:r>
            <a:endParaRPr kumimoji="1" lang="en-US" altLang="ja-JP" dirty="0"/>
          </a:p>
          <a:p>
            <a:r>
              <a:rPr lang="ja-JP" altLang="en-US" dirty="0"/>
              <a:t>特に</a:t>
            </a:r>
            <a:r>
              <a:rPr lang="en-US" altLang="ja-JP" dirty="0"/>
              <a:t>UGC</a:t>
            </a:r>
            <a:r>
              <a:rPr lang="ja-JP" altLang="en-US" dirty="0"/>
              <a:t>がある場合に、サブセッティングによる追加フォントセットを必要な分だけどんどん追加していくのは</a:t>
            </a:r>
            <a:r>
              <a:rPr lang="en-US" altLang="ja-JP" dirty="0"/>
              <a:t>@font-face</a:t>
            </a:r>
            <a:r>
              <a:rPr lang="ja-JP" altLang="en-US" dirty="0"/>
              <a:t>の追加などコストが高い</a:t>
            </a:r>
            <a:endParaRPr lang="en-US" altLang="ja-JP" dirty="0"/>
          </a:p>
          <a:p>
            <a:pPr lvl="1"/>
            <a:r>
              <a:rPr lang="en-US" altLang="ja-JP" dirty="0"/>
              <a:t>Google Fonts</a:t>
            </a:r>
            <a:r>
              <a:rPr lang="ja-JP" altLang="en-US" dirty="0"/>
              <a:t>のスライシングだとかなり大量の</a:t>
            </a:r>
            <a:r>
              <a:rPr lang="en-US" altLang="ja-JP" dirty="0"/>
              <a:t>@font-face</a:t>
            </a:r>
            <a:r>
              <a:rPr lang="ja-JP" altLang="en-US" dirty="0"/>
              <a:t>が列挙されている状態</a:t>
            </a:r>
            <a:endParaRPr lang="en-US" altLang="ja-JP" dirty="0"/>
          </a:p>
          <a:p>
            <a:r>
              <a:rPr lang="en-US" altLang="ja-JP" dirty="0"/>
              <a:t>c</a:t>
            </a:r>
            <a:r>
              <a:rPr kumimoji="1" lang="en-US" altLang="ja-JP" dirty="0"/>
              <a:t>ursive/shaping</a:t>
            </a:r>
            <a:r>
              <a:rPr kumimoji="1" lang="ja-JP" altLang="en-US" dirty="0"/>
              <a:t>が前提の文字では</a:t>
            </a:r>
            <a:r>
              <a:rPr kumimoji="1" lang="en-US" altLang="ja-JP" dirty="0" err="1"/>
              <a:t>unicode</a:t>
            </a:r>
            <a:r>
              <a:rPr kumimoji="1" lang="en-US" altLang="ja-JP" dirty="0"/>
              <a:t>-range</a:t>
            </a:r>
            <a:r>
              <a:rPr kumimoji="1" lang="ja-JP" altLang="en-US" dirty="0"/>
              <a:t>で外れてしまって混じってしまうと位置すら合わなくなることにつながりかねず表示が崩れる</a:t>
            </a:r>
            <a:endParaRPr kumimoji="1" lang="en-US" altLang="ja-JP" dirty="0"/>
          </a:p>
          <a:p>
            <a:r>
              <a:rPr lang="en-US" altLang="ja-JP" dirty="0"/>
              <a:t>e</a:t>
            </a:r>
            <a:r>
              <a:rPr kumimoji="1" lang="en-US" altLang="ja-JP" dirty="0"/>
              <a:t>moji</a:t>
            </a:r>
            <a:r>
              <a:rPr kumimoji="1" lang="ja-JP" altLang="en-US" dirty="0"/>
              <a:t>ってどうするんですかね、、、</a:t>
            </a:r>
            <a:endParaRPr kumimoji="1" lang="en-US" altLang="ja-JP" dirty="0"/>
          </a:p>
          <a:p>
            <a:pPr lvl="1"/>
            <a:r>
              <a:rPr lang="ja-JP" altLang="en-US" dirty="0"/>
              <a:t>よくあるウェブサービスでは今は画像に変換して落としてくるようになっているのでフォントではないですが</a:t>
            </a:r>
            <a:endParaRPr lang="en-US" altLang="ja-JP" dirty="0"/>
          </a:p>
          <a:p>
            <a:pPr lvl="1"/>
            <a:r>
              <a:rPr lang="en-US" altLang="ja-JP" dirty="0"/>
              <a:t>Emoji modifier sequence</a:t>
            </a:r>
            <a:r>
              <a:rPr lang="ja-JP" altLang="en-US" dirty="0"/>
              <a:t>などのカオスな存在もありますし、、全部で何グリフだろうか？</a:t>
            </a:r>
            <a:endParaRPr lang="en-US" altLang="ja-JP" dirty="0"/>
          </a:p>
          <a:p>
            <a:pPr lvl="2"/>
            <a:r>
              <a:rPr lang="en-US" altLang="ja-JP" dirty="0"/>
              <a:t>U+1F1E6 U+1F1F5</a:t>
            </a:r>
            <a:r>
              <a:rPr lang="ja-JP" altLang="en-US" dirty="0"/>
              <a:t>で国旗とかも。（</a:t>
            </a:r>
            <a:r>
              <a:rPr lang="en-US" altLang="ja-JP" dirty="0"/>
              <a:t>1F1E6..1F1FF Regional Indicator</a:t>
            </a:r>
            <a:r>
              <a:rPr lang="ja-JP" altLang="en-US" dirty="0"/>
              <a:t>）</a:t>
            </a:r>
            <a:endParaRPr lang="en-US" altLang="ja-JP" dirty="0"/>
          </a:p>
          <a:p>
            <a:pPr marL="0" indent="0">
              <a:buNone/>
            </a:pPr>
            <a:r>
              <a:rPr lang="ja-JP" altLang="en-US" dirty="0"/>
              <a:t>というところで、</a:t>
            </a:r>
            <a:r>
              <a:rPr lang="en-US" altLang="ja-JP" dirty="0"/>
              <a:t>2020</a:t>
            </a:r>
            <a:r>
              <a:rPr lang="ja-JP" altLang="en-US" dirty="0"/>
              <a:t>年に</a:t>
            </a:r>
            <a:r>
              <a:rPr lang="en-US" altLang="ja-JP" dirty="0"/>
              <a:t>”</a:t>
            </a:r>
            <a:r>
              <a:rPr lang="fr-FR" altLang="ja-JP" dirty="0">
                <a:hlinkClick r:id="rId2"/>
              </a:rPr>
              <a:t>Progressive Font Enrichment:Evaluation Report</a:t>
            </a:r>
            <a:r>
              <a:rPr lang="en-US" altLang="ja-JP" dirty="0"/>
              <a:t>”</a:t>
            </a:r>
            <a:r>
              <a:rPr lang="ja-JP" altLang="en-US" dirty="0"/>
              <a:t>が公開され、検討が始まっているところ。</a:t>
            </a:r>
            <a:endParaRPr kumimoji="1" lang="ja-JP" altLang="en-US" dirty="0"/>
          </a:p>
        </p:txBody>
      </p:sp>
    </p:spTree>
    <p:extLst>
      <p:ext uri="{BB962C8B-B14F-4D97-AF65-F5344CB8AC3E}">
        <p14:creationId xmlns:p14="http://schemas.microsoft.com/office/powerpoint/2010/main" val="536651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FAD149-6DC5-4A50-977E-B8A09BD7B67A}"/>
              </a:ext>
            </a:extLst>
          </p:cNvPr>
          <p:cNvSpPr>
            <a:spLocks noGrp="1"/>
          </p:cNvSpPr>
          <p:nvPr>
            <p:ph type="title"/>
          </p:nvPr>
        </p:nvSpPr>
        <p:spPr>
          <a:xfrm>
            <a:off x="628650" y="365126"/>
            <a:ext cx="8132578" cy="1325563"/>
          </a:xfrm>
        </p:spPr>
        <p:txBody>
          <a:bodyPr/>
          <a:lstStyle/>
          <a:p>
            <a:r>
              <a:rPr kumimoji="1" lang="en-US" altLang="ja-JP" dirty="0"/>
              <a:t>Incremental font transfer</a:t>
            </a:r>
            <a:r>
              <a:rPr kumimoji="1" lang="ja-JP" altLang="en-US" dirty="0"/>
              <a:t>に向けて</a:t>
            </a:r>
          </a:p>
        </p:txBody>
      </p:sp>
      <p:sp>
        <p:nvSpPr>
          <p:cNvPr id="3" name="コンテンツ プレースホルダー 2">
            <a:extLst>
              <a:ext uri="{FF2B5EF4-FFF2-40B4-BE49-F238E27FC236}">
                <a16:creationId xmlns:a16="http://schemas.microsoft.com/office/drawing/2014/main" id="{FF55A155-1D65-4974-96A2-5430E28BCA8A}"/>
              </a:ext>
            </a:extLst>
          </p:cNvPr>
          <p:cNvSpPr>
            <a:spLocks noGrp="1"/>
          </p:cNvSpPr>
          <p:nvPr>
            <p:ph idx="1"/>
          </p:nvPr>
        </p:nvSpPr>
        <p:spPr>
          <a:xfrm>
            <a:off x="628649" y="1825624"/>
            <a:ext cx="8132577" cy="4837446"/>
          </a:xfrm>
        </p:spPr>
        <p:txBody>
          <a:bodyPr>
            <a:normAutofit fontScale="70000" lnSpcReduction="20000"/>
          </a:bodyPr>
          <a:lstStyle/>
          <a:p>
            <a:pPr marL="0" indent="0">
              <a:buNone/>
            </a:pPr>
            <a:r>
              <a:rPr kumimoji="1" lang="en-US" altLang="ja-JP" dirty="0"/>
              <a:t>PFE</a:t>
            </a:r>
            <a:r>
              <a:rPr kumimoji="1" lang="ja-JP" altLang="en-US" dirty="0"/>
              <a:t>で検討・検証された方式は３通り。</a:t>
            </a:r>
            <a:r>
              <a:rPr lang="ja-JP" altLang="en-US" dirty="0"/>
              <a:t>転送データ量、処理負荷・全転送時間などのコスト関数による評価が、文字の形態や各種のネットワーク速度に対して試行された。</a:t>
            </a:r>
            <a:endParaRPr kumimoji="1" lang="en-US" altLang="ja-JP" dirty="0"/>
          </a:p>
          <a:p>
            <a:pPr marL="0" indent="0">
              <a:buNone/>
            </a:pPr>
            <a:endParaRPr kumimoji="1" lang="en-US" altLang="ja-JP" dirty="0"/>
          </a:p>
          <a:p>
            <a:r>
              <a:rPr kumimoji="1" lang="en-US" altLang="ja-JP" dirty="0"/>
              <a:t>Unicode range : </a:t>
            </a:r>
            <a:r>
              <a:rPr kumimoji="1" lang="ja-JP" altLang="en-US" dirty="0"/>
              <a:t>既存の複数</a:t>
            </a:r>
            <a:r>
              <a:rPr kumimoji="1" lang="en-US" altLang="ja-JP" dirty="0"/>
              <a:t>woff2</a:t>
            </a:r>
            <a:r>
              <a:rPr kumimoji="1" lang="ja-JP" altLang="en-US" dirty="0"/>
              <a:t>ファイル化を利用するパターン</a:t>
            </a:r>
            <a:endParaRPr kumimoji="1" lang="en-US" altLang="ja-JP" dirty="0"/>
          </a:p>
          <a:p>
            <a:pPr lvl="1"/>
            <a:r>
              <a:rPr kumimoji="1" lang="ja-JP" altLang="en-US" dirty="0"/>
              <a:t>転送データ量の削減は一番少ない結果に（当たり前や！</a:t>
            </a:r>
            <a:endParaRPr kumimoji="1" lang="en-US" altLang="ja-JP" dirty="0"/>
          </a:p>
          <a:p>
            <a:pPr lvl="1"/>
            <a:r>
              <a:rPr kumimoji="1" lang="ja-JP" altLang="en-US" dirty="0"/>
              <a:t>データ量が多い、かつ、取ってくるファイル数が増えがちということでコスト評価も悪い傾向</a:t>
            </a:r>
            <a:endParaRPr kumimoji="1" lang="en-US" altLang="ja-JP" dirty="0"/>
          </a:p>
          <a:p>
            <a:r>
              <a:rPr kumimoji="1" lang="en-US" altLang="ja-JP" dirty="0"/>
              <a:t>Patch subset : </a:t>
            </a:r>
            <a:r>
              <a:rPr kumimoji="1" lang="ja-JP" altLang="en-US" dirty="0"/>
              <a:t>バイナリパッチで</a:t>
            </a:r>
            <a:r>
              <a:rPr lang="en-US" altLang="ja-JP" dirty="0"/>
              <a:t>WOFF2</a:t>
            </a:r>
            <a:r>
              <a:rPr lang="ja-JP" altLang="en-US" dirty="0"/>
              <a:t>を増やしていく</a:t>
            </a:r>
            <a:endParaRPr lang="en-US" altLang="ja-JP" dirty="0"/>
          </a:p>
          <a:p>
            <a:pPr lvl="1"/>
            <a:r>
              <a:rPr lang="ja-JP" altLang="en-US" dirty="0"/>
              <a:t>転送量は大体のパターンで最小</a:t>
            </a:r>
            <a:endParaRPr lang="en-US" altLang="ja-JP" dirty="0"/>
          </a:p>
          <a:p>
            <a:pPr lvl="2"/>
            <a:r>
              <a:rPr lang="ja-JP" altLang="en-US" dirty="0"/>
              <a:t>グリフ数は</a:t>
            </a:r>
            <a:r>
              <a:rPr lang="en-US" altLang="ja-JP" dirty="0"/>
              <a:t>range request</a:t>
            </a:r>
            <a:r>
              <a:rPr lang="ja-JP" altLang="en-US" dirty="0"/>
              <a:t>と同じであろうけれど、それ以外のテーブルについて少なくて済む。特に前後文字に対しての配置位置データが必要な</a:t>
            </a:r>
            <a:r>
              <a:rPr lang="en-US" altLang="ja-JP" dirty="0"/>
              <a:t>shaping</a:t>
            </a:r>
            <a:r>
              <a:rPr lang="ja-JP" altLang="en-US" dirty="0"/>
              <a:t>を行う文字では削減量が</a:t>
            </a:r>
            <a:r>
              <a:rPr lang="en-US" altLang="ja-JP" dirty="0"/>
              <a:t>range request</a:t>
            </a:r>
            <a:r>
              <a:rPr lang="ja-JP" altLang="en-US" dirty="0"/>
              <a:t>の倍以上に。</a:t>
            </a:r>
            <a:endParaRPr lang="en-US" altLang="ja-JP" dirty="0"/>
          </a:p>
          <a:p>
            <a:pPr lvl="1"/>
            <a:r>
              <a:rPr lang="ja-JP" altLang="en-US" dirty="0"/>
              <a:t>コスト評価は最良の結果に</a:t>
            </a:r>
            <a:endParaRPr lang="en-US" altLang="ja-JP" dirty="0"/>
          </a:p>
          <a:p>
            <a:r>
              <a:rPr lang="en-US" altLang="ja-JP" dirty="0"/>
              <a:t>Range request : </a:t>
            </a:r>
            <a:r>
              <a:rPr lang="ja-JP" altLang="en-US" dirty="0"/>
              <a:t>グリフのみを必要に応じてパッチで増やしていく</a:t>
            </a:r>
            <a:endParaRPr lang="en-US" altLang="ja-JP" dirty="0"/>
          </a:p>
          <a:p>
            <a:pPr lvl="1"/>
            <a:r>
              <a:rPr kumimoji="1" lang="ja-JP" altLang="en-US" dirty="0"/>
              <a:t>それなりの転送データ量の削減を示すが、全体処理としてのコスト評価は低かったり悪くなったりしている</a:t>
            </a:r>
            <a:endParaRPr kumimoji="1" lang="en-US" altLang="ja-JP" dirty="0"/>
          </a:p>
          <a:p>
            <a:pPr lvl="1"/>
            <a:r>
              <a:rPr lang="en-US" altLang="ja-JP" dirty="0"/>
              <a:t>shaping</a:t>
            </a:r>
            <a:r>
              <a:rPr lang="ja-JP" altLang="en-US" dirty="0"/>
              <a:t>ありの文字ではコスト評価が非常に悪くなったが、前後文字関係などがあるのとグリフ数自体も非常に増えるのである意味当然かもしれない</a:t>
            </a:r>
            <a:endParaRPr kumimoji="1" lang="ja-JP" altLang="en-US" dirty="0"/>
          </a:p>
        </p:txBody>
      </p:sp>
    </p:spTree>
    <p:extLst>
      <p:ext uri="{BB962C8B-B14F-4D97-AF65-F5344CB8AC3E}">
        <p14:creationId xmlns:p14="http://schemas.microsoft.com/office/powerpoint/2010/main" val="4025760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FAD149-6DC5-4A50-977E-B8A09BD7B67A}"/>
              </a:ext>
            </a:extLst>
          </p:cNvPr>
          <p:cNvSpPr>
            <a:spLocks noGrp="1"/>
          </p:cNvSpPr>
          <p:nvPr>
            <p:ph type="title"/>
          </p:nvPr>
        </p:nvSpPr>
        <p:spPr>
          <a:xfrm>
            <a:off x="628650" y="365126"/>
            <a:ext cx="8132578" cy="1325563"/>
          </a:xfrm>
        </p:spPr>
        <p:txBody>
          <a:bodyPr/>
          <a:lstStyle/>
          <a:p>
            <a:r>
              <a:rPr kumimoji="1" lang="en-US" altLang="ja-JP" dirty="0"/>
              <a:t>Incremental font transfer</a:t>
            </a:r>
            <a:r>
              <a:rPr kumimoji="1" lang="ja-JP" altLang="en-US" dirty="0"/>
              <a:t>に向けて</a:t>
            </a:r>
          </a:p>
        </p:txBody>
      </p:sp>
      <p:sp>
        <p:nvSpPr>
          <p:cNvPr id="3" name="コンテンツ プレースホルダー 2">
            <a:extLst>
              <a:ext uri="{FF2B5EF4-FFF2-40B4-BE49-F238E27FC236}">
                <a16:creationId xmlns:a16="http://schemas.microsoft.com/office/drawing/2014/main" id="{FF55A155-1D65-4974-96A2-5430E28BCA8A}"/>
              </a:ext>
            </a:extLst>
          </p:cNvPr>
          <p:cNvSpPr>
            <a:spLocks noGrp="1"/>
          </p:cNvSpPr>
          <p:nvPr>
            <p:ph idx="1"/>
          </p:nvPr>
        </p:nvSpPr>
        <p:spPr/>
        <p:txBody>
          <a:bodyPr>
            <a:normAutofit fontScale="70000" lnSpcReduction="20000"/>
          </a:bodyPr>
          <a:lstStyle/>
          <a:p>
            <a:pPr marL="0" indent="0">
              <a:buNone/>
            </a:pPr>
            <a:r>
              <a:rPr kumimoji="1" lang="ja-JP" altLang="en-US" dirty="0"/>
              <a:t>というところで、</a:t>
            </a:r>
            <a:r>
              <a:rPr kumimoji="1" lang="en-US" altLang="ja-JP" dirty="0"/>
              <a:t>PFE</a:t>
            </a:r>
            <a:r>
              <a:rPr kumimoji="1" lang="ja-JP" altLang="en-US" dirty="0"/>
              <a:t>の試行により、現状のスライシングなどを活用した「いまでも使える機構」をそのまま利用するよりは、何らかの新しいことを考えた方が効率がいいであろうことは示された。ということで、新しい機構を検討しようというプロジェクトが去年あたりから進行中。</a:t>
            </a:r>
            <a:endParaRPr kumimoji="1" lang="en-US" altLang="ja-JP" dirty="0"/>
          </a:p>
          <a:p>
            <a:pPr marL="0" indent="0">
              <a:buNone/>
            </a:pPr>
            <a:r>
              <a:rPr kumimoji="1" lang="ja-JP" altLang="en-US" dirty="0"/>
              <a:t>どちらにしても</a:t>
            </a:r>
            <a:r>
              <a:rPr lang="en-US" altLang="ja-JP" dirty="0"/>
              <a:t>p</a:t>
            </a:r>
            <a:r>
              <a:rPr kumimoji="1" lang="en-US" altLang="ja-JP" dirty="0"/>
              <a:t>atch based</a:t>
            </a:r>
            <a:r>
              <a:rPr kumimoji="1" lang="ja-JP" altLang="en-US" dirty="0"/>
              <a:t>ということで、どちらにしてもリクエストの</a:t>
            </a:r>
            <a:r>
              <a:rPr kumimoji="1" lang="en-US" altLang="ja-JP" dirty="0"/>
              <a:t>http</a:t>
            </a:r>
            <a:r>
              <a:rPr kumimoji="1" lang="ja-JP" altLang="en-US" dirty="0"/>
              <a:t>のヘッダやオプションに従ってサーバが動的にデータを生成してクライアントに投げ返す必要がある。また、現実的には</a:t>
            </a:r>
            <a:r>
              <a:rPr kumimoji="1" lang="en-US" altLang="ja-JP" dirty="0"/>
              <a:t>HTTP/2</a:t>
            </a:r>
            <a:r>
              <a:rPr kumimoji="1" lang="ja-JP" altLang="en-US" dirty="0"/>
              <a:t>以降が前提になる。</a:t>
            </a:r>
            <a:endParaRPr kumimoji="1" lang="en-US" altLang="ja-JP" dirty="0"/>
          </a:p>
          <a:p>
            <a:pPr marL="0" indent="0">
              <a:buNone/>
            </a:pPr>
            <a:r>
              <a:rPr kumimoji="1" lang="en-US" altLang="ja-JP" dirty="0"/>
              <a:t>“</a:t>
            </a:r>
            <a:r>
              <a:rPr kumimoji="1" lang="en-US" altLang="ja-JP" dirty="0">
                <a:hlinkClick r:id="rId2"/>
              </a:rPr>
              <a:t>Incremental Font Transfer</a:t>
            </a:r>
            <a:r>
              <a:rPr kumimoji="1" lang="en-US" altLang="ja-JP" dirty="0"/>
              <a:t>”</a:t>
            </a:r>
            <a:r>
              <a:rPr kumimoji="1" lang="ja-JP" altLang="en-US" dirty="0"/>
              <a:t>の仕様として検討中だが、幾つかの仕様案に分割され（</a:t>
            </a:r>
            <a:r>
              <a:rPr kumimoji="1" lang="en-US" altLang="ja-JP" dirty="0"/>
              <a:t>”</a:t>
            </a:r>
            <a:r>
              <a:rPr kumimoji="1" lang="en-US" altLang="ja-JP" dirty="0">
                <a:hlinkClick r:id="rId3"/>
              </a:rPr>
              <a:t>Incremental Font Transfer via Range Request</a:t>
            </a:r>
            <a:r>
              <a:rPr kumimoji="1" lang="en-US" altLang="ja-JP" dirty="0"/>
              <a:t>”</a:t>
            </a:r>
            <a:r>
              <a:rPr kumimoji="1" lang="ja-JP" altLang="en-US" dirty="0"/>
              <a:t>とか、、、）て検討が進んでおり、ある意味ちょっとカオスな状態な感。</a:t>
            </a:r>
            <a:endParaRPr kumimoji="1" lang="en-US" altLang="ja-JP" dirty="0"/>
          </a:p>
          <a:p>
            <a:pPr marL="0" indent="0">
              <a:buNone/>
            </a:pPr>
            <a:endParaRPr kumimoji="1" lang="en-US" altLang="ja-JP" dirty="0"/>
          </a:p>
          <a:p>
            <a:r>
              <a:rPr kumimoji="1" lang="en-US" altLang="ja-JP" dirty="0"/>
              <a:t>Patch subset : </a:t>
            </a:r>
            <a:r>
              <a:rPr kumimoji="1" lang="ja-JP" altLang="en-US" dirty="0"/>
              <a:t>バイナリパッチで</a:t>
            </a:r>
            <a:r>
              <a:rPr lang="en-US" altLang="ja-JP" dirty="0"/>
              <a:t>WOFF2</a:t>
            </a:r>
            <a:r>
              <a:rPr lang="ja-JP" altLang="en-US" dirty="0"/>
              <a:t>を増やしていく</a:t>
            </a:r>
            <a:endParaRPr lang="en-US" altLang="ja-JP" dirty="0"/>
          </a:p>
          <a:p>
            <a:r>
              <a:rPr lang="en-US" altLang="ja-JP" dirty="0"/>
              <a:t>Range request : </a:t>
            </a:r>
            <a:r>
              <a:rPr lang="ja-JP" altLang="en-US" dirty="0"/>
              <a:t>グリフのみを必要に応じてパッチで増やしていく</a:t>
            </a:r>
            <a:endParaRPr lang="en-US" altLang="ja-JP" dirty="0"/>
          </a:p>
        </p:txBody>
      </p:sp>
    </p:spTree>
    <p:extLst>
      <p:ext uri="{BB962C8B-B14F-4D97-AF65-F5344CB8AC3E}">
        <p14:creationId xmlns:p14="http://schemas.microsoft.com/office/powerpoint/2010/main" val="10758002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FAD149-6DC5-4A50-977E-B8A09BD7B67A}"/>
              </a:ext>
            </a:extLst>
          </p:cNvPr>
          <p:cNvSpPr>
            <a:spLocks noGrp="1"/>
          </p:cNvSpPr>
          <p:nvPr>
            <p:ph type="title"/>
          </p:nvPr>
        </p:nvSpPr>
        <p:spPr>
          <a:xfrm>
            <a:off x="628650" y="365126"/>
            <a:ext cx="8132578" cy="1325563"/>
          </a:xfrm>
        </p:spPr>
        <p:txBody>
          <a:bodyPr/>
          <a:lstStyle/>
          <a:p>
            <a:r>
              <a:rPr kumimoji="1" lang="en-US" altLang="ja-JP" dirty="0"/>
              <a:t>Incremental font transfer</a:t>
            </a:r>
            <a:r>
              <a:rPr kumimoji="1" lang="ja-JP" altLang="en-US" dirty="0"/>
              <a:t>に向けて</a:t>
            </a:r>
          </a:p>
        </p:txBody>
      </p:sp>
      <p:sp>
        <p:nvSpPr>
          <p:cNvPr id="3" name="コンテンツ プレースホルダー 2">
            <a:extLst>
              <a:ext uri="{FF2B5EF4-FFF2-40B4-BE49-F238E27FC236}">
                <a16:creationId xmlns:a16="http://schemas.microsoft.com/office/drawing/2014/main" id="{FF55A155-1D65-4974-96A2-5430E28BCA8A}"/>
              </a:ext>
            </a:extLst>
          </p:cNvPr>
          <p:cNvSpPr>
            <a:spLocks noGrp="1"/>
          </p:cNvSpPr>
          <p:nvPr>
            <p:ph idx="1"/>
          </p:nvPr>
        </p:nvSpPr>
        <p:spPr/>
        <p:txBody>
          <a:bodyPr>
            <a:normAutofit fontScale="62500" lnSpcReduction="20000"/>
          </a:bodyPr>
          <a:lstStyle/>
          <a:p>
            <a:pPr marL="0" indent="0">
              <a:buNone/>
            </a:pPr>
            <a:r>
              <a:rPr kumimoji="1" lang="en-US" altLang="ja-JP" dirty="0"/>
              <a:t>Patch subset</a:t>
            </a:r>
          </a:p>
          <a:p>
            <a:pPr marL="0" indent="0">
              <a:buNone/>
            </a:pPr>
            <a:r>
              <a:rPr kumimoji="1" lang="ja-JP" altLang="en-US" dirty="0"/>
              <a:t>バイナリパッチで</a:t>
            </a:r>
            <a:r>
              <a:rPr lang="en-US" altLang="ja-JP" dirty="0"/>
              <a:t>WOFF2</a:t>
            </a:r>
            <a:r>
              <a:rPr lang="ja-JP" altLang="en-US" dirty="0"/>
              <a:t>を増やしていく</a:t>
            </a:r>
            <a:endParaRPr lang="en-US" altLang="ja-JP" dirty="0"/>
          </a:p>
          <a:p>
            <a:pPr marL="0" indent="0">
              <a:buNone/>
            </a:pPr>
            <a:endParaRPr lang="en-US" altLang="ja-JP" dirty="0"/>
          </a:p>
          <a:p>
            <a:r>
              <a:rPr kumimoji="1" lang="en-US" altLang="ja-JP" dirty="0" err="1"/>
              <a:t>Brotil</a:t>
            </a:r>
            <a:r>
              <a:rPr kumimoji="1" lang="ja-JP" altLang="en-US" dirty="0"/>
              <a:t>のストリーム圧縮は後ろに付けるバイナリパッチが可能なのでデータを追加していける</a:t>
            </a:r>
            <a:endParaRPr kumimoji="1" lang="en-US" altLang="ja-JP" dirty="0"/>
          </a:p>
          <a:p>
            <a:pPr lvl="1"/>
            <a:r>
              <a:rPr kumimoji="1" lang="ja-JP" altLang="en-US" dirty="0"/>
              <a:t>（細心の仕様書をまじめにまだ読みこめてないです。。データのエンコーディングに</a:t>
            </a:r>
            <a:r>
              <a:rPr kumimoji="1" lang="en-US" altLang="ja-JP" dirty="0"/>
              <a:t>RFC#8949 CBOR</a:t>
            </a:r>
            <a:r>
              <a:rPr kumimoji="1" lang="ja-JP" altLang="en-US" dirty="0"/>
              <a:t>を利用するなどいろいろ変わってる感じが。）</a:t>
            </a:r>
            <a:endParaRPr kumimoji="1" lang="en-US" altLang="ja-JP" dirty="0"/>
          </a:p>
          <a:p>
            <a:r>
              <a:rPr kumimoji="1" lang="ja-JP" altLang="en-US" dirty="0"/>
              <a:t>個別のリクエストに対してサーバ側で動的にサブセットを生成してバイナリパッチを投げ返す。初回は必要とされたグリフだけのフォントとなる。</a:t>
            </a:r>
            <a:endParaRPr kumimoji="1" lang="en-US" altLang="ja-JP" dirty="0"/>
          </a:p>
          <a:p>
            <a:pPr lvl="1"/>
            <a:r>
              <a:rPr kumimoji="1" lang="ja-JP" altLang="en-US" dirty="0"/>
              <a:t>言語次第でしょうけれど、日本語ではほとんどの文章で利用されるであろう仮名（と約物？）を入れて返すとか、</a:t>
            </a:r>
            <a:r>
              <a:rPr kumimoji="1" lang="en-US" altLang="ja-JP" dirty="0"/>
              <a:t>shaping</a:t>
            </a:r>
            <a:r>
              <a:rPr kumimoji="1" lang="ja-JP" altLang="en-US" dirty="0"/>
              <a:t>をやる文字では基本文字セットを入れておくとかもいいようには思う、かな？</a:t>
            </a:r>
            <a:endParaRPr kumimoji="1" lang="en-US" altLang="ja-JP" dirty="0"/>
          </a:p>
          <a:p>
            <a:pPr lvl="1"/>
            <a:r>
              <a:rPr lang="en-US" altLang="ja-JP" dirty="0"/>
              <a:t>shaping</a:t>
            </a:r>
            <a:r>
              <a:rPr lang="ja-JP" altLang="en-US" dirty="0"/>
              <a:t>やる文字だとサブセットをどうやって正しく生成するか（前後関係見ながら）は課題なのかもしれない</a:t>
            </a:r>
            <a:endParaRPr lang="en-US" altLang="ja-JP" dirty="0"/>
          </a:p>
          <a:p>
            <a:r>
              <a:rPr kumimoji="1" lang="ja-JP" altLang="en-US" dirty="0"/>
              <a:t>って、ページ間渡ったときのキャッシュってどう扱うんですかねこれ？</a:t>
            </a:r>
            <a:endParaRPr lang="en-US" altLang="ja-JP" dirty="0"/>
          </a:p>
        </p:txBody>
      </p:sp>
    </p:spTree>
    <p:extLst>
      <p:ext uri="{BB962C8B-B14F-4D97-AF65-F5344CB8AC3E}">
        <p14:creationId xmlns:p14="http://schemas.microsoft.com/office/powerpoint/2010/main" val="1302615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705DD8-355E-4B37-8450-738E62BB3379}"/>
              </a:ext>
            </a:extLst>
          </p:cNvPr>
          <p:cNvSpPr>
            <a:spLocks noGrp="1"/>
          </p:cNvSpPr>
          <p:nvPr>
            <p:ph type="title"/>
          </p:nvPr>
        </p:nvSpPr>
        <p:spPr>
          <a:xfrm>
            <a:off x="628650" y="365126"/>
            <a:ext cx="8394848" cy="1325563"/>
          </a:xfrm>
        </p:spPr>
        <p:txBody>
          <a:bodyPr>
            <a:normAutofit/>
          </a:bodyPr>
          <a:lstStyle/>
          <a:p>
            <a:r>
              <a:rPr kumimoji="1" lang="en-US" altLang="ja-JP" sz="3600" dirty="0"/>
              <a:t>TTF</a:t>
            </a:r>
            <a:r>
              <a:rPr kumimoji="1" lang="ja-JP" altLang="en-US" sz="3600" dirty="0"/>
              <a:t>と</a:t>
            </a:r>
            <a:r>
              <a:rPr kumimoji="1" lang="en-US" altLang="ja-JP" sz="3600" dirty="0"/>
              <a:t>OTF</a:t>
            </a:r>
            <a:r>
              <a:rPr kumimoji="1" lang="ja-JP" altLang="en-US" sz="3600" dirty="0"/>
              <a:t>と</a:t>
            </a:r>
            <a:r>
              <a:rPr kumimoji="1" lang="en-US" altLang="ja-JP" sz="3600" dirty="0"/>
              <a:t>WOFF</a:t>
            </a:r>
            <a:r>
              <a:rPr lang="ja-JP" altLang="en-US" sz="3600" dirty="0"/>
              <a:t>、それぞれの関係性</a:t>
            </a:r>
            <a:endParaRPr kumimoji="1" lang="ja-JP" altLang="en-US" sz="3600" dirty="0"/>
          </a:p>
        </p:txBody>
      </p:sp>
      <p:sp>
        <p:nvSpPr>
          <p:cNvPr id="3" name="コンテンツ プレースホルダー 2">
            <a:extLst>
              <a:ext uri="{FF2B5EF4-FFF2-40B4-BE49-F238E27FC236}">
                <a16:creationId xmlns:a16="http://schemas.microsoft.com/office/drawing/2014/main" id="{ECF04024-E1A7-48A7-A4B6-62F5FED667B5}"/>
              </a:ext>
            </a:extLst>
          </p:cNvPr>
          <p:cNvSpPr>
            <a:spLocks noGrp="1"/>
          </p:cNvSpPr>
          <p:nvPr>
            <p:ph idx="1"/>
          </p:nvPr>
        </p:nvSpPr>
        <p:spPr>
          <a:xfrm>
            <a:off x="628649" y="1825625"/>
            <a:ext cx="8196373" cy="4780738"/>
          </a:xfrm>
        </p:spPr>
        <p:txBody>
          <a:bodyPr>
            <a:normAutofit fontScale="70000" lnSpcReduction="20000"/>
          </a:bodyPr>
          <a:lstStyle/>
          <a:p>
            <a:r>
              <a:rPr kumimoji="1" lang="ja-JP" altLang="en-US" dirty="0"/>
              <a:t>フォントの中で、大昔にはピクセルごとの色指定によるビットマップ形式（</a:t>
            </a:r>
            <a:r>
              <a:rPr kumimoji="1" lang="en-US" altLang="ja-JP" dirty="0"/>
              <a:t>UNIX</a:t>
            </a:r>
            <a:r>
              <a:rPr kumimoji="1" lang="ja-JP" altLang="en-US" dirty="0"/>
              <a:t>での</a:t>
            </a:r>
            <a:r>
              <a:rPr kumimoji="1" lang="en-US" altLang="ja-JP" dirty="0"/>
              <a:t>BDF</a:t>
            </a:r>
            <a:r>
              <a:rPr kumimoji="1" lang="ja-JP" altLang="en-US" dirty="0"/>
              <a:t>とか）に対してベクタ形式とか呼ばれていた分類の後継。いまはたいていアウトライン形式と呼ばれるんではないでしょうか。</a:t>
            </a:r>
            <a:endParaRPr kumimoji="1" lang="en-US" altLang="ja-JP" dirty="0"/>
          </a:p>
          <a:p>
            <a:pPr lvl="1"/>
            <a:r>
              <a:rPr kumimoji="1" lang="en-US" altLang="ja-JP" dirty="0"/>
              <a:t>SHX</a:t>
            </a:r>
            <a:r>
              <a:rPr kumimoji="1" lang="ja-JP" altLang="en-US" dirty="0"/>
              <a:t>とかはおいとく。（</a:t>
            </a:r>
            <a:r>
              <a:rPr kumimoji="1" lang="en-US" altLang="ja-JP" dirty="0"/>
              <a:t>CAD</a:t>
            </a:r>
            <a:r>
              <a:rPr lang="ja-JP" altLang="en-US" dirty="0"/>
              <a:t>向け</a:t>
            </a:r>
            <a:r>
              <a:rPr kumimoji="1" lang="ja-JP" altLang="en-US" dirty="0"/>
              <a:t>）</a:t>
            </a:r>
            <a:endParaRPr kumimoji="1" lang="en-US" altLang="ja-JP" dirty="0"/>
          </a:p>
          <a:p>
            <a:pPr lvl="1"/>
            <a:r>
              <a:rPr kumimoji="1" lang="en-US" altLang="ja-JP" dirty="0"/>
              <a:t>TTF</a:t>
            </a:r>
            <a:r>
              <a:rPr kumimoji="1" lang="ja-JP" altLang="en-US" dirty="0"/>
              <a:t>とかにもビットマップを埋め込めるけどややこしくなるので（略</a:t>
            </a:r>
            <a:endParaRPr kumimoji="1" lang="en-US" altLang="ja-JP" dirty="0"/>
          </a:p>
          <a:p>
            <a:pPr lvl="1"/>
            <a:r>
              <a:rPr lang="en-US" altLang="ja-JP" dirty="0"/>
              <a:t>Windows 3.1</a:t>
            </a:r>
            <a:r>
              <a:rPr lang="ja-JP" altLang="en-US" dirty="0"/>
              <a:t>とか</a:t>
            </a:r>
            <a:r>
              <a:rPr lang="en-US" altLang="ja-JP" dirty="0"/>
              <a:t>MacOS</a:t>
            </a:r>
            <a:r>
              <a:rPr lang="ja-JP" altLang="en-US" dirty="0"/>
              <a:t>の初期から</a:t>
            </a:r>
            <a:r>
              <a:rPr lang="en-US" altLang="ja-JP" dirty="0"/>
              <a:t>TrueType</a:t>
            </a:r>
            <a:r>
              <a:rPr lang="ja-JP" altLang="en-US" dirty="0"/>
              <a:t> </a:t>
            </a:r>
            <a:r>
              <a:rPr lang="en-US" altLang="ja-JP" dirty="0"/>
              <a:t>Font</a:t>
            </a:r>
            <a:r>
              <a:rPr lang="ja-JP" altLang="en-US" dirty="0"/>
              <a:t> </a:t>
            </a:r>
            <a:r>
              <a:rPr lang="en-US" altLang="ja-JP" dirty="0"/>
              <a:t>(TTF)</a:t>
            </a:r>
            <a:r>
              <a:rPr lang="ja-JP" altLang="en-US" dirty="0"/>
              <a:t>や</a:t>
            </a:r>
            <a:r>
              <a:rPr lang="en-US" altLang="ja-JP" dirty="0"/>
              <a:t>PostScript Font</a:t>
            </a:r>
            <a:r>
              <a:rPr lang="ja-JP" altLang="en-US" dirty="0"/>
              <a:t>が利用されてきていた（</a:t>
            </a:r>
            <a:r>
              <a:rPr lang="en-US" altLang="ja-JP" dirty="0"/>
              <a:t>WIFF</a:t>
            </a:r>
            <a:r>
              <a:rPr lang="ja-JP" altLang="en-US" dirty="0"/>
              <a:t>はおいとく）</a:t>
            </a:r>
            <a:endParaRPr lang="en-US" altLang="ja-JP" dirty="0"/>
          </a:p>
          <a:p>
            <a:r>
              <a:rPr kumimoji="1" lang="en-US" altLang="ja-JP" dirty="0"/>
              <a:t>TTF</a:t>
            </a:r>
            <a:r>
              <a:rPr kumimoji="1" lang="ja-JP" altLang="en-US" dirty="0"/>
              <a:t>は</a:t>
            </a:r>
            <a:r>
              <a:rPr kumimoji="1" lang="en-US" altLang="ja-JP" dirty="0"/>
              <a:t>2</a:t>
            </a:r>
            <a:r>
              <a:rPr kumimoji="1" lang="ja-JP" altLang="en-US" dirty="0"/>
              <a:t>次元ベジエ曲線（仕様に記載の数式は</a:t>
            </a:r>
            <a:r>
              <a:rPr kumimoji="1" lang="en-US" altLang="ja-JP" dirty="0"/>
              <a:t>basic spline of order 2</a:t>
            </a:r>
            <a:r>
              <a:rPr kumimoji="1" lang="ja-JP" altLang="en-US" dirty="0"/>
              <a:t>に一致）でアウトラインを表現、</a:t>
            </a:r>
            <a:r>
              <a:rPr kumimoji="1" lang="en-US" altLang="ja-JP" dirty="0"/>
              <a:t>PostScript Font</a:t>
            </a:r>
            <a:r>
              <a:rPr kumimoji="1" lang="ja-JP" altLang="en-US" dirty="0"/>
              <a:t>は</a:t>
            </a:r>
            <a:r>
              <a:rPr kumimoji="1" lang="en-US" altLang="ja-JP" dirty="0"/>
              <a:t>3</a:t>
            </a:r>
            <a:r>
              <a:rPr kumimoji="1" lang="ja-JP" altLang="en-US" dirty="0"/>
              <a:t>次元ベジエ曲線（</a:t>
            </a:r>
            <a:r>
              <a:rPr kumimoji="1" lang="en-US" altLang="ja-JP" dirty="0"/>
              <a:t>TrueType</a:t>
            </a:r>
            <a:r>
              <a:rPr kumimoji="1" lang="ja-JP" altLang="en-US" dirty="0"/>
              <a:t>を埋め込むための</a:t>
            </a:r>
            <a:r>
              <a:rPr kumimoji="1" lang="en-US" altLang="ja-JP" dirty="0"/>
              <a:t>Type 42</a:t>
            </a:r>
            <a:r>
              <a:rPr kumimoji="1" lang="ja-JP" altLang="en-US" dirty="0"/>
              <a:t>を除く）による。</a:t>
            </a:r>
            <a:endParaRPr kumimoji="1" lang="en-US" altLang="ja-JP" dirty="0"/>
          </a:p>
          <a:p>
            <a:pPr lvl="1"/>
            <a:r>
              <a:rPr lang="en-US" altLang="ja-JP" dirty="0"/>
              <a:t>TTF</a:t>
            </a:r>
            <a:r>
              <a:rPr lang="ja-JP" altLang="en-US" dirty="0"/>
              <a:t>はそのままフォントファイルの形式となるが、各データはテーブルという個別のターゲットに対するデータ形式として表現され、それの組み合わせでフォントファイルが構成されることにより、さまざまなテーブルをオプション的に組み合わせることができる。（逆にそれがゆえに無法地帯のカオスだといわれることはあるようですが、、、）</a:t>
            </a:r>
            <a:endParaRPr lang="en-US" altLang="ja-JP" dirty="0"/>
          </a:p>
          <a:p>
            <a:pPr lvl="1"/>
            <a:r>
              <a:rPr lang="en-US" altLang="ja-JP" dirty="0"/>
              <a:t>PostScript Font</a:t>
            </a:r>
            <a:r>
              <a:rPr lang="ja-JP" altLang="en-US" dirty="0"/>
              <a:t>は</a:t>
            </a:r>
            <a:r>
              <a:rPr lang="en-US" altLang="ja-JP" dirty="0"/>
              <a:t>Type</a:t>
            </a:r>
            <a:r>
              <a:rPr lang="ja-JP" altLang="en-US" dirty="0"/>
              <a:t>によって形式が異なる。</a:t>
            </a:r>
            <a:r>
              <a:rPr lang="en-US" altLang="ja-JP" dirty="0"/>
              <a:t>Type42</a:t>
            </a:r>
            <a:r>
              <a:rPr lang="ja-JP" altLang="en-US" dirty="0"/>
              <a:t>に至っては</a:t>
            </a:r>
            <a:r>
              <a:rPr lang="en-US" altLang="ja-JP" dirty="0"/>
              <a:t>TrueType</a:t>
            </a:r>
            <a:r>
              <a:rPr lang="ja-JP" altLang="en-US" dirty="0"/>
              <a:t>の</a:t>
            </a:r>
            <a:r>
              <a:rPr lang="en-US" altLang="ja-JP" dirty="0"/>
              <a:t>PostScript</a:t>
            </a:r>
            <a:r>
              <a:rPr lang="ja-JP" altLang="en-US" dirty="0"/>
              <a:t>でのラッパー形式。</a:t>
            </a:r>
            <a:endParaRPr lang="en-US" altLang="ja-JP" dirty="0"/>
          </a:p>
          <a:p>
            <a:pPr lvl="2"/>
            <a:r>
              <a:rPr lang="ja-JP" altLang="en-US" dirty="0"/>
              <a:t>大きく分けて</a:t>
            </a:r>
            <a:r>
              <a:rPr lang="en-US" altLang="ja-JP" dirty="0"/>
              <a:t>Compact Font Format (CFF)</a:t>
            </a:r>
            <a:r>
              <a:rPr lang="ja-JP" altLang="en-US" dirty="0"/>
              <a:t>と</a:t>
            </a:r>
            <a:r>
              <a:rPr lang="en-US" altLang="ja-JP" dirty="0"/>
              <a:t>CID</a:t>
            </a:r>
            <a:r>
              <a:rPr lang="ja-JP" altLang="en-US" dirty="0"/>
              <a:t>ベースに分けられる。</a:t>
            </a:r>
            <a:endParaRPr lang="en-US" altLang="ja-JP" dirty="0"/>
          </a:p>
          <a:p>
            <a:pPr lvl="2"/>
            <a:r>
              <a:rPr kumimoji="1" lang="en-US" altLang="ja-JP" dirty="0"/>
              <a:t>CID = unique Character </a:t>
            </a:r>
            <a:r>
              <a:rPr kumimoji="1" lang="en-US" altLang="ja-JP" dirty="0" err="1"/>
              <a:t>IDentifier</a:t>
            </a:r>
            <a:r>
              <a:rPr kumimoji="1" lang="ja-JP" altLang="en-US" dirty="0"/>
              <a:t>、</a:t>
            </a:r>
            <a:r>
              <a:rPr kumimoji="1" lang="en-US" altLang="ja-JP" dirty="0"/>
              <a:t>Unicode</a:t>
            </a:r>
            <a:r>
              <a:rPr kumimoji="1" lang="ja-JP" altLang="en-US" dirty="0"/>
              <a:t>などのコードポイントではなくグリフの</a:t>
            </a:r>
            <a:r>
              <a:rPr kumimoji="1" lang="en-US" altLang="ja-JP" dirty="0"/>
              <a:t>ID</a:t>
            </a:r>
            <a:r>
              <a:rPr kumimoji="1" lang="ja-JP" altLang="en-US" dirty="0"/>
              <a:t>で各文字が状況なども勘案して特定のグリフにマッピングされていく設計。</a:t>
            </a:r>
          </a:p>
        </p:txBody>
      </p:sp>
    </p:spTree>
    <p:extLst>
      <p:ext uri="{BB962C8B-B14F-4D97-AF65-F5344CB8AC3E}">
        <p14:creationId xmlns:p14="http://schemas.microsoft.com/office/powerpoint/2010/main" val="10384633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FAD149-6DC5-4A50-977E-B8A09BD7B67A}"/>
              </a:ext>
            </a:extLst>
          </p:cNvPr>
          <p:cNvSpPr>
            <a:spLocks noGrp="1"/>
          </p:cNvSpPr>
          <p:nvPr>
            <p:ph type="title"/>
          </p:nvPr>
        </p:nvSpPr>
        <p:spPr>
          <a:xfrm>
            <a:off x="628650" y="365126"/>
            <a:ext cx="8132578" cy="1325563"/>
          </a:xfrm>
        </p:spPr>
        <p:txBody>
          <a:bodyPr/>
          <a:lstStyle/>
          <a:p>
            <a:r>
              <a:rPr kumimoji="1" lang="en-US" altLang="ja-JP" dirty="0"/>
              <a:t>Incremental font transfer</a:t>
            </a:r>
            <a:r>
              <a:rPr kumimoji="1" lang="ja-JP" altLang="en-US" dirty="0"/>
              <a:t>に向けて</a:t>
            </a:r>
          </a:p>
        </p:txBody>
      </p:sp>
      <p:sp>
        <p:nvSpPr>
          <p:cNvPr id="3" name="コンテンツ プレースホルダー 2">
            <a:extLst>
              <a:ext uri="{FF2B5EF4-FFF2-40B4-BE49-F238E27FC236}">
                <a16:creationId xmlns:a16="http://schemas.microsoft.com/office/drawing/2014/main" id="{FF55A155-1D65-4974-96A2-5430E28BCA8A}"/>
              </a:ext>
            </a:extLst>
          </p:cNvPr>
          <p:cNvSpPr>
            <a:spLocks noGrp="1"/>
          </p:cNvSpPr>
          <p:nvPr>
            <p:ph idx="1"/>
          </p:nvPr>
        </p:nvSpPr>
        <p:spPr/>
        <p:txBody>
          <a:bodyPr>
            <a:normAutofit fontScale="70000" lnSpcReduction="20000"/>
          </a:bodyPr>
          <a:lstStyle/>
          <a:p>
            <a:pPr marL="0" indent="0">
              <a:buNone/>
            </a:pPr>
            <a:r>
              <a:rPr lang="en-US" altLang="ja-JP" dirty="0"/>
              <a:t>Range request</a:t>
            </a:r>
          </a:p>
          <a:p>
            <a:pPr marL="0" indent="0">
              <a:buNone/>
            </a:pPr>
            <a:r>
              <a:rPr lang="ja-JP" altLang="en-US" dirty="0"/>
              <a:t>グリフのみを必要に応じてパッチで増やしていく</a:t>
            </a:r>
            <a:endParaRPr lang="en-US" altLang="ja-JP" dirty="0"/>
          </a:p>
          <a:p>
            <a:pPr marL="0" indent="0">
              <a:buNone/>
            </a:pPr>
            <a:endParaRPr lang="en-US" altLang="ja-JP" dirty="0"/>
          </a:p>
          <a:p>
            <a:r>
              <a:rPr kumimoji="1" lang="ja-JP" altLang="en-US" dirty="0"/>
              <a:t>グリフの部分以外の</a:t>
            </a:r>
            <a:r>
              <a:rPr kumimoji="1" lang="en-US" altLang="ja-JP" dirty="0"/>
              <a:t>WOFF2</a:t>
            </a:r>
            <a:r>
              <a:rPr kumimoji="1" lang="ja-JP" altLang="en-US" dirty="0"/>
              <a:t>データを最初に流しておき、クライアントで必要なグリフのバイトレンジを指定してグリフのデータを取得する</a:t>
            </a:r>
            <a:endParaRPr kumimoji="1" lang="en-US" altLang="ja-JP" dirty="0"/>
          </a:p>
          <a:p>
            <a:pPr lvl="1"/>
            <a:r>
              <a:rPr lang="ja-JP" altLang="en-US" dirty="0"/>
              <a:t>既存の</a:t>
            </a:r>
            <a:r>
              <a:rPr lang="en-US" altLang="ja-JP" dirty="0"/>
              <a:t>http</a:t>
            </a:r>
            <a:r>
              <a:rPr lang="ja-JP" altLang="en-US" dirty="0"/>
              <a:t>リクエストヘッダに似ているが、どのみち初回はグリフ部分を削ったデータを流さないといけないのでサーバ側も対応しないといけない（ような気が？）</a:t>
            </a:r>
            <a:endParaRPr lang="en-US" altLang="ja-JP" dirty="0"/>
          </a:p>
          <a:p>
            <a:r>
              <a:rPr lang="ja-JP" altLang="en-US" dirty="0"/>
              <a:t>きちんとプリプロセスされたフォント（</a:t>
            </a:r>
            <a:r>
              <a:rPr lang="en-US" altLang="ja-JP" dirty="0"/>
              <a:t>WOFF2</a:t>
            </a:r>
            <a:r>
              <a:rPr lang="ja-JP" altLang="en-US" dirty="0"/>
              <a:t>）ファイルが必要で</a:t>
            </a:r>
            <a:r>
              <a:rPr lang="en-US" altLang="ja-JP" dirty="0"/>
              <a:t>’</a:t>
            </a:r>
            <a:r>
              <a:rPr lang="en-US" altLang="ja-JP" dirty="0" err="1"/>
              <a:t>glyf</a:t>
            </a:r>
            <a:r>
              <a:rPr lang="en-US" altLang="ja-JP" dirty="0"/>
              <a:t>’</a:t>
            </a:r>
            <a:r>
              <a:rPr lang="ja-JP" altLang="en-US" dirty="0"/>
              <a:t>は一番最後に来ていないといけない</a:t>
            </a:r>
            <a:endParaRPr lang="en-US" altLang="ja-JP" dirty="0"/>
          </a:p>
          <a:p>
            <a:pPr lvl="1"/>
            <a:r>
              <a:rPr lang="en-US" altLang="ja-JP" dirty="0"/>
              <a:t>Complex</a:t>
            </a:r>
            <a:r>
              <a:rPr lang="ja-JP" altLang="en-US" dirty="0"/>
              <a:t>などで相互に関連した要素を利用する依存関係のあるグリフはダメで独立していないといけない</a:t>
            </a:r>
            <a:endParaRPr lang="en-US" altLang="ja-JP" dirty="0"/>
          </a:p>
          <a:p>
            <a:pPr lvl="1"/>
            <a:r>
              <a:rPr lang="en-US" altLang="ja-JP" dirty="0"/>
              <a:t>CJK</a:t>
            </a:r>
            <a:r>
              <a:rPr lang="ja-JP" altLang="en-US" dirty="0"/>
              <a:t>みたいな全角ボディー前提の配置が多い文字では、</a:t>
            </a:r>
            <a:r>
              <a:rPr lang="en-US" altLang="ja-JP" dirty="0"/>
              <a:t>Bounding box</a:t>
            </a:r>
            <a:r>
              <a:rPr lang="ja-JP" altLang="en-US" dirty="0"/>
              <a:t>さえ先に分かっておけば配置だけ済ませてあとでグリフをレンダリングとかも可能なのかも？</a:t>
            </a:r>
            <a:endParaRPr lang="en-US" altLang="ja-JP" dirty="0"/>
          </a:p>
          <a:p>
            <a:pPr lvl="2"/>
            <a:r>
              <a:rPr lang="ja-JP" altLang="en-US" dirty="0"/>
              <a:t>でもにゅるにゅる文字ごとに出てくるのを想像したら気持ち悪いな、、、</a:t>
            </a:r>
            <a:endParaRPr lang="en-US" altLang="ja-JP" dirty="0"/>
          </a:p>
        </p:txBody>
      </p:sp>
    </p:spTree>
    <p:extLst>
      <p:ext uri="{BB962C8B-B14F-4D97-AF65-F5344CB8AC3E}">
        <p14:creationId xmlns:p14="http://schemas.microsoft.com/office/powerpoint/2010/main" val="34416474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C6DA73-6111-4EB2-BA66-EAF98D4DE905}"/>
              </a:ext>
            </a:extLst>
          </p:cNvPr>
          <p:cNvSpPr>
            <a:spLocks noGrp="1"/>
          </p:cNvSpPr>
          <p:nvPr>
            <p:ph type="title"/>
          </p:nvPr>
        </p:nvSpPr>
        <p:spPr/>
        <p:txBody>
          <a:bodyPr/>
          <a:lstStyle/>
          <a:p>
            <a:r>
              <a:rPr kumimoji="1" lang="ja-JP" altLang="en-US" dirty="0"/>
              <a:t>さいごに　（宣伝）</a:t>
            </a:r>
          </a:p>
        </p:txBody>
      </p:sp>
      <p:sp>
        <p:nvSpPr>
          <p:cNvPr id="3" name="コンテンツ プレースホルダー 2">
            <a:extLst>
              <a:ext uri="{FF2B5EF4-FFF2-40B4-BE49-F238E27FC236}">
                <a16:creationId xmlns:a16="http://schemas.microsoft.com/office/drawing/2014/main" id="{B6887936-50C4-48C5-B41E-EB40F769E21F}"/>
              </a:ext>
            </a:extLst>
          </p:cNvPr>
          <p:cNvSpPr>
            <a:spLocks noGrp="1"/>
          </p:cNvSpPr>
          <p:nvPr>
            <p:ph idx="1"/>
          </p:nvPr>
        </p:nvSpPr>
        <p:spPr/>
        <p:txBody>
          <a:bodyPr/>
          <a:lstStyle/>
          <a:p>
            <a:pPr marL="0" indent="0">
              <a:buNone/>
            </a:pPr>
            <a:r>
              <a:rPr kumimoji="1" lang="en-US" altLang="ja-JP" dirty="0"/>
              <a:t>W3C</a:t>
            </a:r>
            <a:r>
              <a:rPr kumimoji="1" lang="ja-JP" altLang="en-US" dirty="0"/>
              <a:t>では</a:t>
            </a:r>
            <a:r>
              <a:rPr kumimoji="1" lang="en-US" altLang="ja-JP" dirty="0"/>
              <a:t>Incremental font transfer</a:t>
            </a:r>
            <a:r>
              <a:rPr kumimoji="1" lang="ja-JP" altLang="en-US" dirty="0"/>
              <a:t>仕様に対して実際にウェブフォントを開発・利用しているユーザからのフィードバックを求めております。</a:t>
            </a:r>
            <a:endParaRPr kumimoji="1" lang="en-US" altLang="ja-JP" dirty="0"/>
          </a:p>
          <a:p>
            <a:pPr marL="0" indent="0">
              <a:buNone/>
            </a:pPr>
            <a:r>
              <a:rPr lang="ja-JP" altLang="en-US" dirty="0"/>
              <a:t>ということで、コメント・感想・使ってる上での困りごとなどなど、お寄せいただければ幸いです。</a:t>
            </a:r>
            <a:endParaRPr lang="en-US" altLang="ja-JP" dirty="0"/>
          </a:p>
          <a:p>
            <a:pPr marL="0" indent="0">
              <a:buNone/>
            </a:pPr>
            <a:endParaRPr kumimoji="1" lang="en-US" altLang="ja-JP" dirty="0"/>
          </a:p>
          <a:p>
            <a:pPr marL="0" indent="0" algn="r">
              <a:buNone/>
            </a:pPr>
            <a:r>
              <a:rPr kumimoji="1" lang="en-US" altLang="ja-JP" dirty="0">
                <a:hlinkClick r:id="rId2"/>
              </a:rPr>
              <a:t>https://www.w3.org/Fonts/WG/</a:t>
            </a:r>
            <a:endParaRPr lang="en-US" altLang="ja-JP" dirty="0"/>
          </a:p>
        </p:txBody>
      </p:sp>
    </p:spTree>
    <p:extLst>
      <p:ext uri="{BB962C8B-B14F-4D97-AF65-F5344CB8AC3E}">
        <p14:creationId xmlns:p14="http://schemas.microsoft.com/office/powerpoint/2010/main" val="1920870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705DD8-355E-4B37-8450-738E62BB3379}"/>
              </a:ext>
            </a:extLst>
          </p:cNvPr>
          <p:cNvSpPr>
            <a:spLocks noGrp="1"/>
          </p:cNvSpPr>
          <p:nvPr>
            <p:ph type="title"/>
          </p:nvPr>
        </p:nvSpPr>
        <p:spPr>
          <a:xfrm>
            <a:off x="628650" y="365126"/>
            <a:ext cx="8394848" cy="1325563"/>
          </a:xfrm>
        </p:spPr>
        <p:txBody>
          <a:bodyPr>
            <a:normAutofit/>
          </a:bodyPr>
          <a:lstStyle/>
          <a:p>
            <a:r>
              <a:rPr kumimoji="1" lang="en-US" altLang="ja-JP" sz="3600" dirty="0"/>
              <a:t>TTF</a:t>
            </a:r>
            <a:r>
              <a:rPr kumimoji="1" lang="ja-JP" altLang="en-US" sz="3600" dirty="0"/>
              <a:t>と</a:t>
            </a:r>
            <a:r>
              <a:rPr kumimoji="1" lang="en-US" altLang="ja-JP" sz="3600" dirty="0"/>
              <a:t>OTF</a:t>
            </a:r>
            <a:r>
              <a:rPr kumimoji="1" lang="ja-JP" altLang="en-US" sz="3600" dirty="0"/>
              <a:t>と</a:t>
            </a:r>
            <a:r>
              <a:rPr kumimoji="1" lang="en-US" altLang="ja-JP" sz="3600" dirty="0"/>
              <a:t>WOFF</a:t>
            </a:r>
            <a:r>
              <a:rPr lang="ja-JP" altLang="en-US" sz="3600" dirty="0"/>
              <a:t>、それぞれの関係性</a:t>
            </a:r>
            <a:endParaRPr kumimoji="1" lang="ja-JP" altLang="en-US" sz="3600" dirty="0"/>
          </a:p>
        </p:txBody>
      </p:sp>
      <p:sp>
        <p:nvSpPr>
          <p:cNvPr id="3" name="コンテンツ プレースホルダー 2">
            <a:extLst>
              <a:ext uri="{FF2B5EF4-FFF2-40B4-BE49-F238E27FC236}">
                <a16:creationId xmlns:a16="http://schemas.microsoft.com/office/drawing/2014/main" id="{ECF04024-E1A7-48A7-A4B6-62F5FED667B5}"/>
              </a:ext>
            </a:extLst>
          </p:cNvPr>
          <p:cNvSpPr>
            <a:spLocks noGrp="1"/>
          </p:cNvSpPr>
          <p:nvPr>
            <p:ph idx="1"/>
          </p:nvPr>
        </p:nvSpPr>
        <p:spPr>
          <a:xfrm>
            <a:off x="628649" y="1825625"/>
            <a:ext cx="8196373" cy="4780738"/>
          </a:xfrm>
        </p:spPr>
        <p:txBody>
          <a:bodyPr>
            <a:normAutofit fontScale="70000" lnSpcReduction="20000"/>
          </a:bodyPr>
          <a:lstStyle/>
          <a:p>
            <a:r>
              <a:rPr kumimoji="1" lang="en-US" altLang="ja-JP" dirty="0"/>
              <a:t>OpenType</a:t>
            </a:r>
            <a:endParaRPr lang="en-US" altLang="ja-JP" dirty="0"/>
          </a:p>
          <a:p>
            <a:pPr lvl="1"/>
            <a:r>
              <a:rPr kumimoji="1" lang="en-US" altLang="ja-JP" dirty="0"/>
              <a:t>TrueType</a:t>
            </a:r>
            <a:r>
              <a:rPr kumimoji="1" lang="ja-JP" altLang="en-US" dirty="0"/>
              <a:t>の拡張として策定された</a:t>
            </a:r>
            <a:r>
              <a:rPr kumimoji="1" lang="en-US" altLang="ja-JP" dirty="0"/>
              <a:t>(1996</a:t>
            </a:r>
            <a:r>
              <a:rPr kumimoji="1" lang="ja-JP" altLang="en-US" dirty="0"/>
              <a:t>年あたりに発表</a:t>
            </a:r>
            <a:r>
              <a:rPr kumimoji="1" lang="en-US" altLang="ja-JP" dirty="0"/>
              <a:t>)</a:t>
            </a:r>
            <a:r>
              <a:rPr kumimoji="1" lang="ja-JP" altLang="en-US" dirty="0"/>
              <a:t>ので、</a:t>
            </a:r>
            <a:r>
              <a:rPr kumimoji="1" lang="en-US" altLang="ja-JP" dirty="0" err="1"/>
              <a:t>sfnt</a:t>
            </a:r>
            <a:r>
              <a:rPr kumimoji="1" lang="ja-JP" altLang="en-US" dirty="0"/>
              <a:t>コンテナ構造を利用し、</a:t>
            </a:r>
            <a:r>
              <a:rPr kumimoji="1" lang="en-US" altLang="ja-JP" dirty="0"/>
              <a:t>CFF, CFF v2, TrueType</a:t>
            </a:r>
            <a:r>
              <a:rPr kumimoji="1" lang="ja-JP" altLang="en-US" dirty="0"/>
              <a:t>のグリフのアウトラインや</a:t>
            </a:r>
            <a:r>
              <a:rPr kumimoji="1" lang="en-US" altLang="ja-JP" dirty="0"/>
              <a:t>SVG</a:t>
            </a:r>
            <a:r>
              <a:rPr kumimoji="1" lang="ja-JP" altLang="en-US" dirty="0"/>
              <a:t>が利用可能</a:t>
            </a:r>
            <a:endParaRPr kumimoji="1" lang="en-US" altLang="ja-JP" dirty="0"/>
          </a:p>
          <a:p>
            <a:pPr lvl="2"/>
            <a:r>
              <a:rPr kumimoji="1" lang="ja-JP" altLang="en-US" dirty="0"/>
              <a:t>各種の</a:t>
            </a:r>
            <a:r>
              <a:rPr kumimoji="1" lang="en-US" altLang="ja-JP" dirty="0"/>
              <a:t>”</a:t>
            </a:r>
            <a:r>
              <a:rPr kumimoji="1" lang="ja-JP" altLang="en-US" dirty="0"/>
              <a:t>テーブル</a:t>
            </a:r>
            <a:r>
              <a:rPr kumimoji="1" lang="en-US" altLang="ja-JP" dirty="0"/>
              <a:t>”</a:t>
            </a:r>
            <a:r>
              <a:rPr kumimoji="1" lang="ja-JP" altLang="en-US" dirty="0"/>
              <a:t>によりフォントデータが表現されている</a:t>
            </a:r>
            <a:endParaRPr kumimoji="1" lang="en-US" altLang="ja-JP" dirty="0"/>
          </a:p>
          <a:p>
            <a:pPr lvl="2"/>
            <a:r>
              <a:rPr lang="en-US" altLang="ja-JP" dirty="0"/>
              <a:t>TrueType</a:t>
            </a:r>
            <a:r>
              <a:rPr lang="ja-JP" altLang="en-US" dirty="0"/>
              <a:t>の形式でグリフを定義した場合は</a:t>
            </a:r>
            <a:r>
              <a:rPr lang="en-US" altLang="ja-JP" dirty="0" err="1"/>
              <a:t>ttf</a:t>
            </a:r>
            <a:r>
              <a:rPr lang="en-US" altLang="ja-JP" dirty="0"/>
              <a:t>/</a:t>
            </a:r>
            <a:r>
              <a:rPr lang="en-US" altLang="ja-JP" dirty="0" err="1"/>
              <a:t>ttc</a:t>
            </a:r>
            <a:r>
              <a:rPr lang="ja-JP" altLang="en-US" dirty="0"/>
              <a:t>の拡張子となる</a:t>
            </a:r>
            <a:endParaRPr kumimoji="1" lang="en-US" altLang="ja-JP" dirty="0"/>
          </a:p>
          <a:p>
            <a:pPr lvl="1"/>
            <a:r>
              <a:rPr lang="ja-JP" altLang="en-US" dirty="0"/>
              <a:t>多色表現、</a:t>
            </a:r>
            <a:r>
              <a:rPr lang="en-US" altLang="ja-JP" dirty="0"/>
              <a:t>Unicode</a:t>
            </a:r>
            <a:r>
              <a:rPr lang="ja-JP" altLang="en-US" dirty="0"/>
              <a:t>全体が利用可能、高機能なタイポグラフィー用の機能が組み込まれている</a:t>
            </a:r>
            <a:endParaRPr lang="en-US" altLang="ja-JP" dirty="0"/>
          </a:p>
          <a:p>
            <a:pPr lvl="2"/>
            <a:r>
              <a:rPr lang="ja-JP" altLang="en-US" dirty="0"/>
              <a:t>今の日本語</a:t>
            </a:r>
            <a:r>
              <a:rPr lang="en-US" altLang="ja-JP" dirty="0"/>
              <a:t>OpenType</a:t>
            </a:r>
            <a:r>
              <a:rPr lang="ja-JP" altLang="en-US" dirty="0"/>
              <a:t>フォントは</a:t>
            </a:r>
            <a:r>
              <a:rPr lang="en-US" altLang="ja-JP" dirty="0"/>
              <a:t>Adobe-Japan1-x</a:t>
            </a:r>
            <a:r>
              <a:rPr lang="ja-JP" altLang="en-US" dirty="0"/>
              <a:t>の</a:t>
            </a:r>
            <a:r>
              <a:rPr lang="en-US" altLang="ja-JP" dirty="0"/>
              <a:t>CID</a:t>
            </a:r>
            <a:r>
              <a:rPr lang="ja-JP" altLang="en-US" dirty="0"/>
              <a:t>ベースのものがほとんど</a:t>
            </a:r>
            <a:endParaRPr lang="en-US" altLang="ja-JP" dirty="0"/>
          </a:p>
          <a:p>
            <a:pPr lvl="1"/>
            <a:r>
              <a:rPr kumimoji="1" lang="en-US" altLang="ja-JP" dirty="0"/>
              <a:t>Font collection</a:t>
            </a:r>
            <a:r>
              <a:rPr kumimoji="1" lang="ja-JP" altLang="en-US" dirty="0"/>
              <a:t>の概念が取り入れられ、</a:t>
            </a:r>
            <a:r>
              <a:rPr kumimoji="1" lang="en-US" altLang="ja-JP" dirty="0"/>
              <a:t>variation</a:t>
            </a:r>
            <a:r>
              <a:rPr kumimoji="1" lang="ja-JP" altLang="en-US" dirty="0"/>
              <a:t>を掛けるためのいくつものテーブルが追加された</a:t>
            </a:r>
            <a:endParaRPr kumimoji="1" lang="en-US" altLang="ja-JP" dirty="0"/>
          </a:p>
          <a:p>
            <a:r>
              <a:rPr lang="en-US" altLang="ja-JP" dirty="0"/>
              <a:t>WOFF/WOFF2</a:t>
            </a:r>
          </a:p>
          <a:p>
            <a:pPr lvl="1"/>
            <a:r>
              <a:rPr kumimoji="1" lang="en-US" altLang="ja-JP" dirty="0"/>
              <a:t>O</a:t>
            </a:r>
            <a:r>
              <a:rPr lang="en-US" altLang="ja-JP" dirty="0"/>
              <a:t>penType</a:t>
            </a:r>
            <a:r>
              <a:rPr lang="ja-JP" altLang="en-US" dirty="0"/>
              <a:t>のデータにプリプロセスをかけて、テーブル自体を簡略化したのち、全体を圧縮データとしてファイル・ストリームに格納している</a:t>
            </a:r>
            <a:endParaRPr lang="en-US" altLang="ja-JP" dirty="0"/>
          </a:p>
          <a:p>
            <a:pPr lvl="2"/>
            <a:r>
              <a:rPr lang="ja-JP" altLang="en-US" dirty="0"/>
              <a:t>デコーダによる展開・デコード後のデータは</a:t>
            </a:r>
            <a:r>
              <a:rPr lang="en-US" altLang="ja-JP" dirty="0"/>
              <a:t>OFF</a:t>
            </a:r>
            <a:r>
              <a:rPr lang="ja-JP" altLang="en-US" dirty="0"/>
              <a:t>仕様に準拠すること、となっている</a:t>
            </a:r>
            <a:endParaRPr lang="en-US" altLang="ja-JP" dirty="0"/>
          </a:p>
          <a:p>
            <a:pPr lvl="1"/>
            <a:r>
              <a:rPr lang="en-US" altLang="ja-JP" dirty="0"/>
              <a:t>255</a:t>
            </a:r>
            <a:r>
              <a:rPr kumimoji="1" lang="en-US" altLang="ja-JP" dirty="0"/>
              <a:t>UInt16 (16bit</a:t>
            </a:r>
            <a:r>
              <a:rPr lang="ja-JP" altLang="en-US" dirty="0"/>
              <a:t>数値</a:t>
            </a:r>
            <a:r>
              <a:rPr kumimoji="1" lang="en-US" altLang="ja-JP" dirty="0"/>
              <a:t>)</a:t>
            </a:r>
            <a:r>
              <a:rPr kumimoji="1" lang="ja-JP" altLang="en-US" dirty="0"/>
              <a:t>や</a:t>
            </a:r>
            <a:r>
              <a:rPr kumimoji="1" lang="en-US" altLang="ja-JP" dirty="0"/>
              <a:t>UIntBase128 (32bit</a:t>
            </a:r>
            <a:r>
              <a:rPr kumimoji="1" lang="ja-JP" altLang="en-US" dirty="0"/>
              <a:t>数値</a:t>
            </a:r>
            <a:r>
              <a:rPr kumimoji="1" lang="en-US" altLang="ja-JP" dirty="0"/>
              <a:t>)</a:t>
            </a:r>
            <a:r>
              <a:rPr kumimoji="1" lang="ja-JP" altLang="en-US" dirty="0"/>
              <a:t>などの、</a:t>
            </a:r>
            <a:r>
              <a:rPr kumimoji="1" lang="en-US" altLang="ja-JP" dirty="0"/>
              <a:t>0</a:t>
            </a:r>
            <a:r>
              <a:rPr kumimoji="1" lang="ja-JP" altLang="en-US" dirty="0"/>
              <a:t>に近い値や特徴的な値が</a:t>
            </a:r>
            <a:r>
              <a:rPr kumimoji="1" lang="en-US" altLang="ja-JP" dirty="0"/>
              <a:t>1byte</a:t>
            </a:r>
            <a:r>
              <a:rPr kumimoji="1" lang="ja-JP" altLang="en-US" dirty="0"/>
              <a:t>になるような圧縮効率の良い</a:t>
            </a:r>
            <a:r>
              <a:rPr kumimoji="1" lang="en-US" altLang="ja-JP" dirty="0"/>
              <a:t>1-3/5byte</a:t>
            </a:r>
            <a:r>
              <a:rPr kumimoji="1" lang="ja-JP" altLang="en-US" dirty="0"/>
              <a:t>へのマッピングが導入されている（</a:t>
            </a:r>
            <a:r>
              <a:rPr kumimoji="1" lang="en-US" altLang="ja-JP" dirty="0"/>
              <a:t>OpenType</a:t>
            </a:r>
            <a:r>
              <a:rPr kumimoji="1" lang="ja-JP" altLang="en-US" dirty="0"/>
              <a:t>では</a:t>
            </a:r>
            <a:r>
              <a:rPr kumimoji="1" lang="en-US" altLang="ja-JP" dirty="0"/>
              <a:t>CFF2</a:t>
            </a:r>
            <a:r>
              <a:rPr kumimoji="1" lang="ja-JP" altLang="en-US" dirty="0"/>
              <a:t>など一部の中で利用されている）</a:t>
            </a:r>
            <a:endParaRPr kumimoji="1" lang="en-US" altLang="ja-JP" dirty="0"/>
          </a:p>
          <a:p>
            <a:pPr lvl="1"/>
            <a:r>
              <a:rPr kumimoji="1" lang="ja-JP" altLang="en-US" dirty="0"/>
              <a:t>フォントデータのテーブルの配置に対して、処理の高速化のために対応関係があるテーブルが近くに配置されるように規定されるなどの制約が掛けられている</a:t>
            </a:r>
          </a:p>
        </p:txBody>
      </p:sp>
    </p:spTree>
    <p:extLst>
      <p:ext uri="{BB962C8B-B14F-4D97-AF65-F5344CB8AC3E}">
        <p14:creationId xmlns:p14="http://schemas.microsoft.com/office/powerpoint/2010/main" val="371258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4AEED5-141C-4E15-B423-4A7FDC27D38D}"/>
              </a:ext>
            </a:extLst>
          </p:cNvPr>
          <p:cNvSpPr>
            <a:spLocks noGrp="1"/>
          </p:cNvSpPr>
          <p:nvPr>
            <p:ph type="title"/>
          </p:nvPr>
        </p:nvSpPr>
        <p:spPr>
          <a:xfrm>
            <a:off x="628649" y="365126"/>
            <a:ext cx="8338141" cy="1325563"/>
          </a:xfrm>
        </p:spPr>
        <p:txBody>
          <a:bodyPr>
            <a:normAutofit/>
          </a:bodyPr>
          <a:lstStyle/>
          <a:p>
            <a:r>
              <a:rPr kumimoji="1" lang="ja-JP" altLang="en-US" sz="3600" dirty="0"/>
              <a:t>フォントファイルから表示されるまで</a:t>
            </a:r>
          </a:p>
        </p:txBody>
      </p:sp>
      <p:sp>
        <p:nvSpPr>
          <p:cNvPr id="3" name="コンテンツ プレースホルダー 2">
            <a:extLst>
              <a:ext uri="{FF2B5EF4-FFF2-40B4-BE49-F238E27FC236}">
                <a16:creationId xmlns:a16="http://schemas.microsoft.com/office/drawing/2014/main" id="{B7207039-04CB-483A-9414-D97BDC42A56B}"/>
              </a:ext>
            </a:extLst>
          </p:cNvPr>
          <p:cNvSpPr>
            <a:spLocks noGrp="1"/>
          </p:cNvSpPr>
          <p:nvPr>
            <p:ph idx="1"/>
          </p:nvPr>
        </p:nvSpPr>
        <p:spPr>
          <a:xfrm>
            <a:off x="628650" y="1825624"/>
            <a:ext cx="8196373" cy="4922506"/>
          </a:xfrm>
        </p:spPr>
        <p:txBody>
          <a:bodyPr>
            <a:normAutofit fontScale="62500" lnSpcReduction="20000"/>
          </a:bodyPr>
          <a:lstStyle/>
          <a:p>
            <a:pPr marL="0" indent="0">
              <a:buNone/>
            </a:pPr>
            <a:r>
              <a:rPr lang="ja-JP" altLang="en-US" dirty="0"/>
              <a:t>基本的＆大雑把な流れは以下のような感じ（詳細は次ページ以降）</a:t>
            </a:r>
            <a:endParaRPr kumimoji="1" lang="en-US" altLang="ja-JP" dirty="0"/>
          </a:p>
          <a:p>
            <a:r>
              <a:rPr lang="en-US" altLang="ja-JP" dirty="0"/>
              <a:t>‘</a:t>
            </a:r>
            <a:r>
              <a:rPr lang="en-US" altLang="ja-JP" dirty="0" err="1"/>
              <a:t>c</a:t>
            </a:r>
            <a:r>
              <a:rPr kumimoji="1" lang="en-US" altLang="ja-JP" dirty="0" err="1"/>
              <a:t>map</a:t>
            </a:r>
            <a:r>
              <a:rPr kumimoji="1" lang="en-US" altLang="ja-JP" dirty="0"/>
              <a:t>’</a:t>
            </a:r>
            <a:r>
              <a:rPr kumimoji="1" lang="ja-JP" altLang="en-US" dirty="0"/>
              <a:t>テーブルを参照して文字コードの列を（既定の）グリフ</a:t>
            </a:r>
            <a:r>
              <a:rPr kumimoji="1" lang="en-US" altLang="ja-JP" dirty="0"/>
              <a:t>ID</a:t>
            </a:r>
            <a:r>
              <a:rPr kumimoji="1" lang="ja-JP" altLang="en-US" dirty="0"/>
              <a:t>の列に変換する</a:t>
            </a:r>
            <a:endParaRPr kumimoji="1" lang="en-US" altLang="ja-JP" dirty="0"/>
          </a:p>
          <a:p>
            <a:r>
              <a:rPr lang="en-US" altLang="ja-JP" dirty="0"/>
              <a:t>‘GSUB’</a:t>
            </a:r>
            <a:r>
              <a:rPr lang="ja-JP" altLang="en-US" dirty="0"/>
              <a:t>テーブルを参照して代替配置、縦書き、リガチャなどによる変換を加える </a:t>
            </a:r>
            <a:r>
              <a:rPr lang="en-US" altLang="ja-JP" dirty="0"/>
              <a:t>-&gt; </a:t>
            </a:r>
            <a:r>
              <a:rPr lang="ja-JP" altLang="en-US" dirty="0"/>
              <a:t>次のページ</a:t>
            </a:r>
            <a:endParaRPr lang="en-US" altLang="ja-JP" dirty="0"/>
          </a:p>
          <a:p>
            <a:r>
              <a:rPr lang="ja-JP" altLang="en-US" dirty="0"/>
              <a:t>グリフ情報のテーブルから該当するバリエーションを加えたグリフの表示データを作成する</a:t>
            </a:r>
            <a:endParaRPr lang="en-US" altLang="ja-JP" dirty="0"/>
          </a:p>
          <a:p>
            <a:pPr lvl="1"/>
            <a:r>
              <a:rPr lang="en-US" altLang="ja-JP" dirty="0"/>
              <a:t>Font collection</a:t>
            </a:r>
            <a:r>
              <a:rPr lang="ja-JP" altLang="en-US" dirty="0"/>
              <a:t>のデータであれば、</a:t>
            </a:r>
            <a:r>
              <a:rPr lang="en-US" altLang="ja-JP" dirty="0"/>
              <a:t>weight</a:t>
            </a:r>
            <a:r>
              <a:rPr lang="ja-JP" altLang="en-US" dirty="0"/>
              <a:t>による差異がこのバリエーションで計算されることもある（日本語フォントではあまりないような？）</a:t>
            </a:r>
            <a:endParaRPr lang="en-US" altLang="ja-JP" dirty="0"/>
          </a:p>
          <a:p>
            <a:r>
              <a:rPr lang="en-US" altLang="ja-JP" dirty="0"/>
              <a:t>‘GPOS’</a:t>
            </a:r>
            <a:r>
              <a:rPr lang="ja-JP" altLang="en-US" dirty="0"/>
              <a:t>テーブルからグリフの配置位置を、</a:t>
            </a:r>
            <a:r>
              <a:rPr lang="en-US" altLang="ja-JP" dirty="0"/>
              <a:t>’BASE’</a:t>
            </a:r>
            <a:r>
              <a:rPr lang="ja-JP" altLang="en-US" dirty="0"/>
              <a:t>テーブルから配置場所を取得</a:t>
            </a:r>
            <a:endParaRPr lang="en-US" altLang="ja-JP" dirty="0"/>
          </a:p>
          <a:p>
            <a:pPr lvl="1"/>
            <a:r>
              <a:rPr kumimoji="1" lang="en-US" altLang="ja-JP" dirty="0"/>
              <a:t>‘GPOS’</a:t>
            </a:r>
            <a:r>
              <a:rPr kumimoji="1" lang="ja-JP" altLang="en-US" dirty="0"/>
              <a:t>は原点補正などの位置情報</a:t>
            </a:r>
            <a:endParaRPr kumimoji="1" lang="en-US" altLang="ja-JP" dirty="0"/>
          </a:p>
          <a:p>
            <a:pPr lvl="1"/>
            <a:r>
              <a:rPr lang="en-US" altLang="ja-JP" dirty="0"/>
              <a:t>‘BASE’</a:t>
            </a:r>
            <a:r>
              <a:rPr lang="ja-JP" altLang="en-US" dirty="0"/>
              <a:t>はベースラインに関するオフセット情報、日本語ではたいてい真四角の中央線になっている</a:t>
            </a:r>
            <a:endParaRPr lang="en-US" altLang="ja-JP" dirty="0"/>
          </a:p>
          <a:p>
            <a:r>
              <a:rPr kumimoji="1" lang="ja-JP" altLang="en-US" dirty="0"/>
              <a:t>均等割りなどに関してもテーブルがある</a:t>
            </a:r>
            <a:r>
              <a:rPr kumimoji="1" lang="en-US" altLang="ja-JP" dirty="0"/>
              <a:t>(‘JSTF’</a:t>
            </a:r>
            <a:r>
              <a:rPr kumimoji="1" lang="ja-JP" altLang="en-US" dirty="0"/>
              <a:t>とか</a:t>
            </a:r>
            <a:r>
              <a:rPr kumimoji="1" lang="en-US" altLang="ja-JP" dirty="0"/>
              <a:t>)</a:t>
            </a:r>
            <a:r>
              <a:rPr kumimoji="1" lang="ja-JP" altLang="en-US" dirty="0"/>
              <a:t>ので、それによる補正を掛ける</a:t>
            </a:r>
            <a:endParaRPr kumimoji="1" lang="en-US" altLang="ja-JP" dirty="0"/>
          </a:p>
          <a:p>
            <a:r>
              <a:rPr lang="ja-JP" altLang="en-US" dirty="0"/>
              <a:t>最終的な出力先のデバイスの座標系に向けてアウトラインデータ（など）をピクセルデータとして変換して出力する</a:t>
            </a:r>
            <a:endParaRPr lang="en-US" altLang="ja-JP" dirty="0"/>
          </a:p>
          <a:p>
            <a:pPr lvl="1"/>
            <a:r>
              <a:rPr kumimoji="1" lang="ja-JP" altLang="en-US" dirty="0"/>
              <a:t>サブピクセルサンプリング</a:t>
            </a:r>
            <a:r>
              <a:rPr kumimoji="1" lang="en-US" altLang="ja-JP" dirty="0"/>
              <a:t>(‘gasp’</a:t>
            </a:r>
            <a:r>
              <a:rPr kumimoji="1" lang="ja-JP" altLang="en-US" dirty="0"/>
              <a:t>テーブル</a:t>
            </a:r>
            <a:r>
              <a:rPr kumimoji="1" lang="en-US" altLang="ja-JP" dirty="0"/>
              <a:t>)</a:t>
            </a:r>
            <a:r>
              <a:rPr kumimoji="1" lang="ja-JP" altLang="en-US" dirty="0"/>
              <a:t>みたいなものも</a:t>
            </a:r>
          </a:p>
        </p:txBody>
      </p:sp>
    </p:spTree>
    <p:extLst>
      <p:ext uri="{BB962C8B-B14F-4D97-AF65-F5344CB8AC3E}">
        <p14:creationId xmlns:p14="http://schemas.microsoft.com/office/powerpoint/2010/main" val="767689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4AEED5-141C-4E15-B423-4A7FDC27D38D}"/>
              </a:ext>
            </a:extLst>
          </p:cNvPr>
          <p:cNvSpPr>
            <a:spLocks noGrp="1"/>
          </p:cNvSpPr>
          <p:nvPr>
            <p:ph type="title"/>
          </p:nvPr>
        </p:nvSpPr>
        <p:spPr>
          <a:xfrm>
            <a:off x="628649" y="365126"/>
            <a:ext cx="8338141" cy="1325563"/>
          </a:xfrm>
        </p:spPr>
        <p:txBody>
          <a:bodyPr>
            <a:normAutofit/>
          </a:bodyPr>
          <a:lstStyle/>
          <a:p>
            <a:r>
              <a:rPr kumimoji="1" lang="ja-JP" altLang="en-US" sz="3600" dirty="0"/>
              <a:t>フォントファイルから表示されるまで</a:t>
            </a:r>
          </a:p>
        </p:txBody>
      </p:sp>
      <p:sp>
        <p:nvSpPr>
          <p:cNvPr id="3" name="コンテンツ プレースホルダー 2">
            <a:extLst>
              <a:ext uri="{FF2B5EF4-FFF2-40B4-BE49-F238E27FC236}">
                <a16:creationId xmlns:a16="http://schemas.microsoft.com/office/drawing/2014/main" id="{B7207039-04CB-483A-9414-D97BDC42A56B}"/>
              </a:ext>
            </a:extLst>
          </p:cNvPr>
          <p:cNvSpPr>
            <a:spLocks noGrp="1"/>
          </p:cNvSpPr>
          <p:nvPr>
            <p:ph idx="1"/>
          </p:nvPr>
        </p:nvSpPr>
        <p:spPr>
          <a:xfrm>
            <a:off x="628650" y="1825624"/>
            <a:ext cx="8196373" cy="4922506"/>
          </a:xfrm>
        </p:spPr>
        <p:txBody>
          <a:bodyPr>
            <a:normAutofit fontScale="92500" lnSpcReduction="10000"/>
          </a:bodyPr>
          <a:lstStyle/>
          <a:p>
            <a:pPr marL="0" indent="0">
              <a:buNone/>
            </a:pPr>
            <a:r>
              <a:rPr lang="en-US" altLang="ja-JP" dirty="0"/>
              <a:t>‘GSUB’</a:t>
            </a:r>
            <a:r>
              <a:rPr lang="ja-JP" altLang="en-US" dirty="0"/>
              <a:t>テーブルを参照して代替配置、縦書き、リガチャなどによる変換を加える、について</a:t>
            </a:r>
            <a:endParaRPr lang="en-US" altLang="ja-JP" dirty="0"/>
          </a:p>
          <a:p>
            <a:pPr marL="0" indent="0">
              <a:buNone/>
            </a:pPr>
            <a:endParaRPr lang="en-US" altLang="ja-JP" dirty="0"/>
          </a:p>
          <a:p>
            <a:r>
              <a:rPr kumimoji="1" lang="ja-JP" altLang="en-US" dirty="0"/>
              <a:t>この変換後が</a:t>
            </a:r>
            <a:r>
              <a:rPr kumimoji="1" lang="en-US" altLang="ja-JP" dirty="0"/>
              <a:t>CID</a:t>
            </a:r>
            <a:r>
              <a:rPr kumimoji="1" lang="ja-JP" altLang="en-US" dirty="0"/>
              <a:t>での対応関係にほぼなる（実例は次のページ以降に）</a:t>
            </a:r>
            <a:endParaRPr kumimoji="1" lang="en-US" altLang="ja-JP" dirty="0"/>
          </a:p>
          <a:p>
            <a:r>
              <a:rPr kumimoji="1" lang="ja-JP" altLang="en-US" dirty="0"/>
              <a:t>注：実際には</a:t>
            </a:r>
            <a:r>
              <a:rPr kumimoji="1" lang="en-US" altLang="ja-JP" dirty="0"/>
              <a:t>feature</a:t>
            </a:r>
            <a:r>
              <a:rPr kumimoji="1" lang="ja-JP" altLang="en-US" dirty="0"/>
              <a:t>や</a:t>
            </a:r>
            <a:r>
              <a:rPr kumimoji="1" lang="en-US" altLang="ja-JP" dirty="0"/>
              <a:t>lookup table</a:t>
            </a:r>
            <a:r>
              <a:rPr kumimoji="1" lang="ja-JP" altLang="en-US" dirty="0"/>
              <a:t>など様々な表現機構があるので</a:t>
            </a:r>
            <a:r>
              <a:rPr kumimoji="1" lang="en-US" altLang="ja-JP" dirty="0"/>
              <a:t>OpenType</a:t>
            </a:r>
            <a:r>
              <a:rPr kumimoji="1" lang="ja-JP" altLang="en-US" dirty="0"/>
              <a:t>としてどのように表現するかは各種の方式が利用できる。詳細の処理は</a:t>
            </a:r>
            <a:r>
              <a:rPr kumimoji="1" lang="ja-JP" altLang="en-US" dirty="0">
                <a:hlinkClick r:id="rId2"/>
              </a:rPr>
              <a:t>このあたり</a:t>
            </a:r>
            <a:r>
              <a:rPr kumimoji="1" lang="ja-JP" altLang="en-US" dirty="0"/>
              <a:t>とか。</a:t>
            </a:r>
            <a:endParaRPr kumimoji="1" lang="en-US" altLang="ja-JP" dirty="0"/>
          </a:p>
          <a:p>
            <a:r>
              <a:rPr lang="ja-JP" altLang="en-US" dirty="0"/>
              <a:t>縦書き用に利用される</a:t>
            </a:r>
            <a:r>
              <a:rPr lang="en-US" altLang="ja-JP" dirty="0"/>
              <a:t>’vert’</a:t>
            </a:r>
            <a:r>
              <a:rPr lang="ja-JP" altLang="en-US" dirty="0"/>
              <a:t>のテーブルは、</a:t>
            </a:r>
            <a:r>
              <a:rPr lang="en-US" altLang="ja-JP" dirty="0"/>
              <a:t>’GSUB’</a:t>
            </a:r>
            <a:r>
              <a:rPr lang="ja-JP" altLang="en-US" dirty="0"/>
              <a:t>の適用の際に行うことが</a:t>
            </a:r>
            <a:r>
              <a:rPr lang="ja-JP" altLang="en-US" dirty="0">
                <a:hlinkClick r:id="rId3"/>
              </a:rPr>
              <a:t>推奨されて</a:t>
            </a:r>
            <a:r>
              <a:rPr lang="ja-JP" altLang="en-US" dirty="0"/>
              <a:t>おり、通常の日本語</a:t>
            </a:r>
            <a:r>
              <a:rPr lang="en-US" altLang="ja-JP" dirty="0"/>
              <a:t>OpenType</a:t>
            </a:r>
            <a:r>
              <a:rPr lang="ja-JP" altLang="en-US" dirty="0"/>
              <a:t>では</a:t>
            </a:r>
            <a:r>
              <a:rPr lang="en-US" altLang="ja-JP" dirty="0"/>
              <a:t>AJ1x</a:t>
            </a:r>
            <a:r>
              <a:rPr lang="ja-JP" altLang="en-US" dirty="0"/>
              <a:t>の</a:t>
            </a:r>
            <a:r>
              <a:rPr lang="en-US" altLang="ja-JP" dirty="0"/>
              <a:t>CID</a:t>
            </a:r>
            <a:r>
              <a:rPr lang="ja-JP" altLang="en-US" dirty="0"/>
              <a:t>ベースがほとんどのはずなので</a:t>
            </a:r>
            <a:r>
              <a:rPr lang="en-US" altLang="ja-JP" dirty="0"/>
              <a:t>’GSUB’</a:t>
            </a:r>
            <a:r>
              <a:rPr lang="ja-JP" altLang="en-US" dirty="0"/>
              <a:t>の方式で実装されているはず。</a:t>
            </a:r>
            <a:endParaRPr kumimoji="1" lang="ja-JP" altLang="en-US" dirty="0"/>
          </a:p>
        </p:txBody>
      </p:sp>
    </p:spTree>
    <p:extLst>
      <p:ext uri="{BB962C8B-B14F-4D97-AF65-F5344CB8AC3E}">
        <p14:creationId xmlns:p14="http://schemas.microsoft.com/office/powerpoint/2010/main" val="1612087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CD31E-5133-402E-9590-F6500C943FD8}"/>
              </a:ext>
            </a:extLst>
          </p:cNvPr>
          <p:cNvSpPr>
            <a:spLocks noGrp="1"/>
          </p:cNvSpPr>
          <p:nvPr>
            <p:ph type="title"/>
          </p:nvPr>
        </p:nvSpPr>
        <p:spPr/>
        <p:txBody>
          <a:bodyPr/>
          <a:lstStyle/>
          <a:p>
            <a:r>
              <a:rPr kumimoji="1" lang="en-US" altLang="ja-JP" dirty="0"/>
              <a:t>CID – Character </a:t>
            </a:r>
            <a:r>
              <a:rPr kumimoji="1" lang="en-US" altLang="ja-JP" dirty="0" err="1"/>
              <a:t>IDentifier</a:t>
            </a:r>
            <a:r>
              <a:rPr kumimoji="1" lang="ja-JP" altLang="en-US" dirty="0"/>
              <a:t>の概要</a:t>
            </a:r>
          </a:p>
        </p:txBody>
      </p:sp>
      <p:sp>
        <p:nvSpPr>
          <p:cNvPr id="3" name="コンテンツ プレースホルダー 2">
            <a:extLst>
              <a:ext uri="{FF2B5EF4-FFF2-40B4-BE49-F238E27FC236}">
                <a16:creationId xmlns:a16="http://schemas.microsoft.com/office/drawing/2014/main" id="{80564E03-2C65-4C3E-AF6D-6F43CADF8DDD}"/>
              </a:ext>
            </a:extLst>
          </p:cNvPr>
          <p:cNvSpPr>
            <a:spLocks noGrp="1"/>
          </p:cNvSpPr>
          <p:nvPr>
            <p:ph idx="1"/>
          </p:nvPr>
        </p:nvSpPr>
        <p:spPr>
          <a:xfrm>
            <a:off x="628649" y="1825625"/>
            <a:ext cx="8139667" cy="1779034"/>
          </a:xfrm>
        </p:spPr>
        <p:txBody>
          <a:bodyPr>
            <a:normAutofit fontScale="85000" lnSpcReduction="20000"/>
          </a:bodyPr>
          <a:lstStyle/>
          <a:p>
            <a:pPr marL="0" indent="0">
              <a:buNone/>
            </a:pPr>
            <a:r>
              <a:rPr kumimoji="1" lang="ja-JP" altLang="en-US" dirty="0"/>
              <a:t>日本語環境ではたいていは</a:t>
            </a:r>
            <a:r>
              <a:rPr kumimoji="1" lang="en-US" altLang="ja-JP" dirty="0"/>
              <a:t>Adobe-Japan1-x</a:t>
            </a:r>
            <a:r>
              <a:rPr kumimoji="1" lang="ja-JP" altLang="en-US" dirty="0"/>
              <a:t>が利用される。名称は</a:t>
            </a:r>
            <a:r>
              <a:rPr kumimoji="1" lang="en-US" altLang="ja-JP" dirty="0"/>
              <a:t>registry-ordering-supplement</a:t>
            </a:r>
            <a:r>
              <a:rPr kumimoji="1" lang="ja-JP" altLang="en-US" dirty="0"/>
              <a:t>の構成</a:t>
            </a:r>
            <a:r>
              <a:rPr lang="ja-JP" altLang="en-US" dirty="0"/>
              <a:t>であり、よく</a:t>
            </a:r>
            <a:r>
              <a:rPr lang="en-US" altLang="ja-JP" dirty="0"/>
              <a:t>AJ1x</a:t>
            </a:r>
            <a:r>
              <a:rPr lang="ja-JP" altLang="en-US" dirty="0"/>
              <a:t>と略される。</a:t>
            </a:r>
            <a:r>
              <a:rPr lang="en-US" altLang="ja-JP" dirty="0"/>
              <a:t>Adobe-Japan2-0</a:t>
            </a:r>
            <a:r>
              <a:rPr lang="ja-JP" altLang="en-US" dirty="0"/>
              <a:t>もあったが、</a:t>
            </a:r>
            <a:r>
              <a:rPr lang="en-US" altLang="ja-JP" dirty="0"/>
              <a:t>AJ1-6</a:t>
            </a:r>
            <a:r>
              <a:rPr lang="ja-JP" altLang="en-US" dirty="0"/>
              <a:t>で吸収されて廃止された。</a:t>
            </a:r>
            <a:endParaRPr lang="en-US" altLang="ja-JP" dirty="0"/>
          </a:p>
          <a:p>
            <a:pPr marL="0" indent="0">
              <a:buNone/>
            </a:pPr>
            <a:r>
              <a:rPr kumimoji="1" lang="ja-JP" altLang="en-US" dirty="0"/>
              <a:t>注意したいのは</a:t>
            </a:r>
            <a:r>
              <a:rPr kumimoji="1" lang="en-US" altLang="ja-JP" dirty="0"/>
              <a:t>“</a:t>
            </a:r>
            <a:r>
              <a:rPr kumimoji="1" lang="ja-JP" altLang="en-US" dirty="0"/>
              <a:t>日本語環境</a:t>
            </a:r>
            <a:r>
              <a:rPr kumimoji="1" lang="en-US" altLang="ja-JP" dirty="0"/>
              <a:t>”</a:t>
            </a:r>
            <a:r>
              <a:rPr kumimoji="1" lang="ja-JP" altLang="en-US" dirty="0"/>
              <a:t>のためのセットであり、日本語環境で（まず）出てこない記号や約物は含まれていない。</a:t>
            </a:r>
            <a:endParaRPr kumimoji="1" lang="en-US" altLang="ja-JP" dirty="0"/>
          </a:p>
        </p:txBody>
      </p:sp>
      <p:pic>
        <p:nvPicPr>
          <p:cNvPr id="5" name="図 4">
            <a:extLst>
              <a:ext uri="{FF2B5EF4-FFF2-40B4-BE49-F238E27FC236}">
                <a16:creationId xmlns:a16="http://schemas.microsoft.com/office/drawing/2014/main" id="{74C80880-8AA9-4DD8-87B9-79B4B18BAF99}"/>
              </a:ext>
            </a:extLst>
          </p:cNvPr>
          <p:cNvPicPr>
            <a:picLocks noChangeAspect="1"/>
          </p:cNvPicPr>
          <p:nvPr/>
        </p:nvPicPr>
        <p:blipFill>
          <a:blip r:embed="rId2"/>
          <a:stretch>
            <a:fillRect/>
          </a:stretch>
        </p:blipFill>
        <p:spPr>
          <a:xfrm>
            <a:off x="85725" y="3604659"/>
            <a:ext cx="8972550" cy="3019425"/>
          </a:xfrm>
          <a:prstGeom prst="rect">
            <a:avLst/>
          </a:prstGeom>
        </p:spPr>
      </p:pic>
      <p:sp>
        <p:nvSpPr>
          <p:cNvPr id="6" name="テキスト ボックス 5">
            <a:extLst>
              <a:ext uri="{FF2B5EF4-FFF2-40B4-BE49-F238E27FC236}">
                <a16:creationId xmlns:a16="http://schemas.microsoft.com/office/drawing/2014/main" id="{5F4B17D4-8080-4194-92C1-EF40B7523284}"/>
              </a:ext>
            </a:extLst>
          </p:cNvPr>
          <p:cNvSpPr txBox="1"/>
          <p:nvPr/>
        </p:nvSpPr>
        <p:spPr>
          <a:xfrm>
            <a:off x="6110177" y="6488668"/>
            <a:ext cx="2893100" cy="369332"/>
          </a:xfrm>
          <a:prstGeom prst="rect">
            <a:avLst/>
          </a:prstGeom>
          <a:noFill/>
        </p:spPr>
        <p:txBody>
          <a:bodyPr wrap="none" rtlCol="0">
            <a:spAutoFit/>
          </a:bodyPr>
          <a:lstStyle/>
          <a:p>
            <a:r>
              <a:rPr kumimoji="1" lang="en-US" altLang="ja-JP" dirty="0"/>
              <a:t>Adobe AJ1x</a:t>
            </a:r>
            <a:r>
              <a:rPr kumimoji="1" lang="ja-JP" altLang="en-US" dirty="0"/>
              <a:t>の解説資料より</a:t>
            </a:r>
          </a:p>
        </p:txBody>
      </p:sp>
    </p:spTree>
    <p:extLst>
      <p:ext uri="{BB962C8B-B14F-4D97-AF65-F5344CB8AC3E}">
        <p14:creationId xmlns:p14="http://schemas.microsoft.com/office/powerpoint/2010/main" val="2321315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14E987-150A-4C2E-8FBB-2F4FBFC82B27}"/>
              </a:ext>
            </a:extLst>
          </p:cNvPr>
          <p:cNvSpPr>
            <a:spLocks noGrp="1"/>
          </p:cNvSpPr>
          <p:nvPr>
            <p:ph type="title"/>
          </p:nvPr>
        </p:nvSpPr>
        <p:spPr>
          <a:xfrm>
            <a:off x="628649" y="365126"/>
            <a:ext cx="8409025" cy="1325563"/>
          </a:xfrm>
        </p:spPr>
        <p:txBody>
          <a:bodyPr/>
          <a:lstStyle/>
          <a:p>
            <a:r>
              <a:rPr kumimoji="1" lang="en-US" altLang="ja-JP" dirty="0"/>
              <a:t>CID (II) – Character </a:t>
            </a:r>
            <a:r>
              <a:rPr kumimoji="1" lang="en-US" altLang="ja-JP" dirty="0" err="1"/>
              <a:t>IDentifier</a:t>
            </a:r>
            <a:r>
              <a:rPr kumimoji="1" lang="ja-JP" altLang="en-US" dirty="0"/>
              <a:t>の概要</a:t>
            </a:r>
          </a:p>
        </p:txBody>
      </p:sp>
      <p:sp>
        <p:nvSpPr>
          <p:cNvPr id="3" name="コンテンツ プレースホルダー 2">
            <a:extLst>
              <a:ext uri="{FF2B5EF4-FFF2-40B4-BE49-F238E27FC236}">
                <a16:creationId xmlns:a16="http://schemas.microsoft.com/office/drawing/2014/main" id="{AB913D14-DAF2-4CF3-B3D0-FB9D6B7ECCC7}"/>
              </a:ext>
            </a:extLst>
          </p:cNvPr>
          <p:cNvSpPr>
            <a:spLocks noGrp="1"/>
          </p:cNvSpPr>
          <p:nvPr>
            <p:ph idx="1"/>
          </p:nvPr>
        </p:nvSpPr>
        <p:spPr/>
        <p:txBody>
          <a:bodyPr>
            <a:normAutofit fontScale="77500" lnSpcReduction="20000"/>
          </a:bodyPr>
          <a:lstStyle/>
          <a:p>
            <a:pPr marL="0" indent="0">
              <a:buNone/>
            </a:pPr>
            <a:r>
              <a:rPr kumimoji="1" lang="ja-JP" altLang="en-US" dirty="0"/>
              <a:t>前述のとおり</a:t>
            </a:r>
            <a:r>
              <a:rPr kumimoji="1" lang="en-US" altLang="ja-JP" dirty="0"/>
              <a:t>CID</a:t>
            </a:r>
            <a:r>
              <a:rPr kumimoji="1" lang="ja-JP" altLang="en-US" dirty="0"/>
              <a:t>は</a:t>
            </a:r>
            <a:endParaRPr kumimoji="1" lang="en-US" altLang="ja-JP" dirty="0"/>
          </a:p>
          <a:p>
            <a:r>
              <a:rPr kumimoji="1" lang="ja-JP" altLang="en-US" dirty="0"/>
              <a:t>各文字コードに対して</a:t>
            </a:r>
            <a:endParaRPr kumimoji="1" lang="en-US" altLang="ja-JP" dirty="0"/>
          </a:p>
          <a:p>
            <a:r>
              <a:rPr kumimoji="1" lang="ja-JP" altLang="en-US" dirty="0"/>
              <a:t>コンテキストによる変換を加え</a:t>
            </a:r>
            <a:endParaRPr kumimoji="1" lang="en-US" altLang="ja-JP" dirty="0"/>
          </a:p>
          <a:p>
            <a:pPr lvl="1"/>
            <a:r>
              <a:rPr lang="ja-JP" altLang="en-US" dirty="0"/>
              <a:t>縦書き、ルビ用、プロポーショナル用、など</a:t>
            </a:r>
            <a:endParaRPr lang="en-US" altLang="ja-JP" dirty="0"/>
          </a:p>
          <a:p>
            <a:r>
              <a:rPr kumimoji="1" lang="ja-JP" altLang="en-US" dirty="0"/>
              <a:t>グリフのバリエーションに対応する変換を加え</a:t>
            </a:r>
            <a:endParaRPr kumimoji="1" lang="en-US" altLang="ja-JP" dirty="0"/>
          </a:p>
          <a:p>
            <a:pPr marL="0" indent="0">
              <a:buNone/>
            </a:pPr>
            <a:r>
              <a:rPr kumimoji="1" lang="ja-JP" altLang="en-US" dirty="0"/>
              <a:t>たものについての文字コードとグリフ</a:t>
            </a:r>
            <a:r>
              <a:rPr kumimoji="1" lang="en-US" altLang="ja-JP" dirty="0"/>
              <a:t>ID</a:t>
            </a:r>
            <a:r>
              <a:rPr kumimoji="1" lang="ja-JP" altLang="en-US" dirty="0"/>
              <a:t>の変換を与える（ざっくりいうと）。</a:t>
            </a:r>
            <a:endParaRPr kumimoji="1" lang="en-US" altLang="ja-JP" dirty="0"/>
          </a:p>
          <a:p>
            <a:pPr marL="0" indent="0">
              <a:buNone/>
            </a:pPr>
            <a:r>
              <a:rPr lang="en-US" altLang="ja-JP" dirty="0"/>
              <a:t>CID</a:t>
            </a:r>
            <a:r>
              <a:rPr lang="ja-JP" altLang="en-US" dirty="0"/>
              <a:t>に準拠した</a:t>
            </a:r>
            <a:r>
              <a:rPr lang="en-US" altLang="ja-JP" dirty="0"/>
              <a:t>OpenType Font</a:t>
            </a:r>
            <a:r>
              <a:rPr lang="ja-JP" altLang="en-US" dirty="0"/>
              <a:t>は</a:t>
            </a:r>
            <a:r>
              <a:rPr lang="en-US" altLang="ja-JP" dirty="0" err="1"/>
              <a:t>CIDFontName</a:t>
            </a:r>
            <a:r>
              <a:rPr lang="ja-JP" altLang="en-US" dirty="0"/>
              <a:t>を持ち、</a:t>
            </a:r>
            <a:r>
              <a:rPr lang="en-US" altLang="ja-JP" dirty="0"/>
              <a:t>AJ1x</a:t>
            </a:r>
            <a:r>
              <a:rPr lang="ja-JP" altLang="en-US" dirty="0"/>
              <a:t>であれば、</a:t>
            </a:r>
            <a:r>
              <a:rPr lang="en-US" altLang="ja-JP" dirty="0"/>
              <a:t>3: Std, 4: Pro, 5: Pr5, 6:Pr6</a:t>
            </a:r>
            <a:r>
              <a:rPr lang="ja-JP" altLang="en-US" dirty="0"/>
              <a:t>などの文字を持つことにより判別可能となっている。（これは</a:t>
            </a:r>
            <a:r>
              <a:rPr lang="en-US" altLang="ja-JP" dirty="0"/>
              <a:t>AJ1x</a:t>
            </a:r>
            <a:r>
              <a:rPr lang="ja-JP" altLang="en-US" dirty="0"/>
              <a:t>の</a:t>
            </a:r>
            <a:r>
              <a:rPr lang="en-US" altLang="ja-JP" dirty="0"/>
              <a:t>CID</a:t>
            </a:r>
            <a:r>
              <a:rPr lang="ja-JP" altLang="en-US" dirty="0"/>
              <a:t>による規定）</a:t>
            </a:r>
            <a:r>
              <a:rPr lang="en-US" altLang="ja-JP" dirty="0"/>
              <a:t>AJ1-7</a:t>
            </a:r>
            <a:r>
              <a:rPr lang="ja-JP" altLang="en-US" dirty="0"/>
              <a:t>は令和の合字の２グリフ追加。</a:t>
            </a:r>
            <a:endParaRPr lang="en-US" altLang="ja-JP" dirty="0"/>
          </a:p>
          <a:p>
            <a:pPr marL="0" indent="0">
              <a:buNone/>
            </a:pPr>
            <a:r>
              <a:rPr lang="ja-JP" altLang="en-US" dirty="0"/>
              <a:t>文字情報基盤の</a:t>
            </a:r>
            <a:r>
              <a:rPr lang="en-US" altLang="ja-JP" dirty="0">
                <a:hlinkClick r:id="rId2"/>
              </a:rPr>
              <a:t>IVD</a:t>
            </a:r>
            <a:r>
              <a:rPr lang="ja-JP" altLang="en-US" dirty="0"/>
              <a:t>が全部含まれている</a:t>
            </a:r>
            <a:r>
              <a:rPr lang="en-US" altLang="ja-JP" dirty="0"/>
              <a:t>AJ1x</a:t>
            </a:r>
            <a:r>
              <a:rPr lang="ja-JP" altLang="en-US" dirty="0"/>
              <a:t>があるわけではない。</a:t>
            </a:r>
            <a:r>
              <a:rPr lang="en-US" altLang="ja-JP" dirty="0"/>
              <a:t>AJ1x</a:t>
            </a:r>
            <a:r>
              <a:rPr lang="ja-JP" altLang="en-US" dirty="0"/>
              <a:t>（現実には</a:t>
            </a:r>
            <a:r>
              <a:rPr lang="en-US" altLang="ja-JP" dirty="0"/>
              <a:t>AJ1-6</a:t>
            </a:r>
            <a:r>
              <a:rPr lang="ja-JP" altLang="en-US" dirty="0"/>
              <a:t>）との対応関係表は</a:t>
            </a:r>
            <a:r>
              <a:rPr lang="ja-JP" altLang="en-US" dirty="0">
                <a:hlinkClick r:id="rId3"/>
              </a:rPr>
              <a:t>提供</a:t>
            </a:r>
            <a:r>
              <a:rPr lang="ja-JP" altLang="en-US" dirty="0"/>
              <a:t>されている。</a:t>
            </a:r>
            <a:endParaRPr lang="en-US" altLang="ja-JP" dirty="0"/>
          </a:p>
        </p:txBody>
      </p:sp>
    </p:spTree>
    <p:extLst>
      <p:ext uri="{BB962C8B-B14F-4D97-AF65-F5344CB8AC3E}">
        <p14:creationId xmlns:p14="http://schemas.microsoft.com/office/powerpoint/2010/main" val="86314987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10760</TotalTime>
  <Words>5337</Words>
  <Application>Microsoft Office PowerPoint</Application>
  <PresentationFormat>画面に合わせる (4:3)</PresentationFormat>
  <Paragraphs>321</Paragraphs>
  <Slides>41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41</vt:i4>
      </vt:variant>
    </vt:vector>
  </HeadingPairs>
  <TitlesOfParts>
    <vt:vector size="45" baseType="lpstr">
      <vt:lpstr>Arial</vt:lpstr>
      <vt:lpstr>Calibri</vt:lpstr>
      <vt:lpstr>Calibri Light</vt:lpstr>
      <vt:lpstr>Office テーマ</vt:lpstr>
      <vt:lpstr>フォントのほんとのおはなし</vt:lpstr>
      <vt:lpstr>概説</vt:lpstr>
      <vt:lpstr>参考文献</vt:lpstr>
      <vt:lpstr>TTFとOTFとWOFF、それぞれの関係性</vt:lpstr>
      <vt:lpstr>TTFとOTFとWOFF、それぞれの関係性</vt:lpstr>
      <vt:lpstr>フォントファイルから表示されるまで</vt:lpstr>
      <vt:lpstr>フォントファイルから表示されるまで</vt:lpstr>
      <vt:lpstr>CID – Character IDentifierの概要</vt:lpstr>
      <vt:lpstr>CID (II) – Character IDentifierの概要</vt:lpstr>
      <vt:lpstr>CID (III) – 対応例</vt:lpstr>
      <vt:lpstr>CID (IV) – 縦横対応例</vt:lpstr>
      <vt:lpstr>フォントファイルから表示されるまで</vt:lpstr>
      <vt:lpstr>Font – グリフとバリエーション I</vt:lpstr>
      <vt:lpstr>Font – グリフとバリエーション II</vt:lpstr>
      <vt:lpstr>Font – グリフとバリエーション III</vt:lpstr>
      <vt:lpstr>フォントファイルから表示されるまで</vt:lpstr>
      <vt:lpstr>グリフ同士の相対配置</vt:lpstr>
      <vt:lpstr>グリフ同士の相対配置</vt:lpstr>
      <vt:lpstr>グリフ同士の相対配置</vt:lpstr>
      <vt:lpstr>グリフ同士の相対配置</vt:lpstr>
      <vt:lpstr>フォント内部構造概説 (I)</vt:lpstr>
      <vt:lpstr>フォント内部構造概説 (II)</vt:lpstr>
      <vt:lpstr>フォント内部構造概説 (III)</vt:lpstr>
      <vt:lpstr>OpenTypeからWOFFへ</vt:lpstr>
      <vt:lpstr>WOFF2の構造 (I)</vt:lpstr>
      <vt:lpstr>WOFF2の構造 (II)</vt:lpstr>
      <vt:lpstr>WOFF2の構造 (III)</vt:lpstr>
      <vt:lpstr>WOFF2の構造 (IV)</vt:lpstr>
      <vt:lpstr>WOFF2の構造 (V)</vt:lpstr>
      <vt:lpstr>WOFF2の構造 (VI) – ‘glyf’の変換</vt:lpstr>
      <vt:lpstr>WOFF2の構造 (VII) – ‘glyf’の変換</vt:lpstr>
      <vt:lpstr>WOFF2の構造 (VII) – ‘glyf’の変換</vt:lpstr>
      <vt:lpstr>generic font familyの拡充とローカルフォントの縮小</vt:lpstr>
      <vt:lpstr>generic font familyの拡充とローカルフォントの縮小</vt:lpstr>
      <vt:lpstr>generic font familyの拡充とローカルフォントの縮小</vt:lpstr>
      <vt:lpstr>WOFF-nextに向けた高速化への取り組み</vt:lpstr>
      <vt:lpstr>Incremental font transferに向けて</vt:lpstr>
      <vt:lpstr>Incremental font transferに向けて</vt:lpstr>
      <vt:lpstr>Incremental font transferに向けて</vt:lpstr>
      <vt:lpstr>Incremental font transferに向けて</vt:lpstr>
      <vt:lpstr>さいごに　（宣伝）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フォントのほんとのおはなし</dc:title>
  <dc:creator>Atsushi Shimono</dc:creator>
  <cp:lastModifiedBy>Atsushi Shimono</cp:lastModifiedBy>
  <cp:revision>84</cp:revision>
  <dcterms:created xsi:type="dcterms:W3CDTF">2021-07-20T17:33:09Z</dcterms:created>
  <dcterms:modified xsi:type="dcterms:W3CDTF">2021-07-28T10:56:11Z</dcterms:modified>
</cp:coreProperties>
</file>