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5" r:id="rId5"/>
    <p:sldId id="266"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AFD7-CD5B-4C50-A682-8684AA6D9C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875E805-03D9-4825-A514-268AC9C4B8D1}">
      <dgm:prSet/>
      <dgm:spPr/>
      <dgm:t>
        <a:bodyPr/>
        <a:lstStyle/>
        <a:p>
          <a:pPr>
            <a:lnSpc>
              <a:spcPct val="100000"/>
            </a:lnSpc>
          </a:pPr>
          <a:r>
            <a:rPr lang="en-IN"/>
            <a:t>On Time delivery %:</a:t>
          </a:r>
          <a:r>
            <a:rPr lang="en-US" b="0" i="0"/>
            <a:t>OTD is a calculation of the amount of shipments delivered on time to the customer in relation to the total number of orders shipped.</a:t>
          </a:r>
          <a:endParaRPr lang="en-US"/>
        </a:p>
      </dgm:t>
    </dgm:pt>
    <dgm:pt modelId="{0F12833E-3E73-4620-9798-A543064C9686}" type="parTrans" cxnId="{DD77C67F-75C2-459D-A867-87C8975D261D}">
      <dgm:prSet/>
      <dgm:spPr/>
      <dgm:t>
        <a:bodyPr/>
        <a:lstStyle/>
        <a:p>
          <a:endParaRPr lang="en-US"/>
        </a:p>
      </dgm:t>
    </dgm:pt>
    <dgm:pt modelId="{415A3347-84DF-45E6-9E7D-A7D0623D82D7}" type="sibTrans" cxnId="{DD77C67F-75C2-459D-A867-87C8975D261D}">
      <dgm:prSet/>
      <dgm:spPr/>
      <dgm:t>
        <a:bodyPr/>
        <a:lstStyle/>
        <a:p>
          <a:endParaRPr lang="en-US"/>
        </a:p>
      </dgm:t>
    </dgm:pt>
    <dgm:pt modelId="{F40BFB18-8231-44A7-979C-08FEE3F15D8F}">
      <dgm:prSet/>
      <dgm:spPr/>
      <dgm:t>
        <a:bodyPr/>
        <a:lstStyle/>
        <a:p>
          <a:pPr>
            <a:lnSpc>
              <a:spcPct val="100000"/>
            </a:lnSpc>
          </a:pPr>
          <a:r>
            <a:rPr lang="en-IN" dirty="0"/>
            <a:t>Full delivery %:</a:t>
          </a:r>
          <a:r>
            <a:rPr lang="en-US" dirty="0"/>
            <a:t>This measure is measured at the order level. It determines if an order is delivered in full as per the requested quantity by the customer.</a:t>
          </a:r>
        </a:p>
      </dgm:t>
    </dgm:pt>
    <dgm:pt modelId="{2C710BFB-5BD2-46AF-873B-8F8FD5B290FF}" type="parTrans" cxnId="{C9555251-5458-44A1-A79A-40E9032DC279}">
      <dgm:prSet/>
      <dgm:spPr/>
      <dgm:t>
        <a:bodyPr/>
        <a:lstStyle/>
        <a:p>
          <a:endParaRPr lang="en-US"/>
        </a:p>
      </dgm:t>
    </dgm:pt>
    <dgm:pt modelId="{77878440-549F-4096-A12A-FBB3976C8072}" type="sibTrans" cxnId="{C9555251-5458-44A1-A79A-40E9032DC279}">
      <dgm:prSet/>
      <dgm:spPr/>
      <dgm:t>
        <a:bodyPr/>
        <a:lstStyle/>
        <a:p>
          <a:endParaRPr lang="en-US"/>
        </a:p>
      </dgm:t>
    </dgm:pt>
    <dgm:pt modelId="{6758AAA3-9F57-4959-8B7E-37EC2AD222A3}">
      <dgm:prSet/>
      <dgm:spPr/>
      <dgm:t>
        <a:bodyPr/>
        <a:lstStyle/>
        <a:p>
          <a:pPr>
            <a:lnSpc>
              <a:spcPct val="100000"/>
            </a:lnSpc>
          </a:pPr>
          <a:r>
            <a:rPr lang="en-IN"/>
            <a:t>OTIF%: </a:t>
          </a:r>
          <a:r>
            <a:rPr lang="en-US" b="0" i="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a:p>
      </dgm:t>
    </dgm:pt>
    <dgm:pt modelId="{F79D7D17-F6CC-4923-9DCD-DB4223662CB3}" type="parTrans" cxnId="{BFBDDD56-6316-4114-B27B-313573A3EC29}">
      <dgm:prSet/>
      <dgm:spPr/>
      <dgm:t>
        <a:bodyPr/>
        <a:lstStyle/>
        <a:p>
          <a:endParaRPr lang="en-US"/>
        </a:p>
      </dgm:t>
    </dgm:pt>
    <dgm:pt modelId="{FD14B6DD-8221-4CBD-9A95-F92D62901998}" type="sibTrans" cxnId="{BFBDDD56-6316-4114-B27B-313573A3EC29}">
      <dgm:prSet/>
      <dgm:spPr/>
      <dgm:t>
        <a:bodyPr/>
        <a:lstStyle/>
        <a:p>
          <a:endParaRPr lang="en-US"/>
        </a:p>
      </dgm:t>
    </dgm:pt>
    <dgm:pt modelId="{201DE292-99DA-4555-BA91-96F4131E5D27}" type="pres">
      <dgm:prSet presAssocID="{581EAFD7-CD5B-4C50-A682-8684AA6D9C0A}" presName="root" presStyleCnt="0">
        <dgm:presLayoutVars>
          <dgm:dir/>
          <dgm:resizeHandles val="exact"/>
        </dgm:presLayoutVars>
      </dgm:prSet>
      <dgm:spPr/>
    </dgm:pt>
    <dgm:pt modelId="{ACF53AB3-FB22-4E51-A6C6-294C96DF95BF}" type="pres">
      <dgm:prSet presAssocID="{C875E805-03D9-4825-A514-268AC9C4B8D1}" presName="compNode" presStyleCnt="0"/>
      <dgm:spPr/>
    </dgm:pt>
    <dgm:pt modelId="{5234B6C9-F727-4166-BCEC-E34F74628AFE}" type="pres">
      <dgm:prSet presAssocID="{C875E805-03D9-4825-A514-268AC9C4B8D1}" presName="bgRect" presStyleLbl="bgShp" presStyleIdx="0" presStyleCnt="3" custScaleY="126185"/>
      <dgm:spPr/>
    </dgm:pt>
    <dgm:pt modelId="{A6728139-B696-403E-B037-A67B40605D06}" type="pres">
      <dgm:prSet presAssocID="{C875E805-03D9-4825-A514-268AC9C4B8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4AD0E89E-5649-420A-AD33-0CCA56B73ABE}" type="pres">
      <dgm:prSet presAssocID="{C875E805-03D9-4825-A514-268AC9C4B8D1}" presName="spaceRect" presStyleCnt="0"/>
      <dgm:spPr/>
    </dgm:pt>
    <dgm:pt modelId="{1E9C086D-01E1-49FF-A6D6-6D87C5026FB7}" type="pres">
      <dgm:prSet presAssocID="{C875E805-03D9-4825-A514-268AC9C4B8D1}" presName="parTx" presStyleLbl="revTx" presStyleIdx="0" presStyleCnt="3">
        <dgm:presLayoutVars>
          <dgm:chMax val="0"/>
          <dgm:chPref val="0"/>
        </dgm:presLayoutVars>
      </dgm:prSet>
      <dgm:spPr/>
    </dgm:pt>
    <dgm:pt modelId="{CA4F3E76-4063-4720-BC28-EB47337A0795}" type="pres">
      <dgm:prSet presAssocID="{415A3347-84DF-45E6-9E7D-A7D0623D82D7}" presName="sibTrans" presStyleCnt="0"/>
      <dgm:spPr/>
    </dgm:pt>
    <dgm:pt modelId="{E6CD3B8F-6258-4BED-AA9C-022A48931BC1}" type="pres">
      <dgm:prSet presAssocID="{F40BFB18-8231-44A7-979C-08FEE3F15D8F}" presName="compNode" presStyleCnt="0"/>
      <dgm:spPr/>
    </dgm:pt>
    <dgm:pt modelId="{6772BD68-9A7A-48C8-BDA4-2572262863E4}" type="pres">
      <dgm:prSet presAssocID="{F40BFB18-8231-44A7-979C-08FEE3F15D8F}" presName="bgRect" presStyleLbl="bgShp" presStyleIdx="1" presStyleCnt="3" custScaleY="125811"/>
      <dgm:spPr/>
    </dgm:pt>
    <dgm:pt modelId="{EAC18836-A1B8-4F21-88E3-7E551BAF46C9}" type="pres">
      <dgm:prSet presAssocID="{F40BFB18-8231-44A7-979C-08FEE3F15D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CB12197C-DD11-4AA0-8FE3-52CAFE10F8E9}" type="pres">
      <dgm:prSet presAssocID="{F40BFB18-8231-44A7-979C-08FEE3F15D8F}" presName="spaceRect" presStyleCnt="0"/>
      <dgm:spPr/>
    </dgm:pt>
    <dgm:pt modelId="{FFC1E306-A9FC-4092-A133-A5DB2E971EF4}" type="pres">
      <dgm:prSet presAssocID="{F40BFB18-8231-44A7-979C-08FEE3F15D8F}" presName="parTx" presStyleLbl="revTx" presStyleIdx="1" presStyleCnt="3" custScaleY="122795">
        <dgm:presLayoutVars>
          <dgm:chMax val="0"/>
          <dgm:chPref val="0"/>
        </dgm:presLayoutVars>
      </dgm:prSet>
      <dgm:spPr/>
    </dgm:pt>
    <dgm:pt modelId="{E65BF371-AB0E-4E0B-89DB-33A9B659424D}" type="pres">
      <dgm:prSet presAssocID="{77878440-549F-4096-A12A-FBB3976C8072}" presName="sibTrans" presStyleCnt="0"/>
      <dgm:spPr/>
    </dgm:pt>
    <dgm:pt modelId="{82675E5A-227D-4161-8AAA-DB4D7709C6C1}" type="pres">
      <dgm:prSet presAssocID="{6758AAA3-9F57-4959-8B7E-37EC2AD222A3}" presName="compNode" presStyleCnt="0"/>
      <dgm:spPr/>
    </dgm:pt>
    <dgm:pt modelId="{CD5B9F3A-D769-46C4-97CA-7EE4817FE2C0}" type="pres">
      <dgm:prSet presAssocID="{6758AAA3-9F57-4959-8B7E-37EC2AD222A3}" presName="bgRect" presStyleLbl="bgShp" presStyleIdx="2" presStyleCnt="3"/>
      <dgm:spPr/>
    </dgm:pt>
    <dgm:pt modelId="{7406A969-2A83-47EC-8E65-84C561B5B4AF}" type="pres">
      <dgm:prSet presAssocID="{6758AAA3-9F57-4959-8B7E-37EC2AD222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D5358F16-F794-47C5-AA19-4CE00A991ED3}" type="pres">
      <dgm:prSet presAssocID="{6758AAA3-9F57-4959-8B7E-37EC2AD222A3}" presName="spaceRect" presStyleCnt="0"/>
      <dgm:spPr/>
    </dgm:pt>
    <dgm:pt modelId="{80B9B50B-9C98-4070-BBD1-F1709C43B686}" type="pres">
      <dgm:prSet presAssocID="{6758AAA3-9F57-4959-8B7E-37EC2AD222A3}" presName="parTx" presStyleLbl="revTx" presStyleIdx="2" presStyleCnt="3">
        <dgm:presLayoutVars>
          <dgm:chMax val="0"/>
          <dgm:chPref val="0"/>
        </dgm:presLayoutVars>
      </dgm:prSet>
      <dgm:spPr/>
    </dgm:pt>
  </dgm:ptLst>
  <dgm:cxnLst>
    <dgm:cxn modelId="{C24C4018-2E05-4B87-BE6E-E666F2EE1BFC}" type="presOf" srcId="{C875E805-03D9-4825-A514-268AC9C4B8D1}" destId="{1E9C086D-01E1-49FF-A6D6-6D87C5026FB7}" srcOrd="0" destOrd="0" presId="urn:microsoft.com/office/officeart/2018/2/layout/IconVerticalSolidList"/>
    <dgm:cxn modelId="{C9555251-5458-44A1-A79A-40E9032DC279}" srcId="{581EAFD7-CD5B-4C50-A682-8684AA6D9C0A}" destId="{F40BFB18-8231-44A7-979C-08FEE3F15D8F}" srcOrd="1" destOrd="0" parTransId="{2C710BFB-5BD2-46AF-873B-8F8FD5B290FF}" sibTransId="{77878440-549F-4096-A12A-FBB3976C8072}"/>
    <dgm:cxn modelId="{F2C7AF56-AAA1-4268-B596-5A95C775F3A9}" type="presOf" srcId="{6758AAA3-9F57-4959-8B7E-37EC2AD222A3}" destId="{80B9B50B-9C98-4070-BBD1-F1709C43B686}" srcOrd="0" destOrd="0" presId="urn:microsoft.com/office/officeart/2018/2/layout/IconVerticalSolidList"/>
    <dgm:cxn modelId="{BFBDDD56-6316-4114-B27B-313573A3EC29}" srcId="{581EAFD7-CD5B-4C50-A682-8684AA6D9C0A}" destId="{6758AAA3-9F57-4959-8B7E-37EC2AD222A3}" srcOrd="2" destOrd="0" parTransId="{F79D7D17-F6CC-4923-9DCD-DB4223662CB3}" sibTransId="{FD14B6DD-8221-4CBD-9A95-F92D62901998}"/>
    <dgm:cxn modelId="{DD77C67F-75C2-459D-A867-87C8975D261D}" srcId="{581EAFD7-CD5B-4C50-A682-8684AA6D9C0A}" destId="{C875E805-03D9-4825-A514-268AC9C4B8D1}" srcOrd="0" destOrd="0" parTransId="{0F12833E-3E73-4620-9798-A543064C9686}" sibTransId="{415A3347-84DF-45E6-9E7D-A7D0623D82D7}"/>
    <dgm:cxn modelId="{AE5A5983-4974-4A06-9F26-FBB58CF13238}" type="presOf" srcId="{F40BFB18-8231-44A7-979C-08FEE3F15D8F}" destId="{FFC1E306-A9FC-4092-A133-A5DB2E971EF4}" srcOrd="0" destOrd="0" presId="urn:microsoft.com/office/officeart/2018/2/layout/IconVerticalSolidList"/>
    <dgm:cxn modelId="{9ED2B1F4-BEAD-47AB-9AC0-C9C95F849740}" type="presOf" srcId="{581EAFD7-CD5B-4C50-A682-8684AA6D9C0A}" destId="{201DE292-99DA-4555-BA91-96F4131E5D27}" srcOrd="0" destOrd="0" presId="urn:microsoft.com/office/officeart/2018/2/layout/IconVerticalSolidList"/>
    <dgm:cxn modelId="{34FA8DBF-9FBF-4492-9A4A-BD4DC15FD062}" type="presParOf" srcId="{201DE292-99DA-4555-BA91-96F4131E5D27}" destId="{ACF53AB3-FB22-4E51-A6C6-294C96DF95BF}" srcOrd="0" destOrd="0" presId="urn:microsoft.com/office/officeart/2018/2/layout/IconVerticalSolidList"/>
    <dgm:cxn modelId="{FE199FFA-949C-4755-A47B-3BFBA63265EF}" type="presParOf" srcId="{ACF53AB3-FB22-4E51-A6C6-294C96DF95BF}" destId="{5234B6C9-F727-4166-BCEC-E34F74628AFE}" srcOrd="0" destOrd="0" presId="urn:microsoft.com/office/officeart/2018/2/layout/IconVerticalSolidList"/>
    <dgm:cxn modelId="{DB533A09-4130-4B67-AE25-E9DD2ADEA154}" type="presParOf" srcId="{ACF53AB3-FB22-4E51-A6C6-294C96DF95BF}" destId="{A6728139-B696-403E-B037-A67B40605D06}" srcOrd="1" destOrd="0" presId="urn:microsoft.com/office/officeart/2018/2/layout/IconVerticalSolidList"/>
    <dgm:cxn modelId="{3B804276-C7E9-4218-9ED0-54422C79F105}" type="presParOf" srcId="{ACF53AB3-FB22-4E51-A6C6-294C96DF95BF}" destId="{4AD0E89E-5649-420A-AD33-0CCA56B73ABE}" srcOrd="2" destOrd="0" presId="urn:microsoft.com/office/officeart/2018/2/layout/IconVerticalSolidList"/>
    <dgm:cxn modelId="{CCD967C2-4B88-4BB5-80EE-EDAB2077518D}" type="presParOf" srcId="{ACF53AB3-FB22-4E51-A6C6-294C96DF95BF}" destId="{1E9C086D-01E1-49FF-A6D6-6D87C5026FB7}" srcOrd="3" destOrd="0" presId="urn:microsoft.com/office/officeart/2018/2/layout/IconVerticalSolidList"/>
    <dgm:cxn modelId="{8F077250-3505-44E7-9688-754079DC08C1}" type="presParOf" srcId="{201DE292-99DA-4555-BA91-96F4131E5D27}" destId="{CA4F3E76-4063-4720-BC28-EB47337A0795}" srcOrd="1" destOrd="0" presId="urn:microsoft.com/office/officeart/2018/2/layout/IconVerticalSolidList"/>
    <dgm:cxn modelId="{BEBA3159-6E7D-425D-923F-7C4F01107B31}" type="presParOf" srcId="{201DE292-99DA-4555-BA91-96F4131E5D27}" destId="{E6CD3B8F-6258-4BED-AA9C-022A48931BC1}" srcOrd="2" destOrd="0" presId="urn:microsoft.com/office/officeart/2018/2/layout/IconVerticalSolidList"/>
    <dgm:cxn modelId="{B0B0D827-1F9C-44AF-9C5F-8665D7D9937E}" type="presParOf" srcId="{E6CD3B8F-6258-4BED-AA9C-022A48931BC1}" destId="{6772BD68-9A7A-48C8-BDA4-2572262863E4}" srcOrd="0" destOrd="0" presId="urn:microsoft.com/office/officeart/2018/2/layout/IconVerticalSolidList"/>
    <dgm:cxn modelId="{EF602010-E397-4A2B-93CF-2EF1BE7F3645}" type="presParOf" srcId="{E6CD3B8F-6258-4BED-AA9C-022A48931BC1}" destId="{EAC18836-A1B8-4F21-88E3-7E551BAF46C9}" srcOrd="1" destOrd="0" presId="urn:microsoft.com/office/officeart/2018/2/layout/IconVerticalSolidList"/>
    <dgm:cxn modelId="{EA376C2B-1DEA-465B-A668-6215B813E8A6}" type="presParOf" srcId="{E6CD3B8F-6258-4BED-AA9C-022A48931BC1}" destId="{CB12197C-DD11-4AA0-8FE3-52CAFE10F8E9}" srcOrd="2" destOrd="0" presId="urn:microsoft.com/office/officeart/2018/2/layout/IconVerticalSolidList"/>
    <dgm:cxn modelId="{25D2360B-DC0A-4FA5-9552-9DFCE5C0ED27}" type="presParOf" srcId="{E6CD3B8F-6258-4BED-AA9C-022A48931BC1}" destId="{FFC1E306-A9FC-4092-A133-A5DB2E971EF4}" srcOrd="3" destOrd="0" presId="urn:microsoft.com/office/officeart/2018/2/layout/IconVerticalSolidList"/>
    <dgm:cxn modelId="{2183764D-6BB7-4EA4-BD73-029FF71C3B5E}" type="presParOf" srcId="{201DE292-99DA-4555-BA91-96F4131E5D27}" destId="{E65BF371-AB0E-4E0B-89DB-33A9B659424D}" srcOrd="3" destOrd="0" presId="urn:microsoft.com/office/officeart/2018/2/layout/IconVerticalSolidList"/>
    <dgm:cxn modelId="{015C9D4E-53D5-467D-A79F-F320209C661E}" type="presParOf" srcId="{201DE292-99DA-4555-BA91-96F4131E5D27}" destId="{82675E5A-227D-4161-8AAA-DB4D7709C6C1}" srcOrd="4" destOrd="0" presId="urn:microsoft.com/office/officeart/2018/2/layout/IconVerticalSolidList"/>
    <dgm:cxn modelId="{48CDACCD-90E6-42CB-9D46-CBE66480F967}" type="presParOf" srcId="{82675E5A-227D-4161-8AAA-DB4D7709C6C1}" destId="{CD5B9F3A-D769-46C4-97CA-7EE4817FE2C0}" srcOrd="0" destOrd="0" presId="urn:microsoft.com/office/officeart/2018/2/layout/IconVerticalSolidList"/>
    <dgm:cxn modelId="{9CE7DFD6-D4A1-43B5-BF54-8FCE859E7B4F}" type="presParOf" srcId="{82675E5A-227D-4161-8AAA-DB4D7709C6C1}" destId="{7406A969-2A83-47EC-8E65-84C561B5B4AF}" srcOrd="1" destOrd="0" presId="urn:microsoft.com/office/officeart/2018/2/layout/IconVerticalSolidList"/>
    <dgm:cxn modelId="{A76D393E-6141-4C44-A65B-7273D46CA7A1}" type="presParOf" srcId="{82675E5A-227D-4161-8AAA-DB4D7709C6C1}" destId="{D5358F16-F794-47C5-AA19-4CE00A991ED3}" srcOrd="2" destOrd="0" presId="urn:microsoft.com/office/officeart/2018/2/layout/IconVerticalSolidList"/>
    <dgm:cxn modelId="{7EB8D262-BCE4-41F8-9281-3096F99BF998}" type="presParOf" srcId="{82675E5A-227D-4161-8AAA-DB4D7709C6C1}" destId="{80B9B50B-9C98-4070-BBD1-F1709C43B6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050DC-79C3-404D-920C-DC6FF6AA1D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2C6AA4CD-7F7C-4BB3-8CEC-B83CD194AC9A}">
      <dgm:prSet/>
      <dgm:spPr/>
      <dgm:t>
        <a:bodyPr/>
        <a:lstStyle/>
        <a:p>
          <a:r>
            <a:rPr lang="en-IN"/>
            <a:t>This project contains these datasets:</a:t>
          </a:r>
          <a:endParaRPr lang="en-US"/>
        </a:p>
      </dgm:t>
    </dgm:pt>
    <dgm:pt modelId="{0DDE78FE-70C3-4C48-99D2-9C55E8E5854E}" type="parTrans" cxnId="{B927EC22-9959-4B6C-AE84-61CD2CF61322}">
      <dgm:prSet/>
      <dgm:spPr/>
      <dgm:t>
        <a:bodyPr/>
        <a:lstStyle/>
        <a:p>
          <a:endParaRPr lang="en-US"/>
        </a:p>
      </dgm:t>
    </dgm:pt>
    <dgm:pt modelId="{AD2422F4-ACB0-4A07-AF60-7EF3BF87C468}" type="sibTrans" cxnId="{B927EC22-9959-4B6C-AE84-61CD2CF61322}">
      <dgm:prSet/>
      <dgm:spPr/>
      <dgm:t>
        <a:bodyPr/>
        <a:lstStyle/>
        <a:p>
          <a:endParaRPr lang="en-US"/>
        </a:p>
      </dgm:t>
    </dgm:pt>
    <dgm:pt modelId="{7B427207-32B8-42D3-A618-59A96BF20841}">
      <dgm:prSet/>
      <dgm:spPr/>
      <dgm:t>
        <a:bodyPr/>
        <a:lstStyle/>
        <a:p>
          <a:r>
            <a:rPr lang="en-IN"/>
            <a:t>1. dim_customers.csv</a:t>
          </a:r>
          <a:endParaRPr lang="en-US"/>
        </a:p>
      </dgm:t>
    </dgm:pt>
    <dgm:pt modelId="{9A77BD0F-3134-4053-A0D4-CEF299B7920F}" type="parTrans" cxnId="{F04E5205-644C-4A80-86AC-DFCF4BFD0EC0}">
      <dgm:prSet/>
      <dgm:spPr/>
      <dgm:t>
        <a:bodyPr/>
        <a:lstStyle/>
        <a:p>
          <a:endParaRPr lang="en-US"/>
        </a:p>
      </dgm:t>
    </dgm:pt>
    <dgm:pt modelId="{0F12856C-BAC1-4797-A1E7-BF2ADF88E887}" type="sibTrans" cxnId="{F04E5205-644C-4A80-86AC-DFCF4BFD0EC0}">
      <dgm:prSet/>
      <dgm:spPr/>
      <dgm:t>
        <a:bodyPr/>
        <a:lstStyle/>
        <a:p>
          <a:endParaRPr lang="en-US"/>
        </a:p>
      </dgm:t>
    </dgm:pt>
    <dgm:pt modelId="{228726BA-F18A-4128-A0F6-EDFD3AB807C7}">
      <dgm:prSet/>
      <dgm:spPr/>
      <dgm:t>
        <a:bodyPr/>
        <a:lstStyle/>
        <a:p>
          <a:r>
            <a:rPr lang="en-IN"/>
            <a:t>2. dim_products.csv</a:t>
          </a:r>
          <a:endParaRPr lang="en-US"/>
        </a:p>
      </dgm:t>
    </dgm:pt>
    <dgm:pt modelId="{465CE4D0-95D7-4227-B647-A863FD80DB3D}" type="parTrans" cxnId="{C8A80AD5-B5AB-4AF7-B527-7A787B962BB5}">
      <dgm:prSet/>
      <dgm:spPr/>
      <dgm:t>
        <a:bodyPr/>
        <a:lstStyle/>
        <a:p>
          <a:endParaRPr lang="en-US"/>
        </a:p>
      </dgm:t>
    </dgm:pt>
    <dgm:pt modelId="{10051CC0-43E3-43D3-8CA7-337928B4DA9B}" type="sibTrans" cxnId="{C8A80AD5-B5AB-4AF7-B527-7A787B962BB5}">
      <dgm:prSet/>
      <dgm:spPr/>
      <dgm:t>
        <a:bodyPr/>
        <a:lstStyle/>
        <a:p>
          <a:endParaRPr lang="en-US"/>
        </a:p>
      </dgm:t>
    </dgm:pt>
    <dgm:pt modelId="{7AEF094C-D112-4991-9450-85C65B49AD5C}">
      <dgm:prSet/>
      <dgm:spPr/>
      <dgm:t>
        <a:bodyPr/>
        <a:lstStyle/>
        <a:p>
          <a:r>
            <a:rPr lang="en-IN"/>
            <a:t>3. dim_date</a:t>
          </a:r>
          <a:endParaRPr lang="en-US"/>
        </a:p>
      </dgm:t>
    </dgm:pt>
    <dgm:pt modelId="{B28851A5-9839-4513-8DC4-F429EC69E911}" type="parTrans" cxnId="{AF06CCF6-DFC2-43CB-A8DE-45E34561CA5B}">
      <dgm:prSet/>
      <dgm:spPr/>
      <dgm:t>
        <a:bodyPr/>
        <a:lstStyle/>
        <a:p>
          <a:endParaRPr lang="en-US"/>
        </a:p>
      </dgm:t>
    </dgm:pt>
    <dgm:pt modelId="{C5ADCB03-8B30-491C-BB2B-059F3A5A28CD}" type="sibTrans" cxnId="{AF06CCF6-DFC2-43CB-A8DE-45E34561CA5B}">
      <dgm:prSet/>
      <dgm:spPr/>
      <dgm:t>
        <a:bodyPr/>
        <a:lstStyle/>
        <a:p>
          <a:endParaRPr lang="en-US"/>
        </a:p>
      </dgm:t>
    </dgm:pt>
    <dgm:pt modelId="{5E402314-6F10-4A98-AB5B-E2AAE86A2D82}">
      <dgm:prSet/>
      <dgm:spPr/>
      <dgm:t>
        <a:bodyPr/>
        <a:lstStyle/>
        <a:p>
          <a:r>
            <a:rPr lang="en-IN"/>
            <a:t>4. dim_targets_orders</a:t>
          </a:r>
          <a:endParaRPr lang="en-US"/>
        </a:p>
      </dgm:t>
    </dgm:pt>
    <dgm:pt modelId="{67A33D00-520E-4ACC-B122-909EEB2BB097}" type="parTrans" cxnId="{3CF301DB-0A30-4C8E-8C92-6A2EF7E72185}">
      <dgm:prSet/>
      <dgm:spPr/>
      <dgm:t>
        <a:bodyPr/>
        <a:lstStyle/>
        <a:p>
          <a:endParaRPr lang="en-US"/>
        </a:p>
      </dgm:t>
    </dgm:pt>
    <dgm:pt modelId="{777E4725-29A4-4CC9-BB32-F9D7395E2B58}" type="sibTrans" cxnId="{3CF301DB-0A30-4C8E-8C92-6A2EF7E72185}">
      <dgm:prSet/>
      <dgm:spPr/>
      <dgm:t>
        <a:bodyPr/>
        <a:lstStyle/>
        <a:p>
          <a:endParaRPr lang="en-US"/>
        </a:p>
      </dgm:t>
    </dgm:pt>
    <dgm:pt modelId="{B23025B8-B476-4321-A0B6-368A2F996369}">
      <dgm:prSet/>
      <dgm:spPr/>
      <dgm:t>
        <a:bodyPr/>
        <a:lstStyle/>
        <a:p>
          <a:r>
            <a:rPr lang="en-IN"/>
            <a:t>5. fact_order_lines.csv</a:t>
          </a:r>
          <a:endParaRPr lang="en-US"/>
        </a:p>
      </dgm:t>
    </dgm:pt>
    <dgm:pt modelId="{BA2F0775-717F-4E3D-9A9C-512A65502A96}" type="parTrans" cxnId="{0B8835DD-C1DD-4B48-B42A-EB01052D1C22}">
      <dgm:prSet/>
      <dgm:spPr/>
      <dgm:t>
        <a:bodyPr/>
        <a:lstStyle/>
        <a:p>
          <a:endParaRPr lang="en-US"/>
        </a:p>
      </dgm:t>
    </dgm:pt>
    <dgm:pt modelId="{D1488C92-AB5E-4657-9119-14F052D2A1DD}" type="sibTrans" cxnId="{0B8835DD-C1DD-4B48-B42A-EB01052D1C22}">
      <dgm:prSet/>
      <dgm:spPr/>
      <dgm:t>
        <a:bodyPr/>
        <a:lstStyle/>
        <a:p>
          <a:endParaRPr lang="en-US"/>
        </a:p>
      </dgm:t>
    </dgm:pt>
    <dgm:pt modelId="{4FD324C8-4476-46D7-A46C-986BDD3C00CB}">
      <dgm:prSet/>
      <dgm:spPr/>
      <dgm:t>
        <a:bodyPr/>
        <a:lstStyle/>
        <a:p>
          <a:r>
            <a:rPr lang="en-IN"/>
            <a:t>6. fact_orders_aggregate.csv</a:t>
          </a:r>
          <a:endParaRPr lang="en-US"/>
        </a:p>
      </dgm:t>
    </dgm:pt>
    <dgm:pt modelId="{6A59A3A5-0E8E-45B7-9FBD-0338E8AD0BA3}" type="parTrans" cxnId="{8F654C20-8999-4E52-82AC-71D275095FD0}">
      <dgm:prSet/>
      <dgm:spPr/>
      <dgm:t>
        <a:bodyPr/>
        <a:lstStyle/>
        <a:p>
          <a:endParaRPr lang="en-US"/>
        </a:p>
      </dgm:t>
    </dgm:pt>
    <dgm:pt modelId="{B540833D-824E-4121-BD40-3395C41761FE}" type="sibTrans" cxnId="{8F654C20-8999-4E52-82AC-71D275095FD0}">
      <dgm:prSet/>
      <dgm:spPr/>
      <dgm:t>
        <a:bodyPr/>
        <a:lstStyle/>
        <a:p>
          <a:endParaRPr lang="en-US"/>
        </a:p>
      </dgm:t>
    </dgm:pt>
    <dgm:pt modelId="{D728E9EB-54A7-4966-B4F6-9678FDDC45C5}" type="pres">
      <dgm:prSet presAssocID="{94D050DC-79C3-404D-920C-DC6FF6AA1D49}" presName="Name0" presStyleCnt="0">
        <dgm:presLayoutVars>
          <dgm:dir/>
          <dgm:animLvl val="lvl"/>
          <dgm:resizeHandles val="exact"/>
        </dgm:presLayoutVars>
      </dgm:prSet>
      <dgm:spPr/>
    </dgm:pt>
    <dgm:pt modelId="{6744D477-788C-4E23-8501-3296AE3C5E96}" type="pres">
      <dgm:prSet presAssocID="{2C6AA4CD-7F7C-4BB3-8CEC-B83CD194AC9A}" presName="linNode" presStyleCnt="0"/>
      <dgm:spPr/>
    </dgm:pt>
    <dgm:pt modelId="{03A50340-7619-4B0F-8F21-9DE858AB4B5D}" type="pres">
      <dgm:prSet presAssocID="{2C6AA4CD-7F7C-4BB3-8CEC-B83CD194AC9A}" presName="parentText" presStyleLbl="node1" presStyleIdx="0" presStyleCnt="7">
        <dgm:presLayoutVars>
          <dgm:chMax val="1"/>
          <dgm:bulletEnabled val="1"/>
        </dgm:presLayoutVars>
      </dgm:prSet>
      <dgm:spPr/>
    </dgm:pt>
    <dgm:pt modelId="{0A4D9234-DF3E-4418-86B5-7EE9BA326DE2}" type="pres">
      <dgm:prSet presAssocID="{AD2422F4-ACB0-4A07-AF60-7EF3BF87C468}" presName="sp" presStyleCnt="0"/>
      <dgm:spPr/>
    </dgm:pt>
    <dgm:pt modelId="{5D3A9BDA-C88A-4BDC-B97B-A702DA748EC2}" type="pres">
      <dgm:prSet presAssocID="{7B427207-32B8-42D3-A618-59A96BF20841}" presName="linNode" presStyleCnt="0"/>
      <dgm:spPr/>
    </dgm:pt>
    <dgm:pt modelId="{C51E0104-AF06-44BE-8EFE-5B64FF86BC14}" type="pres">
      <dgm:prSet presAssocID="{7B427207-32B8-42D3-A618-59A96BF20841}" presName="parentText" presStyleLbl="node1" presStyleIdx="1" presStyleCnt="7">
        <dgm:presLayoutVars>
          <dgm:chMax val="1"/>
          <dgm:bulletEnabled val="1"/>
        </dgm:presLayoutVars>
      </dgm:prSet>
      <dgm:spPr/>
    </dgm:pt>
    <dgm:pt modelId="{7A640011-CA52-4BD9-A261-157B7B881A97}" type="pres">
      <dgm:prSet presAssocID="{0F12856C-BAC1-4797-A1E7-BF2ADF88E887}" presName="sp" presStyleCnt="0"/>
      <dgm:spPr/>
    </dgm:pt>
    <dgm:pt modelId="{0CAD3586-93FC-476B-8077-D9187799C182}" type="pres">
      <dgm:prSet presAssocID="{228726BA-F18A-4128-A0F6-EDFD3AB807C7}" presName="linNode" presStyleCnt="0"/>
      <dgm:spPr/>
    </dgm:pt>
    <dgm:pt modelId="{5795B01A-BAF5-4411-A278-7DB334A050D5}" type="pres">
      <dgm:prSet presAssocID="{228726BA-F18A-4128-A0F6-EDFD3AB807C7}" presName="parentText" presStyleLbl="node1" presStyleIdx="2" presStyleCnt="7">
        <dgm:presLayoutVars>
          <dgm:chMax val="1"/>
          <dgm:bulletEnabled val="1"/>
        </dgm:presLayoutVars>
      </dgm:prSet>
      <dgm:spPr/>
    </dgm:pt>
    <dgm:pt modelId="{B1340A0F-ED93-4804-9594-B699E4CED166}" type="pres">
      <dgm:prSet presAssocID="{10051CC0-43E3-43D3-8CA7-337928B4DA9B}" presName="sp" presStyleCnt="0"/>
      <dgm:spPr/>
    </dgm:pt>
    <dgm:pt modelId="{2AC0B443-8A9A-4F11-ABB5-7A97C0F97E6C}" type="pres">
      <dgm:prSet presAssocID="{7AEF094C-D112-4991-9450-85C65B49AD5C}" presName="linNode" presStyleCnt="0"/>
      <dgm:spPr/>
    </dgm:pt>
    <dgm:pt modelId="{9359CEE0-1248-4EAF-B24F-272F84656BA8}" type="pres">
      <dgm:prSet presAssocID="{7AEF094C-D112-4991-9450-85C65B49AD5C}" presName="parentText" presStyleLbl="node1" presStyleIdx="3" presStyleCnt="7">
        <dgm:presLayoutVars>
          <dgm:chMax val="1"/>
          <dgm:bulletEnabled val="1"/>
        </dgm:presLayoutVars>
      </dgm:prSet>
      <dgm:spPr/>
    </dgm:pt>
    <dgm:pt modelId="{7BEF7743-CF60-42FD-B42B-DF6CA2DE54A7}" type="pres">
      <dgm:prSet presAssocID="{C5ADCB03-8B30-491C-BB2B-059F3A5A28CD}" presName="sp" presStyleCnt="0"/>
      <dgm:spPr/>
    </dgm:pt>
    <dgm:pt modelId="{61B061BD-F779-441D-86C1-CAFEB349C9A9}" type="pres">
      <dgm:prSet presAssocID="{5E402314-6F10-4A98-AB5B-E2AAE86A2D82}" presName="linNode" presStyleCnt="0"/>
      <dgm:spPr/>
    </dgm:pt>
    <dgm:pt modelId="{C90D5AF3-245F-4467-802F-57AB45E4CCC4}" type="pres">
      <dgm:prSet presAssocID="{5E402314-6F10-4A98-AB5B-E2AAE86A2D82}" presName="parentText" presStyleLbl="node1" presStyleIdx="4" presStyleCnt="7">
        <dgm:presLayoutVars>
          <dgm:chMax val="1"/>
          <dgm:bulletEnabled val="1"/>
        </dgm:presLayoutVars>
      </dgm:prSet>
      <dgm:spPr/>
    </dgm:pt>
    <dgm:pt modelId="{BEAF891F-D5D6-42BB-AF0A-6C891B609460}" type="pres">
      <dgm:prSet presAssocID="{777E4725-29A4-4CC9-BB32-F9D7395E2B58}" presName="sp" presStyleCnt="0"/>
      <dgm:spPr/>
    </dgm:pt>
    <dgm:pt modelId="{4872E784-9973-4B2D-BDDF-0DE5B6160A9A}" type="pres">
      <dgm:prSet presAssocID="{B23025B8-B476-4321-A0B6-368A2F996369}" presName="linNode" presStyleCnt="0"/>
      <dgm:spPr/>
    </dgm:pt>
    <dgm:pt modelId="{53BC07C6-C7A4-4D12-9502-9D859ACE6BDD}" type="pres">
      <dgm:prSet presAssocID="{B23025B8-B476-4321-A0B6-368A2F996369}" presName="parentText" presStyleLbl="node1" presStyleIdx="5" presStyleCnt="7">
        <dgm:presLayoutVars>
          <dgm:chMax val="1"/>
          <dgm:bulletEnabled val="1"/>
        </dgm:presLayoutVars>
      </dgm:prSet>
      <dgm:spPr/>
    </dgm:pt>
    <dgm:pt modelId="{F133D6CF-135E-405A-99A6-C2E4311FAAEF}" type="pres">
      <dgm:prSet presAssocID="{D1488C92-AB5E-4657-9119-14F052D2A1DD}" presName="sp" presStyleCnt="0"/>
      <dgm:spPr/>
    </dgm:pt>
    <dgm:pt modelId="{673EB27D-5F6C-4003-BAEC-C0E6FAB442E2}" type="pres">
      <dgm:prSet presAssocID="{4FD324C8-4476-46D7-A46C-986BDD3C00CB}" presName="linNode" presStyleCnt="0"/>
      <dgm:spPr/>
    </dgm:pt>
    <dgm:pt modelId="{5DA40260-1E9D-4137-9ED1-6A457DA6CD35}" type="pres">
      <dgm:prSet presAssocID="{4FD324C8-4476-46D7-A46C-986BDD3C00CB}" presName="parentText" presStyleLbl="node1" presStyleIdx="6" presStyleCnt="7">
        <dgm:presLayoutVars>
          <dgm:chMax val="1"/>
          <dgm:bulletEnabled val="1"/>
        </dgm:presLayoutVars>
      </dgm:prSet>
      <dgm:spPr/>
    </dgm:pt>
  </dgm:ptLst>
  <dgm:cxnLst>
    <dgm:cxn modelId="{26BADE00-6383-4875-8CAF-F5ADB613ABEF}" type="presOf" srcId="{7B427207-32B8-42D3-A618-59A96BF20841}" destId="{C51E0104-AF06-44BE-8EFE-5B64FF86BC14}" srcOrd="0" destOrd="0" presId="urn:microsoft.com/office/officeart/2005/8/layout/vList5"/>
    <dgm:cxn modelId="{F04E5205-644C-4A80-86AC-DFCF4BFD0EC0}" srcId="{94D050DC-79C3-404D-920C-DC6FF6AA1D49}" destId="{7B427207-32B8-42D3-A618-59A96BF20841}" srcOrd="1" destOrd="0" parTransId="{9A77BD0F-3134-4053-A0D4-CEF299B7920F}" sibTransId="{0F12856C-BAC1-4797-A1E7-BF2ADF88E887}"/>
    <dgm:cxn modelId="{8F654C20-8999-4E52-82AC-71D275095FD0}" srcId="{94D050DC-79C3-404D-920C-DC6FF6AA1D49}" destId="{4FD324C8-4476-46D7-A46C-986BDD3C00CB}" srcOrd="6" destOrd="0" parTransId="{6A59A3A5-0E8E-45B7-9FBD-0338E8AD0BA3}" sibTransId="{B540833D-824E-4121-BD40-3395C41761FE}"/>
    <dgm:cxn modelId="{B927EC22-9959-4B6C-AE84-61CD2CF61322}" srcId="{94D050DC-79C3-404D-920C-DC6FF6AA1D49}" destId="{2C6AA4CD-7F7C-4BB3-8CEC-B83CD194AC9A}" srcOrd="0" destOrd="0" parTransId="{0DDE78FE-70C3-4C48-99D2-9C55E8E5854E}" sibTransId="{AD2422F4-ACB0-4A07-AF60-7EF3BF87C468}"/>
    <dgm:cxn modelId="{D79BAD2F-AF1E-4CDF-8AF9-14D54003D4CC}" type="presOf" srcId="{B23025B8-B476-4321-A0B6-368A2F996369}" destId="{53BC07C6-C7A4-4D12-9502-9D859ACE6BDD}" srcOrd="0" destOrd="0" presId="urn:microsoft.com/office/officeart/2005/8/layout/vList5"/>
    <dgm:cxn modelId="{CA6FEC30-135E-4042-816F-19F548F9DD99}" type="presOf" srcId="{4FD324C8-4476-46D7-A46C-986BDD3C00CB}" destId="{5DA40260-1E9D-4137-9ED1-6A457DA6CD35}" srcOrd="0" destOrd="0" presId="urn:microsoft.com/office/officeart/2005/8/layout/vList5"/>
    <dgm:cxn modelId="{1EEB8F60-B29F-4A0F-8634-53C9A1AD04AE}" type="presOf" srcId="{94D050DC-79C3-404D-920C-DC6FF6AA1D49}" destId="{D728E9EB-54A7-4966-B4F6-9678FDDC45C5}" srcOrd="0" destOrd="0" presId="urn:microsoft.com/office/officeart/2005/8/layout/vList5"/>
    <dgm:cxn modelId="{01683E42-14A3-4683-8A2F-0559AB70241F}" type="presOf" srcId="{7AEF094C-D112-4991-9450-85C65B49AD5C}" destId="{9359CEE0-1248-4EAF-B24F-272F84656BA8}" srcOrd="0" destOrd="0" presId="urn:microsoft.com/office/officeart/2005/8/layout/vList5"/>
    <dgm:cxn modelId="{B47E636D-82A6-4BD9-8BC1-A3B1155B0B7A}" type="presOf" srcId="{228726BA-F18A-4128-A0F6-EDFD3AB807C7}" destId="{5795B01A-BAF5-4411-A278-7DB334A050D5}" srcOrd="0" destOrd="0" presId="urn:microsoft.com/office/officeart/2005/8/layout/vList5"/>
    <dgm:cxn modelId="{2B77B34F-3A56-478B-8FB3-D05AB91FC2F7}" type="presOf" srcId="{2C6AA4CD-7F7C-4BB3-8CEC-B83CD194AC9A}" destId="{03A50340-7619-4B0F-8F21-9DE858AB4B5D}" srcOrd="0" destOrd="0" presId="urn:microsoft.com/office/officeart/2005/8/layout/vList5"/>
    <dgm:cxn modelId="{8A86EE52-A185-47AA-8496-F5C4D2F52CC7}" type="presOf" srcId="{5E402314-6F10-4A98-AB5B-E2AAE86A2D82}" destId="{C90D5AF3-245F-4467-802F-57AB45E4CCC4}" srcOrd="0" destOrd="0" presId="urn:microsoft.com/office/officeart/2005/8/layout/vList5"/>
    <dgm:cxn modelId="{C8A80AD5-B5AB-4AF7-B527-7A787B962BB5}" srcId="{94D050DC-79C3-404D-920C-DC6FF6AA1D49}" destId="{228726BA-F18A-4128-A0F6-EDFD3AB807C7}" srcOrd="2" destOrd="0" parTransId="{465CE4D0-95D7-4227-B647-A863FD80DB3D}" sibTransId="{10051CC0-43E3-43D3-8CA7-337928B4DA9B}"/>
    <dgm:cxn modelId="{3CF301DB-0A30-4C8E-8C92-6A2EF7E72185}" srcId="{94D050DC-79C3-404D-920C-DC6FF6AA1D49}" destId="{5E402314-6F10-4A98-AB5B-E2AAE86A2D82}" srcOrd="4" destOrd="0" parTransId="{67A33D00-520E-4ACC-B122-909EEB2BB097}" sibTransId="{777E4725-29A4-4CC9-BB32-F9D7395E2B58}"/>
    <dgm:cxn modelId="{0B8835DD-C1DD-4B48-B42A-EB01052D1C22}" srcId="{94D050DC-79C3-404D-920C-DC6FF6AA1D49}" destId="{B23025B8-B476-4321-A0B6-368A2F996369}" srcOrd="5" destOrd="0" parTransId="{BA2F0775-717F-4E3D-9A9C-512A65502A96}" sibTransId="{D1488C92-AB5E-4657-9119-14F052D2A1DD}"/>
    <dgm:cxn modelId="{AF06CCF6-DFC2-43CB-A8DE-45E34561CA5B}" srcId="{94D050DC-79C3-404D-920C-DC6FF6AA1D49}" destId="{7AEF094C-D112-4991-9450-85C65B49AD5C}" srcOrd="3" destOrd="0" parTransId="{B28851A5-9839-4513-8DC4-F429EC69E911}" sibTransId="{C5ADCB03-8B30-491C-BB2B-059F3A5A28CD}"/>
    <dgm:cxn modelId="{4A600E62-039B-4D4B-8803-EF46A3E05D88}" type="presParOf" srcId="{D728E9EB-54A7-4966-B4F6-9678FDDC45C5}" destId="{6744D477-788C-4E23-8501-3296AE3C5E96}" srcOrd="0" destOrd="0" presId="urn:microsoft.com/office/officeart/2005/8/layout/vList5"/>
    <dgm:cxn modelId="{350876C2-A140-43C1-B669-E4D8E314EFC1}" type="presParOf" srcId="{6744D477-788C-4E23-8501-3296AE3C5E96}" destId="{03A50340-7619-4B0F-8F21-9DE858AB4B5D}" srcOrd="0" destOrd="0" presId="urn:microsoft.com/office/officeart/2005/8/layout/vList5"/>
    <dgm:cxn modelId="{95926275-3CAD-4DBC-A398-76F160DC29A9}" type="presParOf" srcId="{D728E9EB-54A7-4966-B4F6-9678FDDC45C5}" destId="{0A4D9234-DF3E-4418-86B5-7EE9BA326DE2}" srcOrd="1" destOrd="0" presId="urn:microsoft.com/office/officeart/2005/8/layout/vList5"/>
    <dgm:cxn modelId="{61ED55A1-6A2F-4A42-B0B0-4245E666A769}" type="presParOf" srcId="{D728E9EB-54A7-4966-B4F6-9678FDDC45C5}" destId="{5D3A9BDA-C88A-4BDC-B97B-A702DA748EC2}" srcOrd="2" destOrd="0" presId="urn:microsoft.com/office/officeart/2005/8/layout/vList5"/>
    <dgm:cxn modelId="{EE132FB6-A135-42C6-A72F-041DF48F4824}" type="presParOf" srcId="{5D3A9BDA-C88A-4BDC-B97B-A702DA748EC2}" destId="{C51E0104-AF06-44BE-8EFE-5B64FF86BC14}" srcOrd="0" destOrd="0" presId="urn:microsoft.com/office/officeart/2005/8/layout/vList5"/>
    <dgm:cxn modelId="{A3504387-882F-4C37-99FB-6AA9294C2F9A}" type="presParOf" srcId="{D728E9EB-54A7-4966-B4F6-9678FDDC45C5}" destId="{7A640011-CA52-4BD9-A261-157B7B881A97}" srcOrd="3" destOrd="0" presId="urn:microsoft.com/office/officeart/2005/8/layout/vList5"/>
    <dgm:cxn modelId="{7EEEA138-35B1-4C2B-A545-3A5BB9CB66E8}" type="presParOf" srcId="{D728E9EB-54A7-4966-B4F6-9678FDDC45C5}" destId="{0CAD3586-93FC-476B-8077-D9187799C182}" srcOrd="4" destOrd="0" presId="urn:microsoft.com/office/officeart/2005/8/layout/vList5"/>
    <dgm:cxn modelId="{B6B4DC8A-6B4C-485D-99A1-A5E93198B9EA}" type="presParOf" srcId="{0CAD3586-93FC-476B-8077-D9187799C182}" destId="{5795B01A-BAF5-4411-A278-7DB334A050D5}" srcOrd="0" destOrd="0" presId="urn:microsoft.com/office/officeart/2005/8/layout/vList5"/>
    <dgm:cxn modelId="{E4BA6E15-3082-4D91-8E38-B4B3277F67E2}" type="presParOf" srcId="{D728E9EB-54A7-4966-B4F6-9678FDDC45C5}" destId="{B1340A0F-ED93-4804-9594-B699E4CED166}" srcOrd="5" destOrd="0" presId="urn:microsoft.com/office/officeart/2005/8/layout/vList5"/>
    <dgm:cxn modelId="{82222603-FD36-4BA9-8E73-962732B91D24}" type="presParOf" srcId="{D728E9EB-54A7-4966-B4F6-9678FDDC45C5}" destId="{2AC0B443-8A9A-4F11-ABB5-7A97C0F97E6C}" srcOrd="6" destOrd="0" presId="urn:microsoft.com/office/officeart/2005/8/layout/vList5"/>
    <dgm:cxn modelId="{171C82D9-BCF8-4F5D-AB13-2324CD8F6C0D}" type="presParOf" srcId="{2AC0B443-8A9A-4F11-ABB5-7A97C0F97E6C}" destId="{9359CEE0-1248-4EAF-B24F-272F84656BA8}" srcOrd="0" destOrd="0" presId="urn:microsoft.com/office/officeart/2005/8/layout/vList5"/>
    <dgm:cxn modelId="{18411B3E-7B9B-4DE3-AE07-9178A1C0A0D8}" type="presParOf" srcId="{D728E9EB-54A7-4966-B4F6-9678FDDC45C5}" destId="{7BEF7743-CF60-42FD-B42B-DF6CA2DE54A7}" srcOrd="7" destOrd="0" presId="urn:microsoft.com/office/officeart/2005/8/layout/vList5"/>
    <dgm:cxn modelId="{DA72472F-0E63-41BD-B998-F70E714EF8F6}" type="presParOf" srcId="{D728E9EB-54A7-4966-B4F6-9678FDDC45C5}" destId="{61B061BD-F779-441D-86C1-CAFEB349C9A9}" srcOrd="8" destOrd="0" presId="urn:microsoft.com/office/officeart/2005/8/layout/vList5"/>
    <dgm:cxn modelId="{F7EBD310-FCFE-4E07-AD88-3294CB4B3C5B}" type="presParOf" srcId="{61B061BD-F779-441D-86C1-CAFEB349C9A9}" destId="{C90D5AF3-245F-4467-802F-57AB45E4CCC4}" srcOrd="0" destOrd="0" presId="urn:microsoft.com/office/officeart/2005/8/layout/vList5"/>
    <dgm:cxn modelId="{F4CB6A3C-31C1-461A-943B-72C86B955C8F}" type="presParOf" srcId="{D728E9EB-54A7-4966-B4F6-9678FDDC45C5}" destId="{BEAF891F-D5D6-42BB-AF0A-6C891B609460}" srcOrd="9" destOrd="0" presId="urn:microsoft.com/office/officeart/2005/8/layout/vList5"/>
    <dgm:cxn modelId="{7A5CF574-BA31-4BC6-A40E-1140DF9630BE}" type="presParOf" srcId="{D728E9EB-54A7-4966-B4F6-9678FDDC45C5}" destId="{4872E784-9973-4B2D-BDDF-0DE5B6160A9A}" srcOrd="10" destOrd="0" presId="urn:microsoft.com/office/officeart/2005/8/layout/vList5"/>
    <dgm:cxn modelId="{1F53464B-81F5-4D8E-A93C-BE6D74E8CFB8}" type="presParOf" srcId="{4872E784-9973-4B2D-BDDF-0DE5B6160A9A}" destId="{53BC07C6-C7A4-4D12-9502-9D859ACE6BDD}" srcOrd="0" destOrd="0" presId="urn:microsoft.com/office/officeart/2005/8/layout/vList5"/>
    <dgm:cxn modelId="{A0239EF8-F49F-4EB5-8F8A-FE6EC4F7B14A}" type="presParOf" srcId="{D728E9EB-54A7-4966-B4F6-9678FDDC45C5}" destId="{F133D6CF-135E-405A-99A6-C2E4311FAAEF}" srcOrd="11" destOrd="0" presId="urn:microsoft.com/office/officeart/2005/8/layout/vList5"/>
    <dgm:cxn modelId="{ABF90D1F-7591-4CAC-B4E5-23DE43EA946C}" type="presParOf" srcId="{D728E9EB-54A7-4966-B4F6-9678FDDC45C5}" destId="{673EB27D-5F6C-4003-BAEC-C0E6FAB442E2}" srcOrd="12" destOrd="0" presId="urn:microsoft.com/office/officeart/2005/8/layout/vList5"/>
    <dgm:cxn modelId="{F1EEC3B5-E76C-413C-98FE-035BF9190E2B}" type="presParOf" srcId="{673EB27D-5F6C-4003-BAEC-C0E6FAB442E2}" destId="{5DA40260-1E9D-4137-9ED1-6A457DA6CD3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8DC0B8-F955-488F-A174-248B57EDF2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6F9105-B756-4EB2-BE6E-8206A361AC69}">
      <dgm:prSet custT="1"/>
      <dgm:spPr/>
      <dgm:t>
        <a:bodyPr/>
        <a:lstStyle/>
        <a:p>
          <a:r>
            <a:rPr lang="en-US" sz="1200" dirty="0"/>
            <a:t>Column Description for </a:t>
          </a:r>
          <a:r>
            <a:rPr lang="en-US" sz="1200" dirty="0" err="1"/>
            <a:t>dim_products</a:t>
          </a:r>
          <a:r>
            <a:rPr lang="en-US" sz="1200" dirty="0"/>
            <a:t>: This table contains all the information about the products</a:t>
          </a:r>
        </a:p>
      </dgm:t>
    </dgm:pt>
    <dgm:pt modelId="{82EB9F6D-3CD7-41B3-A1BF-40E01102EF63}" type="parTrans" cxnId="{BA629A53-880C-4629-8221-2D00E87D6334}">
      <dgm:prSet/>
      <dgm:spPr/>
      <dgm:t>
        <a:bodyPr/>
        <a:lstStyle/>
        <a:p>
          <a:endParaRPr lang="en-US"/>
        </a:p>
      </dgm:t>
    </dgm:pt>
    <dgm:pt modelId="{3EB9C4D9-8A35-4FD2-A608-E69D5772350F}" type="sibTrans" cxnId="{BA629A53-880C-4629-8221-2D00E87D6334}">
      <dgm:prSet/>
      <dgm:spPr/>
      <dgm:t>
        <a:bodyPr/>
        <a:lstStyle/>
        <a:p>
          <a:endParaRPr lang="en-US"/>
        </a:p>
      </dgm:t>
    </dgm:pt>
    <dgm:pt modelId="{BFB5E6E6-81C5-4A7A-9C0B-2A7F0C0433F3}">
      <dgm:prSet custT="1"/>
      <dgm:spPr/>
      <dgm:t>
        <a:bodyPr/>
        <a:lstStyle/>
        <a:p>
          <a:r>
            <a:rPr lang="en-US" sz="1200" dirty="0"/>
            <a:t>1. </a:t>
          </a:r>
          <a:r>
            <a:rPr lang="en-US" sz="1200" dirty="0" err="1"/>
            <a:t>product_name</a:t>
          </a:r>
          <a:r>
            <a:rPr lang="en-US" sz="1200" dirty="0"/>
            <a:t>: It is the name of the product</a:t>
          </a:r>
        </a:p>
      </dgm:t>
    </dgm:pt>
    <dgm:pt modelId="{0EB2FF9E-B7B5-453B-99FF-78C9A986F047}" type="parTrans" cxnId="{CAA7A7C7-B136-48C9-A3E4-BF30C67CDC4D}">
      <dgm:prSet/>
      <dgm:spPr/>
      <dgm:t>
        <a:bodyPr/>
        <a:lstStyle/>
        <a:p>
          <a:endParaRPr lang="en-US"/>
        </a:p>
      </dgm:t>
    </dgm:pt>
    <dgm:pt modelId="{1EF72F48-70EE-41A9-AB3E-C2318A9358FC}" type="sibTrans" cxnId="{CAA7A7C7-B136-48C9-A3E4-BF30C67CDC4D}">
      <dgm:prSet/>
      <dgm:spPr/>
      <dgm:t>
        <a:bodyPr/>
        <a:lstStyle/>
        <a:p>
          <a:endParaRPr lang="en-US"/>
        </a:p>
      </dgm:t>
    </dgm:pt>
    <dgm:pt modelId="{582249E3-28FE-4B98-8E49-E607B310DEC8}">
      <dgm:prSet custT="1"/>
      <dgm:spPr/>
      <dgm:t>
        <a:bodyPr/>
        <a:lstStyle/>
        <a:p>
          <a:r>
            <a:rPr lang="en-US" sz="1200" dirty="0"/>
            <a:t>2. </a:t>
          </a:r>
          <a:r>
            <a:rPr lang="en-US" sz="1200" dirty="0" err="1"/>
            <a:t>product_id</a:t>
          </a:r>
          <a:r>
            <a:rPr lang="en-US" sz="1200" dirty="0"/>
            <a:t>: Unique ID is given to each of the products</a:t>
          </a:r>
        </a:p>
      </dgm:t>
    </dgm:pt>
    <dgm:pt modelId="{E549598D-EA23-455D-8E1C-0F9FE67FAE5E}" type="parTrans" cxnId="{14DD15C8-FD3F-41FD-86C9-953C5D291F9A}">
      <dgm:prSet/>
      <dgm:spPr/>
      <dgm:t>
        <a:bodyPr/>
        <a:lstStyle/>
        <a:p>
          <a:endParaRPr lang="en-US"/>
        </a:p>
      </dgm:t>
    </dgm:pt>
    <dgm:pt modelId="{08624A52-6E7D-4CC6-996B-B8C24B80F1AF}" type="sibTrans" cxnId="{14DD15C8-FD3F-41FD-86C9-953C5D291F9A}">
      <dgm:prSet/>
      <dgm:spPr/>
      <dgm:t>
        <a:bodyPr/>
        <a:lstStyle/>
        <a:p>
          <a:endParaRPr lang="en-US"/>
        </a:p>
      </dgm:t>
    </dgm:pt>
    <dgm:pt modelId="{34BF2088-91D6-4D2F-8C1B-03865F5513B4}">
      <dgm:prSet custT="1"/>
      <dgm:spPr/>
      <dgm:t>
        <a:bodyPr/>
        <a:lstStyle/>
        <a:p>
          <a:r>
            <a:rPr lang="en-US" sz="1200" dirty="0"/>
            <a:t>3. category: It is the class to which the product belongs</a:t>
          </a:r>
        </a:p>
      </dgm:t>
    </dgm:pt>
    <dgm:pt modelId="{EF7BA1AE-E870-4436-A6BE-0CF7A5D57CF9}" type="parTrans" cxnId="{B0108E8D-2AAD-4BE9-AA3C-4F366B394DF1}">
      <dgm:prSet/>
      <dgm:spPr/>
      <dgm:t>
        <a:bodyPr/>
        <a:lstStyle/>
        <a:p>
          <a:endParaRPr lang="en-US"/>
        </a:p>
      </dgm:t>
    </dgm:pt>
    <dgm:pt modelId="{B81C8920-5F58-4D1C-AAEE-4AE17D01F091}" type="sibTrans" cxnId="{B0108E8D-2AAD-4BE9-AA3C-4F366B394DF1}">
      <dgm:prSet/>
      <dgm:spPr/>
      <dgm:t>
        <a:bodyPr/>
        <a:lstStyle/>
        <a:p>
          <a:endParaRPr lang="en-US"/>
        </a:p>
      </dgm:t>
    </dgm:pt>
    <dgm:pt modelId="{CDBDC7ED-70E2-42D2-B16F-256AC07D26A7}">
      <dgm:prSet custT="1"/>
      <dgm:spPr/>
      <dgm:t>
        <a:bodyPr/>
        <a:lstStyle/>
        <a:p>
          <a:r>
            <a:rPr lang="en-US" sz="1200" dirty="0"/>
            <a:t>-----------------------------------------------------------------------------------</a:t>
          </a:r>
        </a:p>
      </dgm:t>
    </dgm:pt>
    <dgm:pt modelId="{AF061C2F-3E0E-430B-A5F1-5ADA3ADBE421}" type="parTrans" cxnId="{8107CCC5-7EA4-433C-8C0A-4EE01B4E64A9}">
      <dgm:prSet/>
      <dgm:spPr/>
      <dgm:t>
        <a:bodyPr/>
        <a:lstStyle/>
        <a:p>
          <a:endParaRPr lang="en-US"/>
        </a:p>
      </dgm:t>
    </dgm:pt>
    <dgm:pt modelId="{3FB5FFB6-E2AB-4517-ACB8-9531A897C7BD}" type="sibTrans" cxnId="{8107CCC5-7EA4-433C-8C0A-4EE01B4E64A9}">
      <dgm:prSet/>
      <dgm:spPr/>
      <dgm:t>
        <a:bodyPr/>
        <a:lstStyle/>
        <a:p>
          <a:endParaRPr lang="en-US"/>
        </a:p>
      </dgm:t>
    </dgm:pt>
    <dgm:pt modelId="{ABE70DE3-7FA4-496A-A22D-383B6053ADDF}">
      <dgm:prSet custT="1"/>
      <dgm:spPr/>
      <dgm:t>
        <a:bodyPr/>
        <a:lstStyle/>
        <a:p>
          <a:r>
            <a:rPr lang="en-US" sz="1200" dirty="0"/>
            <a:t>Column Description for </a:t>
          </a:r>
          <a:r>
            <a:rPr lang="en-US" sz="1200" dirty="0" err="1"/>
            <a:t>dim_date</a:t>
          </a:r>
          <a:r>
            <a:rPr lang="en-US" sz="1200" dirty="0"/>
            <a:t>: This table contains the dates at daily, monthly level and week numbers of the year</a:t>
          </a:r>
        </a:p>
      </dgm:t>
    </dgm:pt>
    <dgm:pt modelId="{408AEFA2-123E-4095-8296-C517C092DBEB}" type="parTrans" cxnId="{FE8B9DB2-75E7-4C1F-B640-BE89578528BD}">
      <dgm:prSet/>
      <dgm:spPr/>
      <dgm:t>
        <a:bodyPr/>
        <a:lstStyle/>
        <a:p>
          <a:endParaRPr lang="en-US"/>
        </a:p>
      </dgm:t>
    </dgm:pt>
    <dgm:pt modelId="{445A4EF4-4DD8-4BB8-968D-29D1AE14580E}" type="sibTrans" cxnId="{FE8B9DB2-75E7-4C1F-B640-BE89578528BD}">
      <dgm:prSet/>
      <dgm:spPr/>
      <dgm:t>
        <a:bodyPr/>
        <a:lstStyle/>
        <a:p>
          <a:endParaRPr lang="en-US"/>
        </a:p>
      </dgm:t>
    </dgm:pt>
    <dgm:pt modelId="{99EF5CE0-6196-4054-B9EE-4422CA0EC27D}">
      <dgm:prSet custT="1"/>
      <dgm:spPr/>
      <dgm:t>
        <a:bodyPr/>
        <a:lstStyle/>
        <a:p>
          <a:r>
            <a:rPr lang="en-US" sz="1200" dirty="0"/>
            <a:t>1. date: date at the daily level</a:t>
          </a:r>
        </a:p>
      </dgm:t>
    </dgm:pt>
    <dgm:pt modelId="{07EA6B05-ECAA-4121-BEA1-E0C98C91E3A7}" type="parTrans" cxnId="{99A2F329-6ADC-4464-BCB4-5AA44DFDC683}">
      <dgm:prSet/>
      <dgm:spPr/>
      <dgm:t>
        <a:bodyPr/>
        <a:lstStyle/>
        <a:p>
          <a:endParaRPr lang="en-US"/>
        </a:p>
      </dgm:t>
    </dgm:pt>
    <dgm:pt modelId="{AA31BB7E-D25B-456F-84C0-950CA3D2E589}" type="sibTrans" cxnId="{99A2F329-6ADC-4464-BCB4-5AA44DFDC683}">
      <dgm:prSet/>
      <dgm:spPr/>
      <dgm:t>
        <a:bodyPr/>
        <a:lstStyle/>
        <a:p>
          <a:endParaRPr lang="en-US"/>
        </a:p>
      </dgm:t>
    </dgm:pt>
    <dgm:pt modelId="{2B57308E-6F2A-4A2D-BEAB-1C2EB9BC844C}">
      <dgm:prSet custT="1"/>
      <dgm:spPr/>
      <dgm:t>
        <a:bodyPr/>
        <a:lstStyle/>
        <a:p>
          <a:r>
            <a:rPr lang="en-US" sz="1200" dirty="0"/>
            <a:t>2. </a:t>
          </a:r>
          <a:r>
            <a:rPr lang="en-US" sz="1200" dirty="0" err="1"/>
            <a:t>mmm_yy</a:t>
          </a:r>
          <a:r>
            <a:rPr lang="en-US" sz="1200" dirty="0"/>
            <a:t>: date at the monthly level</a:t>
          </a:r>
        </a:p>
      </dgm:t>
    </dgm:pt>
    <dgm:pt modelId="{E5B040BC-9CA7-464C-BACD-F75399AD2141}" type="parTrans" cxnId="{B41F36EC-E2D7-442D-BB8F-1FD6949959D3}">
      <dgm:prSet/>
      <dgm:spPr/>
      <dgm:t>
        <a:bodyPr/>
        <a:lstStyle/>
        <a:p>
          <a:endParaRPr lang="en-US"/>
        </a:p>
      </dgm:t>
    </dgm:pt>
    <dgm:pt modelId="{32E0E364-EA0E-4DED-89A6-3B86D879254E}" type="sibTrans" cxnId="{B41F36EC-E2D7-442D-BB8F-1FD6949959D3}">
      <dgm:prSet/>
      <dgm:spPr/>
      <dgm:t>
        <a:bodyPr/>
        <a:lstStyle/>
        <a:p>
          <a:endParaRPr lang="en-US"/>
        </a:p>
      </dgm:t>
    </dgm:pt>
    <dgm:pt modelId="{1C359B26-310D-49A1-BA2B-86FD48BFA3FB}">
      <dgm:prSet custT="1"/>
      <dgm:spPr/>
      <dgm:t>
        <a:bodyPr/>
        <a:lstStyle/>
        <a:p>
          <a:r>
            <a:rPr lang="en-US" sz="1200" dirty="0"/>
            <a:t>3. </a:t>
          </a:r>
          <a:r>
            <a:rPr lang="en-US" sz="1200" dirty="0" err="1"/>
            <a:t>week_no</a:t>
          </a:r>
          <a:r>
            <a:rPr lang="en-US" sz="1200" dirty="0"/>
            <a:t>: week number of the year as per the date column</a:t>
          </a:r>
        </a:p>
      </dgm:t>
    </dgm:pt>
    <dgm:pt modelId="{B2ABF098-3279-4963-9032-08A6C0A26E19}" type="parTrans" cxnId="{E1A32D3B-FBEF-4FB7-BC6F-473310A694A4}">
      <dgm:prSet/>
      <dgm:spPr/>
      <dgm:t>
        <a:bodyPr/>
        <a:lstStyle/>
        <a:p>
          <a:endParaRPr lang="en-US"/>
        </a:p>
      </dgm:t>
    </dgm:pt>
    <dgm:pt modelId="{469C9B15-B436-4E50-9EF9-95DCF17D1281}" type="sibTrans" cxnId="{E1A32D3B-FBEF-4FB7-BC6F-473310A694A4}">
      <dgm:prSet/>
      <dgm:spPr/>
      <dgm:t>
        <a:bodyPr/>
        <a:lstStyle/>
        <a:p>
          <a:endParaRPr lang="en-US"/>
        </a:p>
      </dgm:t>
    </dgm:pt>
    <dgm:pt modelId="{611815ED-7B2A-47D2-B48C-9CE1302258F0}">
      <dgm:prSet custT="1"/>
      <dgm:spPr/>
      <dgm:t>
        <a:bodyPr/>
        <a:lstStyle/>
        <a:p>
          <a:r>
            <a:rPr lang="en-US" sz="1200" dirty="0"/>
            <a:t>Column Description for </a:t>
          </a:r>
          <a:r>
            <a:rPr lang="en-US" sz="1200" dirty="0" err="1"/>
            <a:t>dim_targets_orders</a:t>
          </a:r>
          <a:r>
            <a:rPr lang="en-US" sz="1200" dirty="0"/>
            <a:t>: This table contains all target data at the customer level</a:t>
          </a:r>
        </a:p>
      </dgm:t>
    </dgm:pt>
    <dgm:pt modelId="{D480145D-9803-4C69-BCAB-CB0D37D98E9F}" type="parTrans" cxnId="{02BBCB62-CFDF-498B-9173-F120D29DAFE0}">
      <dgm:prSet/>
      <dgm:spPr/>
      <dgm:t>
        <a:bodyPr/>
        <a:lstStyle/>
        <a:p>
          <a:endParaRPr lang="en-US"/>
        </a:p>
      </dgm:t>
    </dgm:pt>
    <dgm:pt modelId="{9D7D7C40-0A3D-4C01-A97B-448FD1034C11}" type="sibTrans" cxnId="{02BBCB62-CFDF-498B-9173-F120D29DAFE0}">
      <dgm:prSet/>
      <dgm:spPr/>
      <dgm:t>
        <a:bodyPr/>
        <a:lstStyle/>
        <a:p>
          <a:endParaRPr lang="en-US"/>
        </a:p>
      </dgm:t>
    </dgm:pt>
    <dgm:pt modelId="{1A41326A-F177-4823-9850-55BC67B3E23C}">
      <dgm:prSet custT="1"/>
      <dgm:spPr/>
      <dgm:t>
        <a:bodyPr/>
        <a:lstStyle/>
        <a:p>
          <a:r>
            <a:rPr lang="en-US" sz="1200" dirty="0" err="1"/>
            <a:t>customer_id</a:t>
          </a:r>
          <a:r>
            <a:rPr lang="en-US" sz="1200" dirty="0"/>
            <a:t>: Unique ID that is given to each of the customers</a:t>
          </a:r>
        </a:p>
      </dgm:t>
    </dgm:pt>
    <dgm:pt modelId="{16500975-2678-40EC-B694-B97C1DB07990}" type="parTrans" cxnId="{F2E43361-D066-4B9A-AC6E-94038BD93411}">
      <dgm:prSet/>
      <dgm:spPr/>
      <dgm:t>
        <a:bodyPr/>
        <a:lstStyle/>
        <a:p>
          <a:endParaRPr lang="en-US"/>
        </a:p>
      </dgm:t>
    </dgm:pt>
    <dgm:pt modelId="{8CF3F438-FD34-4091-A442-09874511ACFC}" type="sibTrans" cxnId="{F2E43361-D066-4B9A-AC6E-94038BD93411}">
      <dgm:prSet/>
      <dgm:spPr/>
      <dgm:t>
        <a:bodyPr/>
        <a:lstStyle/>
        <a:p>
          <a:endParaRPr lang="en-US"/>
        </a:p>
      </dgm:t>
    </dgm:pt>
    <dgm:pt modelId="{D675F961-1CD9-482F-A3AC-01CCCEC456AB}">
      <dgm:prSet custT="1"/>
      <dgm:spPr/>
      <dgm:t>
        <a:bodyPr/>
        <a:lstStyle/>
        <a:p>
          <a:r>
            <a:rPr lang="en-US" sz="1200" dirty="0" err="1"/>
            <a:t>ontime_target</a:t>
          </a:r>
          <a:r>
            <a:rPr lang="en-US" sz="1200" dirty="0"/>
            <a:t> %: Target assigned for Ontime % for a given customer</a:t>
          </a:r>
        </a:p>
      </dgm:t>
    </dgm:pt>
    <dgm:pt modelId="{E9982D14-496C-4098-85F3-45A7ED6AFF8D}" type="parTrans" cxnId="{901CF7FC-6F25-463F-8524-57053F492DB5}">
      <dgm:prSet/>
      <dgm:spPr/>
      <dgm:t>
        <a:bodyPr/>
        <a:lstStyle/>
        <a:p>
          <a:endParaRPr lang="en-US"/>
        </a:p>
      </dgm:t>
    </dgm:pt>
    <dgm:pt modelId="{EA26D797-337E-43D6-A49F-44758FBCB860}" type="sibTrans" cxnId="{901CF7FC-6F25-463F-8524-57053F492DB5}">
      <dgm:prSet/>
      <dgm:spPr/>
      <dgm:t>
        <a:bodyPr/>
        <a:lstStyle/>
        <a:p>
          <a:endParaRPr lang="en-US"/>
        </a:p>
      </dgm:t>
    </dgm:pt>
    <dgm:pt modelId="{F14322A7-F952-4D67-A05E-0B258A8A59CD}">
      <dgm:prSet custT="1"/>
      <dgm:spPr/>
      <dgm:t>
        <a:bodyPr/>
        <a:lstStyle/>
        <a:p>
          <a:r>
            <a:rPr lang="en-US" sz="1200" dirty="0" err="1"/>
            <a:t>infull_target</a:t>
          </a:r>
          <a:r>
            <a:rPr lang="en-US" sz="1200" dirty="0"/>
            <a:t> %: Target assigned for </a:t>
          </a:r>
          <a:r>
            <a:rPr lang="en-US" sz="1200" dirty="0" err="1"/>
            <a:t>infull</a:t>
          </a:r>
          <a:r>
            <a:rPr lang="en-US" sz="1200" dirty="0"/>
            <a:t> % for a given customer</a:t>
          </a:r>
        </a:p>
      </dgm:t>
    </dgm:pt>
    <dgm:pt modelId="{7F68117D-6818-4577-8A58-CCED7CBD5A7D}" type="parTrans" cxnId="{0D8C1475-74E2-43E9-B781-CB873293C2D5}">
      <dgm:prSet/>
      <dgm:spPr/>
      <dgm:t>
        <a:bodyPr/>
        <a:lstStyle/>
        <a:p>
          <a:endParaRPr lang="en-US"/>
        </a:p>
      </dgm:t>
    </dgm:pt>
    <dgm:pt modelId="{296F80B8-77B5-4AE4-98A1-367487C5972A}" type="sibTrans" cxnId="{0D8C1475-74E2-43E9-B781-CB873293C2D5}">
      <dgm:prSet/>
      <dgm:spPr/>
      <dgm:t>
        <a:bodyPr/>
        <a:lstStyle/>
        <a:p>
          <a:endParaRPr lang="en-US"/>
        </a:p>
      </dgm:t>
    </dgm:pt>
    <dgm:pt modelId="{2D8D2E66-35AF-4D41-BD7E-2A9BF6C41516}">
      <dgm:prSet custT="1"/>
      <dgm:spPr/>
      <dgm:t>
        <a:bodyPr/>
        <a:lstStyle/>
        <a:p>
          <a:r>
            <a:rPr lang="en-US" sz="1200" dirty="0" err="1"/>
            <a:t>otif_target</a:t>
          </a:r>
          <a:r>
            <a:rPr lang="en-US" sz="1200" dirty="0"/>
            <a:t> %:   Target assigned for </a:t>
          </a:r>
          <a:r>
            <a:rPr lang="en-US" sz="1200" dirty="0" err="1"/>
            <a:t>otif</a:t>
          </a:r>
          <a:r>
            <a:rPr lang="en-US" sz="1200" dirty="0"/>
            <a:t> % for a given customer</a:t>
          </a:r>
        </a:p>
      </dgm:t>
    </dgm:pt>
    <dgm:pt modelId="{B18A3660-12D8-46A5-931F-5AB1FB8E0CA0}" type="parTrans" cxnId="{D6A61DE3-C8DD-43B1-A4E9-A6FA90C6A8AB}">
      <dgm:prSet/>
      <dgm:spPr/>
      <dgm:t>
        <a:bodyPr/>
        <a:lstStyle/>
        <a:p>
          <a:endParaRPr lang="en-US"/>
        </a:p>
      </dgm:t>
    </dgm:pt>
    <dgm:pt modelId="{906CFACF-3A75-437B-9D33-1049434B86E9}" type="sibTrans" cxnId="{D6A61DE3-C8DD-43B1-A4E9-A6FA90C6A8AB}">
      <dgm:prSet/>
      <dgm:spPr/>
      <dgm:t>
        <a:bodyPr/>
        <a:lstStyle/>
        <a:p>
          <a:endParaRPr lang="en-US"/>
        </a:p>
      </dgm:t>
    </dgm:pt>
    <dgm:pt modelId="{E796C735-D65F-45D7-A46B-3223E01FFA1D}">
      <dgm:prSet custT="1"/>
      <dgm:spPr/>
      <dgm:t>
        <a:bodyPr/>
        <a:lstStyle/>
        <a:p>
          <a:r>
            <a:rPr lang="en-US" sz="1200" dirty="0"/>
            <a:t>Column Description for </a:t>
          </a:r>
          <a:r>
            <a:rPr lang="en-US" sz="1200" dirty="0" err="1"/>
            <a:t>dim_customers</a:t>
          </a:r>
          <a:r>
            <a:rPr lang="en-US" sz="1200" dirty="0"/>
            <a:t>:  This table contains all the information about customers</a:t>
          </a:r>
        </a:p>
      </dgm:t>
    </dgm:pt>
    <dgm:pt modelId="{BAC4C1EF-2286-4A48-B656-D30A932CF21B}" type="sibTrans" cxnId="{C98153FB-4EFF-4086-9BB7-789D59D65E47}">
      <dgm:prSet/>
      <dgm:spPr/>
      <dgm:t>
        <a:bodyPr/>
        <a:lstStyle/>
        <a:p>
          <a:endParaRPr lang="en-US"/>
        </a:p>
      </dgm:t>
    </dgm:pt>
    <dgm:pt modelId="{6F876583-9C82-46E9-9EF6-DD116CD511BE}" type="parTrans" cxnId="{C98153FB-4EFF-4086-9BB7-789D59D65E47}">
      <dgm:prSet/>
      <dgm:spPr/>
      <dgm:t>
        <a:bodyPr/>
        <a:lstStyle/>
        <a:p>
          <a:endParaRPr lang="en-US"/>
        </a:p>
      </dgm:t>
    </dgm:pt>
    <dgm:pt modelId="{0B7CCD1A-D854-4A74-A6B1-119E89103D86}">
      <dgm:prSet custT="1"/>
      <dgm:spPr/>
      <dgm:t>
        <a:bodyPr/>
        <a:lstStyle/>
        <a:p>
          <a:r>
            <a:rPr lang="en-US" sz="1200" dirty="0"/>
            <a:t>1. </a:t>
          </a:r>
          <a:r>
            <a:rPr lang="en-US" sz="1200" dirty="0" err="1"/>
            <a:t>customer_id</a:t>
          </a:r>
          <a:r>
            <a:rPr lang="en-US" sz="1200" dirty="0"/>
            <a:t>: Unique ID is given to each customer</a:t>
          </a:r>
        </a:p>
      </dgm:t>
    </dgm:pt>
    <dgm:pt modelId="{8D2D7CBC-A5A5-4D03-9AC5-046C0ADBA405}" type="sibTrans" cxnId="{2F8D621B-F94E-4714-B1F0-8D4E07323071}">
      <dgm:prSet/>
      <dgm:spPr/>
      <dgm:t>
        <a:bodyPr/>
        <a:lstStyle/>
        <a:p>
          <a:endParaRPr lang="en-US"/>
        </a:p>
      </dgm:t>
    </dgm:pt>
    <dgm:pt modelId="{8CF659BB-43F7-4ACE-9724-7A8938839FBB}" type="parTrans" cxnId="{2F8D621B-F94E-4714-B1F0-8D4E07323071}">
      <dgm:prSet/>
      <dgm:spPr/>
      <dgm:t>
        <a:bodyPr/>
        <a:lstStyle/>
        <a:p>
          <a:endParaRPr lang="en-US"/>
        </a:p>
      </dgm:t>
    </dgm:pt>
    <dgm:pt modelId="{756C2887-3F15-4A30-82AF-F3A5EB61AAED}">
      <dgm:prSet custT="1"/>
      <dgm:spPr/>
      <dgm:t>
        <a:bodyPr/>
        <a:lstStyle/>
        <a:p>
          <a:r>
            <a:rPr lang="en-US" sz="1200" dirty="0"/>
            <a:t>2. </a:t>
          </a:r>
          <a:r>
            <a:rPr lang="en-US" sz="1200" dirty="0" err="1"/>
            <a:t>customer_name</a:t>
          </a:r>
          <a:r>
            <a:rPr lang="en-US" sz="1200" dirty="0"/>
            <a:t>: Name of the customer</a:t>
          </a:r>
        </a:p>
      </dgm:t>
    </dgm:pt>
    <dgm:pt modelId="{2AD9CA96-359D-4DC1-B524-92C3348B9FF9}" type="sibTrans" cxnId="{E7954619-76D4-45C6-A86E-500DA66001C2}">
      <dgm:prSet/>
      <dgm:spPr/>
      <dgm:t>
        <a:bodyPr/>
        <a:lstStyle/>
        <a:p>
          <a:endParaRPr lang="en-US"/>
        </a:p>
      </dgm:t>
    </dgm:pt>
    <dgm:pt modelId="{819976DD-BD80-428A-80F3-3EA0B0BC39EB}" type="parTrans" cxnId="{E7954619-76D4-45C6-A86E-500DA66001C2}">
      <dgm:prSet/>
      <dgm:spPr/>
      <dgm:t>
        <a:bodyPr/>
        <a:lstStyle/>
        <a:p>
          <a:endParaRPr lang="en-US"/>
        </a:p>
      </dgm:t>
    </dgm:pt>
    <dgm:pt modelId="{BE58C4AE-C4BC-41C3-A583-043A9CF336A3}">
      <dgm:prSet custT="1"/>
      <dgm:spPr/>
      <dgm:t>
        <a:bodyPr/>
        <a:lstStyle/>
        <a:p>
          <a:r>
            <a:rPr lang="en-US" sz="1200" dirty="0"/>
            <a:t>3. city: It is the city where the customer is present</a:t>
          </a:r>
        </a:p>
      </dgm:t>
    </dgm:pt>
    <dgm:pt modelId="{F16B3979-16B9-454E-A891-BD7BC15CB410}" type="sibTrans" cxnId="{9CA6752C-E2B1-47BF-B4EE-3440E2F23F55}">
      <dgm:prSet/>
      <dgm:spPr/>
      <dgm:t>
        <a:bodyPr/>
        <a:lstStyle/>
        <a:p>
          <a:endParaRPr lang="en-US"/>
        </a:p>
      </dgm:t>
    </dgm:pt>
    <dgm:pt modelId="{9024A973-7B23-41D1-95C4-BAF01CCB5003}" type="parTrans" cxnId="{9CA6752C-E2B1-47BF-B4EE-3440E2F23F55}">
      <dgm:prSet/>
      <dgm:spPr/>
      <dgm:t>
        <a:bodyPr/>
        <a:lstStyle/>
        <a:p>
          <a:endParaRPr lang="en-US"/>
        </a:p>
      </dgm:t>
    </dgm:pt>
    <dgm:pt modelId="{89623034-6131-47C1-B4D8-1600EE0374A3}">
      <dgm:prSet/>
      <dgm:spPr/>
      <dgm:t>
        <a:bodyPr/>
        <a:lstStyle/>
        <a:p>
          <a:r>
            <a:rPr lang="en-US" sz="900" dirty="0"/>
            <a:t>-----------------------------------------------------------------------------------</a:t>
          </a:r>
        </a:p>
      </dgm:t>
    </dgm:pt>
    <dgm:pt modelId="{F50970FF-D5E9-4502-A910-09138D84E683}" type="sibTrans" cxnId="{64C3CDCF-EC23-4566-8B08-B45E6263FD0F}">
      <dgm:prSet/>
      <dgm:spPr/>
      <dgm:t>
        <a:bodyPr/>
        <a:lstStyle/>
        <a:p>
          <a:endParaRPr lang="en-US"/>
        </a:p>
      </dgm:t>
    </dgm:pt>
    <dgm:pt modelId="{A7FF5E69-6647-49B2-A122-1888FBDAC567}" type="parTrans" cxnId="{64C3CDCF-EC23-4566-8B08-B45E6263FD0F}">
      <dgm:prSet/>
      <dgm:spPr/>
      <dgm:t>
        <a:bodyPr/>
        <a:lstStyle/>
        <a:p>
          <a:endParaRPr lang="en-US"/>
        </a:p>
      </dgm:t>
    </dgm:pt>
    <dgm:pt modelId="{8691064A-A9B5-418C-AF44-449E3EFA367F}" type="pres">
      <dgm:prSet presAssocID="{B98DC0B8-F955-488F-A174-248B57EDF228}" presName="diagram" presStyleCnt="0">
        <dgm:presLayoutVars>
          <dgm:dir/>
          <dgm:resizeHandles val="exact"/>
        </dgm:presLayoutVars>
      </dgm:prSet>
      <dgm:spPr/>
    </dgm:pt>
    <dgm:pt modelId="{655E2810-F977-4FA4-8172-80FF58019EE2}" type="pres">
      <dgm:prSet presAssocID="{E796C735-D65F-45D7-A46B-3223E01FFA1D}" presName="node" presStyleLbl="node1" presStyleIdx="0" presStyleCnt="4" custScaleX="135000" custLinFactNeighborY="-462">
        <dgm:presLayoutVars>
          <dgm:bulletEnabled val="1"/>
        </dgm:presLayoutVars>
      </dgm:prSet>
      <dgm:spPr/>
    </dgm:pt>
    <dgm:pt modelId="{76D54C39-2F4F-41F5-A33A-9EA74B2C48F5}" type="pres">
      <dgm:prSet presAssocID="{BAC4C1EF-2286-4A48-B656-D30A932CF21B}" presName="sibTrans" presStyleCnt="0"/>
      <dgm:spPr/>
    </dgm:pt>
    <dgm:pt modelId="{2BC14574-5C36-4682-A75E-C097700B1C39}" type="pres">
      <dgm:prSet presAssocID="{D76F9105-B756-4EB2-BE6E-8206A361AC69}" presName="node" presStyleLbl="node1" presStyleIdx="1" presStyleCnt="4" custScaleX="120517" custScaleY="101733">
        <dgm:presLayoutVars>
          <dgm:bulletEnabled val="1"/>
        </dgm:presLayoutVars>
      </dgm:prSet>
      <dgm:spPr/>
    </dgm:pt>
    <dgm:pt modelId="{9437AAF8-1E6F-4732-B942-7CBE3818A0B0}" type="pres">
      <dgm:prSet presAssocID="{3EB9C4D9-8A35-4FD2-A608-E69D5772350F}" presName="sibTrans" presStyleCnt="0"/>
      <dgm:spPr/>
    </dgm:pt>
    <dgm:pt modelId="{14E6A74B-C399-4999-A7D2-85C106F738D5}" type="pres">
      <dgm:prSet presAssocID="{ABE70DE3-7FA4-496A-A22D-383B6053ADDF}" presName="node" presStyleLbl="node1" presStyleIdx="2" presStyleCnt="4" custScaleX="136778" custLinFactNeighborY="-1403">
        <dgm:presLayoutVars>
          <dgm:bulletEnabled val="1"/>
        </dgm:presLayoutVars>
      </dgm:prSet>
      <dgm:spPr/>
    </dgm:pt>
    <dgm:pt modelId="{C8C3B04E-8BA5-464F-B3C3-24599BFD0C20}" type="pres">
      <dgm:prSet presAssocID="{445A4EF4-4DD8-4BB8-968D-29D1AE14580E}" presName="sibTrans" presStyleCnt="0"/>
      <dgm:spPr/>
    </dgm:pt>
    <dgm:pt modelId="{76438948-8BB7-4E31-9701-2D55FC34E802}" type="pres">
      <dgm:prSet presAssocID="{611815ED-7B2A-47D2-B48C-9CE1302258F0}" presName="node" presStyleLbl="node1" presStyleIdx="3" presStyleCnt="4" custScaleX="160159" custScaleY="133451">
        <dgm:presLayoutVars>
          <dgm:bulletEnabled val="1"/>
        </dgm:presLayoutVars>
      </dgm:prSet>
      <dgm:spPr/>
    </dgm:pt>
  </dgm:ptLst>
  <dgm:cxnLst>
    <dgm:cxn modelId="{FBC90F11-C846-4A2F-94CC-968F1A685506}" type="presOf" srcId="{ABE70DE3-7FA4-496A-A22D-383B6053ADDF}" destId="{14E6A74B-C399-4999-A7D2-85C106F738D5}" srcOrd="0" destOrd="0" presId="urn:microsoft.com/office/officeart/2005/8/layout/default"/>
    <dgm:cxn modelId="{E7954619-76D4-45C6-A86E-500DA66001C2}" srcId="{E796C735-D65F-45D7-A46B-3223E01FFA1D}" destId="{756C2887-3F15-4A30-82AF-F3A5EB61AAED}" srcOrd="1" destOrd="0" parTransId="{819976DD-BD80-428A-80F3-3EA0B0BC39EB}" sibTransId="{2AD9CA96-359D-4DC1-B524-92C3348B9FF9}"/>
    <dgm:cxn modelId="{2F8D621B-F94E-4714-B1F0-8D4E07323071}" srcId="{E796C735-D65F-45D7-A46B-3223E01FFA1D}" destId="{0B7CCD1A-D854-4A74-A6B1-119E89103D86}" srcOrd="0" destOrd="0" parTransId="{8CF659BB-43F7-4ACE-9724-7A8938839FBB}" sibTransId="{8D2D7CBC-A5A5-4D03-9AC5-046C0ADBA405}"/>
    <dgm:cxn modelId="{99A2F329-6ADC-4464-BCB4-5AA44DFDC683}" srcId="{ABE70DE3-7FA4-496A-A22D-383B6053ADDF}" destId="{99EF5CE0-6196-4054-B9EE-4422CA0EC27D}" srcOrd="0" destOrd="0" parTransId="{07EA6B05-ECAA-4121-BEA1-E0C98C91E3A7}" sibTransId="{AA31BB7E-D25B-456F-84C0-950CA3D2E589}"/>
    <dgm:cxn modelId="{9CA6752C-E2B1-47BF-B4EE-3440E2F23F55}" srcId="{E796C735-D65F-45D7-A46B-3223E01FFA1D}" destId="{BE58C4AE-C4BC-41C3-A583-043A9CF336A3}" srcOrd="2" destOrd="0" parTransId="{9024A973-7B23-41D1-95C4-BAF01CCB5003}" sibTransId="{F16B3979-16B9-454E-A891-BD7BC15CB410}"/>
    <dgm:cxn modelId="{4C2D0C2E-97C6-43AD-9632-6F4C2B4FDF4F}" type="presOf" srcId="{99EF5CE0-6196-4054-B9EE-4422CA0EC27D}" destId="{14E6A74B-C399-4999-A7D2-85C106F738D5}" srcOrd="0" destOrd="1" presId="urn:microsoft.com/office/officeart/2005/8/layout/default"/>
    <dgm:cxn modelId="{E1A32D3B-FBEF-4FB7-BC6F-473310A694A4}" srcId="{ABE70DE3-7FA4-496A-A22D-383B6053ADDF}" destId="{1C359B26-310D-49A1-BA2B-86FD48BFA3FB}" srcOrd="2" destOrd="0" parTransId="{B2ABF098-3279-4963-9032-08A6C0A26E19}" sibTransId="{469C9B15-B436-4E50-9EF9-95DCF17D1281}"/>
    <dgm:cxn modelId="{E3C8573E-9A17-4DD5-939B-1A4F8D7BFD79}" type="presOf" srcId="{CDBDC7ED-70E2-42D2-B16F-256AC07D26A7}" destId="{2BC14574-5C36-4682-A75E-C097700B1C39}" srcOrd="0" destOrd="4" presId="urn:microsoft.com/office/officeart/2005/8/layout/default"/>
    <dgm:cxn modelId="{F2E43361-D066-4B9A-AC6E-94038BD93411}" srcId="{611815ED-7B2A-47D2-B48C-9CE1302258F0}" destId="{1A41326A-F177-4823-9850-55BC67B3E23C}" srcOrd="0" destOrd="0" parTransId="{16500975-2678-40EC-B694-B97C1DB07990}" sibTransId="{8CF3F438-FD34-4091-A442-09874511ACFC}"/>
    <dgm:cxn modelId="{02BBCB62-CFDF-498B-9173-F120D29DAFE0}" srcId="{B98DC0B8-F955-488F-A174-248B57EDF228}" destId="{611815ED-7B2A-47D2-B48C-9CE1302258F0}" srcOrd="3" destOrd="0" parTransId="{D480145D-9803-4C69-BCAB-CB0D37D98E9F}" sibTransId="{9D7D7C40-0A3D-4C01-A97B-448FD1034C11}"/>
    <dgm:cxn modelId="{4A3ABE63-5BC9-41B8-AD69-42A40D46F4DB}" type="presOf" srcId="{34BF2088-91D6-4D2F-8C1B-03865F5513B4}" destId="{2BC14574-5C36-4682-A75E-C097700B1C39}" srcOrd="0" destOrd="3" presId="urn:microsoft.com/office/officeart/2005/8/layout/default"/>
    <dgm:cxn modelId="{9244DB63-FB63-4F1B-8089-8B06D005B17B}" type="presOf" srcId="{BFB5E6E6-81C5-4A7A-9C0B-2A7F0C0433F3}" destId="{2BC14574-5C36-4682-A75E-C097700B1C39}" srcOrd="0" destOrd="1" presId="urn:microsoft.com/office/officeart/2005/8/layout/default"/>
    <dgm:cxn modelId="{A28CA768-20DB-4C75-A420-670B1698FF6F}" type="presOf" srcId="{2D8D2E66-35AF-4D41-BD7E-2A9BF6C41516}" destId="{76438948-8BB7-4E31-9701-2D55FC34E802}" srcOrd="0" destOrd="4" presId="urn:microsoft.com/office/officeart/2005/8/layout/default"/>
    <dgm:cxn modelId="{EB12396C-9FAF-4786-9D2F-FAD578A4425B}" type="presOf" srcId="{D675F961-1CD9-482F-A3AC-01CCCEC456AB}" destId="{76438948-8BB7-4E31-9701-2D55FC34E802}" srcOrd="0" destOrd="2" presId="urn:microsoft.com/office/officeart/2005/8/layout/default"/>
    <dgm:cxn modelId="{C3D09751-0D4B-4AF8-8F9D-B4BDD6DAFE08}" type="presOf" srcId="{E796C735-D65F-45D7-A46B-3223E01FFA1D}" destId="{655E2810-F977-4FA4-8172-80FF58019EE2}" srcOrd="0" destOrd="0" presId="urn:microsoft.com/office/officeart/2005/8/layout/default"/>
    <dgm:cxn modelId="{BA629A53-880C-4629-8221-2D00E87D6334}" srcId="{B98DC0B8-F955-488F-A174-248B57EDF228}" destId="{D76F9105-B756-4EB2-BE6E-8206A361AC69}" srcOrd="1" destOrd="0" parTransId="{82EB9F6D-3CD7-41B3-A1BF-40E01102EF63}" sibTransId="{3EB9C4D9-8A35-4FD2-A608-E69D5772350F}"/>
    <dgm:cxn modelId="{81A7C853-60E2-4F6A-A2CB-095B7C123E9B}" type="presOf" srcId="{BE58C4AE-C4BC-41C3-A583-043A9CF336A3}" destId="{655E2810-F977-4FA4-8172-80FF58019EE2}" srcOrd="0" destOrd="3" presId="urn:microsoft.com/office/officeart/2005/8/layout/default"/>
    <dgm:cxn modelId="{0D8C1475-74E2-43E9-B781-CB873293C2D5}" srcId="{611815ED-7B2A-47D2-B48C-9CE1302258F0}" destId="{F14322A7-F952-4D67-A05E-0B258A8A59CD}" srcOrd="2" destOrd="0" parTransId="{7F68117D-6818-4577-8A58-CCED7CBD5A7D}" sibTransId="{296F80B8-77B5-4AE4-98A1-367487C5972A}"/>
    <dgm:cxn modelId="{B0993E75-D6F7-44BA-9181-CD5E9CC330AE}" type="presOf" srcId="{611815ED-7B2A-47D2-B48C-9CE1302258F0}" destId="{76438948-8BB7-4E31-9701-2D55FC34E802}" srcOrd="0" destOrd="0" presId="urn:microsoft.com/office/officeart/2005/8/layout/default"/>
    <dgm:cxn modelId="{C9962478-3B14-467C-9AC1-BBF4387992FC}" type="presOf" srcId="{1A41326A-F177-4823-9850-55BC67B3E23C}" destId="{76438948-8BB7-4E31-9701-2D55FC34E802}" srcOrd="0" destOrd="1" presId="urn:microsoft.com/office/officeart/2005/8/layout/default"/>
    <dgm:cxn modelId="{1C59EB7A-097C-440D-BFD0-F2BA9694F880}" type="presOf" srcId="{89623034-6131-47C1-B4D8-1600EE0374A3}" destId="{655E2810-F977-4FA4-8172-80FF58019EE2}" srcOrd="0" destOrd="4" presId="urn:microsoft.com/office/officeart/2005/8/layout/default"/>
    <dgm:cxn modelId="{B0108E8D-2AAD-4BE9-AA3C-4F366B394DF1}" srcId="{D76F9105-B756-4EB2-BE6E-8206A361AC69}" destId="{34BF2088-91D6-4D2F-8C1B-03865F5513B4}" srcOrd="2" destOrd="0" parTransId="{EF7BA1AE-E870-4436-A6BE-0CF7A5D57CF9}" sibTransId="{B81C8920-5F58-4D1C-AAEE-4AE17D01F091}"/>
    <dgm:cxn modelId="{438BB292-1596-42DC-B09B-A43B41B6858B}" type="presOf" srcId="{0B7CCD1A-D854-4A74-A6B1-119E89103D86}" destId="{655E2810-F977-4FA4-8172-80FF58019EE2}" srcOrd="0" destOrd="1" presId="urn:microsoft.com/office/officeart/2005/8/layout/default"/>
    <dgm:cxn modelId="{8A5CD6A3-C2AE-405A-A7F7-791E80B17C3B}" type="presOf" srcId="{756C2887-3F15-4A30-82AF-F3A5EB61AAED}" destId="{655E2810-F977-4FA4-8172-80FF58019EE2}" srcOrd="0" destOrd="2" presId="urn:microsoft.com/office/officeart/2005/8/layout/default"/>
    <dgm:cxn modelId="{2BCBDFA9-A910-4F26-ACD6-FF7895E7AF37}" type="presOf" srcId="{B98DC0B8-F955-488F-A174-248B57EDF228}" destId="{8691064A-A9B5-418C-AF44-449E3EFA367F}" srcOrd="0" destOrd="0" presId="urn:microsoft.com/office/officeart/2005/8/layout/default"/>
    <dgm:cxn modelId="{FE8B9DB2-75E7-4C1F-B640-BE89578528BD}" srcId="{B98DC0B8-F955-488F-A174-248B57EDF228}" destId="{ABE70DE3-7FA4-496A-A22D-383B6053ADDF}" srcOrd="2" destOrd="0" parTransId="{408AEFA2-123E-4095-8296-C517C092DBEB}" sibTransId="{445A4EF4-4DD8-4BB8-968D-29D1AE14580E}"/>
    <dgm:cxn modelId="{8107CCC5-7EA4-433C-8C0A-4EE01B4E64A9}" srcId="{D76F9105-B756-4EB2-BE6E-8206A361AC69}" destId="{CDBDC7ED-70E2-42D2-B16F-256AC07D26A7}" srcOrd="3" destOrd="0" parTransId="{AF061C2F-3E0E-430B-A5F1-5ADA3ADBE421}" sibTransId="{3FB5FFB6-E2AB-4517-ACB8-9531A897C7BD}"/>
    <dgm:cxn modelId="{CAA7A7C7-B136-48C9-A3E4-BF30C67CDC4D}" srcId="{D76F9105-B756-4EB2-BE6E-8206A361AC69}" destId="{BFB5E6E6-81C5-4A7A-9C0B-2A7F0C0433F3}" srcOrd="0" destOrd="0" parTransId="{0EB2FF9E-B7B5-453B-99FF-78C9A986F047}" sibTransId="{1EF72F48-70EE-41A9-AB3E-C2318A9358FC}"/>
    <dgm:cxn modelId="{14DD15C8-FD3F-41FD-86C9-953C5D291F9A}" srcId="{D76F9105-B756-4EB2-BE6E-8206A361AC69}" destId="{582249E3-28FE-4B98-8E49-E607B310DEC8}" srcOrd="1" destOrd="0" parTransId="{E549598D-EA23-455D-8E1C-0F9FE67FAE5E}" sibTransId="{08624A52-6E7D-4CC6-996B-B8C24B80F1AF}"/>
    <dgm:cxn modelId="{64C3CDCF-EC23-4566-8B08-B45E6263FD0F}" srcId="{E796C735-D65F-45D7-A46B-3223E01FFA1D}" destId="{89623034-6131-47C1-B4D8-1600EE0374A3}" srcOrd="3" destOrd="0" parTransId="{A7FF5E69-6647-49B2-A122-1888FBDAC567}" sibTransId="{F50970FF-D5E9-4502-A910-09138D84E683}"/>
    <dgm:cxn modelId="{2DA55CDC-62E0-41C8-BDB5-F2D67E1B20EE}" type="presOf" srcId="{F14322A7-F952-4D67-A05E-0B258A8A59CD}" destId="{76438948-8BB7-4E31-9701-2D55FC34E802}" srcOrd="0" destOrd="3" presId="urn:microsoft.com/office/officeart/2005/8/layout/default"/>
    <dgm:cxn modelId="{72E200DD-CF31-4DD9-AE6A-BB21D7CF16E1}" type="presOf" srcId="{D76F9105-B756-4EB2-BE6E-8206A361AC69}" destId="{2BC14574-5C36-4682-A75E-C097700B1C39}" srcOrd="0" destOrd="0" presId="urn:microsoft.com/office/officeart/2005/8/layout/default"/>
    <dgm:cxn modelId="{C6C02DE0-C0C8-4B4B-A2BE-07609CB7160B}" type="presOf" srcId="{1C359B26-310D-49A1-BA2B-86FD48BFA3FB}" destId="{14E6A74B-C399-4999-A7D2-85C106F738D5}" srcOrd="0" destOrd="3" presId="urn:microsoft.com/office/officeart/2005/8/layout/default"/>
    <dgm:cxn modelId="{D6A61DE3-C8DD-43B1-A4E9-A6FA90C6A8AB}" srcId="{611815ED-7B2A-47D2-B48C-9CE1302258F0}" destId="{2D8D2E66-35AF-4D41-BD7E-2A9BF6C41516}" srcOrd="3" destOrd="0" parTransId="{B18A3660-12D8-46A5-931F-5AB1FB8E0CA0}" sibTransId="{906CFACF-3A75-437B-9D33-1049434B86E9}"/>
    <dgm:cxn modelId="{6F7030E5-D445-4645-BE1A-E52831E04A72}" type="presOf" srcId="{582249E3-28FE-4B98-8E49-E607B310DEC8}" destId="{2BC14574-5C36-4682-A75E-C097700B1C39}" srcOrd="0" destOrd="2" presId="urn:microsoft.com/office/officeart/2005/8/layout/default"/>
    <dgm:cxn modelId="{B41F36EC-E2D7-442D-BB8F-1FD6949959D3}" srcId="{ABE70DE3-7FA4-496A-A22D-383B6053ADDF}" destId="{2B57308E-6F2A-4A2D-BEAB-1C2EB9BC844C}" srcOrd="1" destOrd="0" parTransId="{E5B040BC-9CA7-464C-BACD-F75399AD2141}" sibTransId="{32E0E364-EA0E-4DED-89A6-3B86D879254E}"/>
    <dgm:cxn modelId="{4929EEF7-2FE1-4A6B-AC02-D10F6FB14C29}" type="presOf" srcId="{2B57308E-6F2A-4A2D-BEAB-1C2EB9BC844C}" destId="{14E6A74B-C399-4999-A7D2-85C106F738D5}" srcOrd="0" destOrd="2" presId="urn:microsoft.com/office/officeart/2005/8/layout/default"/>
    <dgm:cxn modelId="{C98153FB-4EFF-4086-9BB7-789D59D65E47}" srcId="{B98DC0B8-F955-488F-A174-248B57EDF228}" destId="{E796C735-D65F-45D7-A46B-3223E01FFA1D}" srcOrd="0" destOrd="0" parTransId="{6F876583-9C82-46E9-9EF6-DD116CD511BE}" sibTransId="{BAC4C1EF-2286-4A48-B656-D30A932CF21B}"/>
    <dgm:cxn modelId="{901CF7FC-6F25-463F-8524-57053F492DB5}" srcId="{611815ED-7B2A-47D2-B48C-9CE1302258F0}" destId="{D675F961-1CD9-482F-A3AC-01CCCEC456AB}" srcOrd="1" destOrd="0" parTransId="{E9982D14-496C-4098-85F3-45A7ED6AFF8D}" sibTransId="{EA26D797-337E-43D6-A49F-44758FBCB860}"/>
    <dgm:cxn modelId="{C50D94F3-D6FB-4936-B413-45A432823486}" type="presParOf" srcId="{8691064A-A9B5-418C-AF44-449E3EFA367F}" destId="{655E2810-F977-4FA4-8172-80FF58019EE2}" srcOrd="0" destOrd="0" presId="urn:microsoft.com/office/officeart/2005/8/layout/default"/>
    <dgm:cxn modelId="{BB797C76-2AA4-4F31-8563-851B8659578D}" type="presParOf" srcId="{8691064A-A9B5-418C-AF44-449E3EFA367F}" destId="{76D54C39-2F4F-41F5-A33A-9EA74B2C48F5}" srcOrd="1" destOrd="0" presId="urn:microsoft.com/office/officeart/2005/8/layout/default"/>
    <dgm:cxn modelId="{2F400412-6F12-4E09-88D9-77EAE13434C9}" type="presParOf" srcId="{8691064A-A9B5-418C-AF44-449E3EFA367F}" destId="{2BC14574-5C36-4682-A75E-C097700B1C39}" srcOrd="2" destOrd="0" presId="urn:microsoft.com/office/officeart/2005/8/layout/default"/>
    <dgm:cxn modelId="{C1DFBEB6-9F3A-4956-AE49-7925A9B05BA7}" type="presParOf" srcId="{8691064A-A9B5-418C-AF44-449E3EFA367F}" destId="{9437AAF8-1E6F-4732-B942-7CBE3818A0B0}" srcOrd="3" destOrd="0" presId="urn:microsoft.com/office/officeart/2005/8/layout/default"/>
    <dgm:cxn modelId="{BF0326BE-D6ED-41B2-BB88-FA285EDB3798}" type="presParOf" srcId="{8691064A-A9B5-418C-AF44-449E3EFA367F}" destId="{14E6A74B-C399-4999-A7D2-85C106F738D5}" srcOrd="4" destOrd="0" presId="urn:microsoft.com/office/officeart/2005/8/layout/default"/>
    <dgm:cxn modelId="{5677AD38-031B-47B1-A65E-5BAC975FD42C}" type="presParOf" srcId="{8691064A-A9B5-418C-AF44-449E3EFA367F}" destId="{C8C3B04E-8BA5-464F-B3C3-24599BFD0C20}" srcOrd="5" destOrd="0" presId="urn:microsoft.com/office/officeart/2005/8/layout/default"/>
    <dgm:cxn modelId="{D8667458-4527-4D7F-A575-66778C99DD4F}" type="presParOf" srcId="{8691064A-A9B5-418C-AF44-449E3EFA367F}" destId="{76438948-8BB7-4E31-9701-2D55FC34E80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687DC5-FA9B-43B7-A44A-D005D48981D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B3CF641-9FD5-4485-894D-2F130FA1D592}">
      <dgm:prSet/>
      <dgm:spPr/>
      <dgm:t>
        <a:bodyPr/>
        <a:lstStyle/>
        <a:p>
          <a:r>
            <a:rPr lang="en-US" dirty="0"/>
            <a:t>Column Description for </a:t>
          </a:r>
          <a:r>
            <a:rPr lang="en-US" dirty="0" err="1"/>
            <a:t>fact_order_lines</a:t>
          </a:r>
          <a:r>
            <a:rPr lang="en-US" dirty="0"/>
            <a:t>:  This table contains all information about orders and each item inside the orders.</a:t>
          </a:r>
        </a:p>
      </dgm:t>
    </dgm:pt>
    <dgm:pt modelId="{BD8B1E09-098A-4B2A-A2CF-5BE71E9E9FD4}" type="parTrans" cxnId="{F991B996-337A-494A-BD42-14C4A3B1F706}">
      <dgm:prSet/>
      <dgm:spPr/>
      <dgm:t>
        <a:bodyPr/>
        <a:lstStyle/>
        <a:p>
          <a:endParaRPr lang="en-US"/>
        </a:p>
      </dgm:t>
    </dgm:pt>
    <dgm:pt modelId="{C6AB4C7C-CCCD-4FC6-BB11-670AC1E0D99E}" type="sibTrans" cxnId="{F991B996-337A-494A-BD42-14C4A3B1F706}">
      <dgm:prSet/>
      <dgm:spPr/>
      <dgm:t>
        <a:bodyPr/>
        <a:lstStyle/>
        <a:p>
          <a:endParaRPr lang="en-US"/>
        </a:p>
      </dgm:t>
    </dgm:pt>
    <dgm:pt modelId="{B46147F2-5A5F-4CBE-82A3-8F6FB608DB24}">
      <dgm:prSet/>
      <dgm:spPr/>
      <dgm:t>
        <a:bodyPr/>
        <a:lstStyle/>
        <a:p>
          <a:r>
            <a:rPr lang="en-US"/>
            <a:t>1. order_id: Unique ID for each order the customer placed</a:t>
          </a:r>
        </a:p>
      </dgm:t>
    </dgm:pt>
    <dgm:pt modelId="{7CD4C268-DED8-4A34-A961-A35FA90EA464}" type="parTrans" cxnId="{C108078B-B65A-49D6-ADBA-10AAAA85480A}">
      <dgm:prSet/>
      <dgm:spPr/>
      <dgm:t>
        <a:bodyPr/>
        <a:lstStyle/>
        <a:p>
          <a:endParaRPr lang="en-US"/>
        </a:p>
      </dgm:t>
    </dgm:pt>
    <dgm:pt modelId="{DEA9BA18-105F-4760-987A-4E443E123395}" type="sibTrans" cxnId="{C108078B-B65A-49D6-ADBA-10AAAA85480A}">
      <dgm:prSet/>
      <dgm:spPr/>
      <dgm:t>
        <a:bodyPr/>
        <a:lstStyle/>
        <a:p>
          <a:endParaRPr lang="en-US"/>
        </a:p>
      </dgm:t>
    </dgm:pt>
    <dgm:pt modelId="{29D5AADA-3E98-4F3A-A91C-6093152CEBFD}">
      <dgm:prSet/>
      <dgm:spPr/>
      <dgm:t>
        <a:bodyPr/>
        <a:lstStyle/>
        <a:p>
          <a:r>
            <a:rPr lang="en-US"/>
            <a:t>2. order_placement_date: It is the date when the customer placed the order</a:t>
          </a:r>
        </a:p>
      </dgm:t>
    </dgm:pt>
    <dgm:pt modelId="{A16FACA2-2931-4C0F-B87C-9159896DC7DA}" type="parTrans" cxnId="{9C74F295-A1A6-4816-914C-E14BE77EA746}">
      <dgm:prSet/>
      <dgm:spPr/>
      <dgm:t>
        <a:bodyPr/>
        <a:lstStyle/>
        <a:p>
          <a:endParaRPr lang="en-US"/>
        </a:p>
      </dgm:t>
    </dgm:pt>
    <dgm:pt modelId="{CB2E9CE5-C4C1-445B-8927-EA1CEA45F418}" type="sibTrans" cxnId="{9C74F295-A1A6-4816-914C-E14BE77EA746}">
      <dgm:prSet/>
      <dgm:spPr/>
      <dgm:t>
        <a:bodyPr/>
        <a:lstStyle/>
        <a:p>
          <a:endParaRPr lang="en-US"/>
        </a:p>
      </dgm:t>
    </dgm:pt>
    <dgm:pt modelId="{3422E209-1F6D-4A1C-9673-083BEDC0E4B5}">
      <dgm:prSet/>
      <dgm:spPr/>
      <dgm:t>
        <a:bodyPr/>
        <a:lstStyle/>
        <a:p>
          <a:r>
            <a:rPr lang="en-US"/>
            <a:t>3. customer_id: Unique ID that is given to each of the customers</a:t>
          </a:r>
        </a:p>
      </dgm:t>
    </dgm:pt>
    <dgm:pt modelId="{5109AB2B-ACAC-4AF4-99A0-E2B9BE601F85}" type="parTrans" cxnId="{FB709400-69CD-4C43-BB0F-5990E0CB9743}">
      <dgm:prSet/>
      <dgm:spPr/>
      <dgm:t>
        <a:bodyPr/>
        <a:lstStyle/>
        <a:p>
          <a:endParaRPr lang="en-US"/>
        </a:p>
      </dgm:t>
    </dgm:pt>
    <dgm:pt modelId="{CA1D795F-889E-4A66-A754-666C497C7B73}" type="sibTrans" cxnId="{FB709400-69CD-4C43-BB0F-5990E0CB9743}">
      <dgm:prSet/>
      <dgm:spPr/>
      <dgm:t>
        <a:bodyPr/>
        <a:lstStyle/>
        <a:p>
          <a:endParaRPr lang="en-US"/>
        </a:p>
      </dgm:t>
    </dgm:pt>
    <dgm:pt modelId="{31A9C14C-7C1B-4ACF-8871-02441AB1AA6C}">
      <dgm:prSet/>
      <dgm:spPr/>
      <dgm:t>
        <a:bodyPr/>
        <a:lstStyle/>
        <a:p>
          <a:r>
            <a:rPr lang="en-US"/>
            <a:t>4. product_id: Unique ID that is given to each of the products</a:t>
          </a:r>
        </a:p>
      </dgm:t>
    </dgm:pt>
    <dgm:pt modelId="{4A332B61-1FBD-4080-BD75-C9309B4477D1}" type="parTrans" cxnId="{4AE03030-9CE0-43BB-98DF-2F3A0376C7C5}">
      <dgm:prSet/>
      <dgm:spPr/>
      <dgm:t>
        <a:bodyPr/>
        <a:lstStyle/>
        <a:p>
          <a:endParaRPr lang="en-US"/>
        </a:p>
      </dgm:t>
    </dgm:pt>
    <dgm:pt modelId="{DDC45356-3B33-48F2-B127-D7B398F98DA2}" type="sibTrans" cxnId="{4AE03030-9CE0-43BB-98DF-2F3A0376C7C5}">
      <dgm:prSet/>
      <dgm:spPr/>
      <dgm:t>
        <a:bodyPr/>
        <a:lstStyle/>
        <a:p>
          <a:endParaRPr lang="en-US"/>
        </a:p>
      </dgm:t>
    </dgm:pt>
    <dgm:pt modelId="{B53ED5C9-F7BF-4182-8EBF-3C25FB8E2E3C}">
      <dgm:prSet/>
      <dgm:spPr/>
      <dgm:t>
        <a:bodyPr/>
        <a:lstStyle/>
        <a:p>
          <a:r>
            <a:rPr lang="en-US"/>
            <a:t>5. order_qty: It is the number of products requested by the customer to be delivered</a:t>
          </a:r>
        </a:p>
      </dgm:t>
    </dgm:pt>
    <dgm:pt modelId="{3F9C07F4-8A8E-42EC-BC1A-47A42CB8A98E}" type="parTrans" cxnId="{F32D019D-6564-4FE1-8730-F2CF2D2CD030}">
      <dgm:prSet/>
      <dgm:spPr/>
      <dgm:t>
        <a:bodyPr/>
        <a:lstStyle/>
        <a:p>
          <a:endParaRPr lang="en-US"/>
        </a:p>
      </dgm:t>
    </dgm:pt>
    <dgm:pt modelId="{02DC2BD1-89F7-4036-B84F-93A97926EDFF}" type="sibTrans" cxnId="{F32D019D-6564-4FE1-8730-F2CF2D2CD030}">
      <dgm:prSet/>
      <dgm:spPr/>
      <dgm:t>
        <a:bodyPr/>
        <a:lstStyle/>
        <a:p>
          <a:endParaRPr lang="en-US"/>
        </a:p>
      </dgm:t>
    </dgm:pt>
    <dgm:pt modelId="{477A4E35-5489-44A8-94C1-8AD8F335728E}">
      <dgm:prSet/>
      <dgm:spPr/>
      <dgm:t>
        <a:bodyPr/>
        <a:lstStyle/>
        <a:p>
          <a:r>
            <a:rPr lang="en-US" dirty="0"/>
            <a:t>6. </a:t>
          </a:r>
          <a:r>
            <a:rPr lang="en-US" dirty="0" err="1"/>
            <a:t>agreed_delivery_date</a:t>
          </a:r>
          <a:r>
            <a:rPr lang="en-US" dirty="0"/>
            <a:t>: It is the date agreed between the customer and </a:t>
          </a:r>
          <a:r>
            <a:rPr lang="en-US" b="0" i="0" dirty="0" err="1">
              <a:effectLst/>
            </a:rPr>
            <a:t>AtliQ</a:t>
          </a:r>
          <a:r>
            <a:rPr lang="en-US" b="0" i="0" dirty="0">
              <a:effectLst/>
            </a:rPr>
            <a:t> </a:t>
          </a:r>
          <a:r>
            <a:rPr lang="en-US" dirty="0"/>
            <a:t>Mart to deliver the products</a:t>
          </a:r>
        </a:p>
      </dgm:t>
    </dgm:pt>
    <dgm:pt modelId="{489DC43D-EEA0-4350-A4B1-3AE3553B337C}" type="parTrans" cxnId="{2A49598E-7BCB-44CD-B7EA-92BEC347DBC1}">
      <dgm:prSet/>
      <dgm:spPr/>
      <dgm:t>
        <a:bodyPr/>
        <a:lstStyle/>
        <a:p>
          <a:endParaRPr lang="en-US"/>
        </a:p>
      </dgm:t>
    </dgm:pt>
    <dgm:pt modelId="{7CE1253F-F099-4E63-BDD2-592BB20557EA}" type="sibTrans" cxnId="{2A49598E-7BCB-44CD-B7EA-92BEC347DBC1}">
      <dgm:prSet/>
      <dgm:spPr/>
      <dgm:t>
        <a:bodyPr/>
        <a:lstStyle/>
        <a:p>
          <a:endParaRPr lang="en-US"/>
        </a:p>
      </dgm:t>
    </dgm:pt>
    <dgm:pt modelId="{28657C69-ECAF-4962-A4BC-6CEE8121020D}">
      <dgm:prSet/>
      <dgm:spPr/>
      <dgm:t>
        <a:bodyPr/>
        <a:lstStyle/>
        <a:p>
          <a:r>
            <a:rPr lang="en-US" dirty="0"/>
            <a:t>7. </a:t>
          </a:r>
          <a:r>
            <a:rPr lang="en-US" dirty="0" err="1"/>
            <a:t>actual_delivery_date</a:t>
          </a:r>
          <a:r>
            <a:rPr lang="en-US" dirty="0"/>
            <a:t>: It is the actual date </a:t>
          </a:r>
          <a:r>
            <a:rPr lang="en-US" b="0" i="0" dirty="0" err="1">
              <a:effectLst/>
            </a:rPr>
            <a:t>AtliQ</a:t>
          </a:r>
          <a:r>
            <a:rPr lang="en-US" dirty="0"/>
            <a:t> Mart delivered the product to the customer</a:t>
          </a:r>
        </a:p>
      </dgm:t>
    </dgm:pt>
    <dgm:pt modelId="{CBB81F5C-3BB3-4C61-9048-01907A947942}" type="parTrans" cxnId="{9E18FA25-28D0-44DF-B33D-DC125C9CAD3C}">
      <dgm:prSet/>
      <dgm:spPr/>
      <dgm:t>
        <a:bodyPr/>
        <a:lstStyle/>
        <a:p>
          <a:endParaRPr lang="en-US"/>
        </a:p>
      </dgm:t>
    </dgm:pt>
    <dgm:pt modelId="{D37F1610-4C1E-4A7C-B7D3-4D286DFEEA26}" type="sibTrans" cxnId="{9E18FA25-28D0-44DF-B33D-DC125C9CAD3C}">
      <dgm:prSet/>
      <dgm:spPr/>
      <dgm:t>
        <a:bodyPr/>
        <a:lstStyle/>
        <a:p>
          <a:endParaRPr lang="en-US"/>
        </a:p>
      </dgm:t>
    </dgm:pt>
    <dgm:pt modelId="{3302F6EE-34AF-45E8-B87E-CEBA3A02138B}">
      <dgm:prSet/>
      <dgm:spPr/>
      <dgm:t>
        <a:bodyPr/>
        <a:lstStyle/>
        <a:p>
          <a:r>
            <a:rPr lang="en-US" dirty="0"/>
            <a:t>8. </a:t>
          </a:r>
          <a:r>
            <a:rPr lang="en-US" dirty="0" err="1"/>
            <a:t>delivered_qty</a:t>
          </a:r>
          <a:r>
            <a:rPr lang="en-US" dirty="0"/>
            <a:t>: It is the number of products that are actually delivered to the customer</a:t>
          </a:r>
        </a:p>
      </dgm:t>
    </dgm:pt>
    <dgm:pt modelId="{AC316BE1-51DA-4824-B850-B1EA2E284682}" type="parTrans" cxnId="{9914D3D6-6263-4D0E-861B-650A1D58D8FC}">
      <dgm:prSet/>
      <dgm:spPr/>
      <dgm:t>
        <a:bodyPr/>
        <a:lstStyle/>
        <a:p>
          <a:endParaRPr lang="en-US"/>
        </a:p>
      </dgm:t>
    </dgm:pt>
    <dgm:pt modelId="{3BB63694-8422-461A-89FF-2FC57F034519}" type="sibTrans" cxnId="{9914D3D6-6263-4D0E-861B-650A1D58D8FC}">
      <dgm:prSet/>
      <dgm:spPr/>
      <dgm:t>
        <a:bodyPr/>
        <a:lstStyle/>
        <a:p>
          <a:endParaRPr lang="en-US"/>
        </a:p>
      </dgm:t>
    </dgm:pt>
    <dgm:pt modelId="{315CA52E-410E-4866-9CEF-4F45B8E7AE92}">
      <dgm:prSet/>
      <dgm:spPr/>
      <dgm:t>
        <a:bodyPr/>
        <a:lstStyle/>
        <a:p>
          <a:r>
            <a:rPr lang="en-US" dirty="0"/>
            <a:t>Column Description for </a:t>
          </a:r>
          <a:r>
            <a:rPr lang="en-US" dirty="0" err="1"/>
            <a:t>fact_orders_aggregate</a:t>
          </a:r>
          <a:r>
            <a:rPr lang="en-US" dirty="0"/>
            <a:t>:  This table contains information about </a:t>
          </a:r>
          <a:r>
            <a:rPr lang="en-US" dirty="0" err="1"/>
            <a:t>OnTime</a:t>
          </a:r>
          <a:r>
            <a:rPr lang="en-US" dirty="0"/>
            <a:t>, </a:t>
          </a:r>
          <a:r>
            <a:rPr lang="en-US" dirty="0" err="1"/>
            <a:t>InFull</a:t>
          </a:r>
          <a:r>
            <a:rPr lang="en-US" dirty="0"/>
            <a:t> and </a:t>
          </a:r>
          <a:r>
            <a:rPr lang="en-US" dirty="0" err="1"/>
            <a:t>OnTime</a:t>
          </a:r>
          <a:r>
            <a:rPr lang="en-US" dirty="0"/>
            <a:t> </a:t>
          </a:r>
          <a:r>
            <a:rPr lang="en-US" dirty="0" err="1"/>
            <a:t>Infull</a:t>
          </a:r>
          <a:r>
            <a:rPr lang="en-US" dirty="0"/>
            <a:t> information    aggregated at the order level per customer</a:t>
          </a:r>
        </a:p>
      </dgm:t>
    </dgm:pt>
    <dgm:pt modelId="{47034A69-7130-49B1-A934-0CFDE95C76F0}" type="parTrans" cxnId="{E7A060B7-0FE8-4204-BDF3-C0E90E22C36E}">
      <dgm:prSet/>
      <dgm:spPr/>
      <dgm:t>
        <a:bodyPr/>
        <a:lstStyle/>
        <a:p>
          <a:endParaRPr lang="en-US"/>
        </a:p>
      </dgm:t>
    </dgm:pt>
    <dgm:pt modelId="{AC1151F5-03F0-4743-B8D0-1BF521A820C0}" type="sibTrans" cxnId="{E7A060B7-0FE8-4204-BDF3-C0E90E22C36E}">
      <dgm:prSet/>
      <dgm:spPr/>
      <dgm:t>
        <a:bodyPr/>
        <a:lstStyle/>
        <a:p>
          <a:endParaRPr lang="en-US"/>
        </a:p>
      </dgm:t>
    </dgm:pt>
    <dgm:pt modelId="{A8E8C969-3591-4A47-AFAF-F86DB8E6A6AD}">
      <dgm:prSet/>
      <dgm:spPr/>
      <dgm:t>
        <a:bodyPr/>
        <a:lstStyle/>
        <a:p>
          <a:r>
            <a:rPr lang="en-US"/>
            <a:t>1. order_id: Unique ID for each order the customer placed</a:t>
          </a:r>
        </a:p>
      </dgm:t>
    </dgm:pt>
    <dgm:pt modelId="{B815AE12-9163-45B2-A57B-981F2947C64F}" type="parTrans" cxnId="{F4E51BA2-0A0E-4D98-90EC-C6D867049489}">
      <dgm:prSet/>
      <dgm:spPr/>
      <dgm:t>
        <a:bodyPr/>
        <a:lstStyle/>
        <a:p>
          <a:endParaRPr lang="en-US"/>
        </a:p>
      </dgm:t>
    </dgm:pt>
    <dgm:pt modelId="{3B1F0EB2-3A6B-4908-8B57-1F9F2E161226}" type="sibTrans" cxnId="{F4E51BA2-0A0E-4D98-90EC-C6D867049489}">
      <dgm:prSet/>
      <dgm:spPr/>
      <dgm:t>
        <a:bodyPr/>
        <a:lstStyle/>
        <a:p>
          <a:endParaRPr lang="en-US"/>
        </a:p>
      </dgm:t>
    </dgm:pt>
    <dgm:pt modelId="{CF25E939-0FDD-4C84-BADF-8AF8C3775E7D}">
      <dgm:prSet/>
      <dgm:spPr/>
      <dgm:t>
        <a:bodyPr/>
        <a:lstStyle/>
        <a:p>
          <a:r>
            <a:rPr lang="en-US"/>
            <a:t>2. customer_id: Unique ID that is given to each of the customers</a:t>
          </a:r>
        </a:p>
      </dgm:t>
    </dgm:pt>
    <dgm:pt modelId="{DC345657-C545-4648-98FA-91FCFD794011}" type="parTrans" cxnId="{0C8004D3-FF4D-4560-AE58-AFB38DDEB446}">
      <dgm:prSet/>
      <dgm:spPr/>
      <dgm:t>
        <a:bodyPr/>
        <a:lstStyle/>
        <a:p>
          <a:endParaRPr lang="en-US"/>
        </a:p>
      </dgm:t>
    </dgm:pt>
    <dgm:pt modelId="{CCE54420-9E73-4A21-886A-98F0983F422C}" type="sibTrans" cxnId="{0C8004D3-FF4D-4560-AE58-AFB38DDEB446}">
      <dgm:prSet/>
      <dgm:spPr/>
      <dgm:t>
        <a:bodyPr/>
        <a:lstStyle/>
        <a:p>
          <a:endParaRPr lang="en-US"/>
        </a:p>
      </dgm:t>
    </dgm:pt>
    <dgm:pt modelId="{A0CD0A59-FBD0-467D-998E-738D8A230DD6}">
      <dgm:prSet/>
      <dgm:spPr/>
      <dgm:t>
        <a:bodyPr/>
        <a:lstStyle/>
        <a:p>
          <a:r>
            <a:rPr lang="en-US"/>
            <a:t>3. order_placement_date: It is the date when the customer placed the order</a:t>
          </a:r>
        </a:p>
      </dgm:t>
    </dgm:pt>
    <dgm:pt modelId="{6ACEA6BF-F240-40D3-B780-7E1D40DE4058}" type="parTrans" cxnId="{BDBDD2C5-21AC-4625-8530-E5F01846E783}">
      <dgm:prSet/>
      <dgm:spPr/>
      <dgm:t>
        <a:bodyPr/>
        <a:lstStyle/>
        <a:p>
          <a:endParaRPr lang="en-US"/>
        </a:p>
      </dgm:t>
    </dgm:pt>
    <dgm:pt modelId="{4E33BC36-21A3-44A1-85E4-613580A4BD07}" type="sibTrans" cxnId="{BDBDD2C5-21AC-4625-8530-E5F01846E783}">
      <dgm:prSet/>
      <dgm:spPr/>
      <dgm:t>
        <a:bodyPr/>
        <a:lstStyle/>
        <a:p>
          <a:endParaRPr lang="en-US"/>
        </a:p>
      </dgm:t>
    </dgm:pt>
    <dgm:pt modelId="{7F47A125-40A7-4886-B33C-5AA44776EE88}">
      <dgm:prSet/>
      <dgm:spPr/>
      <dgm:t>
        <a:bodyPr/>
        <a:lstStyle/>
        <a:p>
          <a:r>
            <a:rPr lang="en-US" dirty="0"/>
            <a:t>4. </a:t>
          </a:r>
          <a:r>
            <a:rPr lang="en-US" dirty="0" err="1"/>
            <a:t>on_time</a:t>
          </a:r>
          <a:r>
            <a:rPr lang="en-US" dirty="0"/>
            <a:t>: '1' denotes the order is </a:t>
          </a:r>
          <a:r>
            <a:rPr lang="en-US" dirty="0" err="1"/>
            <a:t>delviered</a:t>
          </a:r>
          <a:r>
            <a:rPr lang="en-US" dirty="0"/>
            <a:t> on time. '0' denotes the order is not delivered on time.</a:t>
          </a:r>
        </a:p>
      </dgm:t>
    </dgm:pt>
    <dgm:pt modelId="{8A1CD5DF-76C1-4F54-9388-2022B59CAD0C}" type="parTrans" cxnId="{A8A7F2F1-D68E-4BA4-A7A8-35EF1D0DEF31}">
      <dgm:prSet/>
      <dgm:spPr/>
      <dgm:t>
        <a:bodyPr/>
        <a:lstStyle/>
        <a:p>
          <a:endParaRPr lang="en-US"/>
        </a:p>
      </dgm:t>
    </dgm:pt>
    <dgm:pt modelId="{9FF9D038-B675-4114-9B21-751CEA3A973A}" type="sibTrans" cxnId="{A8A7F2F1-D68E-4BA4-A7A8-35EF1D0DEF31}">
      <dgm:prSet/>
      <dgm:spPr/>
      <dgm:t>
        <a:bodyPr/>
        <a:lstStyle/>
        <a:p>
          <a:endParaRPr lang="en-US"/>
        </a:p>
      </dgm:t>
    </dgm:pt>
    <dgm:pt modelId="{DF36469F-B59C-4F90-9357-662AD6253542}">
      <dgm:prSet/>
      <dgm:spPr/>
      <dgm:t>
        <a:bodyPr/>
        <a:lstStyle/>
        <a:p>
          <a:r>
            <a:rPr lang="en-US"/>
            <a:t>5. in_full: '1' denotes the order is delviered in full quantity. '0' denotes the order is not delivered in full quantity.</a:t>
          </a:r>
        </a:p>
      </dgm:t>
    </dgm:pt>
    <dgm:pt modelId="{6A6412B6-AC2E-4DC5-9C1A-10AAA16BE0B0}" type="parTrans" cxnId="{6FD1FA15-B889-4486-824B-7013B529C8CC}">
      <dgm:prSet/>
      <dgm:spPr/>
      <dgm:t>
        <a:bodyPr/>
        <a:lstStyle/>
        <a:p>
          <a:endParaRPr lang="en-US"/>
        </a:p>
      </dgm:t>
    </dgm:pt>
    <dgm:pt modelId="{6FD832BC-323F-4127-A239-F6B786004419}" type="sibTrans" cxnId="{6FD1FA15-B889-4486-824B-7013B529C8CC}">
      <dgm:prSet/>
      <dgm:spPr/>
      <dgm:t>
        <a:bodyPr/>
        <a:lstStyle/>
        <a:p>
          <a:endParaRPr lang="en-US"/>
        </a:p>
      </dgm:t>
    </dgm:pt>
    <dgm:pt modelId="{214D320C-7261-4C7E-B5DA-A93B6EFC28C1}">
      <dgm:prSet/>
      <dgm:spPr/>
      <dgm:t>
        <a:bodyPr/>
        <a:lstStyle/>
        <a:p>
          <a:r>
            <a:rPr lang="en-US"/>
            <a:t>6: otif:    '1' denotes the order is delviered both on time and in full quantity. '0' denotes the order is either not delivered on time or not in full quantity.</a:t>
          </a:r>
        </a:p>
      </dgm:t>
    </dgm:pt>
    <dgm:pt modelId="{8C456B21-087E-4E7E-AAE9-3AC1992CBA41}" type="parTrans" cxnId="{DDFEA64B-6C1A-4092-A341-990F67C60A00}">
      <dgm:prSet/>
      <dgm:spPr/>
      <dgm:t>
        <a:bodyPr/>
        <a:lstStyle/>
        <a:p>
          <a:endParaRPr lang="en-US"/>
        </a:p>
      </dgm:t>
    </dgm:pt>
    <dgm:pt modelId="{22F57B1B-5D34-4FE5-B887-CF12B605E4A1}" type="sibTrans" cxnId="{DDFEA64B-6C1A-4092-A341-990F67C60A00}">
      <dgm:prSet/>
      <dgm:spPr/>
      <dgm:t>
        <a:bodyPr/>
        <a:lstStyle/>
        <a:p>
          <a:endParaRPr lang="en-US"/>
        </a:p>
      </dgm:t>
    </dgm:pt>
    <dgm:pt modelId="{E11E3BC1-7BD2-4EC2-B8CC-E1C856077B0F}" type="pres">
      <dgm:prSet presAssocID="{CA687DC5-FA9B-43B7-A44A-D005D48981D9}" presName="diagram" presStyleCnt="0">
        <dgm:presLayoutVars>
          <dgm:dir/>
          <dgm:resizeHandles val="exact"/>
        </dgm:presLayoutVars>
      </dgm:prSet>
      <dgm:spPr/>
    </dgm:pt>
    <dgm:pt modelId="{5C1F3970-4566-414C-9B34-4C9E02C2F956}" type="pres">
      <dgm:prSet presAssocID="{1B3CF641-9FD5-4485-894D-2F130FA1D592}" presName="node" presStyleLbl="node1" presStyleIdx="0" presStyleCnt="2" custScaleY="122350">
        <dgm:presLayoutVars>
          <dgm:bulletEnabled val="1"/>
        </dgm:presLayoutVars>
      </dgm:prSet>
      <dgm:spPr/>
    </dgm:pt>
    <dgm:pt modelId="{E4E99ABF-66D6-4FDC-BCE4-6D2675907789}" type="pres">
      <dgm:prSet presAssocID="{C6AB4C7C-CCCD-4FC6-BB11-670AC1E0D99E}" presName="sibTrans" presStyleCnt="0"/>
      <dgm:spPr/>
    </dgm:pt>
    <dgm:pt modelId="{878CBDCF-27B0-4813-A922-767157BEA907}" type="pres">
      <dgm:prSet presAssocID="{315CA52E-410E-4866-9CEF-4F45B8E7AE92}" presName="node" presStyleLbl="node1" presStyleIdx="1" presStyleCnt="2" custScaleY="123008" custLinFactNeighborX="26" custLinFactNeighborY="862">
        <dgm:presLayoutVars>
          <dgm:bulletEnabled val="1"/>
        </dgm:presLayoutVars>
      </dgm:prSet>
      <dgm:spPr/>
    </dgm:pt>
  </dgm:ptLst>
  <dgm:cxnLst>
    <dgm:cxn modelId="{FB709400-69CD-4C43-BB0F-5990E0CB9743}" srcId="{1B3CF641-9FD5-4485-894D-2F130FA1D592}" destId="{3422E209-1F6D-4A1C-9673-083BEDC0E4B5}" srcOrd="2" destOrd="0" parTransId="{5109AB2B-ACAC-4AF4-99A0-E2B9BE601F85}" sibTransId="{CA1D795F-889E-4A66-A754-666C497C7B73}"/>
    <dgm:cxn modelId="{4F433A01-6E02-408B-B4A9-C8CD542FF2B9}" type="presOf" srcId="{315CA52E-410E-4866-9CEF-4F45B8E7AE92}" destId="{878CBDCF-27B0-4813-A922-767157BEA907}" srcOrd="0" destOrd="0" presId="urn:microsoft.com/office/officeart/2005/8/layout/default"/>
    <dgm:cxn modelId="{6FD1FA15-B889-4486-824B-7013B529C8CC}" srcId="{315CA52E-410E-4866-9CEF-4F45B8E7AE92}" destId="{DF36469F-B59C-4F90-9357-662AD6253542}" srcOrd="4" destOrd="0" parTransId="{6A6412B6-AC2E-4DC5-9C1A-10AAA16BE0B0}" sibTransId="{6FD832BC-323F-4127-A239-F6B786004419}"/>
    <dgm:cxn modelId="{ACCFAB1E-CF93-4AD8-A214-BA442B1A2C6B}" type="presOf" srcId="{A0CD0A59-FBD0-467D-998E-738D8A230DD6}" destId="{878CBDCF-27B0-4813-A922-767157BEA907}" srcOrd="0" destOrd="3" presId="urn:microsoft.com/office/officeart/2005/8/layout/default"/>
    <dgm:cxn modelId="{9E18FA25-28D0-44DF-B33D-DC125C9CAD3C}" srcId="{1B3CF641-9FD5-4485-894D-2F130FA1D592}" destId="{28657C69-ECAF-4962-A4BC-6CEE8121020D}" srcOrd="6" destOrd="0" parTransId="{CBB81F5C-3BB3-4C61-9048-01907A947942}" sibTransId="{D37F1610-4C1E-4A7C-B7D3-4D286DFEEA26}"/>
    <dgm:cxn modelId="{95168B26-BDAB-46BB-97F7-241A300F656F}" type="presOf" srcId="{B46147F2-5A5F-4CBE-82A3-8F6FB608DB24}" destId="{5C1F3970-4566-414C-9B34-4C9E02C2F956}" srcOrd="0" destOrd="1" presId="urn:microsoft.com/office/officeart/2005/8/layout/default"/>
    <dgm:cxn modelId="{4AE03030-9CE0-43BB-98DF-2F3A0376C7C5}" srcId="{1B3CF641-9FD5-4485-894D-2F130FA1D592}" destId="{31A9C14C-7C1B-4ACF-8871-02441AB1AA6C}" srcOrd="3" destOrd="0" parTransId="{4A332B61-1FBD-4080-BD75-C9309B4477D1}" sibTransId="{DDC45356-3B33-48F2-B127-D7B398F98DA2}"/>
    <dgm:cxn modelId="{2C915A5B-BFEE-40F8-972B-958B69C45D8B}" type="presOf" srcId="{CA687DC5-FA9B-43B7-A44A-D005D48981D9}" destId="{E11E3BC1-7BD2-4EC2-B8CC-E1C856077B0F}" srcOrd="0" destOrd="0" presId="urn:microsoft.com/office/officeart/2005/8/layout/default"/>
    <dgm:cxn modelId="{DDFEA64B-6C1A-4092-A341-990F67C60A00}" srcId="{315CA52E-410E-4866-9CEF-4F45B8E7AE92}" destId="{214D320C-7261-4C7E-B5DA-A93B6EFC28C1}" srcOrd="5" destOrd="0" parTransId="{8C456B21-087E-4E7E-AAE9-3AC1992CBA41}" sibTransId="{22F57B1B-5D34-4FE5-B887-CF12B605E4A1}"/>
    <dgm:cxn modelId="{E4759670-3331-459E-B82F-B1F2CA5CD3BF}" type="presOf" srcId="{1B3CF641-9FD5-4485-894D-2F130FA1D592}" destId="{5C1F3970-4566-414C-9B34-4C9E02C2F956}" srcOrd="0" destOrd="0" presId="urn:microsoft.com/office/officeart/2005/8/layout/default"/>
    <dgm:cxn modelId="{D2C9F551-1894-41C3-B21D-E83981962876}" type="presOf" srcId="{7F47A125-40A7-4886-B33C-5AA44776EE88}" destId="{878CBDCF-27B0-4813-A922-767157BEA907}" srcOrd="0" destOrd="4" presId="urn:microsoft.com/office/officeart/2005/8/layout/default"/>
    <dgm:cxn modelId="{9154E37A-E836-4FE6-8FE9-2F08E10D4BF4}" type="presOf" srcId="{A8E8C969-3591-4A47-AFAF-F86DB8E6A6AD}" destId="{878CBDCF-27B0-4813-A922-767157BEA907}" srcOrd="0" destOrd="1" presId="urn:microsoft.com/office/officeart/2005/8/layout/default"/>
    <dgm:cxn modelId="{C108078B-B65A-49D6-ADBA-10AAAA85480A}" srcId="{1B3CF641-9FD5-4485-894D-2F130FA1D592}" destId="{B46147F2-5A5F-4CBE-82A3-8F6FB608DB24}" srcOrd="0" destOrd="0" parTransId="{7CD4C268-DED8-4A34-A961-A35FA90EA464}" sibTransId="{DEA9BA18-105F-4760-987A-4E443E123395}"/>
    <dgm:cxn modelId="{2A49598E-7BCB-44CD-B7EA-92BEC347DBC1}" srcId="{1B3CF641-9FD5-4485-894D-2F130FA1D592}" destId="{477A4E35-5489-44A8-94C1-8AD8F335728E}" srcOrd="5" destOrd="0" parTransId="{489DC43D-EEA0-4350-A4B1-3AE3553B337C}" sibTransId="{7CE1253F-F099-4E63-BDD2-592BB20557EA}"/>
    <dgm:cxn modelId="{9C74F295-A1A6-4816-914C-E14BE77EA746}" srcId="{1B3CF641-9FD5-4485-894D-2F130FA1D592}" destId="{29D5AADA-3E98-4F3A-A91C-6093152CEBFD}" srcOrd="1" destOrd="0" parTransId="{A16FACA2-2931-4C0F-B87C-9159896DC7DA}" sibTransId="{CB2E9CE5-C4C1-445B-8927-EA1CEA45F418}"/>
    <dgm:cxn modelId="{F991B996-337A-494A-BD42-14C4A3B1F706}" srcId="{CA687DC5-FA9B-43B7-A44A-D005D48981D9}" destId="{1B3CF641-9FD5-4485-894D-2F130FA1D592}" srcOrd="0" destOrd="0" parTransId="{BD8B1E09-098A-4B2A-A2CF-5BE71E9E9FD4}" sibTransId="{C6AB4C7C-CCCD-4FC6-BB11-670AC1E0D99E}"/>
    <dgm:cxn modelId="{FE731D9B-4BEF-4A9E-9534-38C388DC66C0}" type="presOf" srcId="{214D320C-7261-4C7E-B5DA-A93B6EFC28C1}" destId="{878CBDCF-27B0-4813-A922-767157BEA907}" srcOrd="0" destOrd="6" presId="urn:microsoft.com/office/officeart/2005/8/layout/default"/>
    <dgm:cxn modelId="{F32D019D-6564-4FE1-8730-F2CF2D2CD030}" srcId="{1B3CF641-9FD5-4485-894D-2F130FA1D592}" destId="{B53ED5C9-F7BF-4182-8EBF-3C25FB8E2E3C}" srcOrd="4" destOrd="0" parTransId="{3F9C07F4-8A8E-42EC-BC1A-47A42CB8A98E}" sibTransId="{02DC2BD1-89F7-4036-B84F-93A97926EDFF}"/>
    <dgm:cxn modelId="{FAB5F4A0-C8C9-4262-9BD6-8D75F687050F}" type="presOf" srcId="{DF36469F-B59C-4F90-9357-662AD6253542}" destId="{878CBDCF-27B0-4813-A922-767157BEA907}" srcOrd="0" destOrd="5" presId="urn:microsoft.com/office/officeart/2005/8/layout/default"/>
    <dgm:cxn modelId="{F4E51BA2-0A0E-4D98-90EC-C6D867049489}" srcId="{315CA52E-410E-4866-9CEF-4F45B8E7AE92}" destId="{A8E8C969-3591-4A47-AFAF-F86DB8E6A6AD}" srcOrd="0" destOrd="0" parTransId="{B815AE12-9163-45B2-A57B-981F2947C64F}" sibTransId="{3B1F0EB2-3A6B-4908-8B57-1F9F2E161226}"/>
    <dgm:cxn modelId="{A27729B5-68BB-4824-9141-E1498ACFB1A6}" type="presOf" srcId="{3422E209-1F6D-4A1C-9673-083BEDC0E4B5}" destId="{5C1F3970-4566-414C-9B34-4C9E02C2F956}" srcOrd="0" destOrd="3" presId="urn:microsoft.com/office/officeart/2005/8/layout/default"/>
    <dgm:cxn modelId="{E7A060B7-0FE8-4204-BDF3-C0E90E22C36E}" srcId="{CA687DC5-FA9B-43B7-A44A-D005D48981D9}" destId="{315CA52E-410E-4866-9CEF-4F45B8E7AE92}" srcOrd="1" destOrd="0" parTransId="{47034A69-7130-49B1-A934-0CFDE95C76F0}" sibTransId="{AC1151F5-03F0-4743-B8D0-1BF521A820C0}"/>
    <dgm:cxn modelId="{D0C2CABD-7F10-403F-AC64-97349667A699}" type="presOf" srcId="{3302F6EE-34AF-45E8-B87E-CEBA3A02138B}" destId="{5C1F3970-4566-414C-9B34-4C9E02C2F956}" srcOrd="0" destOrd="8" presId="urn:microsoft.com/office/officeart/2005/8/layout/default"/>
    <dgm:cxn modelId="{15B47BC2-3325-4685-BE62-97D7F7D990A9}" type="presOf" srcId="{29D5AADA-3E98-4F3A-A91C-6093152CEBFD}" destId="{5C1F3970-4566-414C-9B34-4C9E02C2F956}" srcOrd="0" destOrd="2" presId="urn:microsoft.com/office/officeart/2005/8/layout/default"/>
    <dgm:cxn modelId="{8D3D43C4-A13A-4839-9C66-AE9CB7C52BF7}" type="presOf" srcId="{31A9C14C-7C1B-4ACF-8871-02441AB1AA6C}" destId="{5C1F3970-4566-414C-9B34-4C9E02C2F956}" srcOrd="0" destOrd="4" presId="urn:microsoft.com/office/officeart/2005/8/layout/default"/>
    <dgm:cxn modelId="{BDBDD2C5-21AC-4625-8530-E5F01846E783}" srcId="{315CA52E-410E-4866-9CEF-4F45B8E7AE92}" destId="{A0CD0A59-FBD0-467D-998E-738D8A230DD6}" srcOrd="2" destOrd="0" parTransId="{6ACEA6BF-F240-40D3-B780-7E1D40DE4058}" sibTransId="{4E33BC36-21A3-44A1-85E4-613580A4BD07}"/>
    <dgm:cxn modelId="{0C8004D3-FF4D-4560-AE58-AFB38DDEB446}" srcId="{315CA52E-410E-4866-9CEF-4F45B8E7AE92}" destId="{CF25E939-0FDD-4C84-BADF-8AF8C3775E7D}" srcOrd="1" destOrd="0" parTransId="{DC345657-C545-4648-98FA-91FCFD794011}" sibTransId="{CCE54420-9E73-4A21-886A-98F0983F422C}"/>
    <dgm:cxn modelId="{9914D3D6-6263-4D0E-861B-650A1D58D8FC}" srcId="{1B3CF641-9FD5-4485-894D-2F130FA1D592}" destId="{3302F6EE-34AF-45E8-B87E-CEBA3A02138B}" srcOrd="7" destOrd="0" parTransId="{AC316BE1-51DA-4824-B850-B1EA2E284682}" sibTransId="{3BB63694-8422-461A-89FF-2FC57F034519}"/>
    <dgm:cxn modelId="{EA3F33E1-145B-4F19-AB48-270E226FAF22}" type="presOf" srcId="{CF25E939-0FDD-4C84-BADF-8AF8C3775E7D}" destId="{878CBDCF-27B0-4813-A922-767157BEA907}" srcOrd="0" destOrd="2" presId="urn:microsoft.com/office/officeart/2005/8/layout/default"/>
    <dgm:cxn modelId="{BFF59EE3-C23B-4C2D-A986-07FC77B670B1}" type="presOf" srcId="{28657C69-ECAF-4962-A4BC-6CEE8121020D}" destId="{5C1F3970-4566-414C-9B34-4C9E02C2F956}" srcOrd="0" destOrd="7" presId="urn:microsoft.com/office/officeart/2005/8/layout/default"/>
    <dgm:cxn modelId="{4E6B91E9-A4F3-4452-809F-E4E579350839}" type="presOf" srcId="{477A4E35-5489-44A8-94C1-8AD8F335728E}" destId="{5C1F3970-4566-414C-9B34-4C9E02C2F956}" srcOrd="0" destOrd="6" presId="urn:microsoft.com/office/officeart/2005/8/layout/default"/>
    <dgm:cxn modelId="{A8A7F2F1-D68E-4BA4-A7A8-35EF1D0DEF31}" srcId="{315CA52E-410E-4866-9CEF-4F45B8E7AE92}" destId="{7F47A125-40A7-4886-B33C-5AA44776EE88}" srcOrd="3" destOrd="0" parTransId="{8A1CD5DF-76C1-4F54-9388-2022B59CAD0C}" sibTransId="{9FF9D038-B675-4114-9B21-751CEA3A973A}"/>
    <dgm:cxn modelId="{BA3520F9-6C04-4797-A3D9-C461FEF5A5E8}" type="presOf" srcId="{B53ED5C9-F7BF-4182-8EBF-3C25FB8E2E3C}" destId="{5C1F3970-4566-414C-9B34-4C9E02C2F956}" srcOrd="0" destOrd="5" presId="urn:microsoft.com/office/officeart/2005/8/layout/default"/>
    <dgm:cxn modelId="{9F0ADF8E-A1D9-445C-84A9-8B695FE05C8E}" type="presParOf" srcId="{E11E3BC1-7BD2-4EC2-B8CC-E1C856077B0F}" destId="{5C1F3970-4566-414C-9B34-4C9E02C2F956}" srcOrd="0" destOrd="0" presId="urn:microsoft.com/office/officeart/2005/8/layout/default"/>
    <dgm:cxn modelId="{25CCD921-7601-43B3-B97C-418F0A62B7A7}" type="presParOf" srcId="{E11E3BC1-7BD2-4EC2-B8CC-E1C856077B0F}" destId="{E4E99ABF-66D6-4FDC-BCE4-6D2675907789}" srcOrd="1" destOrd="0" presId="urn:microsoft.com/office/officeart/2005/8/layout/default"/>
    <dgm:cxn modelId="{1DFD1C76-A22F-4280-A558-7D5049702942}" type="presParOf" srcId="{E11E3BC1-7BD2-4EC2-B8CC-E1C856077B0F}" destId="{878CBDCF-27B0-4813-A922-767157BEA907}"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4B6C9-F727-4166-BCEC-E34F74628AFE}">
      <dsp:nvSpPr>
        <dsp:cNvPr id="0" name=""/>
        <dsp:cNvSpPr/>
      </dsp:nvSpPr>
      <dsp:spPr>
        <a:xfrm>
          <a:off x="0" y="314"/>
          <a:ext cx="10515600" cy="1741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28139-B696-403E-B037-A67B40605D06}">
      <dsp:nvSpPr>
        <dsp:cNvPr id="0" name=""/>
        <dsp:cNvSpPr/>
      </dsp:nvSpPr>
      <dsp:spPr>
        <a:xfrm>
          <a:off x="417379" y="491408"/>
          <a:ext cx="758871" cy="758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C086D-01E1-49FF-A6D6-6D87C5026FB7}">
      <dsp:nvSpPr>
        <dsp:cNvPr id="0" name=""/>
        <dsp:cNvSpPr/>
      </dsp:nvSpPr>
      <dsp:spPr>
        <a:xfrm>
          <a:off x="1593630" y="180960"/>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On Time delivery %:</a:t>
          </a:r>
          <a:r>
            <a:rPr lang="en-US" sz="1700" b="0" i="0" kern="1200"/>
            <a:t>OTD is a calculation of the amount of shipments delivered on time to the customer in relation to the total number of orders shipped.</a:t>
          </a:r>
          <a:endParaRPr lang="en-US" sz="1700" kern="1200"/>
        </a:p>
      </dsp:txBody>
      <dsp:txXfrm>
        <a:off x="1593630" y="180960"/>
        <a:ext cx="8921969" cy="1379766"/>
      </dsp:txXfrm>
    </dsp:sp>
    <dsp:sp modelId="{6772BD68-9A7A-48C8-BDA4-2572262863E4}">
      <dsp:nvSpPr>
        <dsp:cNvPr id="0" name=""/>
        <dsp:cNvSpPr/>
      </dsp:nvSpPr>
      <dsp:spPr>
        <a:xfrm>
          <a:off x="0" y="2086314"/>
          <a:ext cx="10515600" cy="17358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18836-A1B8-4F21-88E3-7E551BAF46C9}">
      <dsp:nvSpPr>
        <dsp:cNvPr id="0" name=""/>
        <dsp:cNvSpPr/>
      </dsp:nvSpPr>
      <dsp:spPr>
        <a:xfrm>
          <a:off x="417379" y="2574827"/>
          <a:ext cx="758871" cy="758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1E306-A9FC-4092-A133-A5DB2E971EF4}">
      <dsp:nvSpPr>
        <dsp:cNvPr id="0" name=""/>
        <dsp:cNvSpPr/>
      </dsp:nvSpPr>
      <dsp:spPr>
        <a:xfrm>
          <a:off x="1593630" y="2107121"/>
          <a:ext cx="8921969" cy="169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dirty="0"/>
            <a:t>Full delivery %:</a:t>
          </a:r>
          <a:r>
            <a:rPr lang="en-US" sz="1700" kern="1200" dirty="0"/>
            <a:t>This measure is measured at the order level. It determines if an order is delivered in full as per the requested quantity by the customer.</a:t>
          </a:r>
        </a:p>
      </dsp:txBody>
      <dsp:txXfrm>
        <a:off x="1593630" y="2107121"/>
        <a:ext cx="8921969" cy="1694284"/>
      </dsp:txXfrm>
    </dsp:sp>
    <dsp:sp modelId="{CD5B9F3A-D769-46C4-97CA-7EE4817FE2C0}">
      <dsp:nvSpPr>
        <dsp:cNvPr id="0" name=""/>
        <dsp:cNvSpPr/>
      </dsp:nvSpPr>
      <dsp:spPr>
        <a:xfrm>
          <a:off x="0" y="4167153"/>
          <a:ext cx="10515600" cy="13797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6A969-2A83-47EC-8E65-84C561B5B4AF}">
      <dsp:nvSpPr>
        <dsp:cNvPr id="0" name=""/>
        <dsp:cNvSpPr/>
      </dsp:nvSpPr>
      <dsp:spPr>
        <a:xfrm>
          <a:off x="417379" y="4477601"/>
          <a:ext cx="758871" cy="758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9B50B-9C98-4070-BBD1-F1709C43B686}">
      <dsp:nvSpPr>
        <dsp:cNvPr id="0" name=""/>
        <dsp:cNvSpPr/>
      </dsp:nvSpPr>
      <dsp:spPr>
        <a:xfrm>
          <a:off x="1593630" y="4167153"/>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OTIF%: </a:t>
          </a:r>
          <a:r>
            <a:rPr lang="en-US" sz="1700" b="0" i="0" kern="120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sz="1700" kern="1200"/>
        </a:p>
      </dsp:txBody>
      <dsp:txXfrm>
        <a:off x="1593630" y="4167153"/>
        <a:ext cx="8921969" cy="1379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50340-7619-4B0F-8F21-9DE858AB4B5D}">
      <dsp:nvSpPr>
        <dsp:cNvPr id="0" name=""/>
        <dsp:cNvSpPr/>
      </dsp:nvSpPr>
      <dsp:spPr>
        <a:xfrm>
          <a:off x="3230652" y="344"/>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This project contains these datasets:</a:t>
          </a:r>
          <a:endParaRPr lang="en-US" sz="1800" kern="1200"/>
        </a:p>
      </dsp:txBody>
      <dsp:txXfrm>
        <a:off x="3257614" y="27306"/>
        <a:ext cx="3580560" cy="498395"/>
      </dsp:txXfrm>
    </dsp:sp>
    <dsp:sp modelId="{C51E0104-AF06-44BE-8EFE-5B64FF86BC14}">
      <dsp:nvSpPr>
        <dsp:cNvPr id="0" name=""/>
        <dsp:cNvSpPr/>
      </dsp:nvSpPr>
      <dsp:spPr>
        <a:xfrm>
          <a:off x="3230652" y="580279"/>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1. dim_customers.csv</a:t>
          </a:r>
          <a:endParaRPr lang="en-US" sz="1800" kern="1200"/>
        </a:p>
      </dsp:txBody>
      <dsp:txXfrm>
        <a:off x="3257614" y="607241"/>
        <a:ext cx="3580560" cy="498395"/>
      </dsp:txXfrm>
    </dsp:sp>
    <dsp:sp modelId="{5795B01A-BAF5-4411-A278-7DB334A050D5}">
      <dsp:nvSpPr>
        <dsp:cNvPr id="0" name=""/>
        <dsp:cNvSpPr/>
      </dsp:nvSpPr>
      <dsp:spPr>
        <a:xfrm>
          <a:off x="3230652" y="1160215"/>
          <a:ext cx="3634484" cy="5523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2. dim_products.csv</a:t>
          </a:r>
          <a:endParaRPr lang="en-US" sz="1800" kern="1200"/>
        </a:p>
      </dsp:txBody>
      <dsp:txXfrm>
        <a:off x="3257614" y="1187177"/>
        <a:ext cx="3580560" cy="498395"/>
      </dsp:txXfrm>
    </dsp:sp>
    <dsp:sp modelId="{9359CEE0-1248-4EAF-B24F-272F84656BA8}">
      <dsp:nvSpPr>
        <dsp:cNvPr id="0" name=""/>
        <dsp:cNvSpPr/>
      </dsp:nvSpPr>
      <dsp:spPr>
        <a:xfrm>
          <a:off x="3230652" y="1740150"/>
          <a:ext cx="3634484" cy="5523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3. dim_date</a:t>
          </a:r>
          <a:endParaRPr lang="en-US" sz="1800" kern="1200"/>
        </a:p>
      </dsp:txBody>
      <dsp:txXfrm>
        <a:off x="3257614" y="1767112"/>
        <a:ext cx="3580560" cy="498395"/>
      </dsp:txXfrm>
    </dsp:sp>
    <dsp:sp modelId="{C90D5AF3-245F-4467-802F-57AB45E4CCC4}">
      <dsp:nvSpPr>
        <dsp:cNvPr id="0" name=""/>
        <dsp:cNvSpPr/>
      </dsp:nvSpPr>
      <dsp:spPr>
        <a:xfrm>
          <a:off x="3230652" y="2320086"/>
          <a:ext cx="3634484" cy="5523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4. dim_targets_orders</a:t>
          </a:r>
          <a:endParaRPr lang="en-US" sz="1800" kern="1200"/>
        </a:p>
      </dsp:txBody>
      <dsp:txXfrm>
        <a:off x="3257614" y="2347048"/>
        <a:ext cx="3580560" cy="498395"/>
      </dsp:txXfrm>
    </dsp:sp>
    <dsp:sp modelId="{53BC07C6-C7A4-4D12-9502-9D859ACE6BDD}">
      <dsp:nvSpPr>
        <dsp:cNvPr id="0" name=""/>
        <dsp:cNvSpPr/>
      </dsp:nvSpPr>
      <dsp:spPr>
        <a:xfrm>
          <a:off x="3230652" y="2900021"/>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5. fact_order_lines.csv</a:t>
          </a:r>
          <a:endParaRPr lang="en-US" sz="1800" kern="1200"/>
        </a:p>
      </dsp:txBody>
      <dsp:txXfrm>
        <a:off x="3257614" y="2926983"/>
        <a:ext cx="3580560" cy="498395"/>
      </dsp:txXfrm>
    </dsp:sp>
    <dsp:sp modelId="{5DA40260-1E9D-4137-9ED1-6A457DA6CD35}">
      <dsp:nvSpPr>
        <dsp:cNvPr id="0" name=""/>
        <dsp:cNvSpPr/>
      </dsp:nvSpPr>
      <dsp:spPr>
        <a:xfrm>
          <a:off x="3230652" y="3479956"/>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6. fact_orders_aggregate.csv</a:t>
          </a:r>
          <a:endParaRPr lang="en-US" sz="1800" kern="1200"/>
        </a:p>
      </dsp:txBody>
      <dsp:txXfrm>
        <a:off x="3257614" y="3506918"/>
        <a:ext cx="3580560" cy="498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E2810-F977-4FA4-8172-80FF58019EE2}">
      <dsp:nvSpPr>
        <dsp:cNvPr id="0" name=""/>
        <dsp:cNvSpPr/>
      </dsp:nvSpPr>
      <dsp:spPr>
        <a:xfrm>
          <a:off x="279387" y="7400"/>
          <a:ext cx="3281673" cy="1458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dim_customers</a:t>
          </a:r>
          <a:r>
            <a:rPr lang="en-US" sz="1200" kern="1200" dirty="0"/>
            <a:t>:  This table contains all the information about customers</a:t>
          </a:r>
        </a:p>
        <a:p>
          <a:pPr marL="114300" lvl="1" indent="-114300" algn="l" defTabSz="533400">
            <a:lnSpc>
              <a:spcPct val="90000"/>
            </a:lnSpc>
            <a:spcBef>
              <a:spcPct val="0"/>
            </a:spcBef>
            <a:spcAft>
              <a:spcPct val="15000"/>
            </a:spcAft>
            <a:buChar char="•"/>
          </a:pPr>
          <a:r>
            <a:rPr lang="en-US" sz="1200" kern="1200" dirty="0"/>
            <a:t>1. </a:t>
          </a:r>
          <a:r>
            <a:rPr lang="en-US" sz="1200" kern="1200" dirty="0" err="1"/>
            <a:t>customer_id</a:t>
          </a:r>
          <a:r>
            <a:rPr lang="en-US" sz="1200" kern="1200" dirty="0"/>
            <a:t>: Unique ID is given to each customer</a:t>
          </a:r>
        </a:p>
        <a:p>
          <a:pPr marL="114300" lvl="1" indent="-114300" algn="l" defTabSz="533400">
            <a:lnSpc>
              <a:spcPct val="90000"/>
            </a:lnSpc>
            <a:spcBef>
              <a:spcPct val="0"/>
            </a:spcBef>
            <a:spcAft>
              <a:spcPct val="15000"/>
            </a:spcAft>
            <a:buChar char="•"/>
          </a:pPr>
          <a:r>
            <a:rPr lang="en-US" sz="1200" kern="1200" dirty="0"/>
            <a:t>2. </a:t>
          </a:r>
          <a:r>
            <a:rPr lang="en-US" sz="1200" kern="1200" dirty="0" err="1"/>
            <a:t>customer_name</a:t>
          </a:r>
          <a:r>
            <a:rPr lang="en-US" sz="1200" kern="1200" dirty="0"/>
            <a:t>: Name of the customer</a:t>
          </a:r>
        </a:p>
        <a:p>
          <a:pPr marL="114300" lvl="1" indent="-114300" algn="l" defTabSz="533400">
            <a:lnSpc>
              <a:spcPct val="90000"/>
            </a:lnSpc>
            <a:spcBef>
              <a:spcPct val="0"/>
            </a:spcBef>
            <a:spcAft>
              <a:spcPct val="15000"/>
            </a:spcAft>
            <a:buChar char="•"/>
          </a:pPr>
          <a:r>
            <a:rPr lang="en-US" sz="1200" kern="1200" dirty="0"/>
            <a:t>3. city: It is the city where the customer is present</a:t>
          </a:r>
        </a:p>
        <a:p>
          <a:pPr marL="57150" lvl="1" indent="-57150" algn="l" defTabSz="400050">
            <a:lnSpc>
              <a:spcPct val="90000"/>
            </a:lnSpc>
            <a:spcBef>
              <a:spcPct val="0"/>
            </a:spcBef>
            <a:spcAft>
              <a:spcPct val="15000"/>
            </a:spcAft>
            <a:buChar char="•"/>
          </a:pPr>
          <a:r>
            <a:rPr lang="en-US" sz="900" kern="1200" dirty="0"/>
            <a:t>-----------------------------------------------------------------------------------</a:t>
          </a:r>
        </a:p>
      </dsp:txBody>
      <dsp:txXfrm>
        <a:off x="279387" y="7400"/>
        <a:ext cx="3281673" cy="1458521"/>
      </dsp:txXfrm>
    </dsp:sp>
    <dsp:sp modelId="{2BC14574-5C36-4682-A75E-C097700B1C39}">
      <dsp:nvSpPr>
        <dsp:cNvPr id="0" name=""/>
        <dsp:cNvSpPr/>
      </dsp:nvSpPr>
      <dsp:spPr>
        <a:xfrm>
          <a:off x="3804148" y="1500"/>
          <a:ext cx="2929610" cy="14837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dim_products</a:t>
          </a:r>
          <a:r>
            <a:rPr lang="en-US" sz="1200" kern="1200" dirty="0"/>
            <a:t>: This table contains all the information about the products</a:t>
          </a:r>
        </a:p>
        <a:p>
          <a:pPr marL="114300" lvl="1" indent="-114300" algn="l" defTabSz="533400">
            <a:lnSpc>
              <a:spcPct val="90000"/>
            </a:lnSpc>
            <a:spcBef>
              <a:spcPct val="0"/>
            </a:spcBef>
            <a:spcAft>
              <a:spcPct val="15000"/>
            </a:spcAft>
            <a:buChar char="•"/>
          </a:pPr>
          <a:r>
            <a:rPr lang="en-US" sz="1200" kern="1200" dirty="0"/>
            <a:t>1. </a:t>
          </a:r>
          <a:r>
            <a:rPr lang="en-US" sz="1200" kern="1200" dirty="0" err="1"/>
            <a:t>product_name</a:t>
          </a:r>
          <a:r>
            <a:rPr lang="en-US" sz="1200" kern="1200" dirty="0"/>
            <a:t>: It is the name of the product</a:t>
          </a:r>
        </a:p>
        <a:p>
          <a:pPr marL="114300" lvl="1" indent="-114300" algn="l" defTabSz="533400">
            <a:lnSpc>
              <a:spcPct val="90000"/>
            </a:lnSpc>
            <a:spcBef>
              <a:spcPct val="0"/>
            </a:spcBef>
            <a:spcAft>
              <a:spcPct val="15000"/>
            </a:spcAft>
            <a:buChar char="•"/>
          </a:pPr>
          <a:r>
            <a:rPr lang="en-US" sz="1200" kern="1200" dirty="0"/>
            <a:t>2. </a:t>
          </a:r>
          <a:r>
            <a:rPr lang="en-US" sz="1200" kern="1200" dirty="0" err="1"/>
            <a:t>product_id</a:t>
          </a:r>
          <a:r>
            <a:rPr lang="en-US" sz="1200" kern="1200" dirty="0"/>
            <a:t>: Unique ID is given to each of the products</a:t>
          </a:r>
        </a:p>
        <a:p>
          <a:pPr marL="114300" lvl="1" indent="-114300" algn="l" defTabSz="533400">
            <a:lnSpc>
              <a:spcPct val="90000"/>
            </a:lnSpc>
            <a:spcBef>
              <a:spcPct val="0"/>
            </a:spcBef>
            <a:spcAft>
              <a:spcPct val="15000"/>
            </a:spcAft>
            <a:buChar char="•"/>
          </a:pPr>
          <a:r>
            <a:rPr lang="en-US" sz="1200" kern="1200" dirty="0"/>
            <a:t>3. category: It is the class to which the product belongs</a:t>
          </a:r>
        </a:p>
        <a:p>
          <a:pPr marL="114300" lvl="1" indent="-114300" algn="l" defTabSz="533400">
            <a:lnSpc>
              <a:spcPct val="90000"/>
            </a:lnSpc>
            <a:spcBef>
              <a:spcPct val="0"/>
            </a:spcBef>
            <a:spcAft>
              <a:spcPct val="15000"/>
            </a:spcAft>
            <a:buChar char="•"/>
          </a:pPr>
          <a:r>
            <a:rPr lang="en-US" sz="1200" kern="1200" dirty="0"/>
            <a:t>-----------------------------------------------------------------------------------</a:t>
          </a:r>
        </a:p>
      </dsp:txBody>
      <dsp:txXfrm>
        <a:off x="3804148" y="1500"/>
        <a:ext cx="2929610" cy="1483797"/>
      </dsp:txXfrm>
    </dsp:sp>
    <dsp:sp modelId="{14E6A74B-C399-4999-A7D2-85C106F738D5}">
      <dsp:nvSpPr>
        <dsp:cNvPr id="0" name=""/>
        <dsp:cNvSpPr/>
      </dsp:nvSpPr>
      <dsp:spPr>
        <a:xfrm>
          <a:off x="6976846" y="0"/>
          <a:ext cx="3324894" cy="1458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dim_date</a:t>
          </a:r>
          <a:r>
            <a:rPr lang="en-US" sz="1200" kern="1200" dirty="0"/>
            <a:t>: This table contains the dates at daily, monthly level and week numbers of the year</a:t>
          </a:r>
        </a:p>
        <a:p>
          <a:pPr marL="114300" lvl="1" indent="-114300" algn="l" defTabSz="533400">
            <a:lnSpc>
              <a:spcPct val="90000"/>
            </a:lnSpc>
            <a:spcBef>
              <a:spcPct val="0"/>
            </a:spcBef>
            <a:spcAft>
              <a:spcPct val="15000"/>
            </a:spcAft>
            <a:buChar char="•"/>
          </a:pPr>
          <a:r>
            <a:rPr lang="en-US" sz="1200" kern="1200" dirty="0"/>
            <a:t>1. date: date at the daily level</a:t>
          </a:r>
        </a:p>
        <a:p>
          <a:pPr marL="114300" lvl="1" indent="-114300" algn="l" defTabSz="533400">
            <a:lnSpc>
              <a:spcPct val="90000"/>
            </a:lnSpc>
            <a:spcBef>
              <a:spcPct val="0"/>
            </a:spcBef>
            <a:spcAft>
              <a:spcPct val="15000"/>
            </a:spcAft>
            <a:buChar char="•"/>
          </a:pPr>
          <a:r>
            <a:rPr lang="en-US" sz="1200" kern="1200" dirty="0"/>
            <a:t>2. </a:t>
          </a:r>
          <a:r>
            <a:rPr lang="en-US" sz="1200" kern="1200" dirty="0" err="1"/>
            <a:t>mmm_yy</a:t>
          </a:r>
          <a:r>
            <a:rPr lang="en-US" sz="1200" kern="1200" dirty="0"/>
            <a:t>: date at the monthly level</a:t>
          </a:r>
        </a:p>
        <a:p>
          <a:pPr marL="114300" lvl="1" indent="-114300" algn="l" defTabSz="533400">
            <a:lnSpc>
              <a:spcPct val="90000"/>
            </a:lnSpc>
            <a:spcBef>
              <a:spcPct val="0"/>
            </a:spcBef>
            <a:spcAft>
              <a:spcPct val="15000"/>
            </a:spcAft>
            <a:buChar char="•"/>
          </a:pPr>
          <a:r>
            <a:rPr lang="en-US" sz="1200" kern="1200" dirty="0"/>
            <a:t>3. </a:t>
          </a:r>
          <a:r>
            <a:rPr lang="en-US" sz="1200" kern="1200" dirty="0" err="1"/>
            <a:t>week_no</a:t>
          </a:r>
          <a:r>
            <a:rPr lang="en-US" sz="1200" kern="1200" dirty="0"/>
            <a:t>: week number of the year as per the date column</a:t>
          </a:r>
        </a:p>
      </dsp:txBody>
      <dsp:txXfrm>
        <a:off x="6976846" y="0"/>
        <a:ext cx="3324894" cy="1458521"/>
      </dsp:txXfrm>
    </dsp:sp>
    <dsp:sp modelId="{76438948-8BB7-4E31-9701-2D55FC34E802}">
      <dsp:nvSpPr>
        <dsp:cNvPr id="0" name=""/>
        <dsp:cNvSpPr/>
      </dsp:nvSpPr>
      <dsp:spPr>
        <a:xfrm>
          <a:off x="3343935" y="1728385"/>
          <a:ext cx="3893256" cy="19464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dim_targets_orders</a:t>
          </a:r>
          <a:r>
            <a:rPr lang="en-US" sz="1200" kern="1200" dirty="0"/>
            <a:t>: This table contains all target data at the customer level</a:t>
          </a:r>
        </a:p>
        <a:p>
          <a:pPr marL="114300" lvl="1" indent="-114300" algn="l" defTabSz="533400">
            <a:lnSpc>
              <a:spcPct val="90000"/>
            </a:lnSpc>
            <a:spcBef>
              <a:spcPct val="0"/>
            </a:spcBef>
            <a:spcAft>
              <a:spcPct val="15000"/>
            </a:spcAft>
            <a:buChar char="•"/>
          </a:pPr>
          <a:r>
            <a:rPr lang="en-US" sz="1200" kern="1200" dirty="0" err="1"/>
            <a:t>customer_id</a:t>
          </a:r>
          <a:r>
            <a:rPr lang="en-US" sz="1200" kern="1200" dirty="0"/>
            <a:t>: Unique ID that is given to each of the customers</a:t>
          </a:r>
        </a:p>
        <a:p>
          <a:pPr marL="114300" lvl="1" indent="-114300" algn="l" defTabSz="533400">
            <a:lnSpc>
              <a:spcPct val="90000"/>
            </a:lnSpc>
            <a:spcBef>
              <a:spcPct val="0"/>
            </a:spcBef>
            <a:spcAft>
              <a:spcPct val="15000"/>
            </a:spcAft>
            <a:buChar char="•"/>
          </a:pPr>
          <a:r>
            <a:rPr lang="en-US" sz="1200" kern="1200" dirty="0" err="1"/>
            <a:t>ontime_target</a:t>
          </a:r>
          <a:r>
            <a:rPr lang="en-US" sz="1200" kern="1200" dirty="0"/>
            <a:t> %: Target assigned for Ontime % for a given customer</a:t>
          </a:r>
        </a:p>
        <a:p>
          <a:pPr marL="114300" lvl="1" indent="-114300" algn="l" defTabSz="533400">
            <a:lnSpc>
              <a:spcPct val="90000"/>
            </a:lnSpc>
            <a:spcBef>
              <a:spcPct val="0"/>
            </a:spcBef>
            <a:spcAft>
              <a:spcPct val="15000"/>
            </a:spcAft>
            <a:buChar char="•"/>
          </a:pPr>
          <a:r>
            <a:rPr lang="en-US" sz="1200" kern="1200" dirty="0" err="1"/>
            <a:t>infull_target</a:t>
          </a:r>
          <a:r>
            <a:rPr lang="en-US" sz="1200" kern="1200" dirty="0"/>
            <a:t> %: Target assigned for </a:t>
          </a:r>
          <a:r>
            <a:rPr lang="en-US" sz="1200" kern="1200" dirty="0" err="1"/>
            <a:t>infull</a:t>
          </a:r>
          <a:r>
            <a:rPr lang="en-US" sz="1200" kern="1200" dirty="0"/>
            <a:t> % for a given customer</a:t>
          </a:r>
        </a:p>
        <a:p>
          <a:pPr marL="114300" lvl="1" indent="-114300" algn="l" defTabSz="533400">
            <a:lnSpc>
              <a:spcPct val="90000"/>
            </a:lnSpc>
            <a:spcBef>
              <a:spcPct val="0"/>
            </a:spcBef>
            <a:spcAft>
              <a:spcPct val="15000"/>
            </a:spcAft>
            <a:buChar char="•"/>
          </a:pPr>
          <a:r>
            <a:rPr lang="en-US" sz="1200" kern="1200" dirty="0" err="1"/>
            <a:t>otif_target</a:t>
          </a:r>
          <a:r>
            <a:rPr lang="en-US" sz="1200" kern="1200" dirty="0"/>
            <a:t> %:   Target assigned for </a:t>
          </a:r>
          <a:r>
            <a:rPr lang="en-US" sz="1200" kern="1200" dirty="0" err="1"/>
            <a:t>otif</a:t>
          </a:r>
          <a:r>
            <a:rPr lang="en-US" sz="1200" kern="1200" dirty="0"/>
            <a:t> % for a given customer</a:t>
          </a:r>
        </a:p>
      </dsp:txBody>
      <dsp:txXfrm>
        <a:off x="3343935" y="1728385"/>
        <a:ext cx="3893256" cy="1946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F3970-4566-414C-9B34-4C9E02C2F956}">
      <dsp:nvSpPr>
        <dsp:cNvPr id="0" name=""/>
        <dsp:cNvSpPr/>
      </dsp:nvSpPr>
      <dsp:spPr>
        <a:xfrm>
          <a:off x="1283" y="338141"/>
          <a:ext cx="5006206" cy="3675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fact_order_lines</a:t>
          </a:r>
          <a:r>
            <a:rPr lang="en-US" sz="1700" kern="1200" dirty="0"/>
            <a:t>:  This table contains all information about orders and each item inside the orders.</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a:t>3. customer_id: Unique ID that is given to each of the customers</a:t>
          </a:r>
        </a:p>
        <a:p>
          <a:pPr marL="114300" lvl="1" indent="-114300" algn="l" defTabSz="577850">
            <a:lnSpc>
              <a:spcPct val="90000"/>
            </a:lnSpc>
            <a:spcBef>
              <a:spcPct val="0"/>
            </a:spcBef>
            <a:spcAft>
              <a:spcPct val="15000"/>
            </a:spcAft>
            <a:buChar char="•"/>
          </a:pPr>
          <a:r>
            <a:rPr lang="en-US" sz="1300" kern="1200"/>
            <a:t>4. product_id: Unique ID that is given to each of the products</a:t>
          </a:r>
        </a:p>
        <a:p>
          <a:pPr marL="114300" lvl="1" indent="-114300" algn="l" defTabSz="577850">
            <a:lnSpc>
              <a:spcPct val="90000"/>
            </a:lnSpc>
            <a:spcBef>
              <a:spcPct val="0"/>
            </a:spcBef>
            <a:spcAft>
              <a:spcPct val="15000"/>
            </a:spcAft>
            <a:buChar char="•"/>
          </a:pPr>
          <a:r>
            <a:rPr lang="en-US" sz="1300" kern="1200"/>
            <a:t>5. order_qty: It is the number of products requested by the customer to be delivered</a:t>
          </a:r>
        </a:p>
        <a:p>
          <a:pPr marL="114300" lvl="1" indent="-114300" algn="l" defTabSz="577850">
            <a:lnSpc>
              <a:spcPct val="90000"/>
            </a:lnSpc>
            <a:spcBef>
              <a:spcPct val="0"/>
            </a:spcBef>
            <a:spcAft>
              <a:spcPct val="15000"/>
            </a:spcAft>
            <a:buChar char="•"/>
          </a:pPr>
          <a:r>
            <a:rPr lang="en-US" sz="1300" kern="1200" dirty="0"/>
            <a:t>6. </a:t>
          </a:r>
          <a:r>
            <a:rPr lang="en-US" sz="1300" kern="1200" dirty="0" err="1"/>
            <a:t>agreed_delivery_date</a:t>
          </a:r>
          <a:r>
            <a:rPr lang="en-US" sz="1300" kern="1200" dirty="0"/>
            <a:t>: It is the date agreed between the customer and </a:t>
          </a:r>
          <a:r>
            <a:rPr lang="en-US" sz="1300" b="0" i="0" kern="1200" dirty="0" err="1">
              <a:effectLst/>
            </a:rPr>
            <a:t>AtliQ</a:t>
          </a:r>
          <a:r>
            <a:rPr lang="en-US" sz="1300" b="0" i="0" kern="1200" dirty="0">
              <a:effectLst/>
            </a:rPr>
            <a:t> </a:t>
          </a:r>
          <a:r>
            <a:rPr lang="en-US" sz="1300" kern="1200" dirty="0"/>
            <a:t>Mart to deliver the products</a:t>
          </a:r>
        </a:p>
        <a:p>
          <a:pPr marL="114300" lvl="1" indent="-114300" algn="l" defTabSz="577850">
            <a:lnSpc>
              <a:spcPct val="90000"/>
            </a:lnSpc>
            <a:spcBef>
              <a:spcPct val="0"/>
            </a:spcBef>
            <a:spcAft>
              <a:spcPct val="15000"/>
            </a:spcAft>
            <a:buChar char="•"/>
          </a:pPr>
          <a:r>
            <a:rPr lang="en-US" sz="1300" kern="1200" dirty="0"/>
            <a:t>7. </a:t>
          </a:r>
          <a:r>
            <a:rPr lang="en-US" sz="1300" kern="1200" dirty="0" err="1"/>
            <a:t>actual_delivery_date</a:t>
          </a:r>
          <a:r>
            <a:rPr lang="en-US" sz="1300" kern="1200" dirty="0"/>
            <a:t>: It is the actual date </a:t>
          </a:r>
          <a:r>
            <a:rPr lang="en-US" sz="1300" b="0" i="0" kern="1200" dirty="0" err="1">
              <a:effectLst/>
            </a:rPr>
            <a:t>AtliQ</a:t>
          </a:r>
          <a:r>
            <a:rPr lang="en-US" sz="1300" kern="1200" dirty="0"/>
            <a:t> Mart delivered the product to the customer</a:t>
          </a:r>
        </a:p>
        <a:p>
          <a:pPr marL="114300" lvl="1" indent="-114300" algn="l" defTabSz="577850">
            <a:lnSpc>
              <a:spcPct val="90000"/>
            </a:lnSpc>
            <a:spcBef>
              <a:spcPct val="0"/>
            </a:spcBef>
            <a:spcAft>
              <a:spcPct val="15000"/>
            </a:spcAft>
            <a:buChar char="•"/>
          </a:pPr>
          <a:r>
            <a:rPr lang="en-US" sz="1300" kern="1200" dirty="0"/>
            <a:t>8. </a:t>
          </a:r>
          <a:r>
            <a:rPr lang="en-US" sz="1300" kern="1200" dirty="0" err="1"/>
            <a:t>delivered_qty</a:t>
          </a:r>
          <a:r>
            <a:rPr lang="en-US" sz="1300" kern="1200" dirty="0"/>
            <a:t>: It is the number of products that are actually delivered to the customer</a:t>
          </a:r>
        </a:p>
      </dsp:txBody>
      <dsp:txXfrm>
        <a:off x="1283" y="338141"/>
        <a:ext cx="5006206" cy="3675055"/>
      </dsp:txXfrm>
    </dsp:sp>
    <dsp:sp modelId="{878CBDCF-27B0-4813-A922-767157BEA907}">
      <dsp:nvSpPr>
        <dsp:cNvPr id="0" name=""/>
        <dsp:cNvSpPr/>
      </dsp:nvSpPr>
      <dsp:spPr>
        <a:xfrm>
          <a:off x="5509393" y="354150"/>
          <a:ext cx="5006206" cy="36948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fact_orders_aggregate</a:t>
          </a:r>
          <a:r>
            <a:rPr lang="en-US" sz="1700" kern="1200" dirty="0"/>
            <a:t>:  This table contains information about </a:t>
          </a:r>
          <a:r>
            <a:rPr lang="en-US" sz="1700" kern="1200" dirty="0" err="1"/>
            <a:t>OnTime</a:t>
          </a:r>
          <a:r>
            <a:rPr lang="en-US" sz="1700" kern="1200" dirty="0"/>
            <a:t>, </a:t>
          </a:r>
          <a:r>
            <a:rPr lang="en-US" sz="1700" kern="1200" dirty="0" err="1"/>
            <a:t>InFull</a:t>
          </a:r>
          <a:r>
            <a:rPr lang="en-US" sz="1700" kern="1200" dirty="0"/>
            <a:t> and </a:t>
          </a:r>
          <a:r>
            <a:rPr lang="en-US" sz="1700" kern="1200" dirty="0" err="1"/>
            <a:t>OnTime</a:t>
          </a:r>
          <a:r>
            <a:rPr lang="en-US" sz="1700" kern="1200" dirty="0"/>
            <a:t> </a:t>
          </a:r>
          <a:r>
            <a:rPr lang="en-US" sz="1700" kern="1200" dirty="0" err="1"/>
            <a:t>Infull</a:t>
          </a:r>
          <a:r>
            <a:rPr lang="en-US" sz="1700" kern="1200" dirty="0"/>
            <a:t> information    aggregated at the order level per customer</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customer_id: Unique ID that is given to each of the customers</a:t>
          </a:r>
        </a:p>
        <a:p>
          <a:pPr marL="114300" lvl="1" indent="-114300" algn="l" defTabSz="577850">
            <a:lnSpc>
              <a:spcPct val="90000"/>
            </a:lnSpc>
            <a:spcBef>
              <a:spcPct val="0"/>
            </a:spcBef>
            <a:spcAft>
              <a:spcPct val="15000"/>
            </a:spcAft>
            <a:buChar char="•"/>
          </a:pPr>
          <a:r>
            <a:rPr lang="en-US" sz="1300" kern="1200"/>
            <a:t>3.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dirty="0"/>
            <a:t>4. </a:t>
          </a:r>
          <a:r>
            <a:rPr lang="en-US" sz="1300" kern="1200" dirty="0" err="1"/>
            <a:t>on_time</a:t>
          </a:r>
          <a:r>
            <a:rPr lang="en-US" sz="1300" kern="1200" dirty="0"/>
            <a:t>: '1' denotes the order is </a:t>
          </a:r>
          <a:r>
            <a:rPr lang="en-US" sz="1300" kern="1200" dirty="0" err="1"/>
            <a:t>delviered</a:t>
          </a:r>
          <a:r>
            <a:rPr lang="en-US" sz="1300" kern="1200" dirty="0"/>
            <a:t> on time. '0' denotes the order is not delivered on time.</a:t>
          </a:r>
        </a:p>
        <a:p>
          <a:pPr marL="114300" lvl="1" indent="-114300" algn="l" defTabSz="577850">
            <a:lnSpc>
              <a:spcPct val="90000"/>
            </a:lnSpc>
            <a:spcBef>
              <a:spcPct val="0"/>
            </a:spcBef>
            <a:spcAft>
              <a:spcPct val="15000"/>
            </a:spcAft>
            <a:buChar char="•"/>
          </a:pPr>
          <a:r>
            <a:rPr lang="en-US" sz="1300" kern="1200"/>
            <a:t>5. in_full: '1' denotes the order is delviered in full quantity. '0' denotes the order is not delivered in full quantity.</a:t>
          </a:r>
        </a:p>
        <a:p>
          <a:pPr marL="114300" lvl="1" indent="-114300" algn="l" defTabSz="577850">
            <a:lnSpc>
              <a:spcPct val="90000"/>
            </a:lnSpc>
            <a:spcBef>
              <a:spcPct val="0"/>
            </a:spcBef>
            <a:spcAft>
              <a:spcPct val="15000"/>
            </a:spcAft>
            <a:buChar char="•"/>
          </a:pPr>
          <a:r>
            <a:rPr lang="en-US" sz="1300" kern="1200"/>
            <a:t>6: otif:    '1' denotes the order is delviered both on time and in full quantity. '0' denotes the order is either not delivered on time or not in full quantity.</a:t>
          </a:r>
        </a:p>
      </dsp:txBody>
      <dsp:txXfrm>
        <a:off x="5509393" y="354150"/>
        <a:ext cx="5006206" cy="36948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1E0A-C191-B147-4FF4-A73C084B8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7812D-7796-78E7-92E9-7D4FBF0CB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17B43-871A-A752-30DE-1ACC0AD4EAEA}"/>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B6C5632D-B8D3-001C-5098-6B8DB877B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12B6E-02BB-E161-7ADB-40BEEF26750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51911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B924-C511-B1E9-9AF9-72FC18FE76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BD279-F6FA-17F4-08A6-841AA21AC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190FB-92A7-76F2-9593-28FF396EC391}"/>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3852ABD1-8FFA-BE43-023A-C9192E9CD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60276-62B0-7E1B-4342-7E28B3423CE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6941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17C05-D334-FF7D-5FE0-CEA8E8095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EEA9-3D67-CAC1-09F5-5B9F32C93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6A66C-03AC-C860-970D-835BD51313D9}"/>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ED7A200B-0E71-A754-D91B-482233BCF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C7D22-FEE9-42D6-EC6E-DE30EE8A8558}"/>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37637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4D85-33CE-B1B4-CAED-486829227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D89A2-0AC2-7BCF-0EB6-15E582618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FFE0C-916F-BC0C-2FCB-0741E5CA6A03}"/>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117A95D1-3B3A-EE56-EFA9-B454B0A94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7D20B-2116-A508-23E2-2211BF0CB2F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9897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696E-4917-3D6A-FCDF-B8775D1D1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A6E619-4CA7-C8C0-E30F-F90BBCB12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9C037-70AA-FF00-813D-90A20B9984F6}"/>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508B5B58-C9A0-1E1C-6807-DA7EA84D9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DA00B-4A60-A36B-2B97-1A581D306E41}"/>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71364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848-7739-021A-DE9B-5C5D3C9DD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A80CC-8679-73DE-FE13-EF53ED3D1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48A974-F2F4-DD80-1EC5-2C36613AB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15D55-F069-278A-A043-41C2A258DA35}"/>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6" name="Footer Placeholder 5">
            <a:extLst>
              <a:ext uri="{FF2B5EF4-FFF2-40B4-BE49-F238E27FC236}">
                <a16:creationId xmlns:a16="http://schemas.microsoft.com/office/drawing/2014/main" id="{0FD120EC-02DC-AC07-281B-8C4C929F1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25ED3-FA58-5679-D1C4-A58791E985C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34088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AE7-882C-881A-81B0-EAEDE03C3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7EAD0-E5EF-1873-2D26-2A2000B60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F12D3-294D-008B-643F-08AFB397A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20E84A-638B-237B-8435-1AB598960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C7A5-33EE-B497-7525-0D7D19F3A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75D59-DCF1-AB54-1E75-375F497A466C}"/>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8" name="Footer Placeholder 7">
            <a:extLst>
              <a:ext uri="{FF2B5EF4-FFF2-40B4-BE49-F238E27FC236}">
                <a16:creationId xmlns:a16="http://schemas.microsoft.com/office/drawing/2014/main" id="{1343E200-7F5B-345D-3D90-AA9C49CC06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F880A-92B4-27DB-FE12-8DA96B979530}"/>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65796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CBB3-AA35-717A-672A-4747DFA4C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390762-8DF4-863B-44A2-D1A886ABF8A9}"/>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4" name="Footer Placeholder 3">
            <a:extLst>
              <a:ext uri="{FF2B5EF4-FFF2-40B4-BE49-F238E27FC236}">
                <a16:creationId xmlns:a16="http://schemas.microsoft.com/office/drawing/2014/main" id="{6EF6A541-E25B-24A3-058E-1DF57BD17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B3787-7161-9ED3-E653-79C93DA8C5F2}"/>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7720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575BB-5E8B-912D-CFD1-DF8A8AF03400}"/>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3" name="Footer Placeholder 2">
            <a:extLst>
              <a:ext uri="{FF2B5EF4-FFF2-40B4-BE49-F238E27FC236}">
                <a16:creationId xmlns:a16="http://schemas.microsoft.com/office/drawing/2014/main" id="{96FCD919-8FAE-669F-6A65-615A9E395A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887C5-87C2-74A9-E52D-9C9F0B9F6246}"/>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6831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69D-3711-55E9-2BA9-CA709EE9E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515C7D-E67A-52D2-6039-EFF01977E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6CB01-FD31-0985-3316-3046F3371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EF5A1-D273-B356-92AC-67910A03C106}"/>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6" name="Footer Placeholder 5">
            <a:extLst>
              <a:ext uri="{FF2B5EF4-FFF2-40B4-BE49-F238E27FC236}">
                <a16:creationId xmlns:a16="http://schemas.microsoft.com/office/drawing/2014/main" id="{FD13769C-F45A-94A5-8E2F-273368036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156A8-6DAD-C4E2-3CA7-E92590F23513}"/>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844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F536-9773-973F-61B2-9C65DD8F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7D6B8-0A0C-686E-2515-27AD0B7B4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426959-6E56-5406-4334-5F1F67629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4808-CB01-12DE-CA06-8B03F74FEA32}"/>
              </a:ext>
            </a:extLst>
          </p:cNvPr>
          <p:cNvSpPr>
            <a:spLocks noGrp="1"/>
          </p:cNvSpPr>
          <p:nvPr>
            <p:ph type="dt" sz="half" idx="10"/>
          </p:nvPr>
        </p:nvSpPr>
        <p:spPr/>
        <p:txBody>
          <a:bodyPr/>
          <a:lstStyle/>
          <a:p>
            <a:fld id="{C0B471DA-8874-42DB-8CBF-C4C6D470F127}" type="datetimeFigureOut">
              <a:rPr lang="en-IN" smtClean="0"/>
              <a:t>18-05-2023</a:t>
            </a:fld>
            <a:endParaRPr lang="en-IN"/>
          </a:p>
        </p:txBody>
      </p:sp>
      <p:sp>
        <p:nvSpPr>
          <p:cNvPr id="6" name="Footer Placeholder 5">
            <a:extLst>
              <a:ext uri="{FF2B5EF4-FFF2-40B4-BE49-F238E27FC236}">
                <a16:creationId xmlns:a16="http://schemas.microsoft.com/office/drawing/2014/main" id="{65D98367-0DC2-AD8A-5258-BD1D7235F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B1EBA-A2BF-2494-C618-CE3322196D7B}"/>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54514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3FADE-C561-B202-70F5-37BAB796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3F6074-0514-978C-FD26-FD37339C6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74F84-DDDC-C387-2F3D-AA22600BB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471DA-8874-42DB-8CBF-C4C6D470F127}" type="datetimeFigureOut">
              <a:rPr lang="en-IN" smtClean="0"/>
              <a:t>18-05-2023</a:t>
            </a:fld>
            <a:endParaRPr lang="en-IN"/>
          </a:p>
        </p:txBody>
      </p:sp>
      <p:sp>
        <p:nvSpPr>
          <p:cNvPr id="5" name="Footer Placeholder 4">
            <a:extLst>
              <a:ext uri="{FF2B5EF4-FFF2-40B4-BE49-F238E27FC236}">
                <a16:creationId xmlns:a16="http://schemas.microsoft.com/office/drawing/2014/main" id="{6EC2F086-3FA0-95A3-A268-5724E4A4F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A8AD15-83E4-7D3B-5C1F-92DD11A39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8C980-0358-4CEB-9207-330D6A39E594}" type="slidenum">
              <a:rPr lang="en-IN" smtClean="0"/>
              <a:t>‹#›</a:t>
            </a:fld>
            <a:endParaRPr lang="en-IN"/>
          </a:p>
        </p:txBody>
      </p:sp>
    </p:spTree>
    <p:extLst>
      <p:ext uri="{BB962C8B-B14F-4D97-AF65-F5344CB8AC3E}">
        <p14:creationId xmlns:p14="http://schemas.microsoft.com/office/powerpoint/2010/main" val="27924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B7CA6-CFAD-0B82-A6C2-FCD8F24C2C0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0" i="0" kern="1200" dirty="0" err="1">
                <a:solidFill>
                  <a:schemeClr val="bg1"/>
                </a:solidFill>
                <a:effectLst/>
                <a:latin typeface="+mj-lt"/>
                <a:ea typeface="+mj-ea"/>
                <a:cs typeface="+mj-cs"/>
              </a:rPr>
              <a:t>AtliQ</a:t>
            </a:r>
            <a:r>
              <a:rPr lang="en-US" sz="5400" b="0" i="0" kern="1200" dirty="0">
                <a:solidFill>
                  <a:schemeClr val="bg1"/>
                </a:solidFill>
                <a:effectLst/>
                <a:latin typeface="+mj-lt"/>
                <a:ea typeface="+mj-ea"/>
                <a:cs typeface="+mj-cs"/>
              </a:rPr>
              <a:t> Mart</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B613FC2-6EF9-CDD8-DD9E-405C9CB6A02A}"/>
              </a:ext>
            </a:extLst>
          </p:cNvPr>
          <p:cNvPicPr>
            <a:picLocks noGrp="1" noChangeAspect="1"/>
          </p:cNvPicPr>
          <p:nvPr>
            <p:ph idx="1"/>
          </p:nvPr>
        </p:nvPicPr>
        <p:blipFill>
          <a:blip r:embed="rId2"/>
          <a:stretch>
            <a:fillRect/>
          </a:stretch>
        </p:blipFill>
        <p:spPr>
          <a:xfrm>
            <a:off x="136524" y="2298654"/>
            <a:ext cx="11915775" cy="4421206"/>
          </a:xfrm>
          <a:prstGeom prst="rect">
            <a:avLst/>
          </a:prstGeom>
        </p:spPr>
      </p:pic>
    </p:spTree>
    <p:extLst>
      <p:ext uri="{BB962C8B-B14F-4D97-AF65-F5344CB8AC3E}">
        <p14:creationId xmlns:p14="http://schemas.microsoft.com/office/powerpoint/2010/main" val="129718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8E3426-B1FE-C056-BA23-451B94B6460C}"/>
              </a:ext>
            </a:extLst>
          </p:cNvPr>
          <p:cNvSpPr>
            <a:spLocks noGrp="1"/>
          </p:cNvSpPr>
          <p:nvPr>
            <p:ph type="title"/>
          </p:nvPr>
        </p:nvSpPr>
        <p:spPr>
          <a:xfrm>
            <a:off x="1047280" y="788894"/>
            <a:ext cx="10306520" cy="880730"/>
          </a:xfrm>
        </p:spPr>
        <p:txBody>
          <a:bodyPr>
            <a:normAutofit/>
          </a:bodyPr>
          <a:lstStyle/>
          <a:p>
            <a:r>
              <a:rPr lang="en-IN" sz="4000" dirty="0">
                <a:solidFill>
                  <a:srgbClr val="FFFFFF"/>
                </a:solidFill>
              </a:rPr>
              <a:t>DATASET:</a:t>
            </a:r>
          </a:p>
        </p:txBody>
      </p:sp>
      <p:graphicFrame>
        <p:nvGraphicFramePr>
          <p:cNvPr id="6" name="Content Placeholder 2">
            <a:extLst>
              <a:ext uri="{FF2B5EF4-FFF2-40B4-BE49-F238E27FC236}">
                <a16:creationId xmlns:a16="http://schemas.microsoft.com/office/drawing/2014/main" id="{1B9D9463-6395-DBD4-187A-F93172AD8E30}"/>
              </a:ext>
            </a:extLst>
          </p:cNvPr>
          <p:cNvGraphicFramePr>
            <a:graphicFrameLocks noGrp="1"/>
          </p:cNvGraphicFramePr>
          <p:nvPr>
            <p:ph idx="1"/>
            <p:extLst>
              <p:ext uri="{D42A27DB-BD31-4B8C-83A1-F6EECF244321}">
                <p14:modId xmlns:p14="http://schemas.microsoft.com/office/powerpoint/2010/main" val="3657561490"/>
              </p:ext>
            </p:extLst>
          </p:nvPr>
        </p:nvGraphicFramePr>
        <p:xfrm>
          <a:off x="1047280" y="2189665"/>
          <a:ext cx="10581128" cy="3676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831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C4F4D297-77FC-3761-DA18-2CE7614DFEC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323CAD-418D-3BEE-5235-337DACA72432}"/>
              </a:ext>
            </a:extLst>
          </p:cNvPr>
          <p:cNvSpPr>
            <a:spLocks noGrp="1"/>
          </p:cNvSpPr>
          <p:nvPr>
            <p:ph type="title"/>
          </p:nvPr>
        </p:nvSpPr>
        <p:spPr>
          <a:xfrm>
            <a:off x="838200" y="365125"/>
            <a:ext cx="10515600" cy="1325563"/>
          </a:xfrm>
        </p:spPr>
        <p:txBody>
          <a:bodyPr>
            <a:normAutofit/>
          </a:bodyPr>
          <a:lstStyle/>
          <a:p>
            <a:pPr algn="ctr"/>
            <a:r>
              <a:rPr lang="en-IN">
                <a:solidFill>
                  <a:srgbClr val="FFFFFF"/>
                </a:solidFill>
              </a:rPr>
              <a:t>DATASET:</a:t>
            </a:r>
            <a:endParaRPr lang="en-IN" dirty="0">
              <a:solidFill>
                <a:srgbClr val="FFFFFF"/>
              </a:solidFill>
            </a:endParaRPr>
          </a:p>
        </p:txBody>
      </p:sp>
      <p:graphicFrame>
        <p:nvGraphicFramePr>
          <p:cNvPr id="15" name="Content Placeholder 2">
            <a:extLst>
              <a:ext uri="{FF2B5EF4-FFF2-40B4-BE49-F238E27FC236}">
                <a16:creationId xmlns:a16="http://schemas.microsoft.com/office/drawing/2014/main" id="{76CFBE0D-A52B-09FD-D792-30D4A20FD555}"/>
              </a:ext>
            </a:extLst>
          </p:cNvPr>
          <p:cNvGraphicFramePr>
            <a:graphicFrameLocks noGrp="1"/>
          </p:cNvGraphicFramePr>
          <p:nvPr>
            <p:ph idx="1"/>
            <p:extLst>
              <p:ext uri="{D42A27DB-BD31-4B8C-83A1-F6EECF244321}">
                <p14:modId xmlns:p14="http://schemas.microsoft.com/office/powerpoint/2010/main" val="1902629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3619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BEEE1-1350-1028-9E71-7A88816D134C}"/>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776512F4-F54F-7E37-FC16-309EE57DA3A0}"/>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sz="1900" b="0" i="0" dirty="0" err="1">
                <a:effectLst/>
              </a:rPr>
              <a:t>AtliQ</a:t>
            </a:r>
            <a:r>
              <a:rPr lang="en-US" sz="1900" b="0" i="0" dirty="0">
                <a:effectLst/>
              </a:rPr>
              <a:t> Mart is a growing FMCG(</a:t>
            </a:r>
            <a:r>
              <a:rPr lang="en-US" sz="1900" dirty="0"/>
              <a:t>fast moving consumer Good) </a:t>
            </a:r>
            <a:r>
              <a:rPr lang="en-US" sz="1900" b="0" i="0" dirty="0">
                <a:effectLst/>
              </a:rPr>
              <a:t>manufacturer headquartered in </a:t>
            </a:r>
            <a:r>
              <a:rPr lang="en-US" sz="1900" dirty="0"/>
              <a:t>Gujarat</a:t>
            </a:r>
            <a:r>
              <a:rPr lang="en-US" sz="1900" b="0" i="0" dirty="0">
                <a:effectLst/>
              </a:rPr>
              <a:t>, India. It is currently operational in three cities </a:t>
            </a:r>
            <a:r>
              <a:rPr lang="en-US" sz="1900" dirty="0" err="1"/>
              <a:t>Vadodra</a:t>
            </a:r>
            <a:r>
              <a:rPr lang="en-US" sz="1900" dirty="0"/>
              <a:t> </a:t>
            </a:r>
            <a:r>
              <a:rPr lang="en-US" sz="1900" b="0" i="0" dirty="0">
                <a:effectLst/>
              </a:rPr>
              <a:t>,Surat and </a:t>
            </a:r>
            <a:r>
              <a:rPr lang="en-US" sz="1900" dirty="0"/>
              <a:t>Ahmedabad</a:t>
            </a:r>
            <a:r>
              <a:rPr lang="en-US" sz="1900" b="0" i="0" dirty="0">
                <a:effectLst/>
              </a:rPr>
              <a:t>. They want to expand to other metro/tier1 cities in the next 2 years.</a:t>
            </a:r>
            <a:br>
              <a:rPr lang="en-US" sz="1900" dirty="0"/>
            </a:br>
            <a:br>
              <a:rPr lang="en-US" sz="1900" dirty="0"/>
            </a:br>
            <a:r>
              <a:rPr lang="en-US" sz="1900" b="0" i="0" dirty="0" err="1">
                <a:effectLst/>
              </a:rPr>
              <a:t>AtliQ</a:t>
            </a:r>
            <a:r>
              <a:rPr lang="en-US" sz="1900" dirty="0"/>
              <a:t> </a:t>
            </a:r>
            <a:r>
              <a:rPr lang="en-US" sz="1900" b="0" i="0" dirty="0">
                <a:effectLst/>
              </a:rPr>
              <a:t>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br>
              <a:rPr lang="en-US" sz="1900" dirty="0"/>
            </a:br>
            <a:br>
              <a:rPr lang="en-US" sz="1900" dirty="0"/>
            </a:br>
            <a:r>
              <a:rPr lang="en-US" sz="1900" b="0" i="0" dirty="0">
                <a:effectLst/>
              </a:rPr>
              <a:t>The Supply Chain team decided to use a standard approach to measure the service level in which they will measure ‘on-time delivery (OT) %’, ‘In-full delivery (IF) %’ and </a:t>
            </a:r>
            <a:r>
              <a:rPr lang="en-US" sz="1900" b="0" i="0" dirty="0" err="1">
                <a:effectLst/>
              </a:rPr>
              <a:t>OnTime</a:t>
            </a:r>
            <a:r>
              <a:rPr lang="en-US" sz="1900" b="0" i="0" dirty="0">
                <a:effectLst/>
              </a:rPr>
              <a:t> in full (OTIF) % of the customer orders on a daily basis against the target service level set for each customer.</a:t>
            </a:r>
            <a:endParaRPr lang="en-US" sz="1900" dirty="0"/>
          </a:p>
        </p:txBody>
      </p:sp>
    </p:spTree>
    <p:extLst>
      <p:ext uri="{BB962C8B-B14F-4D97-AF65-F5344CB8AC3E}">
        <p14:creationId xmlns:p14="http://schemas.microsoft.com/office/powerpoint/2010/main" val="36667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38E1D7B-7EA8-4739-E3B6-69DC9B66C9B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Task: </a:t>
            </a:r>
            <a:r>
              <a:rPr lang="en-US" sz="4000" b="0" i="0">
                <a:solidFill>
                  <a:srgbClr val="FFFFFF"/>
                </a:solidFill>
                <a:effectLst/>
                <a:latin typeface="poppins" panose="00000500000000000000" pitchFamily="2" charset="0"/>
              </a:rPr>
              <a:t> </a:t>
            </a:r>
            <a:endParaRPr lang="en-IN" sz="4000">
              <a:solidFill>
                <a:srgbClr val="FFFFFF"/>
              </a:solidFill>
            </a:endParaRPr>
          </a:p>
        </p:txBody>
      </p:sp>
      <p:sp>
        <p:nvSpPr>
          <p:cNvPr id="3" name="Content Placeholder 2">
            <a:extLst>
              <a:ext uri="{FF2B5EF4-FFF2-40B4-BE49-F238E27FC236}">
                <a16:creationId xmlns:a16="http://schemas.microsoft.com/office/drawing/2014/main" id="{769F70D1-7C64-52F2-FBEE-A190CDC946EA}"/>
              </a:ext>
            </a:extLst>
          </p:cNvPr>
          <p:cNvSpPr>
            <a:spLocks noGrp="1"/>
          </p:cNvSpPr>
          <p:nvPr>
            <p:ph idx="1"/>
          </p:nvPr>
        </p:nvSpPr>
        <p:spPr>
          <a:xfrm>
            <a:off x="1367624" y="2490436"/>
            <a:ext cx="9708995" cy="3567173"/>
          </a:xfrm>
        </p:spPr>
        <p:txBody>
          <a:bodyPr anchor="ctr">
            <a:normAutofit/>
          </a:bodyPr>
          <a:lstStyle/>
          <a:p>
            <a:pPr marL="0" indent="0">
              <a:buNone/>
            </a:pPr>
            <a:r>
              <a:rPr lang="en-US" sz="1700" dirty="0">
                <a:latin typeface="poppins" panose="00000500000000000000" pitchFamily="2" charset="0"/>
              </a:rPr>
              <a:t>Mickey Krishna is the data analyst in the supply chain team who joined SBG Mart recently. He has been briefed about the </a:t>
            </a:r>
            <a:r>
              <a:rPr lang="en-US" sz="1700" dirty="0" err="1">
                <a:latin typeface="poppins" panose="00000500000000000000" pitchFamily="2" charset="0"/>
              </a:rPr>
              <a:t>the</a:t>
            </a:r>
            <a:r>
              <a:rPr lang="en-US" sz="1700" dirty="0">
                <a:latin typeface="poppins" panose="00000500000000000000" pitchFamily="2" charset="0"/>
              </a:rPr>
              <a:t> task in the stakeholder business review meeting. Now Imagine yourself as Mickey Krishna and play the role of the new data analyst who is excited to build this dashboard and perform the following task.</a:t>
            </a:r>
          </a:p>
          <a:p>
            <a:pPr marL="0" indent="0">
              <a:buNone/>
            </a:pPr>
            <a:endParaRPr lang="en-US" sz="1700" dirty="0">
              <a:latin typeface="poppins" panose="00000500000000000000" pitchFamily="2" charset="0"/>
            </a:endParaRPr>
          </a:p>
          <a:p>
            <a:pPr>
              <a:buFont typeface="+mj-lt"/>
              <a:buAutoNum type="arabicPeriod"/>
            </a:pPr>
            <a:r>
              <a:rPr lang="en-US" sz="1700" dirty="0">
                <a:latin typeface="poppins" panose="00000500000000000000" pitchFamily="2" charset="0"/>
              </a:rPr>
              <a:t>Create the metrics according to the metrics list.</a:t>
            </a:r>
          </a:p>
          <a:p>
            <a:pPr>
              <a:buFont typeface="+mj-lt"/>
              <a:buAutoNum type="arabicPeriod"/>
            </a:pPr>
            <a:r>
              <a:rPr lang="en-US" sz="1700" dirty="0">
                <a:latin typeface="poppins" panose="00000500000000000000" pitchFamily="2" charset="0"/>
              </a:rPr>
              <a:t>Create a dashboard according to the requirements provided by stakeholders in the business review meeting. You will be provided with the transcript of this business review meeting in the form of a comic.</a:t>
            </a:r>
          </a:p>
          <a:p>
            <a:pPr>
              <a:buFont typeface="+mj-lt"/>
              <a:buAutoNum type="arabicPeriod"/>
            </a:pPr>
            <a:r>
              <a:rPr lang="en-US" sz="1700" dirty="0">
                <a:latin typeface="poppins" panose="00000500000000000000" pitchFamily="2" charset="0"/>
              </a:rPr>
              <a:t>Create relevant insights that are not provided in the metric list/stakeholder meeting.</a:t>
            </a:r>
          </a:p>
          <a:p>
            <a:endParaRPr lang="en-IN" sz="1700" dirty="0"/>
          </a:p>
        </p:txBody>
      </p:sp>
    </p:spTree>
    <p:extLst>
      <p:ext uri="{BB962C8B-B14F-4D97-AF65-F5344CB8AC3E}">
        <p14:creationId xmlns:p14="http://schemas.microsoft.com/office/powerpoint/2010/main" val="286998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41-9E7A-C37D-48DE-72A4AFC8793E}"/>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10754E45-7F0A-4F7F-0BA6-8139F6C1EB56}"/>
              </a:ext>
            </a:extLst>
          </p:cNvPr>
          <p:cNvPicPr>
            <a:picLocks noGrp="1" noChangeAspect="1"/>
          </p:cNvPicPr>
          <p:nvPr>
            <p:ph idx="1"/>
          </p:nvPr>
        </p:nvPicPr>
        <p:blipFill>
          <a:blip r:embed="rId2"/>
          <a:stretch>
            <a:fillRect/>
          </a:stretch>
        </p:blipFill>
        <p:spPr>
          <a:xfrm>
            <a:off x="6202393" y="0"/>
            <a:ext cx="6348794" cy="6927011"/>
          </a:xfrm>
        </p:spPr>
      </p:pic>
      <p:pic>
        <p:nvPicPr>
          <p:cNvPr id="5" name="Picture 4">
            <a:extLst>
              <a:ext uri="{FF2B5EF4-FFF2-40B4-BE49-F238E27FC236}">
                <a16:creationId xmlns:a16="http://schemas.microsoft.com/office/drawing/2014/main" id="{F8C49134-E884-D754-3CAB-F1012EEF189F}"/>
              </a:ext>
            </a:extLst>
          </p:cNvPr>
          <p:cNvPicPr>
            <a:picLocks noChangeAspect="1"/>
          </p:cNvPicPr>
          <p:nvPr/>
        </p:nvPicPr>
        <p:blipFill>
          <a:blip r:embed="rId3"/>
          <a:stretch>
            <a:fillRect/>
          </a:stretch>
        </p:blipFill>
        <p:spPr>
          <a:xfrm>
            <a:off x="-610181" y="0"/>
            <a:ext cx="6706181" cy="6927010"/>
          </a:xfrm>
          <a:prstGeom prst="rect">
            <a:avLst/>
          </a:prstGeom>
        </p:spPr>
      </p:pic>
    </p:spTree>
    <p:extLst>
      <p:ext uri="{BB962C8B-B14F-4D97-AF65-F5344CB8AC3E}">
        <p14:creationId xmlns:p14="http://schemas.microsoft.com/office/powerpoint/2010/main" val="16703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1E7-965C-B183-94A4-7DFBC0C040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5517E56-6A16-BF7A-9D6E-7246873D37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EF2E8-53E8-9467-E56B-ABCD860DC3D8}"/>
              </a:ext>
            </a:extLst>
          </p:cNvPr>
          <p:cNvPicPr>
            <a:picLocks noChangeAspect="1"/>
          </p:cNvPicPr>
          <p:nvPr/>
        </p:nvPicPr>
        <p:blipFill>
          <a:blip r:embed="rId2"/>
          <a:stretch>
            <a:fillRect/>
          </a:stretch>
        </p:blipFill>
        <p:spPr>
          <a:xfrm>
            <a:off x="838200" y="0"/>
            <a:ext cx="10706100" cy="6677025"/>
          </a:xfrm>
          <a:prstGeom prst="rect">
            <a:avLst/>
          </a:prstGeom>
        </p:spPr>
      </p:pic>
    </p:spTree>
    <p:extLst>
      <p:ext uri="{BB962C8B-B14F-4D97-AF65-F5344CB8AC3E}">
        <p14:creationId xmlns:p14="http://schemas.microsoft.com/office/powerpoint/2010/main" val="21554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049D6F2-1B46-B198-6DF9-AA25E8ABE120}"/>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ORDERS and LINES:</a:t>
            </a:r>
          </a:p>
        </p:txBody>
      </p:sp>
      <p:sp>
        <p:nvSpPr>
          <p:cNvPr id="27" name="Content Placeholder 2">
            <a:extLst>
              <a:ext uri="{FF2B5EF4-FFF2-40B4-BE49-F238E27FC236}">
                <a16:creationId xmlns:a16="http://schemas.microsoft.com/office/drawing/2014/main" id="{AF7D51DD-7F96-2EE3-3CAF-4B9241396A02}"/>
              </a:ext>
            </a:extLst>
          </p:cNvPr>
          <p:cNvSpPr>
            <a:spLocks noGrp="1"/>
          </p:cNvSpPr>
          <p:nvPr>
            <p:ph idx="1"/>
          </p:nvPr>
        </p:nvSpPr>
        <p:spPr>
          <a:xfrm>
            <a:off x="1367624" y="2490436"/>
            <a:ext cx="9708995" cy="3567173"/>
          </a:xfrm>
        </p:spPr>
        <p:txBody>
          <a:bodyPr anchor="ctr">
            <a:normAutofit/>
          </a:bodyPr>
          <a:lstStyle/>
          <a:p>
            <a:pPr fontAlgn="base"/>
            <a:r>
              <a:rPr lang="en-US" sz="2200" b="0" i="0">
                <a:effectLst/>
                <a:latin typeface="-apple-system"/>
              </a:rPr>
              <a:t>Generally, an order contains information about the order. Who placed the order, what time they placed it, the shipping address associated, the billing address, payment method, when it was fulfilled, etc. It often does not contain any information about what was ordered.</a:t>
            </a:r>
          </a:p>
          <a:p>
            <a:pPr fontAlgn="base"/>
            <a:r>
              <a:rPr lang="en-US" sz="2200" b="0" i="0">
                <a:effectLst/>
                <a:latin typeface="-apple-system"/>
              </a:rPr>
              <a:t>The order line generally contains information about what was ordered, this is done because a single order can have multiple items in it. So the order line would specify the item ordered, the quantity ordered and the price charged, and there would be one line for each different item ordered.</a:t>
            </a:r>
          </a:p>
          <a:p>
            <a:pPr fontAlgn="base"/>
            <a:r>
              <a:rPr lang="en-US" sz="2200">
                <a:latin typeface="-apple-system"/>
              </a:rPr>
              <a:t>Example: Let’s say you order 2 sweaters and 1 joggers from Ajio. A unique order ID is generated for all these items. Here Sweaters and Jogger is an order line.</a:t>
            </a:r>
          </a:p>
          <a:p>
            <a:pPr fontAlgn="base"/>
            <a:endParaRPr lang="en-US" sz="2200" b="0" i="0">
              <a:effectLst/>
              <a:latin typeface="-apple-system"/>
            </a:endParaRPr>
          </a:p>
          <a:p>
            <a:endParaRPr lang="en-IN" sz="2200"/>
          </a:p>
        </p:txBody>
      </p:sp>
    </p:spTree>
    <p:extLst>
      <p:ext uri="{BB962C8B-B14F-4D97-AF65-F5344CB8AC3E}">
        <p14:creationId xmlns:p14="http://schemas.microsoft.com/office/powerpoint/2010/main" val="184982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x trolley">
            <a:extLst>
              <a:ext uri="{FF2B5EF4-FFF2-40B4-BE49-F238E27FC236}">
                <a16:creationId xmlns:a16="http://schemas.microsoft.com/office/drawing/2014/main" id="{8A2544CA-0832-3D98-F7EA-B19E70A82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06" name="Group 25">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7" name="Oval 2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97028-22B7-87FB-1FB7-4B2E0C40E48D}"/>
              </a:ext>
            </a:extLst>
          </p:cNvPr>
          <p:cNvSpPr>
            <a:spLocks noGrp="1"/>
          </p:cNvSpPr>
          <p:nvPr>
            <p:ph type="title"/>
          </p:nvPr>
        </p:nvSpPr>
        <p:spPr>
          <a:xfrm>
            <a:off x="702591" y="3404608"/>
            <a:ext cx="3520789" cy="2666087"/>
          </a:xfrm>
        </p:spPr>
        <p:txBody>
          <a:bodyPr>
            <a:normAutofit/>
          </a:bodyPr>
          <a:lstStyle/>
          <a:p>
            <a:pPr algn="ctr"/>
            <a:r>
              <a:rPr lang="en-IN" dirty="0">
                <a:solidFill>
                  <a:schemeClr val="bg1"/>
                </a:solidFill>
              </a:rPr>
              <a:t>Line Fill Rate and Volume Fill Rate</a:t>
            </a:r>
          </a:p>
        </p:txBody>
      </p:sp>
      <p:grpSp>
        <p:nvGrpSpPr>
          <p:cNvPr id="207"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3" name="Freeform: Shape 3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 name="Freeform: Shape 3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5A73552-57CC-39D5-89B3-E3D539C8D636}"/>
              </a:ext>
            </a:extLst>
          </p:cNvPr>
          <p:cNvSpPr>
            <a:spLocks noGrp="1"/>
          </p:cNvSpPr>
          <p:nvPr>
            <p:ph idx="1"/>
          </p:nvPr>
        </p:nvSpPr>
        <p:spPr>
          <a:xfrm>
            <a:off x="6477270" y="280374"/>
            <a:ext cx="4974771" cy="6025176"/>
          </a:xfrm>
        </p:spPr>
        <p:txBody>
          <a:bodyPr>
            <a:normAutofit/>
          </a:bodyPr>
          <a:lstStyle/>
          <a:p>
            <a:r>
              <a:rPr lang="en-US" sz="1800" dirty="0">
                <a:solidFill>
                  <a:schemeClr val="bg1"/>
                </a:solidFill>
              </a:rPr>
              <a:t> Line Fill Rate is an important metric for the supply planning team to understand how many lines they shipped out of the total lines ordered. This metric does not consider the delivery time of the order.</a:t>
            </a:r>
          </a:p>
          <a:p>
            <a:r>
              <a:rPr lang="en-US" sz="1800" dirty="0">
                <a:solidFill>
                  <a:schemeClr val="bg1"/>
                </a:solidFill>
              </a:rPr>
              <a:t> Volume fill rate or case fill rate is a similar metric useful for the supply planning team to understand the total quantity they are able to ship for a customer per order or for a given period of time</a:t>
            </a:r>
            <a:r>
              <a:rPr lang="en-US" sz="1800" b="0" i="0" dirty="0">
                <a:solidFill>
                  <a:schemeClr val="bg1"/>
                </a:solidFill>
                <a:effectLst/>
                <a:latin typeface="Raleway" panose="020B0604020202020204" pitchFamily="2" charset="0"/>
              </a:rPr>
              <a:t>.</a:t>
            </a:r>
          </a:p>
          <a:p>
            <a:endParaRPr lang="en-US" sz="1800" dirty="0">
              <a:solidFill>
                <a:schemeClr val="bg1"/>
              </a:solidFill>
              <a:latin typeface="Raleway" panose="020B0604020202020204" pitchFamily="2" charset="0"/>
            </a:endParaRPr>
          </a:p>
          <a:p>
            <a:r>
              <a:rPr lang="en-IN" sz="1800" dirty="0">
                <a:solidFill>
                  <a:schemeClr val="bg1"/>
                </a:solidFill>
              </a:rPr>
              <a:t>Example: In above example, let’s say </a:t>
            </a:r>
            <a:r>
              <a:rPr lang="en-IN" sz="1800" dirty="0" err="1">
                <a:solidFill>
                  <a:schemeClr val="bg1"/>
                </a:solidFill>
              </a:rPr>
              <a:t>Ajio</a:t>
            </a:r>
            <a:r>
              <a:rPr lang="en-IN" sz="1800" dirty="0">
                <a:solidFill>
                  <a:schemeClr val="bg1"/>
                </a:solidFill>
              </a:rPr>
              <a:t> is able to ship you 1 sweater and 1 jogger . The line item sweater is failed because you requested 2. So line rate for </a:t>
            </a:r>
            <a:r>
              <a:rPr lang="en-IN" sz="1800" dirty="0" err="1">
                <a:solidFill>
                  <a:schemeClr val="bg1"/>
                </a:solidFill>
              </a:rPr>
              <a:t>Ajio</a:t>
            </a:r>
            <a:r>
              <a:rPr lang="en-IN" sz="1800" dirty="0">
                <a:solidFill>
                  <a:schemeClr val="bg1"/>
                </a:solidFill>
              </a:rPr>
              <a:t> for your order is order in lines fulfilled/lines ordered (1/2=50%, in this case)</a:t>
            </a:r>
          </a:p>
          <a:p>
            <a:pPr marL="0" indent="0">
              <a:buNone/>
            </a:pPr>
            <a:r>
              <a:rPr lang="en-IN" sz="1800" dirty="0">
                <a:solidFill>
                  <a:schemeClr val="bg1"/>
                </a:solidFill>
              </a:rPr>
              <a:t>   Volume fill rate will be total quantity shipped/total quantity ordered     (2/3=75%, in this case).</a:t>
            </a:r>
          </a:p>
          <a:p>
            <a:endParaRPr lang="en-IN" sz="1500" dirty="0">
              <a:solidFill>
                <a:schemeClr val="bg1"/>
              </a:solidFill>
            </a:endParaRPr>
          </a:p>
        </p:txBody>
      </p:sp>
    </p:spTree>
    <p:extLst>
      <p:ext uri="{BB962C8B-B14F-4D97-AF65-F5344CB8AC3E}">
        <p14:creationId xmlns:p14="http://schemas.microsoft.com/office/powerpoint/2010/main" val="17970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78B-3F2D-19FE-F489-0C02E1B31ECB}"/>
              </a:ext>
            </a:extLst>
          </p:cNvPr>
          <p:cNvSpPr>
            <a:spLocks noGrp="1"/>
          </p:cNvSpPr>
          <p:nvPr>
            <p:ph type="title"/>
          </p:nvPr>
        </p:nvSpPr>
        <p:spPr>
          <a:xfrm>
            <a:off x="838200" y="365126"/>
            <a:ext cx="10515600" cy="100700"/>
          </a:xfrm>
        </p:spPr>
        <p:txBody>
          <a:bodyPr>
            <a:normAutofit fontScale="90000"/>
          </a:bodyPr>
          <a:lstStyle/>
          <a:p>
            <a:r>
              <a:rPr lang="en-IN">
                <a:solidFill>
                  <a:schemeClr val="bg1"/>
                </a:solidFill>
              </a:rPr>
              <a:t>c</a:t>
            </a:r>
            <a:endParaRPr lang="en-IN" dirty="0">
              <a:solidFill>
                <a:schemeClr val="bg1"/>
              </a:solidFill>
            </a:endParaRPr>
          </a:p>
        </p:txBody>
      </p:sp>
      <p:graphicFrame>
        <p:nvGraphicFramePr>
          <p:cNvPr id="14" name="Content Placeholder 2">
            <a:extLst>
              <a:ext uri="{FF2B5EF4-FFF2-40B4-BE49-F238E27FC236}">
                <a16:creationId xmlns:a16="http://schemas.microsoft.com/office/drawing/2014/main" id="{FD38E450-B51A-BF8B-E468-638C1BA42B9B}"/>
              </a:ext>
            </a:extLst>
          </p:cNvPr>
          <p:cNvGraphicFramePr>
            <a:graphicFrameLocks noGrp="1"/>
          </p:cNvGraphicFramePr>
          <p:nvPr>
            <p:ph idx="1"/>
            <p:extLst>
              <p:ext uri="{D42A27DB-BD31-4B8C-83A1-F6EECF244321}">
                <p14:modId xmlns:p14="http://schemas.microsoft.com/office/powerpoint/2010/main" val="2958877521"/>
              </p:ext>
            </p:extLst>
          </p:nvPr>
        </p:nvGraphicFramePr>
        <p:xfrm>
          <a:off x="838200" y="629728"/>
          <a:ext cx="10515600" cy="5547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59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B4041D-CD79-C40E-2C40-4A009854016C}"/>
              </a:ext>
            </a:extLst>
          </p:cNvPr>
          <p:cNvSpPr>
            <a:spLocks noGrp="1"/>
          </p:cNvSpPr>
          <p:nvPr>
            <p:ph type="title"/>
          </p:nvPr>
        </p:nvSpPr>
        <p:spPr>
          <a:xfrm>
            <a:off x="1047280" y="788894"/>
            <a:ext cx="10306520" cy="880730"/>
          </a:xfrm>
        </p:spPr>
        <p:txBody>
          <a:bodyPr>
            <a:normAutofit/>
          </a:bodyPr>
          <a:lstStyle/>
          <a:p>
            <a:r>
              <a:rPr lang="en-IN" sz="4000">
                <a:solidFill>
                  <a:srgbClr val="FFFFFF"/>
                </a:solidFill>
              </a:rPr>
              <a:t>DATSET:</a:t>
            </a:r>
          </a:p>
        </p:txBody>
      </p:sp>
      <p:graphicFrame>
        <p:nvGraphicFramePr>
          <p:cNvPr id="5" name="Content Placeholder 2">
            <a:extLst>
              <a:ext uri="{FF2B5EF4-FFF2-40B4-BE49-F238E27FC236}">
                <a16:creationId xmlns:a16="http://schemas.microsoft.com/office/drawing/2014/main" id="{36E66682-26B2-54D5-D990-496176608818}"/>
              </a:ext>
            </a:extLst>
          </p:cNvPr>
          <p:cNvGraphicFramePr>
            <a:graphicFrameLocks noGrp="1"/>
          </p:cNvGraphicFramePr>
          <p:nvPr>
            <p:ph idx="1"/>
            <p:extLst>
              <p:ext uri="{D42A27DB-BD31-4B8C-83A1-F6EECF244321}">
                <p14:modId xmlns:p14="http://schemas.microsoft.com/office/powerpoint/2010/main" val="86414248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0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2975</TotalTime>
  <Words>1414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poppins</vt:lpstr>
      <vt:lpstr>Raleway</vt:lpstr>
      <vt:lpstr>Office Theme</vt:lpstr>
      <vt:lpstr>AtliQ Mart</vt:lpstr>
      <vt:lpstr>PROBLEM STATEMENT:</vt:lpstr>
      <vt:lpstr>Task:  </vt:lpstr>
      <vt:lpstr>PowerPoint Presentation</vt:lpstr>
      <vt:lpstr>PowerPoint Presentation</vt:lpstr>
      <vt:lpstr>ORDERS and LINES:</vt:lpstr>
      <vt:lpstr>Line Fill Rate and Volume Fill Rate</vt:lpstr>
      <vt:lpstr>c</vt:lpstr>
      <vt:lpstr>DATSET:</vt:lpstr>
      <vt:lpstr>DATASET:</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Nikita .</dc:creator>
  <cp:lastModifiedBy>HIMANSHU PATEL</cp:lastModifiedBy>
  <cp:revision>5</cp:revision>
  <dcterms:created xsi:type="dcterms:W3CDTF">2022-11-12T10:46:15Z</dcterms:created>
  <dcterms:modified xsi:type="dcterms:W3CDTF">2023-05-18T04:38:31Z</dcterms:modified>
</cp:coreProperties>
</file>