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64" r:id="rId4"/>
    <p:sldId id="259" r:id="rId5"/>
    <p:sldId id="260" r:id="rId6"/>
    <p:sldId id="261" r:id="rId7"/>
    <p:sldId id="262" r:id="rId8"/>
    <p:sldId id="263" r:id="rId9"/>
    <p:sldId id="265" r:id="rId10"/>
    <p:sldId id="266" r:id="rId11"/>
    <p:sldId id="267" r:id="rId12"/>
    <p:sldId id="268" r:id="rId13"/>
    <p:sldId id="269" r:id="rId14"/>
    <p:sldId id="270" r:id="rId15"/>
    <p:sldId id="271" r:id="rId16"/>
    <p:sldId id="273" r:id="rId17"/>
    <p:sldId id="274" r:id="rId18"/>
    <p:sldId id="276" r:id="rId19"/>
    <p:sldId id="277" r:id="rId20"/>
    <p:sldId id="275" r:id="rId21"/>
    <p:sldId id="272" r:id="rId22"/>
    <p:sldId id="25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八木辰弥" initials="八木辰弥" lastIdx="4" clrIdx="0">
    <p:extLst>
      <p:ext uri="{19B8F6BF-5375-455C-9EA6-DF929625EA0E}">
        <p15:presenceInfo xmlns:p15="http://schemas.microsoft.com/office/powerpoint/2012/main" userId="S::himrock922@jaist.ac.jp::b0e6ee85-1db8-44f5-b1cb-b1a9a3cef8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917EF-F2F8-0946-A4FA-6AA7FADD0728}" v="10" dt="2020-03-12T05:37:46.5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7011"/>
  </p:normalViewPr>
  <p:slideViewPr>
    <p:cSldViewPr snapToGrid="0" snapToObjects="1">
      <p:cViewPr varScale="1">
        <p:scale>
          <a:sx n="93" d="100"/>
          <a:sy n="93" d="100"/>
        </p:scale>
        <p:origin x="21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1T14:11:07.323" idx="4">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95AC5-9E7E-5C49-894F-B6895F380A9C}" type="datetimeFigureOut">
              <a:rPr kumimoji="1" lang="ja-JP" altLang="en-US" smtClean="0"/>
              <a:t>2020/3/13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B5257-5A1C-1C4D-B568-31870DE239C4}" type="slidenum">
              <a:rPr kumimoji="1" lang="ja-JP" altLang="en-US" smtClean="0"/>
              <a:t>‹#›</a:t>
            </a:fld>
            <a:endParaRPr kumimoji="1" lang="ja-JP" altLang="en-US"/>
          </a:p>
        </p:txBody>
      </p:sp>
    </p:spTree>
    <p:extLst>
      <p:ext uri="{BB962C8B-B14F-4D97-AF65-F5344CB8AC3E}">
        <p14:creationId xmlns:p14="http://schemas.microsoft.com/office/powerpoint/2010/main" val="7881346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4</a:t>
            </a:fld>
            <a:endParaRPr kumimoji="1" lang="ja-JP" altLang="en-US"/>
          </a:p>
        </p:txBody>
      </p:sp>
    </p:spTree>
    <p:extLst>
      <p:ext uri="{BB962C8B-B14F-4D97-AF65-F5344CB8AC3E}">
        <p14:creationId xmlns:p14="http://schemas.microsoft.com/office/powerpoint/2010/main" val="375199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1985</a:t>
            </a:r>
            <a:r>
              <a:rPr kumimoji="1" lang="ja-JP" altLang="en-US"/>
              <a:t>年の第</a:t>
            </a:r>
            <a:r>
              <a:rPr kumimoji="1" lang="en-US" altLang="ja-JP" dirty="0"/>
              <a:t>8</a:t>
            </a:r>
            <a:r>
              <a:rPr kumimoji="1" lang="ja-JP" altLang="en-US"/>
              <a:t>回</a:t>
            </a:r>
            <a:r>
              <a:rPr kumimoji="1" lang="en-US" altLang="ja-JP" dirty="0"/>
              <a:t>ICSE(International </a:t>
            </a:r>
            <a:r>
              <a:rPr kumimoji="1" lang="en-US" altLang="ja-JP" dirty="0" err="1"/>
              <a:t>Confeence</a:t>
            </a:r>
            <a:r>
              <a:rPr kumimoji="1" lang="en-US" altLang="ja-JP" dirty="0"/>
              <a:t> on Software Engineering)</a:t>
            </a:r>
            <a:r>
              <a:rPr kumimoji="1" lang="ja-JP" altLang="en-US"/>
              <a:t>で、委員長の</a:t>
            </a:r>
            <a:r>
              <a:rPr kumimoji="1" lang="en-US" altLang="ja-JP" dirty="0"/>
              <a:t>M. Lehman</a:t>
            </a:r>
            <a:r>
              <a:rPr kumimoji="1" lang="ja-JP" altLang="en-US"/>
              <a:t>がプロセスの重要性を強調し、全体テーマとして掲げた頃から、ソフトウエア工学の研究界でもソフトウェアプロセスを研究対象としようという機運が出てきた。</a:t>
            </a:r>
            <a:endParaRPr kumimoji="1" lang="en-US" altLang="ja-JP" dirty="0"/>
          </a:p>
          <a:p>
            <a:endParaRPr kumimoji="1" lang="en-US" altLang="ja-JP" dirty="0"/>
          </a:p>
          <a:p>
            <a:r>
              <a:rPr kumimoji="1" lang="en-US" altLang="ja-JP" dirty="0"/>
              <a:t>1987</a:t>
            </a:r>
            <a:r>
              <a:rPr kumimoji="1" lang="ja-JP" altLang="en-US"/>
              <a:t>年に</a:t>
            </a:r>
            <a:r>
              <a:rPr kumimoji="1" lang="en-US" altLang="ja-JP" dirty="0"/>
              <a:t>L. </a:t>
            </a:r>
            <a:r>
              <a:rPr kumimoji="1" lang="en-US" altLang="ja-JP" dirty="0" err="1"/>
              <a:t>Osterweil</a:t>
            </a:r>
            <a:r>
              <a:rPr kumimoji="1" lang="ja-JP" altLang="en-US"/>
              <a:t>が、「ソフトウェアプロセスもソフトウェアである」という謳い文句でプロセスプログラミングを提唱した。</a:t>
            </a:r>
            <a:endParaRPr kumimoji="1" lang="en-US" altLang="ja-JP" dirty="0"/>
          </a:p>
          <a:p>
            <a:endParaRPr kumimoji="1" lang="en-US" altLang="ja-JP" dirty="0"/>
          </a:p>
          <a:p>
            <a:r>
              <a:rPr kumimoji="1" lang="ja-JP" altLang="en-US"/>
              <a:t>プロセスプログラミングの目的としてプロセスの実証的な分析から、評価、改善、標準プロセスの規定など多岐に渡るが、最終的には開発プロセスの自動化を目指した。</a:t>
            </a:r>
            <a:endParaRPr kumimoji="1" lang="en-US" altLang="ja-JP" dirty="0"/>
          </a:p>
          <a:p>
            <a:endParaRPr kumimoji="1" lang="en-US" altLang="ja-JP" dirty="0"/>
          </a:p>
          <a:p>
            <a:r>
              <a:rPr kumimoji="1" lang="ja-JP" altLang="en-US"/>
              <a:t>しかし、プロセスをプログラムとして記述できるのは、開発プロセス全体からいうとごく限られた部分でしかない議論もある。</a:t>
            </a:r>
            <a:endParaRPr kumimoji="1" lang="en-US" altLang="ja-JP" dirty="0"/>
          </a:p>
          <a:p>
            <a:r>
              <a:rPr kumimoji="1" lang="ja-JP" altLang="en-US"/>
              <a:t>また、人間の不確定な行動をなるべく確定的なものとして捉えていこうとする一部の機械主義的な立場には批判もなされた。</a:t>
            </a:r>
            <a:endParaRPr kumimoji="1" lang="en-US" altLang="ja-JP" dirty="0"/>
          </a:p>
          <a:p>
            <a:endParaRPr kumimoji="1" lang="en-US" altLang="ja-JP" dirty="0"/>
          </a:p>
          <a:p>
            <a:endParaRPr kumimoji="1" lang="en-US" altLang="ja-JP" dirty="0"/>
          </a:p>
          <a:p>
            <a:r>
              <a:rPr kumimoji="1" lang="ja-JP" altLang="en-US"/>
              <a:t>ソフトウェアのプロセスは、設計プロセスであり、化学工学などのプロセスとは本質的に異なるところがある点は重要</a:t>
            </a:r>
            <a:endParaRPr kumimoji="1" lang="en-US" altLang="ja-JP" dirty="0"/>
          </a:p>
          <a:p>
            <a:endParaRPr kumimoji="1" lang="en-US" altLang="ja-JP" dirty="0"/>
          </a:p>
          <a:p>
            <a:r>
              <a:rPr kumimoji="1" lang="ja-JP" altLang="en-US"/>
              <a:t>設計プロセスは他の研究分野ではそれほど意識的ではなく、形式化が難しいのも事実。</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16</a:t>
            </a:fld>
            <a:endParaRPr kumimoji="1" lang="ja-JP" altLang="en-US"/>
          </a:p>
        </p:txBody>
      </p:sp>
    </p:spTree>
    <p:extLst>
      <p:ext uri="{BB962C8B-B14F-4D97-AF65-F5344CB8AC3E}">
        <p14:creationId xmlns:p14="http://schemas.microsoft.com/office/powerpoint/2010/main" val="1209134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このページも紹介だけにしておく。</a:t>
            </a:r>
            <a:endParaRPr kumimoji="1" lang="en-US" altLang="ja-JP" dirty="0"/>
          </a:p>
          <a:p>
            <a:r>
              <a:rPr kumimoji="1" lang="ja-JP" altLang="en-US"/>
              <a:t>こういうものがあるよってだけで後は興味がある人が調べる方が理想</a:t>
            </a:r>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17</a:t>
            </a:fld>
            <a:endParaRPr kumimoji="1" lang="ja-JP" altLang="en-US"/>
          </a:p>
        </p:txBody>
      </p:sp>
    </p:spTree>
    <p:extLst>
      <p:ext uri="{BB962C8B-B14F-4D97-AF65-F5344CB8AC3E}">
        <p14:creationId xmlns:p14="http://schemas.microsoft.com/office/powerpoint/2010/main" val="542888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あまりにも具体的すぎる例なので、ここの研究例の紹介は一旦飛ばす</a:t>
            </a:r>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21</a:t>
            </a:fld>
            <a:endParaRPr kumimoji="1" lang="ja-JP" altLang="en-US"/>
          </a:p>
        </p:txBody>
      </p:sp>
    </p:spTree>
    <p:extLst>
      <p:ext uri="{BB962C8B-B14F-4D97-AF65-F5344CB8AC3E}">
        <p14:creationId xmlns:p14="http://schemas.microsoft.com/office/powerpoint/2010/main" val="361990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このようなソフトウェアをどう作ればよいかは、現代社会に</a:t>
            </a:r>
            <a:r>
              <a:rPr kumimoji="1" lang="en-US" altLang="ja-JP" dirty="0"/>
              <a:t>(</a:t>
            </a:r>
            <a:r>
              <a:rPr kumimoji="1" lang="ja-JP" altLang="en-US"/>
              <a:t>エンジニアに</a:t>
            </a:r>
            <a:r>
              <a:rPr kumimoji="1" lang="en-US" altLang="ja-JP" dirty="0"/>
              <a:t>)</a:t>
            </a:r>
            <a:r>
              <a:rPr kumimoji="1" lang="ja-JP" altLang="en-US"/>
              <a:t>課された大きなチャレンジと言える。</a:t>
            </a:r>
            <a:endParaRPr kumimoji="1" lang="en-US" altLang="ja-JP" dirty="0"/>
          </a:p>
          <a:p>
            <a:r>
              <a:rPr kumimoji="1" lang="ja-JP" altLang="en-US"/>
              <a:t>この発表の目的として、このようなソフトウェアという対象のもつ独自の性質に注目しながら、それを作るプロセスや手法を探究することにある</a:t>
            </a:r>
            <a:endParaRPr kumimoji="1" lang="en-US" altLang="ja-JP" dirty="0"/>
          </a:p>
          <a:p>
            <a:endParaRPr kumimoji="1" lang="en-US" altLang="ja-JP" dirty="0"/>
          </a:p>
          <a:p>
            <a:r>
              <a:rPr kumimoji="1" lang="ja-JP" altLang="en-US"/>
              <a:t>ソフトウェア工学という命名の仕方は、電気工学よりも機械工学に近い。ソフトウェア工学はソフトウェアを作り運用保守する技術である。</a:t>
            </a:r>
            <a:endParaRPr kumimoji="1" lang="en-US" altLang="ja-JP" dirty="0"/>
          </a:p>
          <a:p>
            <a:r>
              <a:rPr kumimoji="1" lang="ja-JP" altLang="en-US"/>
              <a:t>一方で、ソフトウェアという対象が、機械はもちろん、電気のような物理性を持たず、抽象的なものである点は、一般の工学と異なる大きな特徴である。</a:t>
            </a:r>
            <a:endParaRPr kumimoji="1" lang="en-US" altLang="ja-JP" dirty="0"/>
          </a:p>
          <a:p>
            <a:r>
              <a:rPr kumimoji="1" lang="ja-JP" altLang="en-US"/>
              <a:t>その抽象性のために、ソフトウェア工学は理学としての計算機科学や数学との距離が近い。</a:t>
            </a:r>
            <a:endParaRPr kumimoji="1" lang="en-US" altLang="ja-JP" dirty="0"/>
          </a:p>
          <a:p>
            <a:endParaRPr kumimoji="1" lang="en-US" altLang="ja-JP" dirty="0"/>
          </a:p>
          <a:p>
            <a:r>
              <a:rPr kumimoji="1" lang="ja-JP" altLang="en-US"/>
              <a:t>ソフトウェアの開発は、プログラミング言語による記述や要求仕様・設計の記述という点で、言語表現行為に近いという特性もある。</a:t>
            </a:r>
            <a:endParaRPr kumimoji="1" lang="en-US" altLang="ja-JP" dirty="0"/>
          </a:p>
          <a:p>
            <a:r>
              <a:rPr kumimoji="1" lang="ja-JP" altLang="en-US"/>
              <a:t>そのために、人文科学とも近しいものがある。実際、よいプログラムを書く作法を説く本は、「文書読本」の類によく似ている。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5</a:t>
            </a:fld>
            <a:endParaRPr kumimoji="1" lang="ja-JP" altLang="en-US"/>
          </a:p>
        </p:txBody>
      </p:sp>
    </p:spTree>
    <p:extLst>
      <p:ext uri="{BB962C8B-B14F-4D97-AF65-F5344CB8AC3E}">
        <p14:creationId xmlns:p14="http://schemas.microsoft.com/office/powerpoint/2010/main" val="35220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どんな分野にせよ、およそ技術はまず生産と工芸とがそれぞれ生まれ、その両者が結びついて商業化の段階に入り、さらに科学と結びついて初めて専門化した工学として成立する</a:t>
            </a:r>
            <a:endParaRPr kumimoji="1" lang="en-US" altLang="ja-JP" dirty="0"/>
          </a:p>
          <a:p>
            <a:endParaRPr kumimoji="1" lang="en-US" altLang="ja-JP" dirty="0"/>
          </a:p>
          <a:p>
            <a:r>
              <a:rPr kumimoji="1" lang="ja-JP" altLang="en-US"/>
              <a:t>土木工学は、商業と科学の組み合わせで材料属性や橋の構造力学が明らかになった。</a:t>
            </a:r>
            <a:endParaRPr kumimoji="1" lang="en-US" altLang="ja-JP" dirty="0"/>
          </a:p>
          <a:p>
            <a:r>
              <a:rPr kumimoji="1" lang="ja-JP" altLang="en-US"/>
              <a:t>それに対し、ソフトウェア工学の実例はコンパイラが生まれてようやく工学の段階に入ったところではないかという主張</a:t>
            </a:r>
            <a:endParaRPr kumimoji="1" lang="en-US" altLang="ja-JP" dirty="0"/>
          </a:p>
          <a:p>
            <a:endParaRPr kumimoji="1" lang="en-US" altLang="ja-JP" dirty="0"/>
          </a:p>
          <a:p>
            <a:r>
              <a:rPr kumimoji="1" lang="ja-JP" altLang="en-US"/>
              <a:t>この原因として、ソフトウェア工学の成果に対してきわめて悲観的な評価を示した論文はいくつかある</a:t>
            </a:r>
            <a:endParaRPr kumimoji="1" lang="en-US" altLang="ja-JP" dirty="0"/>
          </a:p>
          <a:p>
            <a:endParaRPr kumimoji="1" lang="en-US" altLang="ja-JP" dirty="0"/>
          </a:p>
          <a:p>
            <a:r>
              <a:rPr kumimoji="1" lang="ja-JP" altLang="en-US"/>
              <a:t>ソフトウェアの信頼性が低いのは、状態数が多いことだけでなく、ハードウェアの電子回路と異なり繰り返し構造を一般にもたないという複雑さがあるため。</a:t>
            </a:r>
            <a:endParaRPr kumimoji="1" lang="en-US" altLang="ja-JP" dirty="0"/>
          </a:p>
          <a:p>
            <a:endParaRPr kumimoji="1" lang="en-US" altLang="ja-JP" dirty="0"/>
          </a:p>
          <a:p>
            <a:r>
              <a:rPr kumimoji="1" lang="ja-JP" altLang="en-US"/>
              <a:t>銀の弾丸はないだろうが、いくつかの革新技術の芽は存在しており、それらを地道に発展させ、普及し、利用する努力を続けることが、解決への道</a:t>
            </a:r>
            <a:endParaRPr kumimoji="1" lang="en-US" altLang="ja-JP" dirty="0"/>
          </a:p>
          <a:p>
            <a:r>
              <a:rPr kumimoji="1" lang="ja-JP" altLang="en-US"/>
              <a:t>　</a:t>
            </a:r>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7</a:t>
            </a:fld>
            <a:endParaRPr kumimoji="1" lang="ja-JP" altLang="en-US"/>
          </a:p>
        </p:txBody>
      </p:sp>
    </p:spTree>
    <p:extLst>
      <p:ext uri="{BB962C8B-B14F-4D97-AF65-F5344CB8AC3E}">
        <p14:creationId xmlns:p14="http://schemas.microsoft.com/office/powerpoint/2010/main" val="5522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9</a:t>
            </a:fld>
            <a:endParaRPr kumimoji="1" lang="ja-JP" altLang="en-US"/>
          </a:p>
        </p:txBody>
      </p:sp>
    </p:spTree>
    <p:extLst>
      <p:ext uri="{BB962C8B-B14F-4D97-AF65-F5344CB8AC3E}">
        <p14:creationId xmlns:p14="http://schemas.microsoft.com/office/powerpoint/2010/main" val="360081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ここで分析、設計などの工程単位をフェーズと呼ぶ</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10</a:t>
            </a:fld>
            <a:endParaRPr kumimoji="1" lang="ja-JP" altLang="en-US"/>
          </a:p>
        </p:txBody>
      </p:sp>
    </p:spTree>
    <p:extLst>
      <p:ext uri="{BB962C8B-B14F-4D97-AF65-F5344CB8AC3E}">
        <p14:creationId xmlns:p14="http://schemas.microsoft.com/office/powerpoint/2010/main" val="2424027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利用者の要求範囲の拡大や変動に対処しながら、柔軟にシステムの完成度を上げていく</a:t>
            </a:r>
            <a:endParaRPr kumimoji="1" lang="en-US" altLang="ja-JP" dirty="0"/>
          </a:p>
          <a:p>
            <a:endParaRPr kumimoji="1" lang="en-US" altLang="ja-JP" dirty="0"/>
          </a:p>
          <a:p>
            <a:r>
              <a:rPr kumimoji="1" lang="ja-JP" altLang="en-US"/>
              <a:t>プロトタイピングモデルとの違い</a:t>
            </a:r>
            <a:endParaRPr kumimoji="1" lang="en-US" altLang="ja-JP" dirty="0"/>
          </a:p>
          <a:p>
            <a:endParaRPr kumimoji="1" lang="en-US" altLang="ja-JP" dirty="0"/>
          </a:p>
          <a:p>
            <a:r>
              <a:rPr kumimoji="1" lang="ja-JP" altLang="en-US"/>
              <a:t>プロトタイピングは曖昧な部分を優先的に取り上げてプロトタイプを作り、要求仕様を決めるのに対して</a:t>
            </a:r>
            <a:endParaRPr kumimoji="1" lang="en-US" altLang="ja-JP" dirty="0"/>
          </a:p>
          <a:p>
            <a:r>
              <a:rPr kumimoji="1" lang="ja-JP" altLang="en-US"/>
              <a:t>スパイラルモデルは大方の機能、設計、開発効果が明らかなものを優先して徐々に新しくしていく</a:t>
            </a:r>
            <a:endParaRPr kumimoji="1" lang="en-US" altLang="ja-JP" dirty="0"/>
          </a:p>
          <a:p>
            <a:endParaRPr kumimoji="1" lang="en-US" altLang="ja-JP" dirty="0"/>
          </a:p>
          <a:p>
            <a:r>
              <a:rPr kumimoji="1" lang="ja-JP" altLang="en-US"/>
              <a:t>アジャイル開発との違い</a:t>
            </a:r>
            <a:endParaRPr kumimoji="1" lang="en-US" altLang="ja-JP" dirty="0"/>
          </a:p>
          <a:p>
            <a:endParaRPr kumimoji="1" lang="en-US" altLang="ja-JP" dirty="0"/>
          </a:p>
          <a:p>
            <a:r>
              <a:rPr kumimoji="1" lang="ja-JP" altLang="en-US"/>
              <a:t>アジャイルは要求定義、設計などの各フェーズの工程を分割して機能単位に追加開発していくことで、システム全体の開発をしていこうというプロセス</a:t>
            </a:r>
            <a:endParaRPr kumimoji="1" lang="en-US" altLang="ja-JP" dirty="0"/>
          </a:p>
          <a:p>
            <a:endParaRPr kumimoji="1" lang="en-US" altLang="ja-JP" dirty="0"/>
          </a:p>
          <a:p>
            <a:r>
              <a:rPr kumimoji="1" lang="ja-JP" altLang="en-US"/>
              <a:t>スパイラルモデルはシステムの改良を繰り返し目指していくので、最終的なユーザ・顧客からの評価から工学的分析を行う</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12</a:t>
            </a:fld>
            <a:endParaRPr kumimoji="1" lang="ja-JP" altLang="en-US"/>
          </a:p>
        </p:txBody>
      </p:sp>
    </p:spTree>
    <p:extLst>
      <p:ext uri="{BB962C8B-B14F-4D97-AF65-F5344CB8AC3E}">
        <p14:creationId xmlns:p14="http://schemas.microsoft.com/office/powerpoint/2010/main" val="249013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カーネギーメロン大学ソフトウェア工学研究所</a:t>
            </a:r>
            <a:r>
              <a:rPr kumimoji="1" lang="en-US" altLang="ja-JP" dirty="0"/>
              <a:t>(CMU-SEI)</a:t>
            </a:r>
            <a:r>
              <a:rPr kumimoji="1" lang="ja-JP" altLang="en-US"/>
              <a:t>で開発されたプロセスの成熟度評価モデル、</a:t>
            </a:r>
            <a:r>
              <a:rPr kumimoji="1" lang="en-US" altLang="ja-JP" dirty="0"/>
              <a:t>CMM</a:t>
            </a:r>
            <a:r>
              <a:rPr kumimoji="1" lang="ja-JP" altLang="en-US"/>
              <a:t>が著名</a:t>
            </a:r>
            <a:endParaRPr kumimoji="1" lang="en-US" altLang="ja-JP" dirty="0"/>
          </a:p>
          <a:p>
            <a:r>
              <a:rPr kumimoji="1" lang="ja-JP" altLang="en-US"/>
              <a:t>元来は米国国防省がソフトウェア製品を外部から調達する際に、その開発組織を評価するために開発されたモデルである。</a:t>
            </a:r>
            <a:endParaRPr kumimoji="1" lang="en-US" altLang="ja-JP" dirty="0"/>
          </a:p>
          <a:p>
            <a:r>
              <a:rPr kumimoji="1" lang="ja-JP" altLang="en-US"/>
              <a:t>それが一般にソフトウェアの開発組織で実施されているプロセスを評価し、その改善につなげる道具として使われるようになった。</a:t>
            </a:r>
            <a:endParaRPr kumimoji="1" lang="en-US" altLang="ja-JP" dirty="0"/>
          </a:p>
          <a:p>
            <a:endParaRPr kumimoji="1" lang="en-US" altLang="ja-JP" dirty="0"/>
          </a:p>
          <a:p>
            <a:r>
              <a:rPr kumimoji="1" lang="ja-JP" altLang="en-US"/>
              <a:t>とくにその評価部分が比較的単純な</a:t>
            </a:r>
            <a:r>
              <a:rPr kumimoji="1" lang="en-US" altLang="ja-JP" dirty="0"/>
              <a:t>5</a:t>
            </a:r>
            <a:r>
              <a:rPr kumimoji="1" lang="ja-JP" altLang="en-US"/>
              <a:t>段階評価になっている。</a:t>
            </a:r>
            <a:endParaRPr kumimoji="1" lang="en-US" altLang="ja-JP" dirty="0"/>
          </a:p>
          <a:p>
            <a:endParaRPr kumimoji="1" lang="en-US" altLang="ja-JP" dirty="0"/>
          </a:p>
          <a:p>
            <a:r>
              <a:rPr kumimoji="1" lang="ja-JP" altLang="en-US"/>
              <a:t>このような段階評価のために、いくつかのプロセス分野に分類された多数の評価項目が定義されており、またレベルを一段上げるためにとくにどのプロセス分野のどのような項目に力を入れて改善すればよいかも示される。</a:t>
            </a:r>
            <a:endParaRPr kumimoji="1" lang="en-US" altLang="ja-JP" dirty="0"/>
          </a:p>
          <a:p>
            <a:endParaRPr kumimoji="1" lang="en-US" altLang="ja-JP" dirty="0"/>
          </a:p>
          <a:p>
            <a:r>
              <a:rPr kumimoji="1" lang="ja-JP" altLang="en-US"/>
              <a:t>ランク付が重要なのではなく、プロセスの改善につなげることが重要</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13</a:t>
            </a:fld>
            <a:endParaRPr kumimoji="1" lang="ja-JP" altLang="en-US"/>
          </a:p>
        </p:txBody>
      </p:sp>
    </p:spTree>
    <p:extLst>
      <p:ext uri="{BB962C8B-B14F-4D97-AF65-F5344CB8AC3E}">
        <p14:creationId xmlns:p14="http://schemas.microsoft.com/office/powerpoint/2010/main" val="164364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14</a:t>
            </a:fld>
            <a:endParaRPr kumimoji="1" lang="ja-JP" altLang="en-US"/>
          </a:p>
        </p:txBody>
      </p:sp>
    </p:spTree>
    <p:extLst>
      <p:ext uri="{BB962C8B-B14F-4D97-AF65-F5344CB8AC3E}">
        <p14:creationId xmlns:p14="http://schemas.microsoft.com/office/powerpoint/2010/main" val="33154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多分、この部分は実際に自分が興味のある論文を探して読み漁るプロセスの方が吉</a:t>
            </a:r>
          </a:p>
        </p:txBody>
      </p:sp>
      <p:sp>
        <p:nvSpPr>
          <p:cNvPr id="4" name="スライド番号プレースホルダー 3"/>
          <p:cNvSpPr>
            <a:spLocks noGrp="1"/>
          </p:cNvSpPr>
          <p:nvPr>
            <p:ph type="sldNum" sz="quarter" idx="5"/>
          </p:nvPr>
        </p:nvSpPr>
        <p:spPr/>
        <p:txBody>
          <a:bodyPr/>
          <a:lstStyle/>
          <a:p>
            <a:fld id="{4E8B5257-5A1C-1C4D-B568-31870DE239C4}" type="slidenum">
              <a:rPr kumimoji="1" lang="ja-JP" altLang="en-US" smtClean="0"/>
              <a:t>15</a:t>
            </a:fld>
            <a:endParaRPr kumimoji="1" lang="ja-JP" altLang="en-US"/>
          </a:p>
        </p:txBody>
      </p:sp>
    </p:spTree>
    <p:extLst>
      <p:ext uri="{BB962C8B-B14F-4D97-AF65-F5344CB8AC3E}">
        <p14:creationId xmlns:p14="http://schemas.microsoft.com/office/powerpoint/2010/main" val="174949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imrock922/software_resear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www.amazon.co.jp/%E3%82%BD%E3%83%95%E3%83%88%E3%82%A6%E3%82%A7%E3%82%A2%E5%B7%A5%E5%AD%A6%E3%81%AE%E5%9F%BA%E7%A4%8E-%E5%B2%A9%E6%B3%A2%E3%82%AA%E3%83%B3%E3%83%87%E3%83%9E%E3%83%B3%E3%83%89%E3%83%96%E3%83%83%E3%82%AF%E3%82%B9-%E7%8E%89%E4%BA%95-%E5%93%B2%E9%9B%84/dp/4007304572/ref=dp_ob_title_b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an_Sommerville_(academic)" TargetMode="External"/><Relationship Id="rId2" Type="http://schemas.openxmlformats.org/officeDocument/2006/relationships/hyperlink" Target="https://en.wikipedia.org/wiki/Roger_S._Pressm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CAD4B-375E-F942-B4AE-196917532B37}"/>
              </a:ext>
            </a:extLst>
          </p:cNvPr>
          <p:cNvSpPr>
            <a:spLocks noGrp="1"/>
          </p:cNvSpPr>
          <p:nvPr>
            <p:ph type="ctrTitle"/>
          </p:nvPr>
        </p:nvSpPr>
        <p:spPr/>
        <p:txBody>
          <a:bodyPr/>
          <a:lstStyle/>
          <a:p>
            <a:r>
              <a:rPr kumimoji="1" lang="ja-JP" altLang="en-US"/>
              <a:t>ソフトウェア工学の基礎</a:t>
            </a:r>
          </a:p>
        </p:txBody>
      </p:sp>
      <p:sp>
        <p:nvSpPr>
          <p:cNvPr id="3" name="字幕 2">
            <a:extLst>
              <a:ext uri="{FF2B5EF4-FFF2-40B4-BE49-F238E27FC236}">
                <a16:creationId xmlns:a16="http://schemas.microsoft.com/office/drawing/2014/main" id="{61D312AC-B255-A344-95CA-1DCEB49D896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2314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C14B4-9C69-2C4B-BD94-6B2BE1A40E59}"/>
              </a:ext>
            </a:extLst>
          </p:cNvPr>
          <p:cNvSpPr>
            <a:spLocks noGrp="1"/>
          </p:cNvSpPr>
          <p:nvPr>
            <p:ph type="title"/>
          </p:nvPr>
        </p:nvSpPr>
        <p:spPr/>
        <p:txBody>
          <a:bodyPr/>
          <a:lstStyle/>
          <a:p>
            <a:r>
              <a:rPr kumimoji="1" lang="ja-JP" altLang="en-US"/>
              <a:t>ウォーターフォールモデル</a:t>
            </a:r>
          </a:p>
        </p:txBody>
      </p:sp>
      <p:sp>
        <p:nvSpPr>
          <p:cNvPr id="3" name="コンテンツ プレースホルダー 2">
            <a:extLst>
              <a:ext uri="{FF2B5EF4-FFF2-40B4-BE49-F238E27FC236}">
                <a16:creationId xmlns:a16="http://schemas.microsoft.com/office/drawing/2014/main" id="{AAFB147B-B27E-0149-8550-F8D7DEDCB47D}"/>
              </a:ext>
            </a:extLst>
          </p:cNvPr>
          <p:cNvSpPr>
            <a:spLocks noGrp="1"/>
          </p:cNvSpPr>
          <p:nvPr>
            <p:ph idx="1"/>
          </p:nvPr>
        </p:nvSpPr>
        <p:spPr/>
        <p:txBody>
          <a:bodyPr>
            <a:normAutofit fontScale="85000" lnSpcReduction="20000"/>
          </a:bodyPr>
          <a:lstStyle/>
          <a:p>
            <a:r>
              <a:rPr kumimoji="1" lang="ja-JP" altLang="en-US"/>
              <a:t>ライフサイクルモデルのうち、もっとも古くからあるモデル</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a:t>ウォーターフォールモデルを最初に提唱した論文</a:t>
            </a:r>
            <a:endParaRPr kumimoji="1" lang="en-US" altLang="ja-JP" dirty="0"/>
          </a:p>
          <a:p>
            <a:pPr lvl="1"/>
            <a:r>
              <a:rPr lang="en-US" altLang="ja-JP" dirty="0"/>
              <a:t>W. W. Royce</a:t>
            </a:r>
            <a:r>
              <a:rPr lang="ja-JP" altLang="en-US"/>
              <a:t>によるもの</a:t>
            </a:r>
            <a:r>
              <a:rPr lang="en-US" altLang="ja-JP" dirty="0"/>
              <a:t>(</a:t>
            </a:r>
            <a:r>
              <a:rPr lang="ja-JP" altLang="en-US"/>
              <a:t>と言われている</a:t>
            </a:r>
            <a:r>
              <a:rPr lang="en-US" altLang="ja-JP" dirty="0"/>
              <a:t>)</a:t>
            </a:r>
          </a:p>
          <a:p>
            <a:r>
              <a:rPr lang="ja-JP" altLang="en-US">
                <a:solidFill>
                  <a:srgbClr val="FF0000"/>
                </a:solidFill>
              </a:rPr>
              <a:t>ウォーターフォールモデル自体に問題がある</a:t>
            </a:r>
            <a:r>
              <a:rPr lang="ja-JP" altLang="en-US"/>
              <a:t>と言われる</a:t>
            </a:r>
            <a:r>
              <a:rPr lang="en-US" altLang="ja-JP" dirty="0"/>
              <a:t>2</a:t>
            </a:r>
            <a:r>
              <a:rPr lang="ja-JP" altLang="en-US"/>
              <a:t>つの実現困難なこと</a:t>
            </a:r>
            <a:endParaRPr lang="en-US" altLang="ja-JP" dirty="0"/>
          </a:p>
          <a:p>
            <a:pPr marL="800100" lvl="1" indent="-342900">
              <a:buFont typeface="+mj-lt"/>
              <a:buAutoNum type="arabicPeriod"/>
            </a:pPr>
            <a:r>
              <a:rPr lang="ja-JP" altLang="en-US"/>
              <a:t>フェーズ間に明確な区切りを置くとともに、その間はきちんと形式化された文書で受け渡す</a:t>
            </a:r>
            <a:endParaRPr lang="en-US" altLang="ja-JP" dirty="0"/>
          </a:p>
          <a:p>
            <a:pPr marL="800100" lvl="1" indent="-342900">
              <a:buFont typeface="+mj-lt"/>
              <a:buAutoNum type="arabicPeriod"/>
            </a:pPr>
            <a:r>
              <a:rPr lang="ja-JP" altLang="en-US"/>
              <a:t>フェーズの手戻りを極力なくす</a:t>
            </a:r>
            <a:endParaRPr lang="en-US" altLang="ja-JP" dirty="0"/>
          </a:p>
          <a:p>
            <a:endParaRPr kumimoji="1" lang="en-US" altLang="ja-JP" dirty="0"/>
          </a:p>
          <a:p>
            <a:pPr marL="0" indent="0">
              <a:buNone/>
            </a:pPr>
            <a:endParaRPr kumimoji="1" lang="ja-JP" altLang="en-US"/>
          </a:p>
        </p:txBody>
      </p:sp>
      <p:grpSp>
        <p:nvGrpSpPr>
          <p:cNvPr id="19" name="グループ化 18">
            <a:extLst>
              <a:ext uri="{FF2B5EF4-FFF2-40B4-BE49-F238E27FC236}">
                <a16:creationId xmlns:a16="http://schemas.microsoft.com/office/drawing/2014/main" id="{2915A5E0-A627-344A-9664-CB95A653AD62}"/>
              </a:ext>
            </a:extLst>
          </p:cNvPr>
          <p:cNvGrpSpPr/>
          <p:nvPr/>
        </p:nvGrpSpPr>
        <p:grpSpPr>
          <a:xfrm>
            <a:off x="833377" y="2650603"/>
            <a:ext cx="6829063" cy="1886674"/>
            <a:chOff x="798653" y="2662177"/>
            <a:chExt cx="6979534" cy="2199529"/>
          </a:xfrm>
        </p:grpSpPr>
        <p:sp>
          <p:nvSpPr>
            <p:cNvPr id="4" name="正方形/長方形 3">
              <a:extLst>
                <a:ext uri="{FF2B5EF4-FFF2-40B4-BE49-F238E27FC236}">
                  <a16:creationId xmlns:a16="http://schemas.microsoft.com/office/drawing/2014/main" id="{561C71BD-B7BE-5248-80CA-13FA9092EEB3}"/>
                </a:ext>
              </a:extLst>
            </p:cNvPr>
            <p:cNvSpPr/>
            <p:nvPr/>
          </p:nvSpPr>
          <p:spPr>
            <a:xfrm>
              <a:off x="798653" y="2662177"/>
              <a:ext cx="1250066" cy="3588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分析</a:t>
              </a:r>
            </a:p>
          </p:txBody>
        </p:sp>
        <p:sp>
          <p:nvSpPr>
            <p:cNvPr id="5" name="正方形/長方形 4">
              <a:extLst>
                <a:ext uri="{FF2B5EF4-FFF2-40B4-BE49-F238E27FC236}">
                  <a16:creationId xmlns:a16="http://schemas.microsoft.com/office/drawing/2014/main" id="{6AD2F462-DB0E-F649-BEA8-DB45DEB28B73}"/>
                </a:ext>
              </a:extLst>
            </p:cNvPr>
            <p:cNvSpPr/>
            <p:nvPr/>
          </p:nvSpPr>
          <p:spPr>
            <a:xfrm>
              <a:off x="2048719" y="3163765"/>
              <a:ext cx="1250066" cy="3588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設計</a:t>
              </a:r>
            </a:p>
          </p:txBody>
        </p:sp>
        <p:sp>
          <p:nvSpPr>
            <p:cNvPr id="6" name="正方形/長方形 5">
              <a:extLst>
                <a:ext uri="{FF2B5EF4-FFF2-40B4-BE49-F238E27FC236}">
                  <a16:creationId xmlns:a16="http://schemas.microsoft.com/office/drawing/2014/main" id="{BD5C0C30-F38F-2644-A537-56F6A7B809AC}"/>
                </a:ext>
              </a:extLst>
            </p:cNvPr>
            <p:cNvSpPr/>
            <p:nvPr/>
          </p:nvSpPr>
          <p:spPr>
            <a:xfrm>
              <a:off x="3416460" y="3590117"/>
              <a:ext cx="1873170" cy="3588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プログラミング</a:t>
              </a:r>
            </a:p>
          </p:txBody>
        </p:sp>
        <p:sp>
          <p:nvSpPr>
            <p:cNvPr id="7" name="正方形/長方形 6">
              <a:extLst>
                <a:ext uri="{FF2B5EF4-FFF2-40B4-BE49-F238E27FC236}">
                  <a16:creationId xmlns:a16="http://schemas.microsoft.com/office/drawing/2014/main" id="{8DED6669-725A-E640-89AE-25033270C2FA}"/>
                </a:ext>
              </a:extLst>
            </p:cNvPr>
            <p:cNvSpPr/>
            <p:nvPr/>
          </p:nvSpPr>
          <p:spPr>
            <a:xfrm>
              <a:off x="5289630" y="4093295"/>
              <a:ext cx="995423" cy="3588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テスト</a:t>
              </a:r>
            </a:p>
          </p:txBody>
        </p:sp>
        <p:sp>
          <p:nvSpPr>
            <p:cNvPr id="8" name="正方形/長方形 7">
              <a:extLst>
                <a:ext uri="{FF2B5EF4-FFF2-40B4-BE49-F238E27FC236}">
                  <a16:creationId xmlns:a16="http://schemas.microsoft.com/office/drawing/2014/main" id="{E777379E-236E-374A-94AE-FD7394462D6E}"/>
                </a:ext>
              </a:extLst>
            </p:cNvPr>
            <p:cNvSpPr/>
            <p:nvPr/>
          </p:nvSpPr>
          <p:spPr>
            <a:xfrm>
              <a:off x="6368005" y="4502891"/>
              <a:ext cx="1410182" cy="3588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運用・保守</a:t>
              </a:r>
            </a:p>
          </p:txBody>
        </p:sp>
        <p:cxnSp>
          <p:nvCxnSpPr>
            <p:cNvPr id="10" name="曲線コネクタ 9">
              <a:extLst>
                <a:ext uri="{FF2B5EF4-FFF2-40B4-BE49-F238E27FC236}">
                  <a16:creationId xmlns:a16="http://schemas.microsoft.com/office/drawing/2014/main" id="{D3BD0BC8-A9DD-9D43-B270-D086200D8A33}"/>
                </a:ext>
              </a:extLst>
            </p:cNvPr>
            <p:cNvCxnSpPr>
              <a:endCxn id="5" idx="0"/>
            </p:cNvCxnSpPr>
            <p:nvPr/>
          </p:nvCxnSpPr>
          <p:spPr>
            <a:xfrm>
              <a:off x="2048719" y="2835797"/>
              <a:ext cx="625033" cy="327968"/>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曲線コネクタ 10">
              <a:extLst>
                <a:ext uri="{FF2B5EF4-FFF2-40B4-BE49-F238E27FC236}">
                  <a16:creationId xmlns:a16="http://schemas.microsoft.com/office/drawing/2014/main" id="{8DA316A2-ABC8-CA4F-BB76-A5F594D734FE}"/>
                </a:ext>
              </a:extLst>
            </p:cNvPr>
            <p:cNvCxnSpPr>
              <a:cxnSpLocks/>
              <a:stCxn id="5" idx="3"/>
              <a:endCxn id="6" idx="0"/>
            </p:cNvCxnSpPr>
            <p:nvPr/>
          </p:nvCxnSpPr>
          <p:spPr>
            <a:xfrm>
              <a:off x="3298785" y="3343173"/>
              <a:ext cx="1054260" cy="246944"/>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曲線コネクタ 13">
              <a:extLst>
                <a:ext uri="{FF2B5EF4-FFF2-40B4-BE49-F238E27FC236}">
                  <a16:creationId xmlns:a16="http://schemas.microsoft.com/office/drawing/2014/main" id="{34D23DCA-DE8C-0A4F-9B8F-6CB0DD803A80}"/>
                </a:ext>
              </a:extLst>
            </p:cNvPr>
            <p:cNvCxnSpPr>
              <a:cxnSpLocks/>
              <a:endCxn id="7" idx="0"/>
            </p:cNvCxnSpPr>
            <p:nvPr/>
          </p:nvCxnSpPr>
          <p:spPr>
            <a:xfrm>
              <a:off x="5289630" y="3774170"/>
              <a:ext cx="497712" cy="319125"/>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曲線コネクタ 15">
              <a:extLst>
                <a:ext uri="{FF2B5EF4-FFF2-40B4-BE49-F238E27FC236}">
                  <a16:creationId xmlns:a16="http://schemas.microsoft.com/office/drawing/2014/main" id="{1BB1C2AC-B334-C141-AEE8-A1CCE744B639}"/>
                </a:ext>
              </a:extLst>
            </p:cNvPr>
            <p:cNvCxnSpPr>
              <a:cxnSpLocks/>
              <a:stCxn id="7" idx="3"/>
              <a:endCxn id="8" idx="0"/>
            </p:cNvCxnSpPr>
            <p:nvPr/>
          </p:nvCxnSpPr>
          <p:spPr>
            <a:xfrm>
              <a:off x="6285053" y="4272703"/>
              <a:ext cx="788043" cy="230188"/>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grpSp>
      <p:sp>
        <p:nvSpPr>
          <p:cNvPr id="20" name="角丸四角形吹き出し 19">
            <a:extLst>
              <a:ext uri="{FF2B5EF4-FFF2-40B4-BE49-F238E27FC236}">
                <a16:creationId xmlns:a16="http://schemas.microsoft.com/office/drawing/2014/main" id="{F7E2A275-6CE3-7B4B-835A-EE745A029E25}"/>
              </a:ext>
            </a:extLst>
          </p:cNvPr>
          <p:cNvSpPr/>
          <p:nvPr/>
        </p:nvSpPr>
        <p:spPr>
          <a:xfrm>
            <a:off x="6096000" y="2521131"/>
            <a:ext cx="2120537" cy="1079313"/>
          </a:xfrm>
          <a:prstGeom prst="wedgeRoundRectCallout">
            <a:avLst>
              <a:gd name="adj1" fmla="val -41162"/>
              <a:gd name="adj2" fmla="val 6613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各工程単位を</a:t>
            </a:r>
            <a:r>
              <a:rPr kumimoji="1" lang="ja-JP" altLang="en-US">
                <a:solidFill>
                  <a:srgbClr val="FF0000"/>
                </a:solidFill>
              </a:rPr>
              <a:t>フェーズ</a:t>
            </a:r>
            <a:r>
              <a:rPr kumimoji="1" lang="ja-JP" altLang="en-US"/>
              <a:t>と呼ぶ</a:t>
            </a:r>
          </a:p>
        </p:txBody>
      </p:sp>
    </p:spTree>
    <p:extLst>
      <p:ext uri="{BB962C8B-B14F-4D97-AF65-F5344CB8AC3E}">
        <p14:creationId xmlns:p14="http://schemas.microsoft.com/office/powerpoint/2010/main" val="237544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B9A71-B474-644C-8AF9-B34BCFB3D4FC}"/>
              </a:ext>
            </a:extLst>
          </p:cNvPr>
          <p:cNvSpPr>
            <a:spLocks noGrp="1"/>
          </p:cNvSpPr>
          <p:nvPr>
            <p:ph type="title"/>
          </p:nvPr>
        </p:nvSpPr>
        <p:spPr/>
        <p:txBody>
          <a:bodyPr/>
          <a:lstStyle/>
          <a:p>
            <a:r>
              <a:rPr kumimoji="1" lang="ja-JP" altLang="en-US"/>
              <a:t>ウォーターフォールモデルに代わる</a:t>
            </a:r>
            <a:br>
              <a:rPr kumimoji="1" lang="en-US" altLang="ja-JP" dirty="0"/>
            </a:br>
            <a:r>
              <a:rPr kumimoji="1" lang="ja-JP" altLang="en-US"/>
              <a:t>ソフトウェアモデル</a:t>
            </a:r>
          </a:p>
        </p:txBody>
      </p:sp>
      <p:sp>
        <p:nvSpPr>
          <p:cNvPr id="3" name="コンテンツ プレースホルダー 2">
            <a:extLst>
              <a:ext uri="{FF2B5EF4-FFF2-40B4-BE49-F238E27FC236}">
                <a16:creationId xmlns:a16="http://schemas.microsoft.com/office/drawing/2014/main" id="{37CD94C7-0590-AE42-9FC6-995A6946C5A0}"/>
              </a:ext>
            </a:extLst>
          </p:cNvPr>
          <p:cNvSpPr>
            <a:spLocks noGrp="1"/>
          </p:cNvSpPr>
          <p:nvPr>
            <p:ph idx="1"/>
          </p:nvPr>
        </p:nvSpPr>
        <p:spPr/>
        <p:txBody>
          <a:bodyPr>
            <a:normAutofit lnSpcReduction="10000"/>
          </a:bodyPr>
          <a:lstStyle/>
          <a:p>
            <a:r>
              <a:rPr kumimoji="1" lang="ja-JP" altLang="en-US"/>
              <a:t>プロトタイピング型モデル</a:t>
            </a:r>
            <a:endParaRPr kumimoji="1" lang="en-US" altLang="ja-JP" dirty="0"/>
          </a:p>
          <a:p>
            <a:pPr lvl="1"/>
            <a:r>
              <a:rPr lang="ja-JP" altLang="en-US"/>
              <a:t>最終的に運用するシステムを作る前に、</a:t>
            </a:r>
            <a:r>
              <a:rPr lang="ja-JP" altLang="en-US">
                <a:solidFill>
                  <a:srgbClr val="FF0000"/>
                </a:solidFill>
              </a:rPr>
              <a:t>プロトタイプを作りそれを評価する</a:t>
            </a:r>
            <a:br>
              <a:rPr lang="en-US" altLang="ja-JP" dirty="0">
                <a:solidFill>
                  <a:srgbClr val="FF0000"/>
                </a:solidFill>
              </a:rPr>
            </a:br>
            <a:r>
              <a:rPr lang="ja-JP" altLang="en-US">
                <a:solidFill>
                  <a:srgbClr val="FF0000"/>
                </a:solidFill>
              </a:rPr>
              <a:t>プロセスを要求分析フェーズに組み入れた</a:t>
            </a:r>
            <a:r>
              <a:rPr lang="ja-JP" altLang="en-US"/>
              <a:t>モデル</a:t>
            </a: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lvl="1"/>
            <a:endParaRPr lang="en-US" altLang="ja-JP" dirty="0"/>
          </a:p>
          <a:p>
            <a:pPr lvl="1"/>
            <a:endParaRPr lang="en-US" altLang="ja-JP" dirty="0"/>
          </a:p>
          <a:p>
            <a:r>
              <a:rPr lang="ja-JP" altLang="en-US"/>
              <a:t>プロトタイプは繰り返し手直しされるが、適切なタイミングで仕様を確定し、</a:t>
            </a:r>
            <a:br>
              <a:rPr lang="en-US" altLang="ja-JP" dirty="0"/>
            </a:br>
            <a:r>
              <a:rPr lang="ja-JP" altLang="en-US"/>
              <a:t>以降は</a:t>
            </a:r>
            <a:r>
              <a:rPr lang="ja-JP" altLang="en-US">
                <a:solidFill>
                  <a:srgbClr val="FF0000"/>
                </a:solidFill>
              </a:rPr>
              <a:t>ウォーターフォールに従う</a:t>
            </a:r>
            <a:endParaRPr lang="en-US" altLang="ja-JP" dirty="0">
              <a:solidFill>
                <a:srgbClr val="FF0000"/>
              </a:solidFill>
            </a:endParaRPr>
          </a:p>
          <a:p>
            <a:endParaRPr lang="en-US" altLang="ja-JP" dirty="0"/>
          </a:p>
          <a:p>
            <a:endParaRPr kumimoji="1" lang="ja-JP" altLang="en-US"/>
          </a:p>
        </p:txBody>
      </p:sp>
      <p:grpSp>
        <p:nvGrpSpPr>
          <p:cNvPr id="19" name="グループ化 18">
            <a:extLst>
              <a:ext uri="{FF2B5EF4-FFF2-40B4-BE49-F238E27FC236}">
                <a16:creationId xmlns:a16="http://schemas.microsoft.com/office/drawing/2014/main" id="{9D3D7F7D-E0CB-FF4C-876B-3F0B7179AA40}"/>
              </a:ext>
            </a:extLst>
          </p:cNvPr>
          <p:cNvGrpSpPr/>
          <p:nvPr/>
        </p:nvGrpSpPr>
        <p:grpSpPr>
          <a:xfrm>
            <a:off x="1695526" y="3244195"/>
            <a:ext cx="6829063" cy="1907036"/>
            <a:chOff x="1695526" y="3244195"/>
            <a:chExt cx="6829063" cy="1907036"/>
          </a:xfrm>
        </p:grpSpPr>
        <p:sp>
          <p:nvSpPr>
            <p:cNvPr id="5" name="正方形/長方形 4">
              <a:extLst>
                <a:ext uri="{FF2B5EF4-FFF2-40B4-BE49-F238E27FC236}">
                  <a16:creationId xmlns:a16="http://schemas.microsoft.com/office/drawing/2014/main" id="{E4889463-9C67-2F4C-8675-B5C11254441B}"/>
                </a:ext>
              </a:extLst>
            </p:cNvPr>
            <p:cNvSpPr/>
            <p:nvPr/>
          </p:nvSpPr>
          <p:spPr>
            <a:xfrm>
              <a:off x="1695526" y="3264557"/>
              <a:ext cx="1223116"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分析</a:t>
              </a:r>
            </a:p>
          </p:txBody>
        </p:sp>
        <p:sp>
          <p:nvSpPr>
            <p:cNvPr id="6" name="正方形/長方形 5">
              <a:extLst>
                <a:ext uri="{FF2B5EF4-FFF2-40B4-BE49-F238E27FC236}">
                  <a16:creationId xmlns:a16="http://schemas.microsoft.com/office/drawing/2014/main" id="{642E557A-BDE1-FC4C-BD41-28F67C820A39}"/>
                </a:ext>
              </a:extLst>
            </p:cNvPr>
            <p:cNvSpPr/>
            <p:nvPr/>
          </p:nvSpPr>
          <p:spPr>
            <a:xfrm>
              <a:off x="2918642" y="3694800"/>
              <a:ext cx="1223116"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設計</a:t>
              </a:r>
            </a:p>
          </p:txBody>
        </p:sp>
        <p:sp>
          <p:nvSpPr>
            <p:cNvPr id="7" name="正方形/長方形 6">
              <a:extLst>
                <a:ext uri="{FF2B5EF4-FFF2-40B4-BE49-F238E27FC236}">
                  <a16:creationId xmlns:a16="http://schemas.microsoft.com/office/drawing/2014/main" id="{9DFD3145-BEE0-124C-A936-DBF629C2E06B}"/>
                </a:ext>
              </a:extLst>
            </p:cNvPr>
            <p:cNvSpPr/>
            <p:nvPr/>
          </p:nvSpPr>
          <p:spPr>
            <a:xfrm>
              <a:off x="4256896" y="4060509"/>
              <a:ext cx="1832787"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プログラミング</a:t>
              </a:r>
            </a:p>
          </p:txBody>
        </p:sp>
        <p:sp>
          <p:nvSpPr>
            <p:cNvPr id="8" name="正方形/長方形 7">
              <a:extLst>
                <a:ext uri="{FF2B5EF4-FFF2-40B4-BE49-F238E27FC236}">
                  <a16:creationId xmlns:a16="http://schemas.microsoft.com/office/drawing/2014/main" id="{B0E06656-D1A9-8844-8450-12F758B50A62}"/>
                </a:ext>
              </a:extLst>
            </p:cNvPr>
            <p:cNvSpPr/>
            <p:nvPr/>
          </p:nvSpPr>
          <p:spPr>
            <a:xfrm>
              <a:off x="6089683" y="4492117"/>
              <a:ext cx="973963"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テスト</a:t>
              </a:r>
            </a:p>
          </p:txBody>
        </p:sp>
        <p:sp>
          <p:nvSpPr>
            <p:cNvPr id="9" name="正方形/長方形 8">
              <a:extLst>
                <a:ext uri="{FF2B5EF4-FFF2-40B4-BE49-F238E27FC236}">
                  <a16:creationId xmlns:a16="http://schemas.microsoft.com/office/drawing/2014/main" id="{13C74963-F944-4448-AB20-0940A50C1745}"/>
                </a:ext>
              </a:extLst>
            </p:cNvPr>
            <p:cNvSpPr/>
            <p:nvPr/>
          </p:nvSpPr>
          <p:spPr>
            <a:xfrm>
              <a:off x="7144809" y="4843453"/>
              <a:ext cx="1379780"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運用・保守</a:t>
              </a:r>
            </a:p>
          </p:txBody>
        </p:sp>
        <p:cxnSp>
          <p:nvCxnSpPr>
            <p:cNvPr id="10" name="曲線コネクタ 9">
              <a:extLst>
                <a:ext uri="{FF2B5EF4-FFF2-40B4-BE49-F238E27FC236}">
                  <a16:creationId xmlns:a16="http://schemas.microsoft.com/office/drawing/2014/main" id="{4DC6CEF0-9CCD-5447-9E44-B45D066F6C92}"/>
                </a:ext>
              </a:extLst>
            </p:cNvPr>
            <p:cNvCxnSpPr>
              <a:endCxn id="6" idx="0"/>
            </p:cNvCxnSpPr>
            <p:nvPr/>
          </p:nvCxnSpPr>
          <p:spPr>
            <a:xfrm>
              <a:off x="2918642" y="3413482"/>
              <a:ext cx="611558" cy="28131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曲線コネクタ 10">
              <a:extLst>
                <a:ext uri="{FF2B5EF4-FFF2-40B4-BE49-F238E27FC236}">
                  <a16:creationId xmlns:a16="http://schemas.microsoft.com/office/drawing/2014/main" id="{FBAFBB3D-E7B4-DD49-9F38-38AAD1746D1C}"/>
                </a:ext>
              </a:extLst>
            </p:cNvPr>
            <p:cNvCxnSpPr>
              <a:cxnSpLocks/>
              <a:stCxn id="6" idx="3"/>
              <a:endCxn id="7" idx="0"/>
            </p:cNvCxnSpPr>
            <p:nvPr/>
          </p:nvCxnSpPr>
          <p:spPr>
            <a:xfrm>
              <a:off x="4141758" y="3848690"/>
              <a:ext cx="1031531" cy="21181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曲線コネクタ 11">
              <a:extLst>
                <a:ext uri="{FF2B5EF4-FFF2-40B4-BE49-F238E27FC236}">
                  <a16:creationId xmlns:a16="http://schemas.microsoft.com/office/drawing/2014/main" id="{57367EF1-5879-0B40-BDFE-E1E9075F7C8C}"/>
                </a:ext>
              </a:extLst>
            </p:cNvPr>
            <p:cNvCxnSpPr>
              <a:cxnSpLocks/>
              <a:endCxn id="8" idx="0"/>
            </p:cNvCxnSpPr>
            <p:nvPr/>
          </p:nvCxnSpPr>
          <p:spPr>
            <a:xfrm>
              <a:off x="6089683" y="4218383"/>
              <a:ext cx="486982" cy="273734"/>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曲線コネクタ 12">
              <a:extLst>
                <a:ext uri="{FF2B5EF4-FFF2-40B4-BE49-F238E27FC236}">
                  <a16:creationId xmlns:a16="http://schemas.microsoft.com/office/drawing/2014/main" id="{7C6D300F-DB61-5947-9CCA-EB5EAF2D991C}"/>
                </a:ext>
              </a:extLst>
            </p:cNvPr>
            <p:cNvCxnSpPr>
              <a:cxnSpLocks/>
              <a:stCxn id="8" idx="3"/>
              <a:endCxn id="9" idx="0"/>
            </p:cNvCxnSpPr>
            <p:nvPr/>
          </p:nvCxnSpPr>
          <p:spPr>
            <a:xfrm>
              <a:off x="7063645" y="4646006"/>
              <a:ext cx="771054" cy="197447"/>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54805B32-9726-3F45-89AE-4851BAF6DD28}"/>
                </a:ext>
              </a:extLst>
            </p:cNvPr>
            <p:cNvSpPr/>
            <p:nvPr/>
          </p:nvSpPr>
          <p:spPr>
            <a:xfrm>
              <a:off x="4256896" y="3244195"/>
              <a:ext cx="2450311" cy="3392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プロトタイピング</a:t>
              </a:r>
            </a:p>
          </p:txBody>
        </p:sp>
        <p:cxnSp>
          <p:nvCxnSpPr>
            <p:cNvPr id="16" name="直線矢印コネクタ 15">
              <a:extLst>
                <a:ext uri="{FF2B5EF4-FFF2-40B4-BE49-F238E27FC236}">
                  <a16:creationId xmlns:a16="http://schemas.microsoft.com/office/drawing/2014/main" id="{CA242B34-B2EE-7D49-BC85-1011C5AB2759}"/>
                </a:ext>
              </a:extLst>
            </p:cNvPr>
            <p:cNvCxnSpPr>
              <a:cxnSpLocks/>
              <a:stCxn id="5" idx="3"/>
              <a:endCxn id="14" idx="1"/>
            </p:cNvCxnSpPr>
            <p:nvPr/>
          </p:nvCxnSpPr>
          <p:spPr>
            <a:xfrm flipV="1">
              <a:off x="2918642" y="3413796"/>
              <a:ext cx="1338254" cy="4650"/>
            </a:xfrm>
            <a:prstGeom prst="straightConnector1">
              <a:avLst/>
            </a:prstGeom>
            <a:ln w="57150">
              <a:headEnd type="triangle"/>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77703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04DFF-EFDA-1F4E-B27C-89619BB74DDF}"/>
              </a:ext>
            </a:extLst>
          </p:cNvPr>
          <p:cNvSpPr>
            <a:spLocks noGrp="1"/>
          </p:cNvSpPr>
          <p:nvPr>
            <p:ph type="title"/>
          </p:nvPr>
        </p:nvSpPr>
        <p:spPr/>
        <p:txBody>
          <a:bodyPr/>
          <a:lstStyle/>
          <a:p>
            <a:r>
              <a:rPr lang="ja-JP" altLang="en-US"/>
              <a:t>ウォーターフォールモデルに代わる</a:t>
            </a:r>
            <a:br>
              <a:rPr lang="en-US" altLang="ja-JP" dirty="0"/>
            </a:br>
            <a:r>
              <a:rPr lang="ja-JP" altLang="en-US"/>
              <a:t>ソフトウェアモデル</a:t>
            </a:r>
            <a:r>
              <a:rPr lang="en-US" altLang="ja-JP" dirty="0"/>
              <a:t> 2</a:t>
            </a:r>
            <a:endParaRPr kumimoji="1" lang="ja-JP" altLang="en-US"/>
          </a:p>
        </p:txBody>
      </p:sp>
      <p:sp>
        <p:nvSpPr>
          <p:cNvPr id="3" name="コンテンツ プレースホルダー 2">
            <a:extLst>
              <a:ext uri="{FF2B5EF4-FFF2-40B4-BE49-F238E27FC236}">
                <a16:creationId xmlns:a16="http://schemas.microsoft.com/office/drawing/2014/main" id="{9E7B84DC-9F2B-B343-B90F-93B358982211}"/>
              </a:ext>
            </a:extLst>
          </p:cNvPr>
          <p:cNvSpPr>
            <a:spLocks noGrp="1"/>
          </p:cNvSpPr>
          <p:nvPr>
            <p:ph idx="1"/>
          </p:nvPr>
        </p:nvSpPr>
        <p:spPr/>
        <p:txBody>
          <a:bodyPr>
            <a:normAutofit fontScale="92500" lnSpcReduction="10000"/>
          </a:bodyPr>
          <a:lstStyle/>
          <a:p>
            <a:r>
              <a:rPr kumimoji="1" lang="ja-JP" altLang="en-US"/>
              <a:t>スパイラルモデル</a:t>
            </a:r>
            <a:endParaRPr kumimoji="1" lang="en-US" altLang="ja-JP" dirty="0"/>
          </a:p>
          <a:p>
            <a:pPr lvl="1"/>
            <a:r>
              <a:rPr lang="ja-JP" altLang="en-US"/>
              <a:t>初めは小さな機能範囲のシステムを実現し、それを改良していくプロセスを繰り返すモデル</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endParaRPr kumimoji="1" lang="en-US" altLang="ja-JP" dirty="0"/>
          </a:p>
          <a:p>
            <a:endParaRPr lang="en-US" altLang="ja-JP" dirty="0"/>
          </a:p>
          <a:p>
            <a:r>
              <a:rPr lang="ja-JP" altLang="en-US"/>
              <a:t>スパイラルモデルにおける開発のプロセスが</a:t>
            </a:r>
            <a:r>
              <a:rPr lang="en-US" altLang="ja-JP" dirty="0"/>
              <a:t>Xtreme Programming(XP)</a:t>
            </a:r>
            <a:br>
              <a:rPr lang="en-US" altLang="ja-JP" dirty="0"/>
            </a:br>
            <a:r>
              <a:rPr lang="ja-JP" altLang="en-US"/>
              <a:t>という方法論がしばしば、採用されている</a:t>
            </a:r>
            <a:endParaRPr kumimoji="1" lang="ja-JP" altLang="en-US"/>
          </a:p>
        </p:txBody>
      </p:sp>
      <p:grpSp>
        <p:nvGrpSpPr>
          <p:cNvPr id="20" name="グループ化 19">
            <a:extLst>
              <a:ext uri="{FF2B5EF4-FFF2-40B4-BE49-F238E27FC236}">
                <a16:creationId xmlns:a16="http://schemas.microsoft.com/office/drawing/2014/main" id="{0F9DEE4F-BC30-D145-9778-AF6B07782D01}"/>
              </a:ext>
            </a:extLst>
          </p:cNvPr>
          <p:cNvGrpSpPr/>
          <p:nvPr/>
        </p:nvGrpSpPr>
        <p:grpSpPr>
          <a:xfrm>
            <a:off x="1695526" y="3264558"/>
            <a:ext cx="6829063" cy="1803832"/>
            <a:chOff x="1695526" y="3264557"/>
            <a:chExt cx="6829063" cy="1886675"/>
          </a:xfrm>
        </p:grpSpPr>
        <p:sp>
          <p:nvSpPr>
            <p:cNvPr id="6" name="正方形/長方形 5">
              <a:extLst>
                <a:ext uri="{FF2B5EF4-FFF2-40B4-BE49-F238E27FC236}">
                  <a16:creationId xmlns:a16="http://schemas.microsoft.com/office/drawing/2014/main" id="{3AF3BE92-4E25-314C-BA9E-AF1216FD6845}"/>
                </a:ext>
              </a:extLst>
            </p:cNvPr>
            <p:cNvSpPr/>
            <p:nvPr/>
          </p:nvSpPr>
          <p:spPr>
            <a:xfrm>
              <a:off x="1695526" y="3264557"/>
              <a:ext cx="1223116"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分析</a:t>
              </a:r>
            </a:p>
          </p:txBody>
        </p:sp>
        <p:sp>
          <p:nvSpPr>
            <p:cNvPr id="7" name="正方形/長方形 6">
              <a:extLst>
                <a:ext uri="{FF2B5EF4-FFF2-40B4-BE49-F238E27FC236}">
                  <a16:creationId xmlns:a16="http://schemas.microsoft.com/office/drawing/2014/main" id="{8AB150F7-7ADE-2C49-BCE7-F1C939586FD0}"/>
                </a:ext>
              </a:extLst>
            </p:cNvPr>
            <p:cNvSpPr/>
            <p:nvPr/>
          </p:nvSpPr>
          <p:spPr>
            <a:xfrm>
              <a:off x="2918642" y="3694800"/>
              <a:ext cx="1223116"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設計</a:t>
              </a:r>
            </a:p>
          </p:txBody>
        </p:sp>
        <p:sp>
          <p:nvSpPr>
            <p:cNvPr id="8" name="正方形/長方形 7">
              <a:extLst>
                <a:ext uri="{FF2B5EF4-FFF2-40B4-BE49-F238E27FC236}">
                  <a16:creationId xmlns:a16="http://schemas.microsoft.com/office/drawing/2014/main" id="{B1A8CD16-BC6B-314E-9D10-CB54CDCE4506}"/>
                </a:ext>
              </a:extLst>
            </p:cNvPr>
            <p:cNvSpPr/>
            <p:nvPr/>
          </p:nvSpPr>
          <p:spPr>
            <a:xfrm>
              <a:off x="4256896" y="4060509"/>
              <a:ext cx="1832787"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プログラミング</a:t>
              </a:r>
            </a:p>
          </p:txBody>
        </p:sp>
        <p:sp>
          <p:nvSpPr>
            <p:cNvPr id="9" name="正方形/長方形 8">
              <a:extLst>
                <a:ext uri="{FF2B5EF4-FFF2-40B4-BE49-F238E27FC236}">
                  <a16:creationId xmlns:a16="http://schemas.microsoft.com/office/drawing/2014/main" id="{000A6B85-FFB8-9D40-86F8-98C3C61560B9}"/>
                </a:ext>
              </a:extLst>
            </p:cNvPr>
            <p:cNvSpPr/>
            <p:nvPr/>
          </p:nvSpPr>
          <p:spPr>
            <a:xfrm>
              <a:off x="6089683" y="4492117"/>
              <a:ext cx="973963"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テスト</a:t>
              </a:r>
            </a:p>
          </p:txBody>
        </p:sp>
        <p:sp>
          <p:nvSpPr>
            <p:cNvPr id="10" name="正方形/長方形 9">
              <a:extLst>
                <a:ext uri="{FF2B5EF4-FFF2-40B4-BE49-F238E27FC236}">
                  <a16:creationId xmlns:a16="http://schemas.microsoft.com/office/drawing/2014/main" id="{DC44C72B-8763-234E-99EB-929DBFEECD1F}"/>
                </a:ext>
              </a:extLst>
            </p:cNvPr>
            <p:cNvSpPr/>
            <p:nvPr/>
          </p:nvSpPr>
          <p:spPr>
            <a:xfrm>
              <a:off x="7144809" y="4843453"/>
              <a:ext cx="1379780" cy="30777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a:t>運用・保守</a:t>
              </a:r>
            </a:p>
          </p:txBody>
        </p:sp>
        <p:cxnSp>
          <p:nvCxnSpPr>
            <p:cNvPr id="11" name="曲線コネクタ 10">
              <a:extLst>
                <a:ext uri="{FF2B5EF4-FFF2-40B4-BE49-F238E27FC236}">
                  <a16:creationId xmlns:a16="http://schemas.microsoft.com/office/drawing/2014/main" id="{3EE9D27D-F2DD-1349-9727-0F8BAF8E9F24}"/>
                </a:ext>
              </a:extLst>
            </p:cNvPr>
            <p:cNvCxnSpPr>
              <a:endCxn id="7" idx="0"/>
            </p:cNvCxnSpPr>
            <p:nvPr/>
          </p:nvCxnSpPr>
          <p:spPr>
            <a:xfrm>
              <a:off x="2918642" y="3413482"/>
              <a:ext cx="611558" cy="28131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曲線コネクタ 11">
              <a:extLst>
                <a:ext uri="{FF2B5EF4-FFF2-40B4-BE49-F238E27FC236}">
                  <a16:creationId xmlns:a16="http://schemas.microsoft.com/office/drawing/2014/main" id="{BF401420-0E7F-6843-A898-BEAD2F1ECD38}"/>
                </a:ext>
              </a:extLst>
            </p:cNvPr>
            <p:cNvCxnSpPr>
              <a:cxnSpLocks/>
              <a:stCxn id="7" idx="3"/>
              <a:endCxn id="8" idx="0"/>
            </p:cNvCxnSpPr>
            <p:nvPr/>
          </p:nvCxnSpPr>
          <p:spPr>
            <a:xfrm>
              <a:off x="4141758" y="3848690"/>
              <a:ext cx="1031531" cy="211819"/>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曲線コネクタ 12">
              <a:extLst>
                <a:ext uri="{FF2B5EF4-FFF2-40B4-BE49-F238E27FC236}">
                  <a16:creationId xmlns:a16="http://schemas.microsoft.com/office/drawing/2014/main" id="{C79A28DF-EA18-2D40-8939-98F3E898FBEB}"/>
                </a:ext>
              </a:extLst>
            </p:cNvPr>
            <p:cNvCxnSpPr>
              <a:cxnSpLocks/>
              <a:endCxn id="9" idx="0"/>
            </p:cNvCxnSpPr>
            <p:nvPr/>
          </p:nvCxnSpPr>
          <p:spPr>
            <a:xfrm>
              <a:off x="6089683" y="4218383"/>
              <a:ext cx="486982" cy="273734"/>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曲線コネクタ 13">
              <a:extLst>
                <a:ext uri="{FF2B5EF4-FFF2-40B4-BE49-F238E27FC236}">
                  <a16:creationId xmlns:a16="http://schemas.microsoft.com/office/drawing/2014/main" id="{2DF8ABF3-25A0-BB4C-9490-763779E0CA80}"/>
                </a:ext>
              </a:extLst>
            </p:cNvPr>
            <p:cNvCxnSpPr>
              <a:cxnSpLocks/>
              <a:stCxn id="9" idx="3"/>
              <a:endCxn id="10" idx="0"/>
            </p:cNvCxnSpPr>
            <p:nvPr/>
          </p:nvCxnSpPr>
          <p:spPr>
            <a:xfrm>
              <a:off x="7063645" y="4646006"/>
              <a:ext cx="771054" cy="197447"/>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曲線コネクタ 17">
              <a:extLst>
                <a:ext uri="{FF2B5EF4-FFF2-40B4-BE49-F238E27FC236}">
                  <a16:creationId xmlns:a16="http://schemas.microsoft.com/office/drawing/2014/main" id="{F1E093BA-6672-D04F-AC3D-56E1226D6506}"/>
                </a:ext>
              </a:extLst>
            </p:cNvPr>
            <p:cNvCxnSpPr>
              <a:stCxn id="10" idx="2"/>
              <a:endCxn id="6" idx="2"/>
            </p:cNvCxnSpPr>
            <p:nvPr/>
          </p:nvCxnSpPr>
          <p:spPr>
            <a:xfrm rot="5400000" flipH="1">
              <a:off x="4281444" y="1597976"/>
              <a:ext cx="1578896" cy="5527615"/>
            </a:xfrm>
            <a:prstGeom prst="curvedConnector3">
              <a:avLst>
                <a:gd name="adj1" fmla="val -14478"/>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2125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3086-AA07-A446-AFA0-000355786154}"/>
              </a:ext>
            </a:extLst>
          </p:cNvPr>
          <p:cNvSpPr>
            <a:spLocks noGrp="1"/>
          </p:cNvSpPr>
          <p:nvPr>
            <p:ph type="title"/>
          </p:nvPr>
        </p:nvSpPr>
        <p:spPr/>
        <p:txBody>
          <a:bodyPr/>
          <a:lstStyle/>
          <a:p>
            <a:r>
              <a:rPr kumimoji="1" lang="ja-JP" altLang="en-US"/>
              <a:t>ソフトウェアプロセスの評価</a:t>
            </a:r>
          </a:p>
        </p:txBody>
      </p:sp>
      <p:sp>
        <p:nvSpPr>
          <p:cNvPr id="3" name="コンテンツ プレースホルダー 2">
            <a:extLst>
              <a:ext uri="{FF2B5EF4-FFF2-40B4-BE49-F238E27FC236}">
                <a16:creationId xmlns:a16="http://schemas.microsoft.com/office/drawing/2014/main" id="{92BB07DB-F66B-C249-A32F-743FF3DE011C}"/>
              </a:ext>
            </a:extLst>
          </p:cNvPr>
          <p:cNvSpPr>
            <a:spLocks noGrp="1"/>
          </p:cNvSpPr>
          <p:nvPr>
            <p:ph idx="1"/>
          </p:nvPr>
        </p:nvSpPr>
        <p:spPr/>
        <p:txBody>
          <a:bodyPr>
            <a:normAutofit fontScale="77500" lnSpcReduction="20000"/>
          </a:bodyPr>
          <a:lstStyle/>
          <a:p>
            <a:r>
              <a:rPr lang="en-US" altLang="ja-JP" dirty="0"/>
              <a:t>CMM(Capability Maturity Model)</a:t>
            </a:r>
            <a:r>
              <a:rPr lang="ja-JP" altLang="en-US"/>
              <a:t>がプロセスの成熟度を評価するモデルとして</a:t>
            </a:r>
            <a:br>
              <a:rPr lang="en-US" altLang="ja-JP" dirty="0"/>
            </a:br>
            <a:r>
              <a:rPr lang="ja-JP" altLang="en-US"/>
              <a:t>著名</a:t>
            </a:r>
            <a:endParaRPr lang="en-US" altLang="ja-JP" dirty="0"/>
          </a:p>
          <a:p>
            <a:r>
              <a:rPr kumimoji="1" lang="en-US" altLang="ja-JP" dirty="0"/>
              <a:t>5</a:t>
            </a:r>
            <a:r>
              <a:rPr kumimoji="1" lang="ja-JP" altLang="en-US"/>
              <a:t>段階の比較的単純な評価</a:t>
            </a:r>
            <a:endParaRPr kumimoji="1" lang="en-US" altLang="ja-JP" dirty="0"/>
          </a:p>
          <a:p>
            <a:pPr marL="457200" lvl="1" indent="0">
              <a:buNone/>
            </a:pPr>
            <a:r>
              <a:rPr kumimoji="1" lang="ja-JP" altLang="en-US"/>
              <a:t>レベル</a:t>
            </a:r>
            <a:r>
              <a:rPr kumimoji="1" lang="en-US" altLang="ja-JP" dirty="0"/>
              <a:t>1: </a:t>
            </a:r>
            <a:r>
              <a:rPr kumimoji="1" lang="ja-JP" altLang="en-US"/>
              <a:t>初期</a:t>
            </a:r>
            <a:endParaRPr kumimoji="1" lang="en-US" altLang="ja-JP" dirty="0"/>
          </a:p>
          <a:p>
            <a:pPr marL="914400" lvl="2" indent="0">
              <a:buNone/>
            </a:pPr>
            <a:r>
              <a:rPr lang="ja-JP" altLang="en-US"/>
              <a:t>プロセスはほとんど定義されておらず、ソフトウェアの開発が偶発的もしくは個人の能力に依存している</a:t>
            </a:r>
            <a:endParaRPr lang="en-US" altLang="ja-JP" dirty="0"/>
          </a:p>
          <a:p>
            <a:pPr marL="514350" lvl="1" indent="0">
              <a:buNone/>
            </a:pPr>
            <a:r>
              <a:rPr kumimoji="1" lang="ja-JP" altLang="en-US"/>
              <a:t>レベル</a:t>
            </a:r>
            <a:r>
              <a:rPr kumimoji="1" lang="en-US" altLang="ja-JP" dirty="0"/>
              <a:t>2: </a:t>
            </a:r>
            <a:r>
              <a:rPr kumimoji="1" lang="ja-JP" altLang="en-US"/>
              <a:t>反復可能</a:t>
            </a:r>
            <a:endParaRPr kumimoji="1" lang="en-US" altLang="ja-JP" dirty="0"/>
          </a:p>
          <a:p>
            <a:pPr marL="914400" lvl="2" indent="0">
              <a:buNone/>
            </a:pPr>
            <a:r>
              <a:rPr lang="ja-JP" altLang="en-US"/>
              <a:t>管理するための基本的な管理プロセスは確立しており、過去の経験を活かし、そのプロセスを繰り返すだけの仕組みはもっている状態</a:t>
            </a:r>
            <a:endParaRPr lang="en-US" altLang="ja-JP" dirty="0"/>
          </a:p>
          <a:p>
            <a:pPr marL="514350" lvl="1" indent="0">
              <a:buNone/>
            </a:pPr>
            <a:r>
              <a:rPr lang="ja-JP" altLang="en-US"/>
              <a:t>レベル</a:t>
            </a:r>
            <a:r>
              <a:rPr lang="en-US" altLang="ja-JP" dirty="0"/>
              <a:t>3: </a:t>
            </a:r>
            <a:r>
              <a:rPr lang="ja-JP" altLang="en-US"/>
              <a:t>既定義</a:t>
            </a:r>
            <a:endParaRPr lang="en-US" altLang="ja-JP" dirty="0"/>
          </a:p>
          <a:p>
            <a:pPr marL="914400" lvl="2" indent="0">
              <a:buNone/>
            </a:pPr>
            <a:r>
              <a:rPr kumimoji="1" lang="ja-JP" altLang="en-US"/>
              <a:t>管理と開発の両面からソフトウェアプロセスが文書化され、標準化されて組織に組み込まれて</a:t>
            </a:r>
            <a:r>
              <a:rPr lang="ja-JP" altLang="en-US"/>
              <a:t>おり、定義済みの標準プロセスに手を加えて利用している</a:t>
            </a:r>
            <a:endParaRPr kumimoji="1" lang="en-US" altLang="ja-JP" dirty="0"/>
          </a:p>
          <a:p>
            <a:pPr marL="514350" lvl="1" indent="0">
              <a:buNone/>
            </a:pPr>
            <a:r>
              <a:rPr lang="ja-JP" altLang="en-US"/>
              <a:t>レベル</a:t>
            </a:r>
            <a:r>
              <a:rPr lang="en-US" altLang="ja-JP" dirty="0"/>
              <a:t>4: </a:t>
            </a:r>
            <a:r>
              <a:rPr lang="ja-JP" altLang="en-US"/>
              <a:t>管理下</a:t>
            </a:r>
            <a:endParaRPr lang="en-US" altLang="ja-JP" dirty="0"/>
          </a:p>
          <a:p>
            <a:pPr marL="914400" lvl="2" indent="0">
              <a:buNone/>
            </a:pPr>
            <a:r>
              <a:rPr kumimoji="1" lang="ja-JP" altLang="en-US"/>
              <a:t>ソフトウェアのプロセスとプロダクトについて、くわしい定量的データが収集され、それに基づいて分析、管理が行われている</a:t>
            </a:r>
            <a:endParaRPr kumimoji="1" lang="en-US" altLang="ja-JP" dirty="0"/>
          </a:p>
          <a:p>
            <a:pPr marL="514350" lvl="1" indent="0">
              <a:buNone/>
            </a:pPr>
            <a:r>
              <a:rPr lang="ja-JP" altLang="en-US"/>
              <a:t>レベル</a:t>
            </a:r>
            <a:r>
              <a:rPr lang="en-US" altLang="ja-JP" dirty="0"/>
              <a:t>5: </a:t>
            </a:r>
            <a:r>
              <a:rPr lang="ja-JP" altLang="en-US"/>
              <a:t>最適化</a:t>
            </a:r>
            <a:endParaRPr lang="en-US" altLang="ja-JP" dirty="0"/>
          </a:p>
          <a:p>
            <a:pPr marL="914400" lvl="2" indent="0">
              <a:buNone/>
            </a:pPr>
            <a:r>
              <a:rPr kumimoji="1" lang="ja-JP" altLang="en-US"/>
              <a:t>定量的な分析のフィードバックによりプロセス改善が不断におこなわれている</a:t>
            </a:r>
            <a:endParaRPr kumimoji="1" lang="en-US" altLang="ja-JP" dirty="0"/>
          </a:p>
          <a:p>
            <a:pPr>
              <a:buFont typeface="+mj-lt"/>
              <a:buAutoNum type="arabicPeriod"/>
            </a:pPr>
            <a:endParaRPr kumimoji="1" lang="ja-JP" altLang="en-US"/>
          </a:p>
        </p:txBody>
      </p:sp>
    </p:spTree>
    <p:extLst>
      <p:ext uri="{BB962C8B-B14F-4D97-AF65-F5344CB8AC3E}">
        <p14:creationId xmlns:p14="http://schemas.microsoft.com/office/powerpoint/2010/main" val="252730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C365A-902F-C443-B61D-4B010857AD79}"/>
              </a:ext>
            </a:extLst>
          </p:cNvPr>
          <p:cNvSpPr>
            <a:spLocks noGrp="1"/>
          </p:cNvSpPr>
          <p:nvPr>
            <p:ph type="title"/>
          </p:nvPr>
        </p:nvSpPr>
        <p:spPr/>
        <p:txBody>
          <a:bodyPr/>
          <a:lstStyle/>
          <a:p>
            <a:r>
              <a:rPr kumimoji="1" lang="ja-JP" altLang="en-US"/>
              <a:t>プロセスの改善活動</a:t>
            </a:r>
          </a:p>
        </p:txBody>
      </p:sp>
      <p:sp>
        <p:nvSpPr>
          <p:cNvPr id="3" name="コンテンツ プレースホルダー 2">
            <a:extLst>
              <a:ext uri="{FF2B5EF4-FFF2-40B4-BE49-F238E27FC236}">
                <a16:creationId xmlns:a16="http://schemas.microsoft.com/office/drawing/2014/main" id="{40DDBB28-1209-154E-BACE-63778EB267AA}"/>
              </a:ext>
            </a:extLst>
          </p:cNvPr>
          <p:cNvSpPr>
            <a:spLocks noGrp="1"/>
          </p:cNvSpPr>
          <p:nvPr>
            <p:ph idx="1"/>
          </p:nvPr>
        </p:nvSpPr>
        <p:spPr/>
        <p:txBody>
          <a:bodyPr>
            <a:normAutofit fontScale="92500" lnSpcReduction="20000"/>
          </a:bodyPr>
          <a:lstStyle/>
          <a:p>
            <a:r>
              <a:rPr kumimoji="1" lang="ja-JP" altLang="en-US"/>
              <a:t>前述の評価で重要なのはランク付けではなく、</a:t>
            </a:r>
            <a:r>
              <a:rPr kumimoji="1" lang="ja-JP" altLang="en-US">
                <a:solidFill>
                  <a:srgbClr val="FF0000"/>
                </a:solidFill>
              </a:rPr>
              <a:t>プロセスの改善につなげること</a:t>
            </a:r>
            <a:endParaRPr kumimoji="1" lang="en-US" altLang="ja-JP" dirty="0">
              <a:solidFill>
                <a:srgbClr val="FF0000"/>
              </a:solidFill>
            </a:endParaRPr>
          </a:p>
          <a:p>
            <a:r>
              <a:rPr kumimoji="1" lang="ja-JP" altLang="en-US"/>
              <a:t>各組織が具体的な改善内容を策定</a:t>
            </a:r>
            <a:endParaRPr kumimoji="1" lang="en-US" altLang="ja-JP" dirty="0"/>
          </a:p>
          <a:p>
            <a:r>
              <a:rPr lang="en-US" altLang="ja-JP" dirty="0"/>
              <a:t>SPIN</a:t>
            </a:r>
          </a:p>
          <a:p>
            <a:pPr lvl="1"/>
            <a:r>
              <a:rPr lang="ja-JP" altLang="en-US"/>
              <a:t>ソフトウェアプロセス改善活動。地域単位、組織単位で促進</a:t>
            </a:r>
            <a:endParaRPr lang="en-US" altLang="ja-JP" dirty="0"/>
          </a:p>
          <a:p>
            <a:r>
              <a:rPr kumimoji="1" lang="en-US" altLang="ja-JP" dirty="0"/>
              <a:t>SE-CMM</a:t>
            </a:r>
          </a:p>
          <a:p>
            <a:pPr lvl="1"/>
            <a:r>
              <a:rPr kumimoji="1" lang="en-US" altLang="ja-JP" dirty="0"/>
              <a:t>CMM</a:t>
            </a:r>
            <a:r>
              <a:rPr kumimoji="1" lang="ja-JP" altLang="en-US"/>
              <a:t>から発展したソフトウェアを特に対象にしたモデル</a:t>
            </a:r>
            <a:endParaRPr kumimoji="1" lang="en-US" altLang="ja-JP" dirty="0"/>
          </a:p>
          <a:p>
            <a:r>
              <a:rPr lang="en-US" altLang="ja-JP" dirty="0"/>
              <a:t>CMMI</a:t>
            </a:r>
          </a:p>
          <a:p>
            <a:pPr lvl="1"/>
            <a:r>
              <a:rPr lang="en-US" altLang="ja-JP" dirty="0"/>
              <a:t>CMM</a:t>
            </a:r>
            <a:r>
              <a:rPr lang="ja-JP" altLang="en-US"/>
              <a:t>から発展したシステムエンジニアリングモデル、製品とプロセスの統合モデルなどから策定</a:t>
            </a:r>
            <a:endParaRPr lang="en-US" altLang="ja-JP" dirty="0"/>
          </a:p>
          <a:p>
            <a:r>
              <a:rPr kumimoji="1" lang="en-US" altLang="ja-JP" dirty="0"/>
              <a:t>ISO9000</a:t>
            </a:r>
          </a:p>
          <a:p>
            <a:r>
              <a:rPr lang="en-US" altLang="ja-JP" dirty="0"/>
              <a:t>SPICE</a:t>
            </a:r>
          </a:p>
          <a:p>
            <a:r>
              <a:rPr kumimoji="1" lang="en-US" altLang="ja-JP" dirty="0"/>
              <a:t>…</a:t>
            </a:r>
            <a:r>
              <a:rPr kumimoji="1" lang="en-US" altLang="ja-JP" dirty="0" err="1"/>
              <a:t>etc</a:t>
            </a:r>
            <a:endParaRPr kumimoji="1" lang="ja-JP" altLang="en-US"/>
          </a:p>
        </p:txBody>
      </p:sp>
    </p:spTree>
    <p:extLst>
      <p:ext uri="{BB962C8B-B14F-4D97-AF65-F5344CB8AC3E}">
        <p14:creationId xmlns:p14="http://schemas.microsoft.com/office/powerpoint/2010/main" val="104263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9F4575-5689-9549-A96F-8C109665A905}"/>
              </a:ext>
            </a:extLst>
          </p:cNvPr>
          <p:cNvSpPr>
            <a:spLocks noGrp="1"/>
          </p:cNvSpPr>
          <p:nvPr>
            <p:ph type="title"/>
          </p:nvPr>
        </p:nvSpPr>
        <p:spPr/>
        <p:txBody>
          <a:bodyPr/>
          <a:lstStyle/>
          <a:p>
            <a:r>
              <a:rPr kumimoji="1" lang="ja-JP" altLang="en-US"/>
              <a:t>ソフトウェアプロセスの観察と改善</a:t>
            </a:r>
          </a:p>
        </p:txBody>
      </p:sp>
      <p:sp>
        <p:nvSpPr>
          <p:cNvPr id="3" name="コンテンツ プレースホルダー 2">
            <a:extLst>
              <a:ext uri="{FF2B5EF4-FFF2-40B4-BE49-F238E27FC236}">
                <a16:creationId xmlns:a16="http://schemas.microsoft.com/office/drawing/2014/main" id="{3BBF2AE3-A059-B34B-8C41-D6D687A4225B}"/>
              </a:ext>
            </a:extLst>
          </p:cNvPr>
          <p:cNvSpPr>
            <a:spLocks noGrp="1"/>
          </p:cNvSpPr>
          <p:nvPr>
            <p:ph idx="1"/>
          </p:nvPr>
        </p:nvSpPr>
        <p:spPr/>
        <p:txBody>
          <a:bodyPr>
            <a:normAutofit fontScale="92500" lnSpcReduction="10000"/>
          </a:bodyPr>
          <a:lstStyle/>
          <a:p>
            <a:r>
              <a:rPr kumimoji="1" lang="ja-JP" altLang="en-US"/>
              <a:t>具体的にソフトウェアプロセスの改善を行っていくには、既存のプロセスを</a:t>
            </a:r>
            <a:br>
              <a:rPr kumimoji="1" lang="en-US" altLang="ja-JP" dirty="0"/>
            </a:br>
            <a:r>
              <a:rPr kumimoji="1" lang="ja-JP" altLang="en-US">
                <a:solidFill>
                  <a:srgbClr val="FF0000"/>
                </a:solidFill>
              </a:rPr>
              <a:t>定量的に観察し、その結果に基づいて改善案を構築する必要がある</a:t>
            </a:r>
            <a:endParaRPr kumimoji="1" lang="en-US" altLang="ja-JP" dirty="0">
              <a:solidFill>
                <a:srgbClr val="FF0000"/>
              </a:solidFill>
            </a:endParaRPr>
          </a:p>
          <a:p>
            <a:r>
              <a:rPr lang="ja-JP" altLang="en-US">
                <a:solidFill>
                  <a:schemeClr val="tx1">
                    <a:lumMod val="85000"/>
                    <a:lumOff val="15000"/>
                  </a:schemeClr>
                </a:solidFill>
              </a:rPr>
              <a:t>改善案作成のアプローチ</a:t>
            </a:r>
            <a:endParaRPr lang="en-US" altLang="ja-JP" dirty="0">
              <a:solidFill>
                <a:schemeClr val="tx1">
                  <a:lumMod val="85000"/>
                  <a:lumOff val="15000"/>
                </a:schemeClr>
              </a:solidFill>
            </a:endParaRPr>
          </a:p>
          <a:p>
            <a:pPr lvl="1"/>
            <a:r>
              <a:rPr kumimoji="1" lang="ja-JP" altLang="en-US">
                <a:solidFill>
                  <a:schemeClr val="tx1">
                    <a:lumMod val="85000"/>
                    <a:lumOff val="15000"/>
                  </a:schemeClr>
                </a:solidFill>
              </a:rPr>
              <a:t>事例研究の分析を積み重ねていくもの</a:t>
            </a:r>
            <a:endParaRPr kumimoji="1" lang="en-US" altLang="ja-JP" dirty="0">
              <a:solidFill>
                <a:schemeClr val="tx1">
                  <a:lumMod val="85000"/>
                  <a:lumOff val="15000"/>
                </a:schemeClr>
              </a:solidFill>
            </a:endParaRPr>
          </a:p>
          <a:p>
            <a:pPr lvl="1"/>
            <a:r>
              <a:rPr lang="ja-JP" altLang="en-US">
                <a:solidFill>
                  <a:schemeClr val="tx1">
                    <a:lumMod val="85000"/>
                    <a:lumOff val="15000"/>
                  </a:schemeClr>
                </a:solidFill>
              </a:rPr>
              <a:t>認知科学の手法を適用するもの</a:t>
            </a:r>
            <a:endParaRPr lang="en-US" altLang="ja-JP" dirty="0">
              <a:solidFill>
                <a:schemeClr val="tx1">
                  <a:lumMod val="85000"/>
                  <a:lumOff val="15000"/>
                </a:schemeClr>
              </a:solidFill>
            </a:endParaRPr>
          </a:p>
          <a:p>
            <a:pPr lvl="1"/>
            <a:r>
              <a:rPr kumimoji="1" lang="ja-JP" altLang="en-US">
                <a:solidFill>
                  <a:schemeClr val="tx1">
                    <a:lumMod val="85000"/>
                    <a:lumOff val="15000"/>
                  </a:schemeClr>
                </a:solidFill>
              </a:rPr>
              <a:t>品質管理、とくに</a:t>
            </a:r>
            <a:r>
              <a:rPr kumimoji="1" lang="en-US" altLang="ja-JP" dirty="0">
                <a:solidFill>
                  <a:schemeClr val="tx1">
                    <a:lumMod val="85000"/>
                    <a:lumOff val="15000"/>
                  </a:schemeClr>
                </a:solidFill>
              </a:rPr>
              <a:t>TQM(Total Quality Management)</a:t>
            </a:r>
          </a:p>
          <a:p>
            <a:r>
              <a:rPr lang="ja-JP" altLang="en-US">
                <a:solidFill>
                  <a:schemeClr val="tx1">
                    <a:lumMod val="85000"/>
                    <a:lumOff val="15000"/>
                  </a:schemeClr>
                </a:solidFill>
              </a:rPr>
              <a:t>具体的なソフトウェアプロセスの観察例として、大規模プロジェクトにおけるプロセスの手戻りを分析した事例</a:t>
            </a:r>
            <a:endParaRPr lang="en-US" altLang="ja-JP" dirty="0">
              <a:solidFill>
                <a:schemeClr val="tx1">
                  <a:lumMod val="85000"/>
                  <a:lumOff val="15000"/>
                </a:schemeClr>
              </a:solidFill>
            </a:endParaRPr>
          </a:p>
          <a:p>
            <a:pPr lvl="1"/>
            <a:r>
              <a:rPr kumimoji="1" lang="ja-JP" altLang="en-US">
                <a:solidFill>
                  <a:schemeClr val="tx1">
                    <a:lumMod val="85000"/>
                    <a:lumOff val="15000"/>
                  </a:schemeClr>
                </a:solidFill>
              </a:rPr>
              <a:t>伊藤暁人</a:t>
            </a:r>
            <a:r>
              <a:rPr kumimoji="1" lang="en-US" altLang="ja-JP" dirty="0">
                <a:solidFill>
                  <a:schemeClr val="tx1">
                    <a:lumMod val="85000"/>
                    <a:lumOff val="15000"/>
                  </a:schemeClr>
                </a:solidFill>
              </a:rPr>
              <a:t>: </a:t>
            </a:r>
            <a:r>
              <a:rPr kumimoji="1" lang="ja-JP" altLang="en-US">
                <a:solidFill>
                  <a:schemeClr val="tx1">
                    <a:lumMod val="85000"/>
                    <a:lumOff val="15000"/>
                  </a:schemeClr>
                </a:solidFill>
              </a:rPr>
              <a:t>大規模システム開発におけるプロジェクト管理問題</a:t>
            </a:r>
            <a:r>
              <a:rPr kumimoji="1" lang="en-US" altLang="ja-JP" dirty="0">
                <a:solidFill>
                  <a:schemeClr val="tx1">
                    <a:lumMod val="85000"/>
                    <a:lumOff val="15000"/>
                  </a:schemeClr>
                </a:solidFill>
              </a:rPr>
              <a:t>. </a:t>
            </a:r>
            <a:r>
              <a:rPr kumimoji="1" lang="ja-JP" altLang="en-US">
                <a:solidFill>
                  <a:schemeClr val="tx1">
                    <a:lumMod val="85000"/>
                    <a:lumOff val="15000"/>
                  </a:schemeClr>
                </a:solidFill>
              </a:rPr>
              <a:t>ソフトウェアシンポジウム</a:t>
            </a:r>
            <a:r>
              <a:rPr kumimoji="1" lang="en-US" altLang="ja-JP" dirty="0">
                <a:solidFill>
                  <a:schemeClr val="tx1">
                    <a:lumMod val="85000"/>
                    <a:lumOff val="15000"/>
                  </a:schemeClr>
                </a:solidFill>
              </a:rPr>
              <a:t>’91</a:t>
            </a:r>
            <a:r>
              <a:rPr kumimoji="1" lang="ja-JP" altLang="en-US">
                <a:solidFill>
                  <a:schemeClr val="tx1">
                    <a:lumMod val="85000"/>
                    <a:lumOff val="15000"/>
                  </a:schemeClr>
                </a:solidFill>
              </a:rPr>
              <a:t>論文集</a:t>
            </a:r>
            <a:r>
              <a:rPr lang="en-US" altLang="ja-JP" dirty="0">
                <a:solidFill>
                  <a:schemeClr val="tx1">
                    <a:lumMod val="85000"/>
                    <a:lumOff val="15000"/>
                  </a:schemeClr>
                </a:solidFill>
              </a:rPr>
              <a:t>, D9-D16, 1991</a:t>
            </a:r>
          </a:p>
          <a:p>
            <a:pPr lvl="1"/>
            <a:r>
              <a:rPr kumimoji="1" lang="en-US" altLang="ja-JP" dirty="0" err="1">
                <a:solidFill>
                  <a:schemeClr val="tx1">
                    <a:lumMod val="85000"/>
                    <a:lumOff val="15000"/>
                  </a:schemeClr>
                </a:solidFill>
              </a:rPr>
              <a:t>T.Tamai</a:t>
            </a:r>
            <a:r>
              <a:rPr kumimoji="1" lang="en-US" altLang="ja-JP" dirty="0">
                <a:solidFill>
                  <a:schemeClr val="tx1">
                    <a:lumMod val="85000"/>
                    <a:lumOff val="15000"/>
                  </a:schemeClr>
                </a:solidFill>
              </a:rPr>
              <a:t> and </a:t>
            </a:r>
            <a:r>
              <a:rPr kumimoji="1" lang="en-US" altLang="ja-JP" dirty="0" err="1">
                <a:solidFill>
                  <a:schemeClr val="tx1">
                    <a:lumMod val="85000"/>
                    <a:lumOff val="15000"/>
                  </a:schemeClr>
                </a:solidFill>
              </a:rPr>
              <a:t>A.Itou</a:t>
            </a:r>
            <a:r>
              <a:rPr kumimoji="1" lang="en-US" altLang="ja-JP" dirty="0">
                <a:solidFill>
                  <a:schemeClr val="tx1">
                    <a:lumMod val="85000"/>
                    <a:lumOff val="15000"/>
                  </a:schemeClr>
                </a:solidFill>
              </a:rPr>
              <a:t>: Requirements and design change in large-scale software development – Analysis from the viewpoint of process backtracking. In 15</a:t>
            </a:r>
            <a:r>
              <a:rPr kumimoji="1" lang="en-US" altLang="ja-JP" baseline="30000" dirty="0">
                <a:solidFill>
                  <a:schemeClr val="tx1">
                    <a:lumMod val="85000"/>
                    <a:lumOff val="15000"/>
                  </a:schemeClr>
                </a:solidFill>
              </a:rPr>
              <a:t>th</a:t>
            </a:r>
            <a:r>
              <a:rPr kumimoji="1" lang="en-US" altLang="ja-JP" dirty="0">
                <a:solidFill>
                  <a:schemeClr val="tx1">
                    <a:lumMod val="85000"/>
                    <a:lumOff val="15000"/>
                  </a:schemeClr>
                </a:solidFill>
              </a:rPr>
              <a:t> International Conference on Software Engineering, pp. 167-176, Baltimore, </a:t>
            </a:r>
            <a:r>
              <a:rPr kumimoji="1" lang="en-US" altLang="ja-JP" dirty="0" err="1">
                <a:solidFill>
                  <a:schemeClr val="tx1">
                    <a:lumMod val="85000"/>
                    <a:lumOff val="15000"/>
                  </a:schemeClr>
                </a:solidFill>
              </a:rPr>
              <a:t>Martland</a:t>
            </a:r>
            <a:r>
              <a:rPr kumimoji="1" lang="en-US" altLang="ja-JP" dirty="0">
                <a:solidFill>
                  <a:schemeClr val="tx1">
                    <a:lumMod val="85000"/>
                    <a:lumOff val="15000"/>
                  </a:schemeClr>
                </a:solidFill>
              </a:rPr>
              <a:t>, U.S.A.</a:t>
            </a:r>
            <a:r>
              <a:rPr lang="en-US" altLang="ja-JP" dirty="0">
                <a:solidFill>
                  <a:schemeClr val="tx1">
                    <a:lumMod val="85000"/>
                    <a:lumOff val="15000"/>
                  </a:schemeClr>
                </a:solidFill>
              </a:rPr>
              <a:t>, May 1993.</a:t>
            </a:r>
            <a:endParaRPr kumimoji="1" lang="en-US" altLang="ja-JP" dirty="0">
              <a:solidFill>
                <a:schemeClr val="tx1">
                  <a:lumMod val="85000"/>
                  <a:lumOff val="15000"/>
                </a:schemeClr>
              </a:solidFill>
            </a:endParaRPr>
          </a:p>
          <a:p>
            <a:endParaRPr kumimoji="1" lang="ja-JP" altLang="en-US">
              <a:solidFill>
                <a:schemeClr val="tx1">
                  <a:lumMod val="85000"/>
                  <a:lumOff val="15000"/>
                </a:schemeClr>
              </a:solidFill>
            </a:endParaRPr>
          </a:p>
        </p:txBody>
      </p:sp>
    </p:spTree>
    <p:extLst>
      <p:ext uri="{BB962C8B-B14F-4D97-AF65-F5344CB8AC3E}">
        <p14:creationId xmlns:p14="http://schemas.microsoft.com/office/powerpoint/2010/main" val="94591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F510C-BABD-A344-B636-C2291D88C119}"/>
              </a:ext>
            </a:extLst>
          </p:cNvPr>
          <p:cNvSpPr>
            <a:spLocks noGrp="1"/>
          </p:cNvSpPr>
          <p:nvPr>
            <p:ph type="title"/>
          </p:nvPr>
        </p:nvSpPr>
        <p:spPr/>
        <p:txBody>
          <a:bodyPr/>
          <a:lstStyle/>
          <a:p>
            <a:r>
              <a:rPr kumimoji="1" lang="ja-JP" altLang="en-US"/>
              <a:t>プロセスプログラミング</a:t>
            </a:r>
          </a:p>
        </p:txBody>
      </p:sp>
      <p:sp>
        <p:nvSpPr>
          <p:cNvPr id="3" name="コンテンツ プレースホルダー 2">
            <a:extLst>
              <a:ext uri="{FF2B5EF4-FFF2-40B4-BE49-F238E27FC236}">
                <a16:creationId xmlns:a16="http://schemas.microsoft.com/office/drawing/2014/main" id="{84D44B2B-B84D-ED4C-95B3-AAB36FC291D2}"/>
              </a:ext>
            </a:extLst>
          </p:cNvPr>
          <p:cNvSpPr>
            <a:spLocks noGrp="1"/>
          </p:cNvSpPr>
          <p:nvPr>
            <p:ph idx="1"/>
          </p:nvPr>
        </p:nvSpPr>
        <p:spPr/>
        <p:txBody>
          <a:bodyPr/>
          <a:lstStyle/>
          <a:p>
            <a:r>
              <a:rPr lang="ja-JP" altLang="en-US"/>
              <a:t>ソフトウェアを開発するプロセスを</a:t>
            </a:r>
            <a:r>
              <a:rPr lang="ja-JP" altLang="en-US">
                <a:solidFill>
                  <a:srgbClr val="FF0000"/>
                </a:solidFill>
              </a:rPr>
              <a:t>手続的なプログラムとして記述し、「実行」しよう</a:t>
            </a:r>
            <a:r>
              <a:rPr lang="ja-JP" altLang="en-US"/>
              <a:t>というアイディア</a:t>
            </a:r>
            <a:endParaRPr lang="en-US" altLang="ja-JP" dirty="0"/>
          </a:p>
          <a:p>
            <a:pPr lvl="1"/>
            <a:r>
              <a:rPr kumimoji="1" lang="ja-JP" altLang="en-US"/>
              <a:t>以降、プロセスを記述する形式言語やモデル、それを動かすプロセス支援環境の提案が数多く発表された</a:t>
            </a:r>
            <a:endParaRPr kumimoji="1" lang="en-US" altLang="ja-JP" dirty="0"/>
          </a:p>
          <a:p>
            <a:r>
              <a:rPr lang="ja-JP" altLang="en-US"/>
              <a:t>プロセスプログラミングの目標</a:t>
            </a:r>
            <a:endParaRPr lang="en-US" altLang="ja-JP" dirty="0"/>
          </a:p>
          <a:p>
            <a:pPr marL="800100" lvl="1" indent="-342900">
              <a:buFont typeface="+mj-lt"/>
              <a:buAutoNum type="arabicPeriod"/>
            </a:pPr>
            <a:r>
              <a:rPr kumimoji="1" lang="ja-JP" altLang="en-US"/>
              <a:t>実際のプロセス、とくに人間</a:t>
            </a:r>
            <a:r>
              <a:rPr lang="ja-JP" altLang="en-US"/>
              <a:t>の行動が主要な要素となる開発過程を観察、分析し、改善方法を探る</a:t>
            </a:r>
            <a:endParaRPr lang="en-US" altLang="ja-JP" dirty="0"/>
          </a:p>
          <a:p>
            <a:pPr marL="800100" lvl="1" indent="-342900">
              <a:buFont typeface="+mj-lt"/>
              <a:buAutoNum type="arabicPeriod"/>
            </a:pPr>
            <a:r>
              <a:rPr kumimoji="1" lang="ja-JP" altLang="en-US"/>
              <a:t>プロセスの形式的記述に適した形式システム、言語の研究および実際の記述実験をおこなう</a:t>
            </a:r>
            <a:endParaRPr kumimoji="1" lang="en-US" altLang="ja-JP" dirty="0"/>
          </a:p>
          <a:p>
            <a:pPr marL="800100" lvl="1" indent="-342900">
              <a:buFont typeface="+mj-lt"/>
              <a:buAutoNum type="arabicPeriod"/>
            </a:pPr>
            <a:r>
              <a:rPr lang="ja-JP" altLang="en-US"/>
              <a:t>プロセスという概念を核とするソフトウェア開発環境を開発する</a:t>
            </a:r>
            <a:endParaRPr kumimoji="1" lang="ja-JP" altLang="en-US"/>
          </a:p>
        </p:txBody>
      </p:sp>
    </p:spTree>
    <p:extLst>
      <p:ext uri="{BB962C8B-B14F-4D97-AF65-F5344CB8AC3E}">
        <p14:creationId xmlns:p14="http://schemas.microsoft.com/office/powerpoint/2010/main" val="5532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3DBFB-DDEA-7945-BACF-CB69F685EB2B}"/>
              </a:ext>
            </a:extLst>
          </p:cNvPr>
          <p:cNvSpPr>
            <a:spLocks noGrp="1"/>
          </p:cNvSpPr>
          <p:nvPr>
            <p:ph type="title"/>
          </p:nvPr>
        </p:nvSpPr>
        <p:spPr/>
        <p:txBody>
          <a:bodyPr/>
          <a:lstStyle/>
          <a:p>
            <a:r>
              <a:rPr kumimoji="1" lang="ja-JP" altLang="en-US"/>
              <a:t>プロセスプログラミングの代表的な</a:t>
            </a:r>
            <a:br>
              <a:rPr kumimoji="1" lang="en-US" altLang="ja-JP" dirty="0"/>
            </a:br>
            <a:r>
              <a:rPr kumimoji="1" lang="ja-JP" altLang="en-US"/>
              <a:t>研究例</a:t>
            </a:r>
          </a:p>
        </p:txBody>
      </p:sp>
      <p:sp>
        <p:nvSpPr>
          <p:cNvPr id="3" name="コンテンツ プレースホルダー 2">
            <a:extLst>
              <a:ext uri="{FF2B5EF4-FFF2-40B4-BE49-F238E27FC236}">
                <a16:creationId xmlns:a16="http://schemas.microsoft.com/office/drawing/2014/main" id="{E6FD8256-10B8-7242-973B-B47FEE36C8F9}"/>
              </a:ext>
            </a:extLst>
          </p:cNvPr>
          <p:cNvSpPr>
            <a:spLocks noGrp="1"/>
          </p:cNvSpPr>
          <p:nvPr>
            <p:ph idx="1"/>
          </p:nvPr>
        </p:nvSpPr>
        <p:spPr/>
        <p:txBody>
          <a:bodyPr>
            <a:normAutofit lnSpcReduction="10000"/>
          </a:bodyPr>
          <a:lstStyle/>
          <a:p>
            <a:r>
              <a:rPr kumimoji="1" lang="ja-JP" altLang="en-US"/>
              <a:t>プロセスの形式記述</a:t>
            </a:r>
            <a:r>
              <a:rPr kumimoji="1" lang="en-US" altLang="ja-JP" dirty="0"/>
              <a:t>/</a:t>
            </a:r>
            <a:r>
              <a:rPr kumimoji="1" lang="ja-JP" altLang="en-US"/>
              <a:t>モデル化</a:t>
            </a:r>
            <a:endParaRPr kumimoji="1" lang="en-US" altLang="ja-JP" dirty="0"/>
          </a:p>
          <a:p>
            <a:pPr lvl="1"/>
            <a:r>
              <a:rPr lang="en-US" altLang="ja-JP" dirty="0">
                <a:solidFill>
                  <a:schemeClr val="tx1">
                    <a:lumMod val="85000"/>
                    <a:lumOff val="15000"/>
                  </a:schemeClr>
                </a:solidFill>
              </a:rPr>
              <a:t>T. Katayama: A hierarchical and functional software process description and its enaction. In Proceedings 11</a:t>
            </a:r>
            <a:r>
              <a:rPr lang="en-US" altLang="ja-JP" baseline="30000" dirty="0">
                <a:solidFill>
                  <a:schemeClr val="tx1">
                    <a:lumMod val="85000"/>
                    <a:lumOff val="15000"/>
                  </a:schemeClr>
                </a:solidFill>
              </a:rPr>
              <a:t>th</a:t>
            </a:r>
            <a:r>
              <a:rPr lang="en-US" altLang="ja-JP" dirty="0">
                <a:solidFill>
                  <a:schemeClr val="tx1">
                    <a:lumMod val="85000"/>
                    <a:lumOff val="15000"/>
                  </a:schemeClr>
                </a:solidFill>
              </a:rPr>
              <a:t> International Conference on Software Engineering, pp. 343-352. IEEEE, May 1989.</a:t>
            </a:r>
          </a:p>
          <a:p>
            <a:pPr lvl="1"/>
            <a:r>
              <a:rPr lang="en-US" altLang="ja-JP" dirty="0">
                <a:solidFill>
                  <a:schemeClr val="tx1">
                    <a:lumMod val="85000"/>
                    <a:lumOff val="15000"/>
                  </a:schemeClr>
                </a:solidFill>
              </a:rPr>
              <a:t>K. Inoue, T. </a:t>
            </a:r>
            <a:r>
              <a:rPr lang="en-US" altLang="ja-JP" dirty="0" err="1">
                <a:solidFill>
                  <a:schemeClr val="tx1">
                    <a:lumMod val="85000"/>
                    <a:lumOff val="15000"/>
                  </a:schemeClr>
                </a:solidFill>
              </a:rPr>
              <a:t>Ogihara</a:t>
            </a:r>
            <a:r>
              <a:rPr lang="en-US" altLang="ja-JP" dirty="0">
                <a:solidFill>
                  <a:schemeClr val="tx1">
                    <a:lumMod val="85000"/>
                    <a:lumOff val="15000"/>
                  </a:schemeClr>
                </a:solidFill>
              </a:rPr>
              <a:t>, </a:t>
            </a:r>
            <a:r>
              <a:rPr lang="en-US" altLang="ja-JP" dirty="0" err="1">
                <a:solidFill>
                  <a:schemeClr val="tx1">
                    <a:lumMod val="85000"/>
                    <a:lumOff val="15000"/>
                  </a:schemeClr>
                </a:solidFill>
              </a:rPr>
              <a:t>T.Kikuno</a:t>
            </a:r>
            <a:r>
              <a:rPr lang="en-US" altLang="ja-JP" dirty="0">
                <a:solidFill>
                  <a:schemeClr val="tx1">
                    <a:lumMod val="85000"/>
                    <a:lumOff val="15000"/>
                  </a:schemeClr>
                </a:solidFill>
              </a:rPr>
              <a:t>, and K. Torii: A formal method for process descriptions. IN Proceedings 11</a:t>
            </a:r>
            <a:r>
              <a:rPr lang="en-US" altLang="ja-JP" baseline="30000" dirty="0">
                <a:solidFill>
                  <a:schemeClr val="tx1">
                    <a:lumMod val="85000"/>
                    <a:lumOff val="15000"/>
                  </a:schemeClr>
                </a:solidFill>
              </a:rPr>
              <a:t>th</a:t>
            </a:r>
            <a:r>
              <a:rPr lang="en-US" altLang="ja-JP" dirty="0">
                <a:solidFill>
                  <a:schemeClr val="tx1">
                    <a:lumMod val="85000"/>
                    <a:lumOff val="15000"/>
                  </a:schemeClr>
                </a:solidFill>
              </a:rPr>
              <a:t> International Conference on Software Engineering, pp. 145-153, May 1989</a:t>
            </a:r>
          </a:p>
          <a:p>
            <a:r>
              <a:rPr lang="ja-JP" altLang="en-US">
                <a:solidFill>
                  <a:schemeClr val="tx1">
                    <a:lumMod val="85000"/>
                    <a:lumOff val="15000"/>
                  </a:schemeClr>
                </a:solidFill>
              </a:rPr>
              <a:t>プロセス中心ソフトウェア開発環境</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Arcadia</a:t>
            </a:r>
            <a:r>
              <a:rPr lang="ja-JP" altLang="en-US">
                <a:solidFill>
                  <a:schemeClr val="tx1">
                    <a:lumMod val="85000"/>
                    <a:lumOff val="15000"/>
                  </a:schemeClr>
                </a:solidFill>
              </a:rPr>
              <a:t>プロジェクト</a:t>
            </a:r>
            <a:endParaRPr lang="en-US" altLang="ja-JP" dirty="0">
              <a:solidFill>
                <a:schemeClr val="tx1">
                  <a:lumMod val="85000"/>
                  <a:lumOff val="15000"/>
                </a:schemeClr>
              </a:solidFill>
            </a:endParaRPr>
          </a:p>
          <a:p>
            <a:pPr lvl="2"/>
            <a:r>
              <a:rPr lang="ja-JP" altLang="en-US">
                <a:solidFill>
                  <a:schemeClr val="tx1">
                    <a:lumMod val="85000"/>
                    <a:lumOff val="15000"/>
                  </a:schemeClr>
                </a:solidFill>
              </a:rPr>
              <a:t>プロセス記述用の言語とその記述および実行支援システムの開発・検証</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Marvel</a:t>
            </a:r>
            <a:r>
              <a:rPr lang="ja-JP" altLang="en-US">
                <a:solidFill>
                  <a:schemeClr val="tx1">
                    <a:lumMod val="85000"/>
                    <a:lumOff val="15000"/>
                  </a:schemeClr>
                </a:solidFill>
              </a:rPr>
              <a:t>プロジェクト</a:t>
            </a:r>
            <a:endParaRPr lang="en-US" altLang="ja-JP" dirty="0">
              <a:solidFill>
                <a:schemeClr val="tx1">
                  <a:lumMod val="85000"/>
                  <a:lumOff val="15000"/>
                </a:schemeClr>
              </a:solidFill>
            </a:endParaRPr>
          </a:p>
          <a:p>
            <a:pPr lvl="2"/>
            <a:r>
              <a:rPr lang="ja-JP" altLang="en-US">
                <a:solidFill>
                  <a:schemeClr val="tx1">
                    <a:lumMod val="85000"/>
                    <a:lumOff val="15000"/>
                  </a:schemeClr>
                </a:solidFill>
              </a:rPr>
              <a:t>ルールベースによるプロセス記述手段とオブジェクトソースによるソフトウェアの生成物管理とを組み合わせた開発環境の提供</a:t>
            </a:r>
            <a:endParaRPr lang="en-US" altLang="ja-JP" dirty="0">
              <a:solidFill>
                <a:schemeClr val="tx1">
                  <a:lumMod val="85000"/>
                  <a:lumOff val="15000"/>
                </a:schemeClr>
              </a:solidFill>
            </a:endParaRPr>
          </a:p>
          <a:p>
            <a:pPr lvl="1"/>
            <a:endParaRPr kumimoji="1" lang="en-US" altLang="ja-JP" dirty="0"/>
          </a:p>
          <a:p>
            <a:pPr lvl="1"/>
            <a:endParaRPr kumimoji="1" lang="ja-JP" altLang="en-US"/>
          </a:p>
        </p:txBody>
      </p:sp>
    </p:spTree>
    <p:extLst>
      <p:ext uri="{BB962C8B-B14F-4D97-AF65-F5344CB8AC3E}">
        <p14:creationId xmlns:p14="http://schemas.microsoft.com/office/powerpoint/2010/main" val="33037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82259B-F01A-824F-B902-5EAA797B97F7}"/>
              </a:ext>
            </a:extLst>
          </p:cNvPr>
          <p:cNvSpPr>
            <a:spLocks noGrp="1"/>
          </p:cNvSpPr>
          <p:nvPr>
            <p:ph type="title"/>
          </p:nvPr>
        </p:nvSpPr>
        <p:spPr/>
        <p:txBody>
          <a:bodyPr/>
          <a:lstStyle/>
          <a:p>
            <a:r>
              <a:rPr lang="ja-JP" altLang="en-US"/>
              <a:t>プロセスプログラミングの代表的な</a:t>
            </a:r>
            <a:br>
              <a:rPr lang="en-US" altLang="ja-JP" dirty="0"/>
            </a:br>
            <a:r>
              <a:rPr lang="ja-JP" altLang="en-US"/>
              <a:t>研究例</a:t>
            </a:r>
            <a:r>
              <a:rPr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A061C043-D304-844B-8C02-8C969308D3C7}"/>
              </a:ext>
            </a:extLst>
          </p:cNvPr>
          <p:cNvSpPr>
            <a:spLocks noGrp="1"/>
          </p:cNvSpPr>
          <p:nvPr>
            <p:ph idx="1"/>
          </p:nvPr>
        </p:nvSpPr>
        <p:spPr/>
        <p:txBody>
          <a:bodyPr>
            <a:normAutofit lnSpcReduction="10000"/>
          </a:bodyPr>
          <a:lstStyle/>
          <a:p>
            <a:r>
              <a:rPr kumimoji="1" lang="ja-JP" altLang="en-US"/>
              <a:t>プロセスの設計と実行</a:t>
            </a:r>
            <a:endParaRPr kumimoji="1" lang="en-US" altLang="ja-JP" dirty="0"/>
          </a:p>
          <a:p>
            <a:pPr lvl="1"/>
            <a:r>
              <a:rPr lang="ja-JP" altLang="en-US"/>
              <a:t>プロセス設計の考え方</a:t>
            </a:r>
            <a:endParaRPr lang="en-US" altLang="ja-JP" dirty="0"/>
          </a:p>
          <a:p>
            <a:pPr lvl="2"/>
            <a:r>
              <a:rPr kumimoji="1" lang="en-US" altLang="ja-JP" dirty="0">
                <a:solidFill>
                  <a:srgbClr val="FF0000"/>
                </a:solidFill>
              </a:rPr>
              <a:t>Prescriptive(</a:t>
            </a:r>
            <a:r>
              <a:rPr kumimoji="1" lang="ja-JP" altLang="en-US">
                <a:solidFill>
                  <a:srgbClr val="FF0000"/>
                </a:solidFill>
              </a:rPr>
              <a:t>規定的</a:t>
            </a:r>
            <a:r>
              <a:rPr kumimoji="1" lang="en-US" altLang="ja-JP" dirty="0">
                <a:solidFill>
                  <a:srgbClr val="FF0000"/>
                </a:solidFill>
              </a:rPr>
              <a:t>)</a:t>
            </a:r>
          </a:p>
          <a:p>
            <a:pPr lvl="3"/>
            <a:r>
              <a:rPr lang="ja-JP" altLang="en-US">
                <a:solidFill>
                  <a:schemeClr val="tx1">
                    <a:lumMod val="85000"/>
                    <a:lumOff val="15000"/>
                  </a:schemeClr>
                </a:solidFill>
              </a:rPr>
              <a:t>プロセスを手順として示す。具体的で実行と結びつけやすいが、柔軟性に欠ける。</a:t>
            </a:r>
            <a:endParaRPr lang="en-US" altLang="ja-JP" dirty="0">
              <a:solidFill>
                <a:schemeClr val="tx1">
                  <a:lumMod val="85000"/>
                  <a:lumOff val="15000"/>
                </a:schemeClr>
              </a:solidFill>
            </a:endParaRPr>
          </a:p>
          <a:p>
            <a:pPr lvl="2"/>
            <a:r>
              <a:rPr lang="en-US" altLang="ja-JP" dirty="0">
                <a:solidFill>
                  <a:srgbClr val="FF0000"/>
                </a:solidFill>
              </a:rPr>
              <a:t>Proscriptive(</a:t>
            </a:r>
            <a:r>
              <a:rPr lang="ja-JP" altLang="en-US">
                <a:solidFill>
                  <a:srgbClr val="FF0000"/>
                </a:solidFill>
              </a:rPr>
              <a:t>制約的</a:t>
            </a:r>
            <a:r>
              <a:rPr lang="en-US" altLang="ja-JP" dirty="0">
                <a:solidFill>
                  <a:srgbClr val="FF0000"/>
                </a:solidFill>
              </a:rPr>
              <a:t>)</a:t>
            </a:r>
          </a:p>
          <a:p>
            <a:pPr lvl="3"/>
            <a:r>
              <a:rPr lang="ja-JP" altLang="en-US">
                <a:solidFill>
                  <a:schemeClr val="tx1">
                    <a:lumMod val="85000"/>
                    <a:lumOff val="15000"/>
                  </a:schemeClr>
                </a:solidFill>
              </a:rPr>
              <a:t>プロセスの満たすべき条件を記述する。プロセスの動的な変化に対応しやすいが、実行との間にギャップする。</a:t>
            </a:r>
            <a:endParaRPr lang="en-US" altLang="ja-JP" dirty="0">
              <a:solidFill>
                <a:schemeClr val="tx1">
                  <a:lumMod val="85000"/>
                  <a:lumOff val="15000"/>
                </a:schemeClr>
              </a:solidFill>
            </a:endParaRPr>
          </a:p>
          <a:p>
            <a:pPr lvl="1"/>
            <a:r>
              <a:rPr lang="ja-JP" altLang="en-US">
                <a:solidFill>
                  <a:schemeClr val="tx1">
                    <a:lumMod val="85000"/>
                    <a:lumOff val="15000"/>
                  </a:schemeClr>
                </a:solidFill>
              </a:rPr>
              <a:t>ただし、</a:t>
            </a:r>
            <a:r>
              <a:rPr lang="ja-JP" altLang="en-US">
                <a:solidFill>
                  <a:srgbClr val="FF0000"/>
                </a:solidFill>
              </a:rPr>
              <a:t>プロセスをソフトウェア開発プロジェクトの</a:t>
            </a:r>
            <a:r>
              <a:rPr lang="en-US" altLang="ja-JP" dirty="0">
                <a:solidFill>
                  <a:srgbClr val="FF0000"/>
                </a:solidFill>
              </a:rPr>
              <a:t>1</a:t>
            </a:r>
            <a:r>
              <a:rPr lang="ja-JP" altLang="en-US">
                <a:solidFill>
                  <a:srgbClr val="FF0000"/>
                </a:solidFill>
              </a:rPr>
              <a:t>件ごとに、全く新たに設計しなおすことは考えにくいので、基本となるプロセスを前提にカスタマイズするのが現実</a:t>
            </a:r>
            <a:endParaRPr lang="en-US" altLang="ja-JP" dirty="0">
              <a:solidFill>
                <a:srgbClr val="FF0000"/>
              </a:solidFill>
            </a:endParaRPr>
          </a:p>
          <a:p>
            <a:r>
              <a:rPr lang="ja-JP" altLang="en-US">
                <a:solidFill>
                  <a:schemeClr val="tx1">
                    <a:lumMod val="85000"/>
                    <a:lumOff val="15000"/>
                  </a:schemeClr>
                </a:solidFill>
              </a:rPr>
              <a:t>プロセスの実行とは</a:t>
            </a:r>
            <a:r>
              <a:rPr lang="en-US" altLang="ja-JP" dirty="0">
                <a:solidFill>
                  <a:schemeClr val="tx1">
                    <a:lumMod val="85000"/>
                    <a:lumOff val="15000"/>
                  </a:schemeClr>
                </a:solidFill>
              </a:rPr>
              <a:t>?</a:t>
            </a:r>
          </a:p>
          <a:p>
            <a:pPr lvl="1"/>
            <a:r>
              <a:rPr lang="ja-JP" altLang="en-US">
                <a:solidFill>
                  <a:schemeClr val="tx1">
                    <a:lumMod val="85000"/>
                    <a:lumOff val="15000"/>
                  </a:schemeClr>
                </a:solidFill>
              </a:rPr>
              <a:t>プロセスの様々な特性を自動的に計測し、数値管理を行ったり等の開発支援やプロセスを自動実行するようなこと</a:t>
            </a:r>
            <a:endParaRPr lang="en-US" altLang="ja-JP" dirty="0">
              <a:solidFill>
                <a:schemeClr val="tx1">
                  <a:lumMod val="85000"/>
                  <a:lumOff val="15000"/>
                </a:schemeClr>
              </a:solidFill>
            </a:endParaRPr>
          </a:p>
          <a:p>
            <a:pPr lvl="2"/>
            <a:endParaRPr kumimoji="1" lang="ja-JP" altLang="en-US">
              <a:solidFill>
                <a:schemeClr val="tx1">
                  <a:lumMod val="85000"/>
                  <a:lumOff val="15000"/>
                </a:schemeClr>
              </a:solidFill>
            </a:endParaRPr>
          </a:p>
        </p:txBody>
      </p:sp>
    </p:spTree>
    <p:extLst>
      <p:ext uri="{BB962C8B-B14F-4D97-AF65-F5344CB8AC3E}">
        <p14:creationId xmlns:p14="http://schemas.microsoft.com/office/powerpoint/2010/main" val="121344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B0A51-236D-DA49-BABE-FB3CF3810D63}"/>
              </a:ext>
            </a:extLst>
          </p:cNvPr>
          <p:cNvSpPr>
            <a:spLocks noGrp="1"/>
          </p:cNvSpPr>
          <p:nvPr>
            <p:ph type="title"/>
          </p:nvPr>
        </p:nvSpPr>
        <p:spPr/>
        <p:txBody>
          <a:bodyPr/>
          <a:lstStyle/>
          <a:p>
            <a:r>
              <a:rPr lang="ja-JP" altLang="en-US"/>
              <a:t>プロセスプログラミングの代表的な</a:t>
            </a:r>
            <a:br>
              <a:rPr lang="en-US" altLang="ja-JP" dirty="0"/>
            </a:br>
            <a:r>
              <a:rPr lang="ja-JP" altLang="en-US"/>
              <a:t>研究例</a:t>
            </a:r>
            <a:r>
              <a:rPr lang="en-US" altLang="ja-JP" dirty="0"/>
              <a:t>(3)</a:t>
            </a:r>
            <a:r>
              <a:rPr lang="ja-JP" altLang="en-US"/>
              <a:t>と研究の今後</a:t>
            </a:r>
            <a:endParaRPr kumimoji="1" lang="ja-JP" altLang="en-US"/>
          </a:p>
        </p:txBody>
      </p:sp>
      <p:sp>
        <p:nvSpPr>
          <p:cNvPr id="3" name="コンテンツ プレースホルダー 2">
            <a:extLst>
              <a:ext uri="{FF2B5EF4-FFF2-40B4-BE49-F238E27FC236}">
                <a16:creationId xmlns:a16="http://schemas.microsoft.com/office/drawing/2014/main" id="{2ABF937D-1026-D444-934C-847001EC566F}"/>
              </a:ext>
            </a:extLst>
          </p:cNvPr>
          <p:cNvSpPr>
            <a:spLocks noGrp="1"/>
          </p:cNvSpPr>
          <p:nvPr>
            <p:ph idx="1"/>
          </p:nvPr>
        </p:nvSpPr>
        <p:spPr/>
        <p:txBody>
          <a:bodyPr>
            <a:normAutofit lnSpcReduction="10000"/>
          </a:bodyPr>
          <a:lstStyle/>
          <a:p>
            <a:r>
              <a:rPr kumimoji="1" lang="ja-JP" altLang="en-US"/>
              <a:t>スケジューリングの記述方法</a:t>
            </a:r>
            <a:endParaRPr kumimoji="1" lang="en-US" altLang="ja-JP" dirty="0"/>
          </a:p>
          <a:p>
            <a:pPr lvl="1"/>
            <a:r>
              <a:rPr kumimoji="1" lang="ja-JP" altLang="en-US"/>
              <a:t>ほとんどのモデルが取り扱っているのがプロセスのスケジューリング</a:t>
            </a:r>
            <a:endParaRPr kumimoji="1" lang="en-US" altLang="ja-JP" dirty="0"/>
          </a:p>
          <a:p>
            <a:pPr lvl="1"/>
            <a:r>
              <a:rPr lang="ja-JP" altLang="en-US"/>
              <a:t>作業単位ごとに起こる事象を記述したり、作業から発生する事象から間接的にスケジュールを求めたり</a:t>
            </a:r>
            <a:endParaRPr kumimoji="1" lang="en-US" altLang="ja-JP" dirty="0"/>
          </a:p>
          <a:p>
            <a:r>
              <a:rPr lang="ja-JP" altLang="en-US"/>
              <a:t>オブジェクト管理</a:t>
            </a:r>
            <a:endParaRPr lang="en-US" altLang="ja-JP" dirty="0"/>
          </a:p>
          <a:p>
            <a:pPr lvl="1"/>
            <a:r>
              <a:rPr kumimoji="1" lang="ja-JP" altLang="en-US"/>
              <a:t>プロセスで生成され、また利用されるオブジェクトの管理</a:t>
            </a:r>
            <a:endParaRPr kumimoji="1" lang="en-US" altLang="ja-JP" dirty="0"/>
          </a:p>
          <a:p>
            <a:pPr lvl="1"/>
            <a:r>
              <a:rPr kumimoji="1" lang="ja-JP" altLang="en-US"/>
              <a:t>プロセスとの関連から、リポジトリシステムのような一貫性を保持する技術など</a:t>
            </a:r>
            <a:endParaRPr kumimoji="1" lang="en-US" altLang="ja-JP" dirty="0"/>
          </a:p>
          <a:p>
            <a:r>
              <a:rPr lang="ja-JP" altLang="en-US"/>
              <a:t>プロセスプログラミングの研究の今後</a:t>
            </a:r>
            <a:endParaRPr lang="en-US" altLang="ja-JP" dirty="0"/>
          </a:p>
          <a:p>
            <a:pPr lvl="1"/>
            <a:r>
              <a:rPr lang="ja-JP" altLang="en-US"/>
              <a:t>ソフトウェアプロセスの研究例は</a:t>
            </a:r>
            <a:r>
              <a:rPr lang="en-US" altLang="ja-JP" dirty="0"/>
              <a:t>1990</a:t>
            </a:r>
            <a:r>
              <a:rPr lang="ja-JP" altLang="en-US"/>
              <a:t>年代に集中している</a:t>
            </a:r>
            <a:endParaRPr lang="en-US" altLang="ja-JP" dirty="0"/>
          </a:p>
          <a:p>
            <a:pPr lvl="1"/>
            <a:r>
              <a:rPr kumimoji="1" lang="ja-JP" altLang="en-US"/>
              <a:t>その後、ソフトウェアアーキテクチャの方に関心が向く</a:t>
            </a:r>
            <a:endParaRPr kumimoji="1" lang="en-US" altLang="ja-JP" dirty="0"/>
          </a:p>
          <a:p>
            <a:pPr lvl="1"/>
            <a:r>
              <a:rPr lang="ja-JP" altLang="en-US"/>
              <a:t>プロセスとプロダクトのサイクルで研究トレンドが交互に変わっていくようになる</a:t>
            </a:r>
            <a:r>
              <a:rPr lang="en-US" altLang="ja-JP" dirty="0"/>
              <a:t>?</a:t>
            </a:r>
            <a:endParaRPr kumimoji="1" lang="ja-JP" altLang="en-US"/>
          </a:p>
        </p:txBody>
      </p:sp>
    </p:spTree>
    <p:extLst>
      <p:ext uri="{BB962C8B-B14F-4D97-AF65-F5344CB8AC3E}">
        <p14:creationId xmlns:p14="http://schemas.microsoft.com/office/powerpoint/2010/main" val="244395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687A9-1CA6-FB4B-A7F3-ED51CB880C6D}"/>
              </a:ext>
            </a:extLst>
          </p:cNvPr>
          <p:cNvSpPr>
            <a:spLocks noGrp="1"/>
          </p:cNvSpPr>
          <p:nvPr>
            <p:ph type="title"/>
          </p:nvPr>
        </p:nvSpPr>
        <p:spPr/>
        <p:txBody>
          <a:bodyPr/>
          <a:lstStyle/>
          <a:p>
            <a:r>
              <a:rPr kumimoji="1" lang="ja-JP" altLang="en-US"/>
              <a:t>この勉強会について</a:t>
            </a:r>
          </a:p>
        </p:txBody>
      </p:sp>
      <p:sp>
        <p:nvSpPr>
          <p:cNvPr id="3" name="コンテンツ プレースホルダー 2">
            <a:extLst>
              <a:ext uri="{FF2B5EF4-FFF2-40B4-BE49-F238E27FC236}">
                <a16:creationId xmlns:a16="http://schemas.microsoft.com/office/drawing/2014/main" id="{4837DB24-2768-894B-8745-7DF5FF243724}"/>
              </a:ext>
            </a:extLst>
          </p:cNvPr>
          <p:cNvSpPr>
            <a:spLocks noGrp="1"/>
          </p:cNvSpPr>
          <p:nvPr>
            <p:ph idx="1"/>
          </p:nvPr>
        </p:nvSpPr>
        <p:spPr/>
        <p:txBody>
          <a:bodyPr>
            <a:normAutofit lnSpcReduction="10000"/>
          </a:bodyPr>
          <a:lstStyle/>
          <a:p>
            <a:r>
              <a:rPr kumimoji="1" lang="ja-JP" altLang="en-US"/>
              <a:t>ソフトウェア工学に関係する教科書・資料を各自で読み発表する輪講方式の</a:t>
            </a:r>
            <a:br>
              <a:rPr kumimoji="1" lang="en-US" altLang="ja-JP" dirty="0"/>
            </a:br>
            <a:r>
              <a:rPr kumimoji="1" lang="ja-JP" altLang="en-US"/>
              <a:t>勉強会</a:t>
            </a:r>
            <a:endParaRPr kumimoji="1" lang="en-US" altLang="ja-JP" dirty="0"/>
          </a:p>
          <a:p>
            <a:r>
              <a:rPr lang="ja-JP" altLang="en-US"/>
              <a:t>過去のログ</a:t>
            </a:r>
            <a:endParaRPr lang="en-US" altLang="ja-JP" dirty="0"/>
          </a:p>
          <a:p>
            <a:pPr lvl="1"/>
            <a:r>
              <a:rPr lang="en" altLang="ja-JP" dirty="0">
                <a:hlinkClick r:id="rId2"/>
              </a:rPr>
              <a:t>https://github.com/himrock922/software_research</a:t>
            </a:r>
            <a:endParaRPr lang="en" altLang="ja-JP" dirty="0"/>
          </a:p>
          <a:p>
            <a:endParaRPr lang="en-US" altLang="ja-JP" dirty="0"/>
          </a:p>
          <a:p>
            <a:r>
              <a:rPr kumimoji="1" lang="ja-JP" altLang="en-US"/>
              <a:t>前回のログ</a:t>
            </a:r>
            <a:endParaRPr kumimoji="1" lang="en-US" altLang="ja-JP" dirty="0"/>
          </a:p>
          <a:p>
            <a:pPr lvl="1"/>
            <a:r>
              <a:rPr lang="en-US" altLang="ja-JP" dirty="0"/>
              <a:t>himrock922</a:t>
            </a:r>
            <a:r>
              <a:rPr lang="ja-JP" altLang="en-US"/>
              <a:t>→オートマトン、形式的な証明方法</a:t>
            </a:r>
            <a:endParaRPr lang="en-US" altLang="ja-JP" dirty="0"/>
          </a:p>
          <a:p>
            <a:pPr lvl="1"/>
            <a:r>
              <a:rPr kumimoji="1" lang="en-US" altLang="ja-JP" dirty="0" err="1"/>
              <a:t>kawai</a:t>
            </a:r>
            <a:r>
              <a:rPr kumimoji="1" lang="en-US" altLang="ja-JP" dirty="0"/>
              <a:t> </a:t>
            </a:r>
            <a:r>
              <a:rPr kumimoji="1" lang="ja-JP" altLang="en-US"/>
              <a:t>→</a:t>
            </a:r>
            <a:r>
              <a:rPr kumimoji="1" lang="en-US" altLang="ja-JP" dirty="0"/>
              <a:t> </a:t>
            </a:r>
            <a:r>
              <a:rPr kumimoji="1" lang="ja-JP" altLang="en-US"/>
              <a:t>命題論理、述語論理、様相論理</a:t>
            </a:r>
            <a:endParaRPr kumimoji="1" lang="en-US" altLang="ja-JP" dirty="0"/>
          </a:p>
          <a:p>
            <a:endParaRPr lang="en-US" altLang="ja-JP" dirty="0"/>
          </a:p>
          <a:p>
            <a:r>
              <a:rPr kumimoji="1" lang="ja-JP" altLang="en-US"/>
              <a:t>輪講する内容の変更</a:t>
            </a:r>
            <a:endParaRPr kumimoji="1" lang="en-US" altLang="ja-JP" dirty="0"/>
          </a:p>
          <a:p>
            <a:pPr lvl="1"/>
            <a:r>
              <a:rPr lang="en-US" altLang="ja-JP" dirty="0"/>
              <a:t>himrock922</a:t>
            </a:r>
            <a:r>
              <a:rPr lang="ja-JP" altLang="en-US"/>
              <a:t>→</a:t>
            </a:r>
            <a:r>
              <a:rPr lang="en-US" altLang="ja-JP" dirty="0"/>
              <a:t> </a:t>
            </a:r>
            <a:r>
              <a:rPr lang="ja-JP" altLang="en-US"/>
              <a:t>ソフトウェア工学の基礎知識を総合的に学べるような輪講に変更</a:t>
            </a:r>
            <a:endParaRPr kumimoji="1" lang="ja-JP" altLang="en-US"/>
          </a:p>
        </p:txBody>
      </p:sp>
    </p:spTree>
    <p:extLst>
      <p:ext uri="{BB962C8B-B14F-4D97-AF65-F5344CB8AC3E}">
        <p14:creationId xmlns:p14="http://schemas.microsoft.com/office/powerpoint/2010/main" val="330476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95C59-9B8B-D846-AFC1-0BE50E3C6192}"/>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928B8AC4-FEB7-B14E-B1EA-0EEEDC2A236E}"/>
              </a:ext>
            </a:extLst>
          </p:cNvPr>
          <p:cNvSpPr>
            <a:spLocks noGrp="1"/>
          </p:cNvSpPr>
          <p:nvPr>
            <p:ph idx="1"/>
          </p:nvPr>
        </p:nvSpPr>
        <p:spPr/>
        <p:txBody>
          <a:bodyPr/>
          <a:lstStyle/>
          <a:p>
            <a:r>
              <a:rPr lang="ja-JP" altLang="en-US"/>
              <a:t>ソフトウェアについて</a:t>
            </a:r>
            <a:endParaRPr lang="en-US" altLang="ja-JP" dirty="0"/>
          </a:p>
          <a:p>
            <a:r>
              <a:rPr lang="ja-JP" altLang="en-US"/>
              <a:t>ソフトウェア工学とは</a:t>
            </a:r>
            <a:endParaRPr lang="en-US" altLang="ja-JP" dirty="0"/>
          </a:p>
          <a:p>
            <a:r>
              <a:rPr lang="ja-JP" altLang="en-US"/>
              <a:t>ソフトウェアプロセス</a:t>
            </a:r>
            <a:endParaRPr lang="en-US" altLang="ja-JP" dirty="0"/>
          </a:p>
          <a:p>
            <a:r>
              <a:rPr lang="ja-JP" altLang="en-US"/>
              <a:t>ソフトウェアプロセスの評価</a:t>
            </a:r>
            <a:endParaRPr lang="en-US" altLang="ja-JP" dirty="0"/>
          </a:p>
          <a:p>
            <a:r>
              <a:rPr lang="ja-JP" altLang="en-US"/>
              <a:t>プロセスプログラミング</a:t>
            </a:r>
            <a:endParaRPr lang="en-US" altLang="ja-JP" dirty="0"/>
          </a:p>
          <a:p>
            <a:endParaRPr lang="en-US" altLang="ja-JP" dirty="0"/>
          </a:p>
          <a:p>
            <a:r>
              <a:rPr lang="ja-JP" altLang="en-US"/>
              <a:t>既存のプロジェクトであれば、既存のプロセスをカスタマイズすることが一般的だが、研究として</a:t>
            </a:r>
            <a:r>
              <a:rPr lang="ja-JP" altLang="en-US">
                <a:solidFill>
                  <a:srgbClr val="FF0000"/>
                </a:solidFill>
              </a:rPr>
              <a:t>何が課題だったか考えられるようになることは大事</a:t>
            </a:r>
          </a:p>
          <a:p>
            <a:endParaRPr kumimoji="1" lang="ja-JP" altLang="en-US"/>
          </a:p>
        </p:txBody>
      </p:sp>
    </p:spTree>
    <p:extLst>
      <p:ext uri="{BB962C8B-B14F-4D97-AF65-F5344CB8AC3E}">
        <p14:creationId xmlns:p14="http://schemas.microsoft.com/office/powerpoint/2010/main" val="227198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8B771-3F89-CF46-A94F-4499FE1962CF}"/>
              </a:ext>
            </a:extLst>
          </p:cNvPr>
          <p:cNvSpPr>
            <a:spLocks noGrp="1"/>
          </p:cNvSpPr>
          <p:nvPr>
            <p:ph type="title"/>
          </p:nvPr>
        </p:nvSpPr>
        <p:spPr/>
        <p:txBody>
          <a:bodyPr/>
          <a:lstStyle/>
          <a:p>
            <a:r>
              <a:rPr kumimoji="1" lang="ja-JP" altLang="en-US"/>
              <a:t>ソフトウェアプロセス改善のシナリオケース</a:t>
            </a:r>
          </a:p>
        </p:txBody>
      </p:sp>
      <p:graphicFrame>
        <p:nvGraphicFramePr>
          <p:cNvPr id="4" name="コンテンツ プレースホルダー 3">
            <a:extLst>
              <a:ext uri="{FF2B5EF4-FFF2-40B4-BE49-F238E27FC236}">
                <a16:creationId xmlns:a16="http://schemas.microsoft.com/office/drawing/2014/main" id="{7F58D4EA-C4C3-6244-8C0A-4FDAF57ABE7E}"/>
              </a:ext>
            </a:extLst>
          </p:cNvPr>
          <p:cNvGraphicFramePr>
            <a:graphicFrameLocks noGrp="1"/>
          </p:cNvGraphicFramePr>
          <p:nvPr>
            <p:ph idx="1"/>
            <p:extLst>
              <p:ext uri="{D42A27DB-BD31-4B8C-83A1-F6EECF244321}">
                <p14:modId xmlns:p14="http://schemas.microsoft.com/office/powerpoint/2010/main" val="2974390068"/>
              </p:ext>
            </p:extLst>
          </p:nvPr>
        </p:nvGraphicFramePr>
        <p:xfrm>
          <a:off x="677863" y="2160588"/>
          <a:ext cx="8596311" cy="175260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947962473"/>
                    </a:ext>
                  </a:extLst>
                </a:gridCol>
                <a:gridCol w="2865437">
                  <a:extLst>
                    <a:ext uri="{9D8B030D-6E8A-4147-A177-3AD203B41FA5}">
                      <a16:colId xmlns:a16="http://schemas.microsoft.com/office/drawing/2014/main" val="2169747799"/>
                    </a:ext>
                  </a:extLst>
                </a:gridCol>
                <a:gridCol w="2865437">
                  <a:extLst>
                    <a:ext uri="{9D8B030D-6E8A-4147-A177-3AD203B41FA5}">
                      <a16:colId xmlns:a16="http://schemas.microsoft.com/office/drawing/2014/main" val="325147773"/>
                    </a:ext>
                  </a:extLst>
                </a:gridCol>
              </a:tblGrid>
              <a:tr h="370840">
                <a:tc>
                  <a:txBody>
                    <a:bodyPr/>
                    <a:lstStyle/>
                    <a:p>
                      <a:pPr algn="ctr"/>
                      <a:endParaRPr kumimoji="1" lang="ja-JP" altLang="en-US"/>
                    </a:p>
                  </a:txBody>
                  <a:tcPr/>
                </a:tc>
                <a:tc>
                  <a:txBody>
                    <a:bodyPr/>
                    <a:lstStyle/>
                    <a:p>
                      <a:pPr algn="ctr"/>
                      <a:r>
                        <a:rPr kumimoji="1" lang="ja-JP" altLang="en-US"/>
                        <a:t>ケース</a:t>
                      </a:r>
                      <a:r>
                        <a:rPr kumimoji="1" lang="en-US" altLang="ja-JP" dirty="0"/>
                        <a:t>A</a:t>
                      </a:r>
                      <a:endParaRPr kumimoji="1" lang="ja-JP" altLang="en-US"/>
                    </a:p>
                  </a:txBody>
                  <a:tcPr/>
                </a:tc>
                <a:tc>
                  <a:txBody>
                    <a:bodyPr/>
                    <a:lstStyle/>
                    <a:p>
                      <a:pPr algn="ctr"/>
                      <a:r>
                        <a:rPr kumimoji="1" lang="ja-JP" altLang="en-US"/>
                        <a:t>ケース</a:t>
                      </a:r>
                      <a:r>
                        <a:rPr kumimoji="1" lang="en-US" altLang="ja-JP" dirty="0"/>
                        <a:t>B</a:t>
                      </a:r>
                      <a:endParaRPr kumimoji="1" lang="ja-JP" altLang="en-US"/>
                    </a:p>
                  </a:txBody>
                  <a:tcPr/>
                </a:tc>
                <a:extLst>
                  <a:ext uri="{0D108BD9-81ED-4DB2-BD59-A6C34878D82A}">
                    <a16:rowId xmlns:a16="http://schemas.microsoft.com/office/drawing/2014/main" val="1137495038"/>
                  </a:ext>
                </a:extLst>
              </a:tr>
              <a:tr h="370840">
                <a:tc>
                  <a:txBody>
                    <a:bodyPr/>
                    <a:lstStyle/>
                    <a:p>
                      <a:pPr algn="ctr"/>
                      <a:r>
                        <a:rPr kumimoji="1" lang="ja-JP" altLang="en-US"/>
                        <a:t>プロセスモデル</a:t>
                      </a:r>
                    </a:p>
                  </a:txBody>
                  <a:tcPr/>
                </a:tc>
                <a:tc>
                  <a:txBody>
                    <a:bodyPr/>
                    <a:lstStyle/>
                    <a:p>
                      <a:pPr algn="ctr"/>
                      <a:r>
                        <a:rPr kumimoji="1" lang="ja-JP" altLang="en-US"/>
                        <a:t>ウォーターフォール</a:t>
                      </a:r>
                    </a:p>
                  </a:txBody>
                  <a:tcPr/>
                </a:tc>
                <a:tc>
                  <a:txBody>
                    <a:bodyPr/>
                    <a:lstStyle/>
                    <a:p>
                      <a:pPr algn="ctr"/>
                      <a:r>
                        <a:rPr kumimoji="1" lang="ja-JP" altLang="en-US"/>
                        <a:t>プロトタイピング</a:t>
                      </a:r>
                    </a:p>
                  </a:txBody>
                  <a:tcPr/>
                </a:tc>
                <a:extLst>
                  <a:ext uri="{0D108BD9-81ED-4DB2-BD59-A6C34878D82A}">
                    <a16:rowId xmlns:a16="http://schemas.microsoft.com/office/drawing/2014/main" val="1757061441"/>
                  </a:ext>
                </a:extLst>
              </a:tr>
              <a:tr h="370840">
                <a:tc>
                  <a:txBody>
                    <a:bodyPr/>
                    <a:lstStyle/>
                    <a:p>
                      <a:pPr algn="ctr"/>
                      <a:r>
                        <a:rPr kumimoji="1" lang="ja-JP" altLang="en-US"/>
                        <a:t>開発期間</a:t>
                      </a:r>
                    </a:p>
                  </a:txBody>
                  <a:tcPr/>
                </a:tc>
                <a:tc>
                  <a:txBody>
                    <a:bodyPr/>
                    <a:lstStyle/>
                    <a:p>
                      <a:pPr algn="ctr"/>
                      <a:r>
                        <a:rPr kumimoji="1" lang="en-US" altLang="ja-JP" dirty="0"/>
                        <a:t>1985</a:t>
                      </a:r>
                      <a:r>
                        <a:rPr kumimoji="1" lang="ja-JP" altLang="en-US"/>
                        <a:t>年</a:t>
                      </a:r>
                      <a:r>
                        <a:rPr kumimoji="1" lang="en-US" altLang="ja-JP" dirty="0"/>
                        <a:t>8</a:t>
                      </a:r>
                      <a:r>
                        <a:rPr kumimoji="1" lang="ja-JP" altLang="en-US"/>
                        <a:t>月</a:t>
                      </a:r>
                      <a:r>
                        <a:rPr kumimoji="1" lang="en-US" altLang="ja-JP" dirty="0"/>
                        <a:t>-88</a:t>
                      </a:r>
                      <a:r>
                        <a:rPr kumimoji="1" lang="ja-JP" altLang="en-US"/>
                        <a:t>年</a:t>
                      </a:r>
                      <a:r>
                        <a:rPr kumimoji="1" lang="en-US" altLang="ja-JP" dirty="0"/>
                        <a:t>9</a:t>
                      </a:r>
                      <a:r>
                        <a:rPr kumimoji="1" lang="ja-JP" altLang="en-US"/>
                        <a:t>月</a:t>
                      </a:r>
                    </a:p>
                  </a:txBody>
                  <a:tcPr/>
                </a:tc>
                <a:tc>
                  <a:txBody>
                    <a:bodyPr/>
                    <a:lstStyle/>
                    <a:p>
                      <a:pPr algn="ctr"/>
                      <a:r>
                        <a:rPr kumimoji="1" lang="en-US" altLang="ja-JP" dirty="0"/>
                        <a:t>1085</a:t>
                      </a:r>
                      <a:r>
                        <a:rPr kumimoji="1" lang="ja-JP" altLang="en-US"/>
                        <a:t>年</a:t>
                      </a:r>
                      <a:r>
                        <a:rPr kumimoji="1" lang="en-US" altLang="ja-JP" dirty="0"/>
                        <a:t>4</a:t>
                      </a:r>
                      <a:r>
                        <a:rPr kumimoji="1" lang="ja-JP" altLang="en-US"/>
                        <a:t>月</a:t>
                      </a:r>
                      <a:r>
                        <a:rPr kumimoji="1" lang="en-US" altLang="ja-JP" dirty="0"/>
                        <a:t>-90</a:t>
                      </a:r>
                      <a:r>
                        <a:rPr kumimoji="1" lang="ja-JP" altLang="en-US"/>
                        <a:t>年</a:t>
                      </a:r>
                      <a:r>
                        <a:rPr kumimoji="1" lang="en-US" altLang="ja-JP" dirty="0"/>
                        <a:t>12</a:t>
                      </a:r>
                      <a:r>
                        <a:rPr kumimoji="1" lang="ja-JP" altLang="en-US"/>
                        <a:t>月</a:t>
                      </a:r>
                    </a:p>
                  </a:txBody>
                  <a:tcPr/>
                </a:tc>
                <a:extLst>
                  <a:ext uri="{0D108BD9-81ED-4DB2-BD59-A6C34878D82A}">
                    <a16:rowId xmlns:a16="http://schemas.microsoft.com/office/drawing/2014/main" val="611897284"/>
                  </a:ext>
                </a:extLst>
              </a:tr>
              <a:tr h="370840">
                <a:tc>
                  <a:txBody>
                    <a:bodyPr/>
                    <a:lstStyle/>
                    <a:p>
                      <a:pPr algn="ctr"/>
                      <a:r>
                        <a:rPr kumimoji="1" lang="ja-JP" altLang="en-US"/>
                        <a:t>開発規模</a:t>
                      </a:r>
                      <a:r>
                        <a:rPr kumimoji="1" lang="en-US" altLang="ja-JP" dirty="0"/>
                        <a:t> KLOC: (Kilo Lines of Code)</a:t>
                      </a:r>
                      <a:endParaRPr kumimoji="1" lang="ja-JP" altLang="en-US"/>
                    </a:p>
                  </a:txBody>
                  <a:tcPr/>
                </a:tc>
                <a:tc>
                  <a:txBody>
                    <a:bodyPr/>
                    <a:lstStyle/>
                    <a:p>
                      <a:pPr algn="ctr"/>
                      <a:r>
                        <a:rPr kumimoji="1" lang="en-US" altLang="ja-JP" dirty="0"/>
                        <a:t>550 KLOC</a:t>
                      </a:r>
                      <a:endParaRPr kumimoji="1" lang="ja-JP" altLang="en-US"/>
                    </a:p>
                  </a:txBody>
                  <a:tcPr/>
                </a:tc>
                <a:tc>
                  <a:txBody>
                    <a:bodyPr/>
                    <a:lstStyle/>
                    <a:p>
                      <a:pPr algn="ctr"/>
                      <a:r>
                        <a:rPr kumimoji="1" lang="en-US" altLang="ja-JP" dirty="0"/>
                        <a:t>2,000 KLOC</a:t>
                      </a:r>
                      <a:endParaRPr kumimoji="1" lang="ja-JP" altLang="en-US"/>
                    </a:p>
                  </a:txBody>
                  <a:tcPr/>
                </a:tc>
                <a:extLst>
                  <a:ext uri="{0D108BD9-81ED-4DB2-BD59-A6C34878D82A}">
                    <a16:rowId xmlns:a16="http://schemas.microsoft.com/office/drawing/2014/main" val="1931536864"/>
                  </a:ext>
                </a:extLst>
              </a:tr>
            </a:tbl>
          </a:graphicData>
        </a:graphic>
      </p:graphicFrame>
      <p:sp>
        <p:nvSpPr>
          <p:cNvPr id="8" name="コンテンツ プレースホルダー 2">
            <a:extLst>
              <a:ext uri="{FF2B5EF4-FFF2-40B4-BE49-F238E27FC236}">
                <a16:creationId xmlns:a16="http://schemas.microsoft.com/office/drawing/2014/main" id="{F1011815-5A18-D24B-A9AF-4376F55AEC4C}"/>
              </a:ext>
            </a:extLst>
          </p:cNvPr>
          <p:cNvSpPr txBox="1">
            <a:spLocks/>
          </p:cNvSpPr>
          <p:nvPr/>
        </p:nvSpPr>
        <p:spPr>
          <a:xfrm>
            <a:off x="677334" y="4143376"/>
            <a:ext cx="8596668" cy="18979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a:t>ケース</a:t>
            </a:r>
            <a:r>
              <a:rPr lang="en-US" altLang="ja-JP" dirty="0"/>
              <a:t>A</a:t>
            </a:r>
          </a:p>
          <a:p>
            <a:r>
              <a:rPr lang="ja-JP" altLang="en-US">
                <a:solidFill>
                  <a:schemeClr val="tx1">
                    <a:lumMod val="85000"/>
                    <a:lumOff val="15000"/>
                  </a:schemeClr>
                </a:solidFill>
              </a:rPr>
              <a:t>改善案作成のアプローチ</a:t>
            </a:r>
            <a:endParaRPr lang="en-US" altLang="ja-JP" dirty="0">
              <a:solidFill>
                <a:schemeClr val="tx1">
                  <a:lumMod val="85000"/>
                  <a:lumOff val="15000"/>
                </a:schemeClr>
              </a:solidFill>
            </a:endParaRPr>
          </a:p>
          <a:p>
            <a:pPr lvl="1"/>
            <a:r>
              <a:rPr lang="ja-JP" altLang="en-US">
                <a:solidFill>
                  <a:schemeClr val="tx1">
                    <a:lumMod val="85000"/>
                    <a:lumOff val="15000"/>
                  </a:schemeClr>
                </a:solidFill>
              </a:rPr>
              <a:t>事例研究の分析を積み重ねていくもの</a:t>
            </a:r>
            <a:endParaRPr lang="en-US" altLang="ja-JP" dirty="0">
              <a:solidFill>
                <a:schemeClr val="tx1">
                  <a:lumMod val="85000"/>
                  <a:lumOff val="15000"/>
                </a:schemeClr>
              </a:solidFill>
            </a:endParaRPr>
          </a:p>
          <a:p>
            <a:pPr lvl="1"/>
            <a:r>
              <a:rPr lang="ja-JP" altLang="en-US">
                <a:solidFill>
                  <a:schemeClr val="tx1">
                    <a:lumMod val="85000"/>
                    <a:lumOff val="15000"/>
                  </a:schemeClr>
                </a:solidFill>
              </a:rPr>
              <a:t>認知科学の手法を適用するもの</a:t>
            </a:r>
            <a:endParaRPr lang="en-US" altLang="ja-JP" dirty="0">
              <a:solidFill>
                <a:schemeClr val="tx1">
                  <a:lumMod val="85000"/>
                  <a:lumOff val="15000"/>
                </a:schemeClr>
              </a:solidFill>
            </a:endParaRPr>
          </a:p>
          <a:p>
            <a:pPr lvl="1"/>
            <a:r>
              <a:rPr lang="ja-JP" altLang="en-US">
                <a:solidFill>
                  <a:schemeClr val="tx1">
                    <a:lumMod val="85000"/>
                    <a:lumOff val="15000"/>
                  </a:schemeClr>
                </a:solidFill>
              </a:rPr>
              <a:t>品質管理、とくに</a:t>
            </a:r>
            <a:r>
              <a:rPr lang="en-US" altLang="ja-JP" dirty="0">
                <a:solidFill>
                  <a:schemeClr val="tx1">
                    <a:lumMod val="85000"/>
                    <a:lumOff val="15000"/>
                  </a:schemeClr>
                </a:solidFill>
              </a:rPr>
              <a:t>TQM(Total Quality Management)</a:t>
            </a:r>
          </a:p>
          <a:p>
            <a:endParaRPr lang="ja-JP" altLang="en-US">
              <a:solidFill>
                <a:schemeClr val="tx1">
                  <a:lumMod val="85000"/>
                  <a:lumOff val="15000"/>
                </a:schemeClr>
              </a:solidFill>
            </a:endParaRPr>
          </a:p>
        </p:txBody>
      </p:sp>
    </p:spTree>
    <p:extLst>
      <p:ext uri="{BB962C8B-B14F-4D97-AF65-F5344CB8AC3E}">
        <p14:creationId xmlns:p14="http://schemas.microsoft.com/office/powerpoint/2010/main" val="347078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B63CE-86EE-0949-B100-7BC7E18F4A5B}"/>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FA8EFD8E-0CD6-714F-A8B6-526C7CA6E271}"/>
              </a:ext>
            </a:extLst>
          </p:cNvPr>
          <p:cNvSpPr>
            <a:spLocks noGrp="1"/>
          </p:cNvSpPr>
          <p:nvPr>
            <p:ph idx="1"/>
          </p:nvPr>
        </p:nvSpPr>
        <p:spPr/>
        <p:txBody>
          <a:bodyPr/>
          <a:lstStyle/>
          <a:p>
            <a:r>
              <a:rPr lang="ja-JP" altLang="en-US">
                <a:latin typeface="+mn-ea"/>
              </a:rPr>
              <a:t>ソフトウェア工学の基礎 </a:t>
            </a:r>
            <a:r>
              <a:rPr lang="en-US" altLang="ja-JP" dirty="0">
                <a:latin typeface="+mn-ea"/>
              </a:rPr>
              <a:t>(</a:t>
            </a:r>
            <a:r>
              <a:rPr lang="ja-JP" altLang="en-US">
                <a:latin typeface="+mn-ea"/>
              </a:rPr>
              <a:t>岩波オンデマンドブックス</a:t>
            </a:r>
            <a:r>
              <a:rPr lang="en-US" altLang="ja-JP" dirty="0">
                <a:latin typeface="+mn-ea"/>
              </a:rPr>
              <a:t>)</a:t>
            </a:r>
          </a:p>
          <a:p>
            <a:pPr lvl="1"/>
            <a:r>
              <a:rPr lang="ja-JP" altLang="en-US">
                <a:latin typeface="+mn-ea"/>
              </a:rPr>
              <a:t>著者</a:t>
            </a:r>
            <a:r>
              <a:rPr lang="en-US" altLang="ja-JP" dirty="0">
                <a:latin typeface="+mn-ea"/>
              </a:rPr>
              <a:t>: </a:t>
            </a:r>
            <a:r>
              <a:rPr lang="ja-JP" altLang="en-US">
                <a:latin typeface="+mn-ea"/>
              </a:rPr>
              <a:t>玉井</a:t>
            </a:r>
            <a:r>
              <a:rPr lang="en-US" altLang="ja-JP" dirty="0">
                <a:latin typeface="+mn-ea"/>
              </a:rPr>
              <a:t> </a:t>
            </a:r>
            <a:r>
              <a:rPr lang="ja-JP" altLang="en-US">
                <a:latin typeface="+mn-ea"/>
              </a:rPr>
              <a:t>哲雄</a:t>
            </a:r>
            <a:endParaRPr lang="en-US" altLang="ja-JP" dirty="0">
              <a:latin typeface="+mn-ea"/>
            </a:endParaRPr>
          </a:p>
          <a:p>
            <a:pPr lvl="1"/>
            <a:r>
              <a:rPr lang="en" altLang="ja-JP" dirty="0">
                <a:hlinkClick r:id="rId2"/>
              </a:rPr>
              <a:t>https://www.amazon.co.jp/%E3%82%BD%E3%83%95%E3%83%88%E3%82%A6%E3%82%A7%E3%82%A2%E5%B7%A5%E5%AD%A6%E3%81%AE%E5%9F%BA%E7%A4%8E-%E5%B2%A9%E6%B3%A2%E3%82%AA%E3%83%B3%E3%83%87%E3%83%9E%E3%83%B3%E3%83%89%E3%83%96%E3%83%83%E3%82%AF%E3%82%B9-%E7%8E%89%E4%BA%95-%E5%93%B2%E9%9B%84/dp/4007304572/ref=dp_ob_title_bk</a:t>
            </a:r>
            <a:endParaRPr lang="en" altLang="ja-JP" dirty="0"/>
          </a:p>
          <a:p>
            <a:endParaRPr lang="en-US" altLang="ja-JP" b="1" dirty="0"/>
          </a:p>
        </p:txBody>
      </p:sp>
      <p:pic>
        <p:nvPicPr>
          <p:cNvPr id="4" name="図 3">
            <a:extLst>
              <a:ext uri="{FF2B5EF4-FFF2-40B4-BE49-F238E27FC236}">
                <a16:creationId xmlns:a16="http://schemas.microsoft.com/office/drawing/2014/main" id="{FD7661CA-B32A-0841-ABEC-64382C704E03}"/>
              </a:ext>
            </a:extLst>
          </p:cNvPr>
          <p:cNvPicPr>
            <a:picLocks noChangeAspect="1"/>
          </p:cNvPicPr>
          <p:nvPr/>
        </p:nvPicPr>
        <p:blipFill>
          <a:blip r:embed="rId3"/>
          <a:stretch>
            <a:fillRect/>
          </a:stretch>
        </p:blipFill>
        <p:spPr>
          <a:xfrm>
            <a:off x="8232305" y="4100975"/>
            <a:ext cx="1556922" cy="2222598"/>
          </a:xfrm>
          <a:prstGeom prst="rect">
            <a:avLst/>
          </a:prstGeom>
        </p:spPr>
      </p:pic>
    </p:spTree>
    <p:extLst>
      <p:ext uri="{BB962C8B-B14F-4D97-AF65-F5344CB8AC3E}">
        <p14:creationId xmlns:p14="http://schemas.microsoft.com/office/powerpoint/2010/main" val="341627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8A2DD-7BDB-EB48-B2BF-8FEA6AEE7F38}"/>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BB77A068-789F-ED42-9A13-88209F470101}"/>
              </a:ext>
            </a:extLst>
          </p:cNvPr>
          <p:cNvSpPr>
            <a:spLocks noGrp="1"/>
          </p:cNvSpPr>
          <p:nvPr>
            <p:ph idx="1"/>
          </p:nvPr>
        </p:nvSpPr>
        <p:spPr/>
        <p:txBody>
          <a:bodyPr/>
          <a:lstStyle/>
          <a:p>
            <a:r>
              <a:rPr kumimoji="1" lang="ja-JP" altLang="en-US"/>
              <a:t>ソフトウェアについて</a:t>
            </a:r>
            <a:endParaRPr kumimoji="1" lang="en-US" altLang="ja-JP" dirty="0"/>
          </a:p>
          <a:p>
            <a:r>
              <a:rPr lang="ja-JP" altLang="en-US"/>
              <a:t>ソフトウェア工学とは</a:t>
            </a:r>
            <a:endParaRPr lang="en-US" altLang="ja-JP" dirty="0"/>
          </a:p>
          <a:p>
            <a:r>
              <a:rPr kumimoji="1" lang="ja-JP" altLang="en-US"/>
              <a:t>ソフトウェアプロセス</a:t>
            </a:r>
            <a:endParaRPr kumimoji="1" lang="en-US" altLang="ja-JP" dirty="0"/>
          </a:p>
          <a:p>
            <a:r>
              <a:rPr lang="ja-JP" altLang="en-US"/>
              <a:t>ソフトウェアプロセスの評価</a:t>
            </a:r>
            <a:endParaRPr lang="en-US" altLang="ja-JP" dirty="0"/>
          </a:p>
          <a:p>
            <a:r>
              <a:rPr kumimoji="1" lang="ja-JP" altLang="en-US"/>
              <a:t>プロセスプログラミング</a:t>
            </a:r>
          </a:p>
        </p:txBody>
      </p:sp>
    </p:spTree>
    <p:extLst>
      <p:ext uri="{BB962C8B-B14F-4D97-AF65-F5344CB8AC3E}">
        <p14:creationId xmlns:p14="http://schemas.microsoft.com/office/powerpoint/2010/main" val="338754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FBE95-E117-1D4C-8947-50729988AF66}"/>
              </a:ext>
            </a:extLst>
          </p:cNvPr>
          <p:cNvSpPr>
            <a:spLocks noGrp="1"/>
          </p:cNvSpPr>
          <p:nvPr>
            <p:ph type="title"/>
          </p:nvPr>
        </p:nvSpPr>
        <p:spPr/>
        <p:txBody>
          <a:bodyPr/>
          <a:lstStyle/>
          <a:p>
            <a:r>
              <a:rPr kumimoji="1" lang="ja-JP" altLang="en-US"/>
              <a:t>ソフトウェアについて</a:t>
            </a:r>
          </a:p>
        </p:txBody>
      </p:sp>
      <p:sp>
        <p:nvSpPr>
          <p:cNvPr id="3" name="コンテンツ プレースホルダー 2">
            <a:extLst>
              <a:ext uri="{FF2B5EF4-FFF2-40B4-BE49-F238E27FC236}">
                <a16:creationId xmlns:a16="http://schemas.microsoft.com/office/drawing/2014/main" id="{DBD25EDA-D1D7-1246-A36A-ADBE8A291F19}"/>
              </a:ext>
            </a:extLst>
          </p:cNvPr>
          <p:cNvSpPr>
            <a:spLocks noGrp="1"/>
          </p:cNvSpPr>
          <p:nvPr>
            <p:ph idx="1"/>
          </p:nvPr>
        </p:nvSpPr>
        <p:spPr/>
        <p:txBody>
          <a:bodyPr/>
          <a:lstStyle/>
          <a:p>
            <a:r>
              <a:rPr kumimoji="1" lang="ja-JP" altLang="en-US"/>
              <a:t>プログラミング言語という人工的に創作された言語で書かれる</a:t>
            </a:r>
            <a:endParaRPr kumimoji="1" lang="en-US" altLang="ja-JP" dirty="0"/>
          </a:p>
          <a:p>
            <a:pPr lvl="1"/>
            <a:r>
              <a:rPr lang="ja-JP" altLang="en-US"/>
              <a:t>そのような抽象的な記述でありながら、コンピュータを通して実世界に直接働きかけることが可能</a:t>
            </a:r>
            <a:endParaRPr lang="en-US" altLang="ja-JP" dirty="0"/>
          </a:p>
          <a:p>
            <a:r>
              <a:rPr kumimoji="1" lang="ja-JP" altLang="en-US"/>
              <a:t>ソフトウェアの</a:t>
            </a:r>
            <a:r>
              <a:rPr kumimoji="1" lang="en-US" altLang="ja-JP" dirty="0"/>
              <a:t>2</a:t>
            </a:r>
            <a:r>
              <a:rPr kumimoji="1" lang="ja-JP" altLang="en-US"/>
              <a:t>つの性質</a:t>
            </a:r>
            <a:endParaRPr kumimoji="1" lang="en-US" altLang="ja-JP" dirty="0"/>
          </a:p>
          <a:p>
            <a:pPr marL="800100" lvl="1" indent="-342900">
              <a:buFont typeface="+mj-lt"/>
              <a:buAutoNum type="arabicPeriod"/>
            </a:pPr>
            <a:r>
              <a:rPr lang="ja-JP" altLang="en-US"/>
              <a:t>小説や論文などの作品と類似する性質</a:t>
            </a:r>
            <a:r>
              <a:rPr lang="en-US" altLang="ja-JP" dirty="0">
                <a:solidFill>
                  <a:srgbClr val="FF0000"/>
                </a:solidFill>
              </a:rPr>
              <a:t>(</a:t>
            </a:r>
            <a:r>
              <a:rPr lang="ja-JP" altLang="en-US">
                <a:solidFill>
                  <a:srgbClr val="FF0000"/>
                </a:solidFill>
              </a:rPr>
              <a:t>言語表現による創作結果という意味で</a:t>
            </a:r>
            <a:r>
              <a:rPr lang="en-US" altLang="ja-JP" dirty="0">
                <a:solidFill>
                  <a:srgbClr val="FF0000"/>
                </a:solidFill>
              </a:rPr>
              <a:t>)</a:t>
            </a:r>
          </a:p>
          <a:p>
            <a:pPr marL="800100" lvl="1" indent="-342900">
              <a:buFont typeface="+mj-lt"/>
              <a:buAutoNum type="arabicPeriod"/>
            </a:pPr>
            <a:r>
              <a:rPr kumimoji="1" lang="ja-JP" altLang="en-US"/>
              <a:t>実利的な工業製品として生産される性質</a:t>
            </a:r>
            <a:r>
              <a:rPr kumimoji="1" lang="en-US" altLang="ja-JP" dirty="0">
                <a:solidFill>
                  <a:srgbClr val="FF0000"/>
                </a:solidFill>
              </a:rPr>
              <a:t>(</a:t>
            </a:r>
            <a:r>
              <a:rPr kumimoji="1" lang="ja-JP" altLang="en-US">
                <a:solidFill>
                  <a:srgbClr val="FF0000"/>
                </a:solidFill>
              </a:rPr>
              <a:t>実世界への直接的な作用という機能から</a:t>
            </a:r>
            <a:r>
              <a:rPr kumimoji="1" lang="en-US" altLang="ja-JP" dirty="0">
                <a:solidFill>
                  <a:srgbClr val="FF0000"/>
                </a:solidFill>
              </a:rPr>
              <a:t>)</a:t>
            </a:r>
          </a:p>
          <a:p>
            <a:pPr marL="400050"/>
            <a:r>
              <a:rPr kumimoji="1" lang="ja-JP" altLang="en-US"/>
              <a:t>そして、ソフトウェアを制作するプロセス</a:t>
            </a:r>
            <a:endParaRPr kumimoji="1" lang="en-US" altLang="ja-JP" dirty="0"/>
          </a:p>
          <a:p>
            <a:pPr marL="800100" lvl="1"/>
            <a:r>
              <a:rPr lang="ja-JP" altLang="en-US">
                <a:solidFill>
                  <a:srgbClr val="FF0000"/>
                </a:solidFill>
              </a:rPr>
              <a:t>言語による表現行為と人工物の設計開発という</a:t>
            </a:r>
            <a:r>
              <a:rPr lang="en-US" altLang="ja-JP" dirty="0">
                <a:solidFill>
                  <a:srgbClr val="FF0000"/>
                </a:solidFill>
              </a:rPr>
              <a:t>2</a:t>
            </a:r>
            <a:r>
              <a:rPr lang="ja-JP" altLang="en-US">
                <a:solidFill>
                  <a:srgbClr val="FF0000"/>
                </a:solidFill>
              </a:rPr>
              <a:t>つの側面を持つ</a:t>
            </a:r>
            <a:endParaRPr lang="en-US" altLang="ja-JP" dirty="0">
              <a:solidFill>
                <a:srgbClr val="FF0000"/>
              </a:solidFill>
            </a:endParaRPr>
          </a:p>
          <a:p>
            <a:pPr marL="400050"/>
            <a:r>
              <a:rPr lang="ja-JP" altLang="en-US">
                <a:solidFill>
                  <a:schemeClr val="tx1">
                    <a:lumMod val="85000"/>
                    <a:lumOff val="15000"/>
                  </a:schemeClr>
                </a:solidFill>
              </a:rPr>
              <a:t>今回の発表からは、ソフトウェアをどう作ればよいか、何をアプローチとすれば良いのか考えられる発表にする</a:t>
            </a:r>
            <a:endParaRPr lang="en-US" altLang="ja-JP" dirty="0">
              <a:solidFill>
                <a:schemeClr val="tx1">
                  <a:lumMod val="85000"/>
                  <a:lumOff val="15000"/>
                </a:schemeClr>
              </a:solidFill>
            </a:endParaRPr>
          </a:p>
          <a:p>
            <a:pPr marL="1200150" lvl="2"/>
            <a:endParaRPr kumimoji="1" lang="en-US" altLang="ja-JP" dirty="0">
              <a:solidFill>
                <a:schemeClr val="tx1">
                  <a:lumMod val="85000"/>
                  <a:lumOff val="15000"/>
                </a:schemeClr>
              </a:solidFill>
            </a:endParaRPr>
          </a:p>
          <a:p>
            <a:pPr marL="800100" lvl="1">
              <a:buFont typeface="+mj-lt"/>
              <a:buAutoNum type="arabicPeriod"/>
            </a:pPr>
            <a:endParaRPr kumimoji="1" lang="en-US" altLang="ja-JP" dirty="0"/>
          </a:p>
        </p:txBody>
      </p:sp>
    </p:spTree>
    <p:extLst>
      <p:ext uri="{BB962C8B-B14F-4D97-AF65-F5344CB8AC3E}">
        <p14:creationId xmlns:p14="http://schemas.microsoft.com/office/powerpoint/2010/main" val="199108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C8AEC-F564-224E-93B2-916130147898}"/>
              </a:ext>
            </a:extLst>
          </p:cNvPr>
          <p:cNvSpPr>
            <a:spLocks noGrp="1"/>
          </p:cNvSpPr>
          <p:nvPr>
            <p:ph type="title"/>
          </p:nvPr>
        </p:nvSpPr>
        <p:spPr/>
        <p:txBody>
          <a:bodyPr/>
          <a:lstStyle/>
          <a:p>
            <a:r>
              <a:rPr kumimoji="1" lang="ja-JP" altLang="en-US"/>
              <a:t> ソフトウェア工学とは</a:t>
            </a:r>
          </a:p>
        </p:txBody>
      </p:sp>
      <p:sp>
        <p:nvSpPr>
          <p:cNvPr id="3" name="コンテンツ プレースホルダー 2">
            <a:extLst>
              <a:ext uri="{FF2B5EF4-FFF2-40B4-BE49-F238E27FC236}">
                <a16:creationId xmlns:a16="http://schemas.microsoft.com/office/drawing/2014/main" id="{6AB7429A-C65F-DB4F-9CEA-7DB58F1F7AD0}"/>
              </a:ext>
            </a:extLst>
          </p:cNvPr>
          <p:cNvSpPr>
            <a:spLocks noGrp="1"/>
          </p:cNvSpPr>
          <p:nvPr>
            <p:ph idx="1"/>
          </p:nvPr>
        </p:nvSpPr>
        <p:spPr/>
        <p:txBody>
          <a:bodyPr>
            <a:normAutofit fontScale="92500" lnSpcReduction="10000"/>
          </a:bodyPr>
          <a:lstStyle/>
          <a:p>
            <a:r>
              <a:rPr lang="ja-JP" altLang="en-US"/>
              <a:t>ソフトウェアのもつ独特な性質に注目しながら、それを作るプロセスや手法を</a:t>
            </a:r>
            <a:br>
              <a:rPr lang="en-US" altLang="ja-JP" dirty="0"/>
            </a:br>
            <a:r>
              <a:rPr lang="ja-JP" altLang="en-US"/>
              <a:t>探求すること、またその分野</a:t>
            </a:r>
            <a:endParaRPr lang="en-US" altLang="ja-JP" dirty="0"/>
          </a:p>
          <a:p>
            <a:r>
              <a:rPr lang="ja-JP" altLang="en-US"/>
              <a:t>ソフトウェア工学の定義</a:t>
            </a:r>
            <a:r>
              <a:rPr lang="en-US" altLang="ja-JP" dirty="0"/>
              <a:t>(IEEE Std 610-1990)</a:t>
            </a:r>
          </a:p>
          <a:p>
            <a:pPr marL="800100" lvl="1" indent="-342900">
              <a:buFont typeface="+mj-lt"/>
              <a:buAutoNum type="arabicPeriod"/>
            </a:pPr>
            <a:r>
              <a:rPr kumimoji="1" lang="ja-JP" altLang="en-US"/>
              <a:t>ソフトウェアの開発、運用、保守に対する、系統的で統制され定量化可能な方法</a:t>
            </a:r>
            <a:endParaRPr kumimoji="1" lang="en-US" altLang="ja-JP" dirty="0"/>
          </a:p>
          <a:p>
            <a:pPr marL="800100" lvl="1" indent="-342900">
              <a:buFont typeface="+mj-lt"/>
              <a:buAutoNum type="arabicPeriod"/>
            </a:pPr>
            <a:r>
              <a:rPr kumimoji="1" lang="en-US" altLang="ja-JP" dirty="0"/>
              <a:t>(1)</a:t>
            </a:r>
            <a:r>
              <a:rPr kumimoji="1" lang="ja-JP" altLang="en-US"/>
              <a:t>のような方法の研究</a:t>
            </a:r>
            <a:endParaRPr lang="en-US" altLang="ja-JP" dirty="0"/>
          </a:p>
          <a:p>
            <a:pPr marL="400050"/>
            <a:r>
              <a:rPr kumimoji="1" lang="ja-JP" altLang="en-US">
                <a:solidFill>
                  <a:srgbClr val="FF0000"/>
                </a:solidFill>
              </a:rPr>
              <a:t>ソフトウェアという抽象的なもの、更にはプログラミング言語で表現するという行為自体、人類が経験しなかったものといってもよい</a:t>
            </a:r>
            <a:endParaRPr lang="en-US" altLang="ja-JP" dirty="0">
              <a:solidFill>
                <a:srgbClr val="FF0000"/>
              </a:solidFill>
            </a:endParaRPr>
          </a:p>
          <a:p>
            <a:pPr marL="400050"/>
            <a:r>
              <a:rPr kumimoji="1" lang="en-US" altLang="ja-JP" dirty="0"/>
              <a:t>3</a:t>
            </a:r>
            <a:r>
              <a:rPr kumimoji="1" lang="ja-JP" altLang="en-US"/>
              <a:t>つの側面を考慮してソフトウェアを上手く開発してく</a:t>
            </a:r>
            <a:endParaRPr kumimoji="1" lang="en-US" altLang="ja-JP" dirty="0"/>
          </a:p>
          <a:p>
            <a:pPr marL="857250" lvl="1" indent="-342900">
              <a:buFont typeface="+mj-lt"/>
              <a:buAutoNum type="arabicPeriod"/>
            </a:pPr>
            <a:r>
              <a:rPr lang="ja-JP" altLang="en-US">
                <a:solidFill>
                  <a:srgbClr val="FF0000"/>
                </a:solidFill>
              </a:rPr>
              <a:t>抽象度の高いソフトウェアを開発し保守するための純粋に技術的な側面</a:t>
            </a:r>
            <a:endParaRPr lang="en-US" altLang="ja-JP" dirty="0">
              <a:solidFill>
                <a:srgbClr val="FF0000"/>
              </a:solidFill>
            </a:endParaRPr>
          </a:p>
          <a:p>
            <a:pPr marL="857250" lvl="1" indent="-342900">
              <a:buFont typeface="+mj-lt"/>
              <a:buAutoNum type="arabicPeriod"/>
            </a:pPr>
            <a:r>
              <a:rPr kumimoji="1" lang="ja-JP" altLang="en-US">
                <a:solidFill>
                  <a:srgbClr val="FF0000"/>
                </a:solidFill>
              </a:rPr>
              <a:t>組織的に開発し管理するための管理的側面</a:t>
            </a:r>
            <a:endParaRPr kumimoji="1" lang="en-US" altLang="ja-JP" dirty="0">
              <a:solidFill>
                <a:srgbClr val="FF0000"/>
              </a:solidFill>
            </a:endParaRPr>
          </a:p>
          <a:p>
            <a:pPr marL="857250" lvl="1" indent="-342900">
              <a:buFont typeface="+mj-lt"/>
              <a:buAutoNum type="arabicPeriod"/>
            </a:pPr>
            <a:r>
              <a:rPr lang="ja-JP" altLang="en-US">
                <a:solidFill>
                  <a:srgbClr val="FF0000"/>
                </a:solidFill>
              </a:rPr>
              <a:t>利用者の満足度を上げ、また開発者のチーム内の協力体制を築き士気を上げるための</a:t>
            </a:r>
            <a:br>
              <a:rPr lang="en-US" altLang="ja-JP" dirty="0">
                <a:solidFill>
                  <a:srgbClr val="FF0000"/>
                </a:solidFill>
              </a:rPr>
            </a:br>
            <a:r>
              <a:rPr lang="ja-JP" altLang="en-US">
                <a:solidFill>
                  <a:srgbClr val="FF0000"/>
                </a:solidFill>
              </a:rPr>
              <a:t>コミュニケーションや認知といった人間的側面</a:t>
            </a:r>
            <a:endParaRPr kumimoji="1" lang="en-US" altLang="ja-JP" dirty="0">
              <a:solidFill>
                <a:srgbClr val="FF0000"/>
              </a:solidFill>
            </a:endParaRPr>
          </a:p>
          <a:p>
            <a:pPr marL="400050"/>
            <a:endParaRPr kumimoji="1" lang="en-US" altLang="ja-JP" dirty="0"/>
          </a:p>
        </p:txBody>
      </p:sp>
    </p:spTree>
    <p:extLst>
      <p:ext uri="{BB962C8B-B14F-4D97-AF65-F5344CB8AC3E}">
        <p14:creationId xmlns:p14="http://schemas.microsoft.com/office/powerpoint/2010/main" val="103746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F8D11-1E2C-4843-ADF2-55388D985581}"/>
              </a:ext>
            </a:extLst>
          </p:cNvPr>
          <p:cNvSpPr>
            <a:spLocks noGrp="1"/>
          </p:cNvSpPr>
          <p:nvPr>
            <p:ph type="title"/>
          </p:nvPr>
        </p:nvSpPr>
        <p:spPr/>
        <p:txBody>
          <a:bodyPr/>
          <a:lstStyle/>
          <a:p>
            <a:r>
              <a:rPr lang="ja-JP" altLang="en-US"/>
              <a:t>ソフトウェア工学の範囲</a:t>
            </a:r>
            <a:endParaRPr kumimoji="1" lang="ja-JP" altLang="en-US"/>
          </a:p>
        </p:txBody>
      </p:sp>
      <p:sp>
        <p:nvSpPr>
          <p:cNvPr id="3" name="コンテンツ プレースホルダー 2">
            <a:extLst>
              <a:ext uri="{FF2B5EF4-FFF2-40B4-BE49-F238E27FC236}">
                <a16:creationId xmlns:a16="http://schemas.microsoft.com/office/drawing/2014/main" id="{FB3FBC9E-9E65-964D-B55E-8EDF8A9794BE}"/>
              </a:ext>
            </a:extLst>
          </p:cNvPr>
          <p:cNvSpPr>
            <a:spLocks noGrp="1"/>
          </p:cNvSpPr>
          <p:nvPr>
            <p:ph idx="1"/>
          </p:nvPr>
        </p:nvSpPr>
        <p:spPr/>
        <p:txBody>
          <a:bodyPr/>
          <a:lstStyle/>
          <a:p>
            <a:r>
              <a:rPr lang="ja-JP" altLang="en-US"/>
              <a:t>米国で読まれるソフトウェア工学の教科書の著者</a:t>
            </a:r>
            <a:endParaRPr lang="en-US" altLang="ja-JP" dirty="0"/>
          </a:p>
          <a:p>
            <a:pPr lvl="1"/>
            <a:r>
              <a:rPr lang="en" altLang="ja-JP" dirty="0"/>
              <a:t>Roger S. Pressman(</a:t>
            </a:r>
            <a:r>
              <a:rPr lang="en" altLang="ja-JP" dirty="0">
                <a:hlinkClick r:id="rId2"/>
              </a:rPr>
              <a:t>https://en.wikipedia.org/wiki/Roger_S._Pressman</a:t>
            </a:r>
            <a:r>
              <a:rPr lang="en" altLang="ja-JP" dirty="0"/>
              <a:t>)</a:t>
            </a:r>
          </a:p>
          <a:p>
            <a:pPr lvl="1"/>
            <a:r>
              <a:rPr lang="en" altLang="ja-JP" dirty="0"/>
              <a:t>Ian Sommerville(</a:t>
            </a:r>
            <a:r>
              <a:rPr lang="en" altLang="ja-JP" dirty="0">
                <a:hlinkClick r:id="rId3"/>
              </a:rPr>
              <a:t>https://en.wikipedia.org/wiki/Ian_Sommerville_(academic)</a:t>
            </a:r>
            <a:r>
              <a:rPr lang="en" altLang="ja-JP" dirty="0"/>
              <a:t>)</a:t>
            </a:r>
          </a:p>
          <a:p>
            <a:pPr lvl="1"/>
            <a:r>
              <a:rPr lang="en" altLang="ja-JP" dirty="0"/>
              <a:t>Shari Lawrence </a:t>
            </a:r>
            <a:r>
              <a:rPr lang="en" altLang="ja-JP" dirty="0" err="1"/>
              <a:t>Pfleeger</a:t>
            </a:r>
            <a:endParaRPr lang="en" altLang="ja-JP" dirty="0"/>
          </a:p>
          <a:p>
            <a:r>
              <a:rPr kumimoji="1" lang="ja-JP" altLang="en-US"/>
              <a:t>ソフトウェア工学の知識体系を整理して記述</a:t>
            </a:r>
            <a:r>
              <a:rPr lang="ja-JP" altLang="en-US"/>
              <a:t>することを目的とした</a:t>
            </a:r>
            <a:r>
              <a:rPr kumimoji="1" lang="ja-JP" altLang="en-US"/>
              <a:t>文書</a:t>
            </a:r>
            <a:endParaRPr kumimoji="1" lang="en-US" altLang="ja-JP" dirty="0"/>
          </a:p>
          <a:p>
            <a:pPr lvl="1"/>
            <a:r>
              <a:rPr lang="en-US" altLang="ja-JP" dirty="0"/>
              <a:t>SWEBOK(IEEE</a:t>
            </a:r>
            <a:r>
              <a:rPr lang="ja-JP" altLang="en-US"/>
              <a:t>と</a:t>
            </a:r>
            <a:r>
              <a:rPr lang="en-US" altLang="ja-JP" dirty="0"/>
              <a:t>ACM</a:t>
            </a:r>
            <a:r>
              <a:rPr lang="ja-JP" altLang="en-US"/>
              <a:t>の共同作業</a:t>
            </a:r>
            <a:r>
              <a:rPr lang="en-US" altLang="ja-JP" dirty="0"/>
              <a:t>)</a:t>
            </a:r>
          </a:p>
          <a:p>
            <a:r>
              <a:rPr lang="ja-JP" altLang="en-US"/>
              <a:t>計算機科学の標準カリキュラムを作成する活動の最中で、作成されたソフトウェア工学の分野を取り上げた文書</a:t>
            </a:r>
            <a:endParaRPr lang="en-US" altLang="ja-JP" dirty="0"/>
          </a:p>
          <a:p>
            <a:pPr lvl="1"/>
            <a:r>
              <a:rPr kumimoji="1" lang="en-US" altLang="ja-JP" dirty="0"/>
              <a:t>J97(</a:t>
            </a:r>
            <a:r>
              <a:rPr kumimoji="1" lang="ja-JP" altLang="en-US"/>
              <a:t>計算機科学のカリキュラム</a:t>
            </a:r>
            <a:r>
              <a:rPr kumimoji="1" lang="en-US" altLang="ja-JP" dirty="0"/>
              <a:t>: </a:t>
            </a:r>
            <a:r>
              <a:rPr kumimoji="1" lang="ja-JP" altLang="en-US"/>
              <a:t>情報処理学会</a:t>
            </a:r>
            <a:r>
              <a:rPr kumimoji="1" lang="en-US" altLang="ja-JP" dirty="0"/>
              <a:t>)</a:t>
            </a:r>
          </a:p>
          <a:p>
            <a:pPr lvl="1"/>
            <a:r>
              <a:rPr lang="en-US" altLang="ja-JP" dirty="0"/>
              <a:t>CC2001(</a:t>
            </a:r>
            <a:r>
              <a:rPr lang="ja-JP" altLang="en-US"/>
              <a:t>計算機科学のカリキュラム</a:t>
            </a:r>
            <a:r>
              <a:rPr lang="en-US" altLang="ja-JP" dirty="0"/>
              <a:t>: IEEE</a:t>
            </a:r>
            <a:r>
              <a:rPr lang="ja-JP" altLang="en-US"/>
              <a:t>と</a:t>
            </a:r>
            <a:r>
              <a:rPr lang="en-US" altLang="ja-JP" dirty="0"/>
              <a:t>ACM</a:t>
            </a:r>
            <a:r>
              <a:rPr lang="ja-JP" altLang="en-US"/>
              <a:t>が共同作業</a:t>
            </a:r>
            <a:r>
              <a:rPr lang="en-US" altLang="ja-JP" dirty="0"/>
              <a:t>)</a:t>
            </a:r>
            <a:endParaRPr kumimoji="1" lang="ja-JP" altLang="en-US"/>
          </a:p>
        </p:txBody>
      </p:sp>
    </p:spTree>
    <p:extLst>
      <p:ext uri="{BB962C8B-B14F-4D97-AF65-F5344CB8AC3E}">
        <p14:creationId xmlns:p14="http://schemas.microsoft.com/office/powerpoint/2010/main" val="152287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8BF8A-AE6A-184A-AE6E-7AF50890F137}"/>
              </a:ext>
            </a:extLst>
          </p:cNvPr>
          <p:cNvSpPr>
            <a:spLocks noGrp="1"/>
          </p:cNvSpPr>
          <p:nvPr>
            <p:ph type="title"/>
          </p:nvPr>
        </p:nvSpPr>
        <p:spPr/>
        <p:txBody>
          <a:bodyPr/>
          <a:lstStyle/>
          <a:p>
            <a:r>
              <a:rPr kumimoji="1" lang="ja-JP" altLang="en-US"/>
              <a:t>ソフトウェア工学の工学としての成熟度</a:t>
            </a:r>
          </a:p>
        </p:txBody>
      </p:sp>
      <p:sp>
        <p:nvSpPr>
          <p:cNvPr id="3" name="コンテンツ プレースホルダー 2">
            <a:extLst>
              <a:ext uri="{FF2B5EF4-FFF2-40B4-BE49-F238E27FC236}">
                <a16:creationId xmlns:a16="http://schemas.microsoft.com/office/drawing/2014/main" id="{C7D36D4A-2B02-C042-8DE5-9CE9E7F5AF4D}"/>
              </a:ext>
            </a:extLst>
          </p:cNvPr>
          <p:cNvSpPr>
            <a:spLocks noGrp="1"/>
          </p:cNvSpPr>
          <p:nvPr>
            <p:ph idx="1"/>
          </p:nvPr>
        </p:nvSpPr>
        <p:spPr/>
        <p:txBody>
          <a:bodyPr>
            <a:normAutofit fontScale="85000" lnSpcReduction="20000"/>
          </a:bodyPr>
          <a:lstStyle/>
          <a:p>
            <a:r>
              <a:rPr lang="ja-JP" altLang="en-US"/>
              <a:t>カーネギーメロン大学</a:t>
            </a:r>
            <a:r>
              <a:rPr lang="en-US" altLang="ja-JP" dirty="0"/>
              <a:t> </a:t>
            </a:r>
            <a:r>
              <a:rPr lang="en" altLang="ja-JP" dirty="0"/>
              <a:t>Mary Shaw</a:t>
            </a:r>
            <a:r>
              <a:rPr lang="ja-JP" altLang="en-US"/>
              <a:t>の主張</a:t>
            </a:r>
            <a:endParaRPr lang="en-US" altLang="ja-JP" dirty="0"/>
          </a:p>
          <a:p>
            <a:endParaRPr lang="en-US" altLang="ja-JP" sz="1600" dirty="0">
              <a:solidFill>
                <a:srgbClr val="FF0000"/>
              </a:solidFill>
            </a:endParaRPr>
          </a:p>
          <a:p>
            <a:endParaRPr lang="en-US" altLang="ja-JP" sz="1600" dirty="0">
              <a:solidFill>
                <a:srgbClr val="FF0000"/>
              </a:solidFill>
            </a:endParaRPr>
          </a:p>
          <a:p>
            <a:endParaRPr lang="en-US" altLang="ja-JP" sz="1600" dirty="0">
              <a:solidFill>
                <a:srgbClr val="FF0000"/>
              </a:solidFill>
            </a:endParaRPr>
          </a:p>
          <a:p>
            <a:endParaRPr lang="en-US" altLang="ja-JP" sz="1600" dirty="0">
              <a:solidFill>
                <a:srgbClr val="FF0000"/>
              </a:solidFill>
            </a:endParaRPr>
          </a:p>
          <a:p>
            <a:endParaRPr lang="en-US" altLang="ja-JP" sz="1600" dirty="0">
              <a:solidFill>
                <a:srgbClr val="FF0000"/>
              </a:solidFill>
            </a:endParaRPr>
          </a:p>
          <a:p>
            <a:endParaRPr lang="en-US" altLang="ja-JP" sz="1600" dirty="0">
              <a:solidFill>
                <a:srgbClr val="FF0000"/>
              </a:solidFill>
            </a:endParaRPr>
          </a:p>
          <a:p>
            <a:endParaRPr lang="en-US" altLang="ja-JP" sz="1600" dirty="0">
              <a:solidFill>
                <a:srgbClr val="FF0000"/>
              </a:solidFill>
            </a:endParaRPr>
          </a:p>
          <a:p>
            <a:endParaRPr lang="en-US" altLang="ja-JP" sz="1600" dirty="0">
              <a:solidFill>
                <a:srgbClr val="FF0000"/>
              </a:solidFill>
            </a:endParaRPr>
          </a:p>
          <a:p>
            <a:endParaRPr lang="en" altLang="ja-JP" b="1" dirty="0"/>
          </a:p>
          <a:p>
            <a:r>
              <a:rPr lang="en" altLang="ja-JP" b="1" dirty="0"/>
              <a:t>Systems Software Research is Irrelevant(Rob Pike)</a:t>
            </a:r>
          </a:p>
          <a:p>
            <a:r>
              <a:rPr lang="ja-JP" altLang="en-US" sz="1600">
                <a:solidFill>
                  <a:srgbClr val="FF0000"/>
                </a:solidFill>
              </a:rPr>
              <a:t>ソフトウェアの開発において銀の弾丸はないが、それらを地道に発展・普及・利用する努力を続けることが大事</a:t>
            </a:r>
            <a:endParaRPr lang="en-US" altLang="ja-JP" sz="1600" dirty="0">
              <a:solidFill>
                <a:srgbClr val="FF0000"/>
              </a:solidFill>
            </a:endParaRPr>
          </a:p>
        </p:txBody>
      </p:sp>
      <p:grpSp>
        <p:nvGrpSpPr>
          <p:cNvPr id="5" name="グループ化 4">
            <a:extLst>
              <a:ext uri="{FF2B5EF4-FFF2-40B4-BE49-F238E27FC236}">
                <a16:creationId xmlns:a16="http://schemas.microsoft.com/office/drawing/2014/main" id="{A9995DA8-9961-4E4B-8521-4D7526B334EE}"/>
              </a:ext>
            </a:extLst>
          </p:cNvPr>
          <p:cNvGrpSpPr/>
          <p:nvPr/>
        </p:nvGrpSpPr>
        <p:grpSpPr>
          <a:xfrm>
            <a:off x="1423555" y="2566379"/>
            <a:ext cx="6870612" cy="2419689"/>
            <a:chOff x="1423555" y="2566379"/>
            <a:chExt cx="6870612" cy="2956112"/>
          </a:xfrm>
        </p:grpSpPr>
        <p:cxnSp>
          <p:nvCxnSpPr>
            <p:cNvPr id="8" name="直線コネクタ 7">
              <a:extLst>
                <a:ext uri="{FF2B5EF4-FFF2-40B4-BE49-F238E27FC236}">
                  <a16:creationId xmlns:a16="http://schemas.microsoft.com/office/drawing/2014/main" id="{0E033CA6-5FAA-A74B-A039-6D0B79AF5315}"/>
                </a:ext>
              </a:extLst>
            </p:cNvPr>
            <p:cNvCxnSpPr/>
            <p:nvPr/>
          </p:nvCxnSpPr>
          <p:spPr>
            <a:xfrm>
              <a:off x="2161310" y="4194465"/>
              <a:ext cx="163137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856B98A7-BA14-1140-BCF8-C65ACA0E4C6B}"/>
                </a:ext>
              </a:extLst>
            </p:cNvPr>
            <p:cNvCxnSpPr/>
            <p:nvPr/>
          </p:nvCxnSpPr>
          <p:spPr>
            <a:xfrm>
              <a:off x="2161310" y="4689765"/>
              <a:ext cx="163137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EE89360E-3872-D948-8DC4-BA2B30BDB12F}"/>
                </a:ext>
              </a:extLst>
            </p:cNvPr>
            <p:cNvCxnSpPr>
              <a:cxnSpLocks/>
            </p:cNvCxnSpPr>
            <p:nvPr/>
          </p:nvCxnSpPr>
          <p:spPr>
            <a:xfrm flipV="1">
              <a:off x="3792682" y="4194465"/>
              <a:ext cx="0" cy="49530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C8FC117C-5C8C-8948-85CB-5E3CFEDA1C15}"/>
                </a:ext>
              </a:extLst>
            </p:cNvPr>
            <p:cNvCxnSpPr/>
            <p:nvPr/>
          </p:nvCxnSpPr>
          <p:spPr>
            <a:xfrm>
              <a:off x="3792682" y="4447310"/>
              <a:ext cx="163137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3E1BC061-AE40-A64D-86F5-1CFA05881802}"/>
                </a:ext>
              </a:extLst>
            </p:cNvPr>
            <p:cNvCxnSpPr/>
            <p:nvPr/>
          </p:nvCxnSpPr>
          <p:spPr>
            <a:xfrm>
              <a:off x="3792682" y="3574474"/>
              <a:ext cx="163137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15DD93E2-0FCE-9D4C-B1D7-2A7BDD687AC6}"/>
                </a:ext>
              </a:extLst>
            </p:cNvPr>
            <p:cNvCxnSpPr>
              <a:cxnSpLocks/>
            </p:cNvCxnSpPr>
            <p:nvPr/>
          </p:nvCxnSpPr>
          <p:spPr>
            <a:xfrm flipV="1">
              <a:off x="5424054" y="3574474"/>
              <a:ext cx="0" cy="872837"/>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CBE0E7B1-58A8-9742-9C9D-D7D695162178}"/>
                </a:ext>
              </a:extLst>
            </p:cNvPr>
            <p:cNvCxnSpPr>
              <a:cxnSpLocks/>
            </p:cNvCxnSpPr>
            <p:nvPr/>
          </p:nvCxnSpPr>
          <p:spPr>
            <a:xfrm flipV="1">
              <a:off x="5424054" y="4010891"/>
              <a:ext cx="1427019" cy="1"/>
            </a:xfrm>
            <a:prstGeom prst="line">
              <a:avLst/>
            </a:prstGeom>
            <a:ln w="38100"/>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6BCFF9EA-CABB-BF43-A827-C1A01FA1BE10}"/>
                </a:ext>
              </a:extLst>
            </p:cNvPr>
            <p:cNvSpPr txBox="1"/>
            <p:nvPr/>
          </p:nvSpPr>
          <p:spPr>
            <a:xfrm>
              <a:off x="1423555" y="4505099"/>
              <a:ext cx="646331" cy="369332"/>
            </a:xfrm>
            <a:prstGeom prst="rect">
              <a:avLst/>
            </a:prstGeom>
            <a:noFill/>
          </p:spPr>
          <p:txBody>
            <a:bodyPr wrap="none" rtlCol="0">
              <a:spAutoFit/>
            </a:bodyPr>
            <a:lstStyle/>
            <a:p>
              <a:r>
                <a:rPr kumimoji="1" lang="ja-JP" altLang="en-US"/>
                <a:t>工芸</a:t>
              </a:r>
            </a:p>
          </p:txBody>
        </p:sp>
        <p:sp>
          <p:nvSpPr>
            <p:cNvPr id="21" name="テキスト ボックス 20">
              <a:extLst>
                <a:ext uri="{FF2B5EF4-FFF2-40B4-BE49-F238E27FC236}">
                  <a16:creationId xmlns:a16="http://schemas.microsoft.com/office/drawing/2014/main" id="{B6FDA29B-027A-5040-95BC-4E67C6B124EB}"/>
                </a:ext>
              </a:extLst>
            </p:cNvPr>
            <p:cNvSpPr txBox="1"/>
            <p:nvPr/>
          </p:nvSpPr>
          <p:spPr>
            <a:xfrm>
              <a:off x="1423555" y="4010891"/>
              <a:ext cx="646331" cy="369332"/>
            </a:xfrm>
            <a:prstGeom prst="rect">
              <a:avLst/>
            </a:prstGeom>
            <a:noFill/>
          </p:spPr>
          <p:txBody>
            <a:bodyPr wrap="none" rtlCol="0">
              <a:spAutoFit/>
            </a:bodyPr>
            <a:lstStyle/>
            <a:p>
              <a:r>
                <a:rPr kumimoji="1" lang="ja-JP" altLang="en-US"/>
                <a:t>生産</a:t>
              </a:r>
            </a:p>
          </p:txBody>
        </p:sp>
        <p:sp>
          <p:nvSpPr>
            <p:cNvPr id="22" name="テキスト ボックス 21">
              <a:extLst>
                <a:ext uri="{FF2B5EF4-FFF2-40B4-BE49-F238E27FC236}">
                  <a16:creationId xmlns:a16="http://schemas.microsoft.com/office/drawing/2014/main" id="{F28FFE8C-85FB-D946-979D-B6415CA4EBD0}"/>
                </a:ext>
              </a:extLst>
            </p:cNvPr>
            <p:cNvSpPr txBox="1"/>
            <p:nvPr/>
          </p:nvSpPr>
          <p:spPr>
            <a:xfrm>
              <a:off x="4204855" y="3078720"/>
              <a:ext cx="646331" cy="369332"/>
            </a:xfrm>
            <a:prstGeom prst="rect">
              <a:avLst/>
            </a:prstGeom>
            <a:noFill/>
          </p:spPr>
          <p:txBody>
            <a:bodyPr wrap="none" rtlCol="0">
              <a:spAutoFit/>
            </a:bodyPr>
            <a:lstStyle/>
            <a:p>
              <a:r>
                <a:rPr kumimoji="1" lang="ja-JP" altLang="en-US"/>
                <a:t>科学</a:t>
              </a:r>
            </a:p>
          </p:txBody>
        </p:sp>
        <p:sp>
          <p:nvSpPr>
            <p:cNvPr id="25" name="テキスト ボックス 24">
              <a:extLst>
                <a:ext uri="{FF2B5EF4-FFF2-40B4-BE49-F238E27FC236}">
                  <a16:creationId xmlns:a16="http://schemas.microsoft.com/office/drawing/2014/main" id="{FDFCC2C6-24F6-EC46-888C-9AE661F4F2FE}"/>
                </a:ext>
              </a:extLst>
            </p:cNvPr>
            <p:cNvSpPr txBox="1"/>
            <p:nvPr/>
          </p:nvSpPr>
          <p:spPr>
            <a:xfrm>
              <a:off x="4204855" y="4583393"/>
              <a:ext cx="877163" cy="369332"/>
            </a:xfrm>
            <a:prstGeom prst="rect">
              <a:avLst/>
            </a:prstGeom>
            <a:noFill/>
          </p:spPr>
          <p:txBody>
            <a:bodyPr wrap="none" rtlCol="0">
              <a:spAutoFit/>
            </a:bodyPr>
            <a:lstStyle/>
            <a:p>
              <a:r>
                <a:rPr kumimoji="1" lang="ja-JP" altLang="en-US"/>
                <a:t>商業化</a:t>
              </a:r>
            </a:p>
          </p:txBody>
        </p:sp>
        <p:sp>
          <p:nvSpPr>
            <p:cNvPr id="26" name="テキスト ボックス 25">
              <a:extLst>
                <a:ext uri="{FF2B5EF4-FFF2-40B4-BE49-F238E27FC236}">
                  <a16:creationId xmlns:a16="http://schemas.microsoft.com/office/drawing/2014/main" id="{DF73A040-E963-D849-92E6-92C46A395BBC}"/>
                </a:ext>
              </a:extLst>
            </p:cNvPr>
            <p:cNvSpPr txBox="1"/>
            <p:nvPr/>
          </p:nvSpPr>
          <p:spPr>
            <a:xfrm>
              <a:off x="6993574" y="3825133"/>
              <a:ext cx="646331" cy="369332"/>
            </a:xfrm>
            <a:prstGeom prst="rect">
              <a:avLst/>
            </a:prstGeom>
            <a:noFill/>
          </p:spPr>
          <p:txBody>
            <a:bodyPr wrap="none" rtlCol="0">
              <a:spAutoFit/>
            </a:bodyPr>
            <a:lstStyle/>
            <a:p>
              <a:r>
                <a:rPr kumimoji="1" lang="ja-JP" altLang="en-US"/>
                <a:t>工学</a:t>
              </a:r>
            </a:p>
          </p:txBody>
        </p:sp>
        <p:sp>
          <p:nvSpPr>
            <p:cNvPr id="27" name="テキスト ボックス 26">
              <a:extLst>
                <a:ext uri="{FF2B5EF4-FFF2-40B4-BE49-F238E27FC236}">
                  <a16:creationId xmlns:a16="http://schemas.microsoft.com/office/drawing/2014/main" id="{1E3B0B49-9D8B-B34E-956F-E72B2C4AC4A4}"/>
                </a:ext>
              </a:extLst>
            </p:cNvPr>
            <p:cNvSpPr txBox="1"/>
            <p:nvPr/>
          </p:nvSpPr>
          <p:spPr>
            <a:xfrm>
              <a:off x="1423555" y="2566379"/>
              <a:ext cx="4451860" cy="369332"/>
            </a:xfrm>
            <a:prstGeom prst="rect">
              <a:avLst/>
            </a:prstGeom>
            <a:noFill/>
            <a:ln>
              <a:solidFill>
                <a:srgbClr val="FF0000"/>
              </a:solidFill>
            </a:ln>
          </p:spPr>
          <p:txBody>
            <a:bodyPr wrap="none" rtlCol="0">
              <a:spAutoFit/>
            </a:bodyPr>
            <a:lstStyle/>
            <a:p>
              <a:r>
                <a:rPr kumimoji="1" lang="en-US" altLang="ja-JP" dirty="0"/>
                <a:t>1965 – 1970</a:t>
              </a:r>
              <a:r>
                <a:rPr kumimoji="1" lang="ja-JP" altLang="en-US"/>
                <a:t>年</a:t>
              </a:r>
              <a:r>
                <a:rPr kumimoji="1" lang="en-US" altLang="ja-JP" dirty="0"/>
                <a:t> </a:t>
              </a:r>
              <a:r>
                <a:rPr kumimoji="1" lang="ja-JP" altLang="en-US"/>
                <a:t>アルゴリズムとデータ構造</a:t>
              </a:r>
            </a:p>
          </p:txBody>
        </p:sp>
        <p:cxnSp>
          <p:nvCxnSpPr>
            <p:cNvPr id="29" name="直線矢印コネクタ 28">
              <a:extLst>
                <a:ext uri="{FF2B5EF4-FFF2-40B4-BE49-F238E27FC236}">
                  <a16:creationId xmlns:a16="http://schemas.microsoft.com/office/drawing/2014/main" id="{3A9C6EA6-8485-C94B-AD3C-958AB0895AA7}"/>
                </a:ext>
              </a:extLst>
            </p:cNvPr>
            <p:cNvCxnSpPr>
              <a:stCxn id="27" idx="2"/>
            </p:cNvCxnSpPr>
            <p:nvPr/>
          </p:nvCxnSpPr>
          <p:spPr>
            <a:xfrm>
              <a:off x="3649485" y="2935711"/>
              <a:ext cx="143197" cy="638763"/>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36" name="テキスト ボックス 35">
              <a:extLst>
                <a:ext uri="{FF2B5EF4-FFF2-40B4-BE49-F238E27FC236}">
                  <a16:creationId xmlns:a16="http://schemas.microsoft.com/office/drawing/2014/main" id="{DF0F0E1B-9EE1-5046-9C67-55F612F8ABE1}"/>
                </a:ext>
              </a:extLst>
            </p:cNvPr>
            <p:cNvSpPr txBox="1"/>
            <p:nvPr/>
          </p:nvSpPr>
          <p:spPr>
            <a:xfrm>
              <a:off x="1423555" y="5153159"/>
              <a:ext cx="3741730" cy="369332"/>
            </a:xfrm>
            <a:prstGeom prst="rect">
              <a:avLst/>
            </a:prstGeom>
            <a:noFill/>
            <a:ln>
              <a:solidFill>
                <a:srgbClr val="FF0000"/>
              </a:solidFill>
            </a:ln>
          </p:spPr>
          <p:txBody>
            <a:bodyPr wrap="none" rtlCol="0">
              <a:spAutoFit/>
            </a:bodyPr>
            <a:lstStyle/>
            <a:p>
              <a:r>
                <a:rPr kumimoji="1" lang="en-US" altLang="ja-JP" dirty="0"/>
                <a:t>1980</a:t>
              </a:r>
              <a:r>
                <a:rPr kumimoji="1" lang="ja-JP" altLang="en-US"/>
                <a:t>年代</a:t>
              </a:r>
              <a:r>
                <a:rPr kumimoji="1" lang="en-US" altLang="ja-JP" dirty="0"/>
                <a:t> </a:t>
              </a:r>
              <a:r>
                <a:rPr kumimoji="1" lang="ja-JP" altLang="en-US"/>
                <a:t>ソフトウェア開発方法論</a:t>
              </a:r>
            </a:p>
          </p:txBody>
        </p:sp>
        <p:cxnSp>
          <p:nvCxnSpPr>
            <p:cNvPr id="37" name="直線矢印コネクタ 36">
              <a:extLst>
                <a:ext uri="{FF2B5EF4-FFF2-40B4-BE49-F238E27FC236}">
                  <a16:creationId xmlns:a16="http://schemas.microsoft.com/office/drawing/2014/main" id="{413795F1-D45C-174A-ADD4-EC580EAC110C}"/>
                </a:ext>
              </a:extLst>
            </p:cNvPr>
            <p:cNvCxnSpPr>
              <a:cxnSpLocks/>
            </p:cNvCxnSpPr>
            <p:nvPr/>
          </p:nvCxnSpPr>
          <p:spPr>
            <a:xfrm flipH="1" flipV="1">
              <a:off x="3792682" y="4380223"/>
              <a:ext cx="412173" cy="77293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40" name="直線矢印コネクタ 39">
              <a:extLst>
                <a:ext uri="{FF2B5EF4-FFF2-40B4-BE49-F238E27FC236}">
                  <a16:creationId xmlns:a16="http://schemas.microsoft.com/office/drawing/2014/main" id="{65291B3D-62A1-FA44-B709-9614D83D95F6}"/>
                </a:ext>
              </a:extLst>
            </p:cNvPr>
            <p:cNvCxnSpPr>
              <a:cxnSpLocks/>
            </p:cNvCxnSpPr>
            <p:nvPr/>
          </p:nvCxnSpPr>
          <p:spPr>
            <a:xfrm flipH="1" flipV="1">
              <a:off x="5482292" y="4015994"/>
              <a:ext cx="412173" cy="77293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41" name="テキスト ボックス 40">
              <a:extLst>
                <a:ext uri="{FF2B5EF4-FFF2-40B4-BE49-F238E27FC236}">
                  <a16:creationId xmlns:a16="http://schemas.microsoft.com/office/drawing/2014/main" id="{81C29A50-9A2A-074E-BDA4-7B894B381F79}"/>
                </a:ext>
              </a:extLst>
            </p:cNvPr>
            <p:cNvSpPr txBox="1"/>
            <p:nvPr/>
          </p:nvSpPr>
          <p:spPr>
            <a:xfrm>
              <a:off x="5424054" y="4831711"/>
              <a:ext cx="2432076" cy="369332"/>
            </a:xfrm>
            <a:prstGeom prst="rect">
              <a:avLst/>
            </a:prstGeom>
            <a:noFill/>
            <a:ln>
              <a:solidFill>
                <a:srgbClr val="FF0000"/>
              </a:solidFill>
            </a:ln>
          </p:spPr>
          <p:txBody>
            <a:bodyPr wrap="none" rtlCol="0">
              <a:spAutoFit/>
            </a:bodyPr>
            <a:lstStyle/>
            <a:p>
              <a:r>
                <a:rPr kumimoji="1" lang="ja-JP" altLang="en-US"/>
                <a:t>個別の例</a:t>
              </a:r>
              <a:r>
                <a:rPr kumimoji="1" lang="en-US" altLang="ja-JP" dirty="0"/>
                <a:t>(</a:t>
              </a:r>
              <a:r>
                <a:rPr kumimoji="1" lang="ja-JP" altLang="en-US"/>
                <a:t>コンパイラ</a:t>
              </a:r>
              <a:r>
                <a:rPr kumimoji="1" lang="en-US" altLang="ja-JP" dirty="0"/>
                <a:t>)</a:t>
              </a:r>
              <a:endParaRPr kumimoji="1" lang="ja-JP" altLang="en-US"/>
            </a:p>
          </p:txBody>
        </p:sp>
        <p:sp>
          <p:nvSpPr>
            <p:cNvPr id="4" name="角丸四角形吹き出し 3">
              <a:extLst>
                <a:ext uri="{FF2B5EF4-FFF2-40B4-BE49-F238E27FC236}">
                  <a16:creationId xmlns:a16="http://schemas.microsoft.com/office/drawing/2014/main" id="{52383728-8BB2-BD4E-9125-2B1D7ADB0D1D}"/>
                </a:ext>
              </a:extLst>
            </p:cNvPr>
            <p:cNvSpPr/>
            <p:nvPr/>
          </p:nvSpPr>
          <p:spPr>
            <a:xfrm>
              <a:off x="6137563" y="2566379"/>
              <a:ext cx="2156604" cy="906922"/>
            </a:xfrm>
            <a:prstGeom prst="wedgeRoundRectCallout">
              <a:avLst>
                <a:gd name="adj1" fmla="val -38433"/>
                <a:gd name="adj2" fmla="val 8576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FF0000"/>
                  </a:solidFill>
                </a:rPr>
                <a:t>個別の例が</a:t>
              </a:r>
              <a:br>
                <a:rPr kumimoji="1" lang="en-US" altLang="ja-JP" dirty="0">
                  <a:solidFill>
                    <a:srgbClr val="FF0000"/>
                  </a:solidFill>
                </a:rPr>
              </a:br>
              <a:r>
                <a:rPr kumimoji="1" lang="ja-JP" altLang="en-US">
                  <a:solidFill>
                    <a:srgbClr val="FF0000"/>
                  </a:solidFill>
                </a:rPr>
                <a:t>少なすぎる</a:t>
              </a:r>
              <a:r>
                <a:rPr kumimoji="1" lang="en-US" altLang="ja-JP" dirty="0">
                  <a:solidFill>
                    <a:srgbClr val="FF0000"/>
                  </a:solidFill>
                </a:rPr>
                <a:t>…?</a:t>
              </a:r>
              <a:endParaRPr kumimoji="1" lang="ja-JP" altLang="en-US">
                <a:solidFill>
                  <a:srgbClr val="FF0000"/>
                </a:solidFill>
              </a:endParaRPr>
            </a:p>
          </p:txBody>
        </p:sp>
      </p:grpSp>
    </p:spTree>
    <p:extLst>
      <p:ext uri="{BB962C8B-B14F-4D97-AF65-F5344CB8AC3E}">
        <p14:creationId xmlns:p14="http://schemas.microsoft.com/office/powerpoint/2010/main" val="115716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B3F2C-A5D8-0E47-82CB-D7571D71B49D}"/>
              </a:ext>
            </a:extLst>
          </p:cNvPr>
          <p:cNvSpPr>
            <a:spLocks noGrp="1"/>
          </p:cNvSpPr>
          <p:nvPr>
            <p:ph type="title"/>
          </p:nvPr>
        </p:nvSpPr>
        <p:spPr/>
        <p:txBody>
          <a:bodyPr/>
          <a:lstStyle/>
          <a:p>
            <a:r>
              <a:rPr kumimoji="1" lang="ja-JP" altLang="en-US"/>
              <a:t>ソフトウェアプロセス</a:t>
            </a:r>
          </a:p>
        </p:txBody>
      </p:sp>
      <p:sp>
        <p:nvSpPr>
          <p:cNvPr id="3" name="コンテンツ プレースホルダー 2">
            <a:extLst>
              <a:ext uri="{FF2B5EF4-FFF2-40B4-BE49-F238E27FC236}">
                <a16:creationId xmlns:a16="http://schemas.microsoft.com/office/drawing/2014/main" id="{80F4B6BB-7A2D-2244-AA23-8923CA6C9646}"/>
              </a:ext>
            </a:extLst>
          </p:cNvPr>
          <p:cNvSpPr>
            <a:spLocks noGrp="1"/>
          </p:cNvSpPr>
          <p:nvPr>
            <p:ph idx="1"/>
          </p:nvPr>
        </p:nvSpPr>
        <p:spPr/>
        <p:txBody>
          <a:bodyPr/>
          <a:lstStyle/>
          <a:p>
            <a:r>
              <a:rPr kumimoji="1" lang="ja-JP" altLang="en-US"/>
              <a:t>ソフトウェア工学が扱う対象の基本的な構成要素は二つ</a:t>
            </a:r>
            <a:endParaRPr kumimoji="1" lang="en-US" altLang="ja-JP" dirty="0"/>
          </a:p>
          <a:p>
            <a:pPr marL="800100" lvl="1" indent="-342900">
              <a:buFont typeface="+mj-lt"/>
              <a:buAutoNum type="arabicPeriod"/>
            </a:pPr>
            <a:r>
              <a:rPr lang="ja-JP" altLang="en-US">
                <a:solidFill>
                  <a:srgbClr val="FF0000"/>
                </a:solidFill>
              </a:rPr>
              <a:t>プロダクト</a:t>
            </a:r>
            <a:endParaRPr lang="en-US" altLang="ja-JP" dirty="0">
              <a:solidFill>
                <a:srgbClr val="FF0000"/>
              </a:solidFill>
            </a:endParaRPr>
          </a:p>
          <a:p>
            <a:pPr marL="857250" lvl="2" indent="0">
              <a:buNone/>
            </a:pPr>
            <a:r>
              <a:rPr lang="ja-JP" altLang="en-US">
                <a:solidFill>
                  <a:schemeClr val="tx1">
                    <a:lumMod val="85000"/>
                    <a:lumOff val="15000"/>
                  </a:schemeClr>
                </a:solidFill>
              </a:rPr>
              <a:t>エンジニアリングの過程で生成される中間製品や文書を含めたすべての生産物を指す</a:t>
            </a:r>
            <a:endParaRPr lang="en-US" altLang="ja-JP" dirty="0">
              <a:solidFill>
                <a:schemeClr val="tx1">
                  <a:lumMod val="85000"/>
                  <a:lumOff val="15000"/>
                </a:schemeClr>
              </a:solidFill>
            </a:endParaRPr>
          </a:p>
          <a:p>
            <a:pPr marL="800100" lvl="1" indent="-342900">
              <a:buFont typeface="+mj-lt"/>
              <a:buAutoNum type="arabicPeriod"/>
            </a:pPr>
            <a:r>
              <a:rPr lang="ja-JP" altLang="en-US">
                <a:solidFill>
                  <a:srgbClr val="FF0000"/>
                </a:solidFill>
              </a:rPr>
              <a:t>プロセス</a:t>
            </a:r>
            <a:endParaRPr lang="en-US" altLang="ja-JP" dirty="0">
              <a:solidFill>
                <a:srgbClr val="FF0000"/>
              </a:solidFill>
            </a:endParaRPr>
          </a:p>
          <a:p>
            <a:pPr marL="857250" lvl="2" indent="0">
              <a:buNone/>
            </a:pPr>
            <a:r>
              <a:rPr lang="ja-JP" altLang="en-US">
                <a:solidFill>
                  <a:schemeClr val="tx1">
                    <a:lumMod val="85000"/>
                    <a:lumOff val="15000"/>
                  </a:schemeClr>
                </a:solidFill>
              </a:rPr>
              <a:t>プロダクトを生み出す工程</a:t>
            </a:r>
            <a:endParaRPr lang="en-US" altLang="ja-JP" dirty="0">
              <a:solidFill>
                <a:schemeClr val="tx1">
                  <a:lumMod val="85000"/>
                  <a:lumOff val="15000"/>
                </a:schemeClr>
              </a:solidFill>
            </a:endParaRPr>
          </a:p>
          <a:p>
            <a:r>
              <a:rPr lang="ja-JP" altLang="en-US">
                <a:solidFill>
                  <a:schemeClr val="tx1">
                    <a:lumMod val="85000"/>
                    <a:lumOff val="15000"/>
                  </a:schemeClr>
                </a:solidFill>
              </a:rPr>
              <a:t>ソフトウェア工学にとって、</a:t>
            </a:r>
            <a:r>
              <a:rPr lang="ja-JP" altLang="en-US">
                <a:solidFill>
                  <a:srgbClr val="FF0000"/>
                </a:solidFill>
              </a:rPr>
              <a:t>ソフトウェア開発のプロセス自身を方法論的な</a:t>
            </a:r>
            <a:br>
              <a:rPr lang="en-US" altLang="ja-JP" dirty="0">
                <a:solidFill>
                  <a:srgbClr val="FF0000"/>
                </a:solidFill>
              </a:rPr>
            </a:br>
            <a:r>
              <a:rPr lang="ja-JP" altLang="en-US">
                <a:solidFill>
                  <a:srgbClr val="FF0000"/>
                </a:solidFill>
              </a:rPr>
              <a:t>考察の対象にすることは重要</a:t>
            </a:r>
            <a:endParaRPr lang="en-US" altLang="ja-JP" dirty="0">
              <a:solidFill>
                <a:srgbClr val="FF0000"/>
              </a:solidFill>
            </a:endParaRPr>
          </a:p>
          <a:p>
            <a:pPr marL="857250" lvl="2" indent="0">
              <a:buNone/>
            </a:pPr>
            <a:endParaRPr lang="en-US" altLang="ja-JP" dirty="0">
              <a:solidFill>
                <a:schemeClr val="tx1">
                  <a:lumMod val="85000"/>
                  <a:lumOff val="15000"/>
                </a:schemeClr>
              </a:solidFill>
            </a:endParaRPr>
          </a:p>
          <a:p>
            <a:pPr marL="800100" lvl="1" indent="-342900">
              <a:buFont typeface="+mj-lt"/>
              <a:buAutoNum type="arabicPeriod"/>
            </a:pPr>
            <a:endParaRPr kumimoji="1" lang="ja-JP" altLang="en-US">
              <a:solidFill>
                <a:srgbClr val="FF0000"/>
              </a:solidFill>
            </a:endParaRPr>
          </a:p>
        </p:txBody>
      </p:sp>
    </p:spTree>
    <p:extLst>
      <p:ext uri="{BB962C8B-B14F-4D97-AF65-F5344CB8AC3E}">
        <p14:creationId xmlns:p14="http://schemas.microsoft.com/office/powerpoint/2010/main" val="271819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16C2E-28CB-CA4F-A633-ED1A1549E6E6}"/>
              </a:ext>
            </a:extLst>
          </p:cNvPr>
          <p:cNvSpPr>
            <a:spLocks noGrp="1"/>
          </p:cNvSpPr>
          <p:nvPr>
            <p:ph type="title"/>
          </p:nvPr>
        </p:nvSpPr>
        <p:spPr/>
        <p:txBody>
          <a:bodyPr/>
          <a:lstStyle/>
          <a:p>
            <a:r>
              <a:rPr kumimoji="1" lang="ja-JP" altLang="en-US"/>
              <a:t>ライフサイクルモデル</a:t>
            </a:r>
          </a:p>
        </p:txBody>
      </p:sp>
      <p:sp>
        <p:nvSpPr>
          <p:cNvPr id="3" name="コンテンツ プレースホルダー 2">
            <a:extLst>
              <a:ext uri="{FF2B5EF4-FFF2-40B4-BE49-F238E27FC236}">
                <a16:creationId xmlns:a16="http://schemas.microsoft.com/office/drawing/2014/main" id="{24120425-218F-C141-81F5-CDE11ED2B119}"/>
              </a:ext>
            </a:extLst>
          </p:cNvPr>
          <p:cNvSpPr>
            <a:spLocks noGrp="1"/>
          </p:cNvSpPr>
          <p:nvPr>
            <p:ph idx="1"/>
          </p:nvPr>
        </p:nvSpPr>
        <p:spPr/>
        <p:txBody>
          <a:bodyPr>
            <a:normAutofit/>
          </a:bodyPr>
          <a:lstStyle/>
          <a:p>
            <a:r>
              <a:rPr lang="ja-JP" altLang="en-US">
                <a:solidFill>
                  <a:srgbClr val="FF0000"/>
                </a:solidFill>
              </a:rPr>
              <a:t>ソフトウェアの開発計画から設計開発、運用、保守、廃棄にいたる過程を</a:t>
            </a:r>
            <a:br>
              <a:rPr lang="en-US" altLang="ja-JP" dirty="0">
                <a:solidFill>
                  <a:srgbClr val="FF0000"/>
                </a:solidFill>
              </a:rPr>
            </a:br>
            <a:r>
              <a:rPr lang="ja-JP" altLang="en-US">
                <a:solidFill>
                  <a:srgbClr val="FF0000"/>
                </a:solidFill>
              </a:rPr>
              <a:t>標準的なモデルとして表すもの</a:t>
            </a:r>
            <a:endParaRPr lang="en-US" altLang="ja-JP" dirty="0">
              <a:solidFill>
                <a:srgbClr val="FF0000"/>
              </a:solidFill>
            </a:endParaRPr>
          </a:p>
          <a:p>
            <a:r>
              <a:rPr kumimoji="1" lang="ja-JP" altLang="en-US"/>
              <a:t>企業におけるソフトウェア開発の標準工程は何らかのライフサイクルモデルに基づき作られ、プロジェクト管理もモデルに基づいて実施されている</a:t>
            </a:r>
            <a:endParaRPr kumimoji="1" lang="en-US" altLang="ja-JP" dirty="0"/>
          </a:p>
          <a:p>
            <a:r>
              <a:rPr kumimoji="1" lang="ja-JP" altLang="en-US"/>
              <a:t>ソフトウェアにおけるモデルの目的</a:t>
            </a:r>
            <a:endParaRPr kumimoji="1" lang="en-US" altLang="ja-JP" dirty="0"/>
          </a:p>
          <a:p>
            <a:pPr marL="800100" lvl="1" indent="-342900">
              <a:buFont typeface="+mj-lt"/>
              <a:buAutoNum type="arabicPeriod"/>
            </a:pPr>
            <a:r>
              <a:rPr lang="ja-JP" altLang="en-US"/>
              <a:t>標準的なソフトウェア開発手段を定め、開発担当者の作業をガイドする</a:t>
            </a:r>
            <a:endParaRPr lang="en-US" altLang="ja-JP" dirty="0"/>
          </a:p>
          <a:p>
            <a:pPr marL="800100" lvl="1" indent="-342900">
              <a:buFont typeface="+mj-lt"/>
              <a:buAutoNum type="arabicPeriod"/>
            </a:pPr>
            <a:r>
              <a:rPr kumimoji="1" lang="ja-JP" altLang="en-US"/>
              <a:t>開発プロジェクトを管理するのに準拠する管理モデルとして用いる</a:t>
            </a:r>
            <a:endParaRPr kumimoji="1" lang="en-US" altLang="ja-JP" dirty="0"/>
          </a:p>
          <a:p>
            <a:pPr marL="800100" lvl="1" indent="-342900">
              <a:buFont typeface="+mj-lt"/>
              <a:buAutoNum type="arabicPeriod"/>
            </a:pPr>
            <a:r>
              <a:rPr lang="ja-JP" altLang="en-US"/>
              <a:t>開発の方法論、使用するツールや開発環境、文書体系などを標準的に定めるための基盤作り</a:t>
            </a:r>
            <a:endParaRPr lang="en-US" altLang="ja-JP" dirty="0"/>
          </a:p>
          <a:p>
            <a:pPr marL="400050"/>
            <a:r>
              <a:rPr kumimoji="1" lang="ja-JP" altLang="en-US"/>
              <a:t>このようなソフトウェアプロセスのモデルは、</a:t>
            </a:r>
            <a:r>
              <a:rPr kumimoji="1" lang="ja-JP" altLang="en-US">
                <a:solidFill>
                  <a:srgbClr val="FF0000"/>
                </a:solidFill>
              </a:rPr>
              <a:t>標準的なものをベースとして、</a:t>
            </a:r>
            <a:br>
              <a:rPr kumimoji="1" lang="en-US" altLang="ja-JP" dirty="0">
                <a:solidFill>
                  <a:srgbClr val="FF0000"/>
                </a:solidFill>
              </a:rPr>
            </a:br>
            <a:r>
              <a:rPr kumimoji="1" lang="ja-JP" altLang="en-US">
                <a:solidFill>
                  <a:srgbClr val="FF0000"/>
                </a:solidFill>
              </a:rPr>
              <a:t>個々の開発組織ごとにさらに個々のプロジェクトごとに設計される必要がある</a:t>
            </a:r>
          </a:p>
        </p:txBody>
      </p:sp>
    </p:spTree>
    <p:extLst>
      <p:ext uri="{BB962C8B-B14F-4D97-AF65-F5344CB8AC3E}">
        <p14:creationId xmlns:p14="http://schemas.microsoft.com/office/powerpoint/2010/main" val="2290651052"/>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ファセット</Template>
  <TotalTime>3270</TotalTime>
  <Words>3172</Words>
  <Application>Microsoft Office PowerPoint</Application>
  <PresentationFormat>ワイド画面</PresentationFormat>
  <Paragraphs>309</Paragraphs>
  <Slides>22</Slides>
  <Notes>12</Notes>
  <HiddenSlides>2</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ファセット</vt:lpstr>
      <vt:lpstr>ソフトウェア工学の基礎</vt:lpstr>
      <vt:lpstr>この勉強会について</vt:lpstr>
      <vt:lpstr>目次</vt:lpstr>
      <vt:lpstr>ソフトウェアについて</vt:lpstr>
      <vt:lpstr> ソフトウェア工学とは</vt:lpstr>
      <vt:lpstr>ソフトウェア工学の範囲</vt:lpstr>
      <vt:lpstr>ソフトウェア工学の工学としての成熟度</vt:lpstr>
      <vt:lpstr>ソフトウェアプロセス</vt:lpstr>
      <vt:lpstr>ライフサイクルモデル</vt:lpstr>
      <vt:lpstr>ウォーターフォールモデル</vt:lpstr>
      <vt:lpstr>ウォーターフォールモデルに代わる ソフトウェアモデル</vt:lpstr>
      <vt:lpstr>ウォーターフォールモデルに代わる ソフトウェアモデル 2</vt:lpstr>
      <vt:lpstr>ソフトウェアプロセスの評価</vt:lpstr>
      <vt:lpstr>プロセスの改善活動</vt:lpstr>
      <vt:lpstr>ソフトウェアプロセスの観察と改善</vt:lpstr>
      <vt:lpstr>プロセスプログラミング</vt:lpstr>
      <vt:lpstr>プロセスプログラミングの代表的な 研究例</vt:lpstr>
      <vt:lpstr>プロセスプログラミングの代表的な 研究例(2)</vt:lpstr>
      <vt:lpstr>プロセスプログラミングの代表的な 研究例(3)と研究の今後</vt:lpstr>
      <vt:lpstr>まとめ</vt:lpstr>
      <vt:lpstr>ソフトウェアプロセス改善のシナリオケース</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ソフトウェア工学の基礎</dc:title>
  <dc:creator>八木辰弥</dc:creator>
  <cp:lastModifiedBy>八木辰弥</cp:lastModifiedBy>
  <cp:revision>3</cp:revision>
  <dcterms:created xsi:type="dcterms:W3CDTF">2020-02-18T01:56:31Z</dcterms:created>
  <dcterms:modified xsi:type="dcterms:W3CDTF">2020-03-14T04:26:17Z</dcterms:modified>
</cp:coreProperties>
</file>