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2"/>
  </p:notesMasterIdLst>
  <p:handoutMasterIdLst>
    <p:handoutMasterId r:id="rId23"/>
  </p:handoutMasterIdLst>
  <p:sldIdLst>
    <p:sldId id="256" r:id="rId3"/>
    <p:sldId id="289" r:id="rId4"/>
    <p:sldId id="258" r:id="rId5"/>
    <p:sldId id="272" r:id="rId6"/>
    <p:sldId id="278" r:id="rId7"/>
    <p:sldId id="279" r:id="rId8"/>
    <p:sldId id="275" r:id="rId9"/>
    <p:sldId id="288" r:id="rId10"/>
    <p:sldId id="276" r:id="rId11"/>
    <p:sldId id="273" r:id="rId12"/>
    <p:sldId id="285" r:id="rId13"/>
    <p:sldId id="283" r:id="rId14"/>
    <p:sldId id="286" r:id="rId15"/>
    <p:sldId id="274" r:id="rId16"/>
    <p:sldId id="287" r:id="rId17"/>
    <p:sldId id="281" r:id="rId18"/>
    <p:sldId id="284" r:id="rId19"/>
    <p:sldId id="282" r:id="rId20"/>
    <p:sldId id="280"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492" autoAdjust="0"/>
  </p:normalViewPr>
  <p:slideViewPr>
    <p:cSldViewPr>
      <p:cViewPr varScale="1">
        <p:scale>
          <a:sx n="76" d="100"/>
          <a:sy n="76" d="100"/>
        </p:scale>
        <p:origin x="51" y="401"/>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12/15/2016</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dirty="0"/>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12/15/2016</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dirty="0"/>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smtClean="0"/>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A7209051-6E81-43E8-9099-FF6A0C3DCFE8}" type="datetime1">
              <a:rPr lang="en-US"/>
              <a:t>12/15/2016</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DCEAB04-7709-4C1E-A61A-74684A0170FC}" type="datetime1">
              <a:rPr lang="en-US"/>
              <a:t>12/15/2016</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grpSp>
      <p:sp>
        <p:nvSpPr>
          <p:cNvPr id="2" name="Vertical Title 1"/>
          <p:cNvSpPr>
            <a:spLocks noGrp="1"/>
          </p:cNvSpPr>
          <p:nvPr>
            <p:ph type="title" orient="vert"/>
          </p:nvPr>
        </p:nvSpPr>
        <p:spPr>
          <a:xfrm>
            <a:off x="9751060" y="1150514"/>
            <a:ext cx="1828324" cy="502168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C79BD0D-E0B1-4CED-AC65-708AC79EB9CD}" type="datetime1">
              <a:rPr lang="en-US"/>
              <a:t>12/15/2016</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CC3EA6D-DF0B-4D4B-B359-5F1D1D0E30A4}" type="datetime1">
              <a:rPr lang="en-US"/>
              <a:t>12/15/2016</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smtClean="0"/>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7EDB99-15BC-4479-BAC5-1E502E66917A}" type="datetime1">
              <a:rPr lang="en-US"/>
              <a:t>12/15/2016</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67C2A3-CD19-48AB-9F64-ECCF75182EDD}" type="datetime1">
              <a:rPr lang="en-US"/>
              <a:t>12/15/2016</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2" y="1596571"/>
            <a:ext cx="487553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094412" y="1596571"/>
            <a:ext cx="487553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363E8C1-7C87-4705-AB97-8CD17D208E3F}" type="datetime1">
              <a:rPr lang="en-US"/>
              <a:t>12/15/2016</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E20C624E-DF92-4841-B9B9-DD11AA239B85}" type="datetime1">
              <a:rPr lang="en-US"/>
              <a:t>12/15/2016</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grpSp>
      <p:sp>
        <p:nvSpPr>
          <p:cNvPr id="2" name="Date Placeholder 1"/>
          <p:cNvSpPr>
            <a:spLocks noGrp="1"/>
          </p:cNvSpPr>
          <p:nvPr>
            <p:ph type="dt" sz="half" idx="10"/>
          </p:nvPr>
        </p:nvSpPr>
        <p:spPr/>
        <p:txBody>
          <a:bodyPr/>
          <a:lstStyle/>
          <a:p>
            <a:fld id="{FBDA3AE1-4360-4D5B-BDBC-656B872DD533}" type="datetime1">
              <a:rPr lang="en-US"/>
              <a:t>12/15/2016</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990708-46A4-4851-883E-8DFB8939107E}" type="datetime1">
              <a:rPr lang="en-US"/>
              <a:t>12/15/2016</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smtClean="0"/>
              <a:t>Click icon to add picture</a:t>
            </a:r>
            <a:endParaRPr dirty="0"/>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88EFFC-86AE-4294-A319-CAFC2651994B}" type="datetime1">
              <a:rPr lang="en-US"/>
              <a:t>12/15/2016</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endParaRPr dirty="0"/>
          </a:p>
        </p:txBody>
      </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12/15/2016</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dirty="0"/>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npic.orst.edu/chemicals_evaluated.pdf" TargetMode="External"/><Relationship Id="rId3" Type="http://schemas.openxmlformats.org/officeDocument/2006/relationships/hyperlink" Target="http://www.consumerreports.org/cro/news/2015/03/cost-of-organic-food/index.htm" TargetMode="External"/><Relationship Id="rId7" Type="http://schemas.openxmlformats.org/officeDocument/2006/relationships/hyperlink" Target="https://www.ams.usda.gov/datasets/pdp/pdpdata" TargetMode="External"/><Relationship Id="rId2" Type="http://schemas.openxmlformats.org/officeDocument/2006/relationships/hyperlink" Target="http://pediatrics.aappublications.org/content/early/2010/05/17/peds.2009-3058" TargetMode="External"/><Relationship Id="rId1" Type="http://schemas.openxmlformats.org/officeDocument/2006/relationships/slideLayout" Target="../slideLayouts/slideLayout2.xml"/><Relationship Id="rId6" Type="http://schemas.openxmlformats.org/officeDocument/2006/relationships/hyperlink" Target="http://www.pbhfoundation.org/pdfs/about/res/pbh_res/State_of_the_Plate_2015_WEB_Bookmarked.pdf" TargetMode="External"/><Relationship Id="rId5" Type="http://schemas.openxmlformats.org/officeDocument/2006/relationships/hyperlink" Target="http://npic.orst.edu/health/child.html" TargetMode="External"/><Relationship Id="rId4" Type="http://schemas.openxmlformats.org/officeDocument/2006/relationships/hyperlink" Target="http://www.nutritionalanarchy.com/2014/04/30/the-good-the-bad-and-the-deadly-ewg-releases-2014-dirty-dozen-and-clean-fifteen-lis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Pesticide Residue Analysis</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Keen Koalas – Nautical Narwhals</a:t>
            </a:r>
          </a:p>
          <a:p>
            <a:r>
              <a:rPr lang="en-US" dirty="0" smtClean="0"/>
              <a:t>INFM600 – Section 0101</a:t>
            </a:r>
            <a:endParaRPr lang="en-US" dirty="0"/>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Results - Varieties</a:t>
            </a:r>
            <a:endParaRPr lang="en-US" dirty="0"/>
          </a:p>
        </p:txBody>
      </p:sp>
      <p:sp>
        <p:nvSpPr>
          <p:cNvPr id="10" name="Content Placeholder 9"/>
          <p:cNvSpPr>
            <a:spLocks noGrp="1"/>
          </p:cNvSpPr>
          <p:nvPr>
            <p:ph idx="1"/>
          </p:nvPr>
        </p:nvSpPr>
        <p:spPr/>
        <p:txBody>
          <a:bodyPr/>
          <a:lstStyle/>
          <a:p>
            <a:endParaRPr lang="en-US" dirty="0"/>
          </a:p>
        </p:txBody>
      </p:sp>
      <p:pic>
        <p:nvPicPr>
          <p:cNvPr id="14" name="Picture 13"/>
          <p:cNvPicPr>
            <a:picLocks noChangeAspect="1"/>
          </p:cNvPicPr>
          <p:nvPr/>
        </p:nvPicPr>
        <p:blipFill>
          <a:blip r:embed="rId2"/>
          <a:stretch>
            <a:fillRect/>
          </a:stretch>
        </p:blipFill>
        <p:spPr>
          <a:xfrm>
            <a:off x="6094412" y="1503947"/>
            <a:ext cx="6030671" cy="5360596"/>
          </a:xfrm>
          <a:prstGeom prst="rect">
            <a:avLst/>
          </a:prstGeom>
        </p:spPr>
      </p:pic>
      <p:pic>
        <p:nvPicPr>
          <p:cNvPr id="15" name="Picture 14"/>
          <p:cNvPicPr>
            <a:picLocks noChangeAspect="1"/>
          </p:cNvPicPr>
          <p:nvPr/>
        </p:nvPicPr>
        <p:blipFill>
          <a:blip r:embed="rId3"/>
          <a:stretch>
            <a:fillRect/>
          </a:stretch>
        </p:blipFill>
        <p:spPr>
          <a:xfrm>
            <a:off x="63741" y="1503947"/>
            <a:ext cx="6030671" cy="5360596"/>
          </a:xfrm>
          <a:prstGeom prst="rect">
            <a:avLst/>
          </a:prstGeom>
        </p:spPr>
      </p:pic>
    </p:spTree>
    <p:extLst>
      <p:ext uri="{BB962C8B-B14F-4D97-AF65-F5344CB8AC3E}">
        <p14:creationId xmlns:p14="http://schemas.microsoft.com/office/powerpoint/2010/main" val="289905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 </a:t>
            </a:r>
            <a:r>
              <a:rPr lang="en-US" dirty="0"/>
              <a:t>Varieties</a:t>
            </a:r>
          </a:p>
        </p:txBody>
      </p:sp>
      <p:sp>
        <p:nvSpPr>
          <p:cNvPr id="3" name="Content Placeholder 2"/>
          <p:cNvSpPr>
            <a:spLocks noGrp="1"/>
          </p:cNvSpPr>
          <p:nvPr>
            <p:ph idx="1"/>
          </p:nvPr>
        </p:nvSpPr>
        <p:spPr/>
        <p:txBody>
          <a:bodyPr>
            <a:normAutofit fontScale="92500" lnSpcReduction="20000"/>
          </a:bodyPr>
          <a:lstStyle/>
          <a:p>
            <a:r>
              <a:rPr lang="en-US" dirty="0" smtClean="0"/>
              <a:t>Most </a:t>
            </a:r>
            <a:r>
              <a:rPr lang="en-US" dirty="0"/>
              <a:t>common apple varieties </a:t>
            </a:r>
            <a:r>
              <a:rPr lang="en-US" dirty="0" smtClean="0"/>
              <a:t>have </a:t>
            </a:r>
            <a:r>
              <a:rPr lang="en-US" dirty="0"/>
              <a:t>an average of around 4 types of pesticide per sample, while Honeycrisp appears to have more per sample (7.4) compared to the other varieties. </a:t>
            </a:r>
            <a:r>
              <a:rPr lang="en-US" dirty="0" smtClean="0"/>
              <a:t> </a:t>
            </a:r>
          </a:p>
          <a:p>
            <a:r>
              <a:rPr lang="en-US" dirty="0" smtClean="0"/>
              <a:t>Granny </a:t>
            </a:r>
            <a:r>
              <a:rPr lang="en-US" dirty="0"/>
              <a:t>S</a:t>
            </a:r>
            <a:r>
              <a:rPr lang="en-US" dirty="0" smtClean="0"/>
              <a:t>mith </a:t>
            </a:r>
            <a:r>
              <a:rPr lang="en-US" dirty="0"/>
              <a:t>and Braeburn had the highest average concentrations </a:t>
            </a:r>
            <a:r>
              <a:rPr lang="en-US" dirty="0" smtClean="0"/>
              <a:t>at </a:t>
            </a:r>
            <a:r>
              <a:rPr lang="en-US" dirty="0" smtClean="0"/>
              <a:t>around 0.4 ppm.</a:t>
            </a:r>
          </a:p>
          <a:p>
            <a:r>
              <a:rPr lang="en-US" dirty="0" smtClean="0"/>
              <a:t>Residue </a:t>
            </a:r>
            <a:r>
              <a:rPr lang="en-US" dirty="0"/>
              <a:t>concentration average for Honeycrisp appears to be </a:t>
            </a:r>
            <a:r>
              <a:rPr lang="en-US" dirty="0" smtClean="0"/>
              <a:t>low at </a:t>
            </a:r>
            <a:r>
              <a:rPr lang="en-US" dirty="0"/>
              <a:t>0.053 </a:t>
            </a:r>
            <a:r>
              <a:rPr lang="en-US" dirty="0" smtClean="0"/>
              <a:t>ppm.</a:t>
            </a:r>
          </a:p>
          <a:p>
            <a:pPr lvl="1"/>
            <a:r>
              <a:rPr lang="en-US" dirty="0" smtClean="0"/>
              <a:t>More </a:t>
            </a:r>
            <a:r>
              <a:rPr lang="en-US" dirty="0"/>
              <a:t>types of pesticide but of low concentrations in the batches tested in 2014</a:t>
            </a:r>
            <a:r>
              <a:rPr lang="en-US" dirty="0" smtClean="0"/>
              <a:t>.</a:t>
            </a:r>
          </a:p>
          <a:p>
            <a:r>
              <a:rPr lang="en-US" dirty="0" smtClean="0"/>
              <a:t>McIntosh apples are potentially a preferable choice for conventional.</a:t>
            </a:r>
          </a:p>
          <a:p>
            <a:pPr lvl="1"/>
            <a:r>
              <a:rPr lang="en-US" dirty="0" smtClean="0"/>
              <a:t>Lowest number of pesticides without an exceedingly high average concentration.</a:t>
            </a:r>
            <a:endParaRPr lang="en-US" dirty="0"/>
          </a:p>
        </p:txBody>
      </p:sp>
    </p:spTree>
    <p:extLst>
      <p:ext uri="{BB962C8B-B14F-4D97-AF65-F5344CB8AC3E}">
        <p14:creationId xmlns:p14="http://schemas.microsoft.com/office/powerpoint/2010/main" val="2780857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Results – Premium Grade</a:t>
            </a:r>
            <a:endParaRPr lang="en-US" dirty="0"/>
          </a:p>
        </p:txBody>
      </p:sp>
      <p:pic>
        <p:nvPicPr>
          <p:cNvPr id="5" name="Picture 4"/>
          <p:cNvPicPr>
            <a:picLocks noChangeAspect="1"/>
          </p:cNvPicPr>
          <p:nvPr/>
        </p:nvPicPr>
        <p:blipFill>
          <a:blip r:embed="rId2"/>
          <a:stretch>
            <a:fillRect/>
          </a:stretch>
        </p:blipFill>
        <p:spPr>
          <a:xfrm>
            <a:off x="6094412" y="1508478"/>
            <a:ext cx="6018213" cy="5349522"/>
          </a:xfrm>
          <a:prstGeom prst="rect">
            <a:avLst/>
          </a:prstGeom>
        </p:spPr>
      </p:pic>
      <p:pic>
        <p:nvPicPr>
          <p:cNvPr id="7" name="Picture 6"/>
          <p:cNvPicPr>
            <a:picLocks noChangeAspect="1"/>
          </p:cNvPicPr>
          <p:nvPr/>
        </p:nvPicPr>
        <p:blipFill>
          <a:blip r:embed="rId3"/>
          <a:stretch>
            <a:fillRect/>
          </a:stretch>
        </p:blipFill>
        <p:spPr>
          <a:xfrm>
            <a:off x="84223" y="1503578"/>
            <a:ext cx="6010189" cy="5342390"/>
          </a:xfrm>
          <a:prstGeom prst="rect">
            <a:avLst/>
          </a:prstGeom>
        </p:spPr>
      </p:pic>
    </p:spTree>
    <p:extLst>
      <p:ext uri="{BB962C8B-B14F-4D97-AF65-F5344CB8AC3E}">
        <p14:creationId xmlns:p14="http://schemas.microsoft.com/office/powerpoint/2010/main" val="393751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 Grade</a:t>
            </a:r>
            <a:endParaRPr lang="en-US" dirty="0"/>
          </a:p>
        </p:txBody>
      </p:sp>
      <p:sp>
        <p:nvSpPr>
          <p:cNvPr id="3" name="Content Placeholder 2"/>
          <p:cNvSpPr>
            <a:spLocks noGrp="1"/>
          </p:cNvSpPr>
          <p:nvPr>
            <p:ph idx="1"/>
          </p:nvPr>
        </p:nvSpPr>
        <p:spPr/>
        <p:txBody>
          <a:bodyPr>
            <a:normAutofit/>
          </a:bodyPr>
          <a:lstStyle/>
          <a:p>
            <a:r>
              <a:rPr lang="en-US" dirty="0" smtClean="0"/>
              <a:t>Pesticide concentration </a:t>
            </a:r>
            <a:r>
              <a:rPr lang="en-US" dirty="0"/>
              <a:t>levels range between 0.103 and 0.263 parts per million</a:t>
            </a:r>
            <a:r>
              <a:rPr lang="en-US" dirty="0" smtClean="0"/>
              <a:t>.</a:t>
            </a:r>
          </a:p>
          <a:p>
            <a:r>
              <a:rPr lang="en-US" dirty="0" smtClean="0"/>
              <a:t>Normal </a:t>
            </a:r>
            <a:r>
              <a:rPr lang="en-US" dirty="0"/>
              <a:t>grade apples have on average 0.66 more pesticides than high grade apples, </a:t>
            </a:r>
            <a:r>
              <a:rPr lang="en-US" dirty="0" smtClean="0"/>
              <a:t>but </a:t>
            </a:r>
            <a:r>
              <a:rPr lang="en-US" dirty="0"/>
              <a:t>with a significantly lower average concentration (0.146 compared to 0.263 for high grade apples</a:t>
            </a:r>
            <a:r>
              <a:rPr lang="en-US" dirty="0" smtClean="0"/>
              <a:t>).</a:t>
            </a:r>
            <a:endParaRPr lang="en-US" dirty="0"/>
          </a:p>
        </p:txBody>
      </p:sp>
    </p:spTree>
    <p:extLst>
      <p:ext uri="{BB962C8B-B14F-4D97-AF65-F5344CB8AC3E}">
        <p14:creationId xmlns:p14="http://schemas.microsoft.com/office/powerpoint/2010/main" val="48877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Results – States</a:t>
            </a:r>
            <a:endParaRPr lang="en-US" dirty="0"/>
          </a:p>
        </p:txBody>
      </p:sp>
      <p:pic>
        <p:nvPicPr>
          <p:cNvPr id="5" name="Picture 4"/>
          <p:cNvPicPr>
            <a:picLocks noChangeAspect="1"/>
          </p:cNvPicPr>
          <p:nvPr/>
        </p:nvPicPr>
        <p:blipFill>
          <a:blip r:embed="rId2"/>
          <a:stretch>
            <a:fillRect/>
          </a:stretch>
        </p:blipFill>
        <p:spPr>
          <a:xfrm>
            <a:off x="6094412" y="1512490"/>
            <a:ext cx="6018212" cy="5349521"/>
          </a:xfrm>
          <a:prstGeom prst="rect">
            <a:avLst/>
          </a:prstGeom>
        </p:spPr>
      </p:pic>
      <p:pic>
        <p:nvPicPr>
          <p:cNvPr id="6" name="Picture 5"/>
          <p:cNvPicPr>
            <a:picLocks noChangeAspect="1"/>
          </p:cNvPicPr>
          <p:nvPr/>
        </p:nvPicPr>
        <p:blipFill>
          <a:blip r:embed="rId3"/>
          <a:stretch>
            <a:fillRect/>
          </a:stretch>
        </p:blipFill>
        <p:spPr>
          <a:xfrm>
            <a:off x="76200" y="1512489"/>
            <a:ext cx="6018212" cy="5349522"/>
          </a:xfrm>
          <a:prstGeom prst="rect">
            <a:avLst/>
          </a:prstGeom>
        </p:spPr>
      </p:pic>
    </p:spTree>
    <p:extLst>
      <p:ext uri="{BB962C8B-B14F-4D97-AF65-F5344CB8AC3E}">
        <p14:creationId xmlns:p14="http://schemas.microsoft.com/office/powerpoint/2010/main" val="225860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 State</a:t>
            </a:r>
            <a:endParaRPr lang="en-US" dirty="0"/>
          </a:p>
        </p:txBody>
      </p:sp>
      <p:sp>
        <p:nvSpPr>
          <p:cNvPr id="3" name="Content Placeholder 2"/>
          <p:cNvSpPr>
            <a:spLocks noGrp="1"/>
          </p:cNvSpPr>
          <p:nvPr>
            <p:ph idx="1"/>
          </p:nvPr>
        </p:nvSpPr>
        <p:spPr/>
        <p:txBody>
          <a:bodyPr>
            <a:normAutofit fontScale="92500"/>
          </a:bodyPr>
          <a:lstStyle/>
          <a:p>
            <a:r>
              <a:rPr lang="en-US" dirty="0" smtClean="0"/>
              <a:t>Average Pesticide concentration:</a:t>
            </a:r>
          </a:p>
          <a:p>
            <a:pPr lvl="1"/>
            <a:r>
              <a:rPr lang="en-US" dirty="0" smtClean="0"/>
              <a:t>Lowest: New </a:t>
            </a:r>
            <a:r>
              <a:rPr lang="en-US" dirty="0"/>
              <a:t>York (0.103 </a:t>
            </a:r>
            <a:r>
              <a:rPr lang="en-US" dirty="0" smtClean="0"/>
              <a:t>ppm)</a:t>
            </a:r>
          </a:p>
          <a:p>
            <a:pPr lvl="1"/>
            <a:r>
              <a:rPr lang="en-US" dirty="0" smtClean="0"/>
              <a:t>Highest: Washington </a:t>
            </a:r>
            <a:r>
              <a:rPr lang="en-US" dirty="0"/>
              <a:t>(0.243 ppm</a:t>
            </a:r>
            <a:r>
              <a:rPr lang="en-US" dirty="0" smtClean="0"/>
              <a:t>)</a:t>
            </a:r>
          </a:p>
          <a:p>
            <a:r>
              <a:rPr lang="en-US" dirty="0" smtClean="0"/>
              <a:t>Number </a:t>
            </a:r>
            <a:r>
              <a:rPr lang="en-US" dirty="0"/>
              <a:t>of </a:t>
            </a:r>
            <a:r>
              <a:rPr lang="en-US" dirty="0" smtClean="0"/>
              <a:t>pesticides</a:t>
            </a:r>
          </a:p>
          <a:p>
            <a:pPr lvl="1"/>
            <a:r>
              <a:rPr lang="en-US" dirty="0" smtClean="0"/>
              <a:t>Least: Texas (3.048 pesticides)</a:t>
            </a:r>
          </a:p>
          <a:p>
            <a:pPr lvl="1"/>
            <a:r>
              <a:rPr lang="en-US" dirty="0" smtClean="0"/>
              <a:t>Most</a:t>
            </a:r>
            <a:r>
              <a:rPr lang="en-US" dirty="0"/>
              <a:t>: Maryland (5.083 pesticides) </a:t>
            </a:r>
            <a:endParaRPr lang="en-US" dirty="0" smtClean="0"/>
          </a:p>
          <a:p>
            <a:r>
              <a:rPr lang="en-US" dirty="0" smtClean="0"/>
              <a:t>A weak </a:t>
            </a:r>
            <a:r>
              <a:rPr lang="en-US" dirty="0"/>
              <a:t>inverse correlation between the number of pesticides found and the average concentration, with states with more pesticides per sample having a lower average concentration of pesticides. This is not true for all states, however.</a:t>
            </a:r>
          </a:p>
          <a:p>
            <a:endParaRPr lang="en-US" dirty="0"/>
          </a:p>
        </p:txBody>
      </p:sp>
    </p:spTree>
    <p:extLst>
      <p:ext uri="{BB962C8B-B14F-4D97-AF65-F5344CB8AC3E}">
        <p14:creationId xmlns:p14="http://schemas.microsoft.com/office/powerpoint/2010/main" val="888319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While </a:t>
            </a:r>
            <a:r>
              <a:rPr lang="en-US" dirty="0"/>
              <a:t>not </a:t>
            </a:r>
            <a:r>
              <a:rPr lang="en-US" dirty="0" smtClean="0"/>
              <a:t>100% pesticide-free</a:t>
            </a:r>
            <a:r>
              <a:rPr lang="en-US" dirty="0"/>
              <a:t>, organic apples had significantly fewer numbers and average concentrations of pesticides found compared to </a:t>
            </a:r>
            <a:r>
              <a:rPr lang="en-US" dirty="0" smtClean="0"/>
              <a:t>conventional.</a:t>
            </a:r>
          </a:p>
          <a:p>
            <a:r>
              <a:rPr lang="en-US" dirty="0" smtClean="0"/>
              <a:t>Increase </a:t>
            </a:r>
            <a:r>
              <a:rPr lang="en-US" dirty="0"/>
              <a:t>in the average residue concentration from 2004 to 2014 for </a:t>
            </a:r>
            <a:r>
              <a:rPr lang="en-US" dirty="0" smtClean="0"/>
              <a:t>the </a:t>
            </a:r>
            <a:r>
              <a:rPr lang="en-US" dirty="0"/>
              <a:t>majority of </a:t>
            </a:r>
            <a:r>
              <a:rPr lang="en-US" dirty="0" smtClean="0"/>
              <a:t>pesticides </a:t>
            </a:r>
            <a:r>
              <a:rPr lang="en-US" dirty="0"/>
              <a:t>found on samples from both </a:t>
            </a:r>
            <a:r>
              <a:rPr lang="en-US" dirty="0" smtClean="0"/>
              <a:t>years, indicating possible increased pesticide usage.</a:t>
            </a:r>
          </a:p>
          <a:p>
            <a:r>
              <a:rPr lang="en-US" dirty="0" smtClean="0"/>
              <a:t>Inverse </a:t>
            </a:r>
            <a:r>
              <a:rPr lang="en-US" dirty="0"/>
              <a:t>correlation where samples with more pesticide types detected actually had lower average residue concentration</a:t>
            </a:r>
            <a:r>
              <a:rPr lang="en-US" dirty="0" smtClean="0"/>
              <a:t>.</a:t>
            </a:r>
          </a:p>
          <a:p>
            <a:r>
              <a:rPr lang="en-US" dirty="0"/>
              <a:t>Apples with </a:t>
            </a:r>
            <a:r>
              <a:rPr lang="en-US" dirty="0" smtClean="0"/>
              <a:t>high </a:t>
            </a:r>
            <a:r>
              <a:rPr lang="en-US" dirty="0"/>
              <a:t>grade labels had </a:t>
            </a:r>
            <a:r>
              <a:rPr lang="en-US" dirty="0" smtClean="0"/>
              <a:t>a slighter </a:t>
            </a:r>
            <a:r>
              <a:rPr lang="en-US" dirty="0"/>
              <a:t>lower average number of pesticides but at almost double the concentration. </a:t>
            </a:r>
          </a:p>
        </p:txBody>
      </p:sp>
    </p:spTree>
    <p:extLst>
      <p:ext uri="{BB962C8B-B14F-4D97-AF65-F5344CB8AC3E}">
        <p14:creationId xmlns:p14="http://schemas.microsoft.com/office/powerpoint/2010/main" val="119803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Highly </a:t>
            </a:r>
            <a:r>
              <a:rPr lang="en-US" dirty="0"/>
              <a:t>recommend purchasing organic produce if the health effects of pesticides is a concern, especially for children </a:t>
            </a:r>
            <a:r>
              <a:rPr lang="en-US" dirty="0" smtClean="0"/>
              <a:t>consumption</a:t>
            </a:r>
            <a:r>
              <a:rPr lang="en-US" dirty="0"/>
              <a:t>. </a:t>
            </a:r>
            <a:endParaRPr lang="en-US" dirty="0" smtClean="0"/>
          </a:p>
          <a:p>
            <a:r>
              <a:rPr lang="en-US" dirty="0" smtClean="0"/>
              <a:t>Avoid premium </a:t>
            </a:r>
            <a:r>
              <a:rPr lang="en-US" dirty="0"/>
              <a:t>grade </a:t>
            </a:r>
            <a:r>
              <a:rPr lang="en-US" dirty="0" smtClean="0"/>
              <a:t>apples due </a:t>
            </a:r>
            <a:r>
              <a:rPr lang="en-US" dirty="0"/>
              <a:t>to the much higher average residue </a:t>
            </a:r>
            <a:r>
              <a:rPr lang="en-US" dirty="0" smtClean="0"/>
              <a:t>concentration.</a:t>
            </a:r>
          </a:p>
          <a:p>
            <a:pPr lvl="1"/>
            <a:r>
              <a:rPr lang="en-US" dirty="0" smtClean="0"/>
              <a:t>Common premium grade labels: Fancy</a:t>
            </a:r>
            <a:r>
              <a:rPr lang="en-US" dirty="0"/>
              <a:t>, Extra Fancy, Premium</a:t>
            </a:r>
            <a:endParaRPr lang="en-US" dirty="0" smtClean="0"/>
          </a:p>
          <a:p>
            <a:r>
              <a:rPr lang="en-US" dirty="0" smtClean="0"/>
              <a:t>McIntosh apples may be a good variety choice for conventional apples.</a:t>
            </a:r>
          </a:p>
          <a:p>
            <a:pPr lvl="1"/>
            <a:r>
              <a:rPr lang="en-US" dirty="0" smtClean="0"/>
              <a:t>Avoid varieties with higher than average numbers of pesticides to avoid potential risks of chemical mixtures.</a:t>
            </a:r>
          </a:p>
          <a:p>
            <a:pPr lvl="2"/>
            <a:r>
              <a:rPr lang="en-US" dirty="0" smtClean="0"/>
              <a:t>Honeycrisp &amp; Cortland</a:t>
            </a:r>
            <a:endParaRPr lang="en-US" dirty="0"/>
          </a:p>
          <a:p>
            <a:pPr lvl="1"/>
            <a:r>
              <a:rPr lang="en-US" dirty="0" smtClean="0"/>
              <a:t>Consider avoiding varieties with extremely high average pesticide concentrations.</a:t>
            </a:r>
          </a:p>
          <a:p>
            <a:pPr lvl="2"/>
            <a:r>
              <a:rPr lang="en-US" dirty="0" smtClean="0"/>
              <a:t>Granny Smith &amp; Braeburn</a:t>
            </a:r>
          </a:p>
        </p:txBody>
      </p:sp>
    </p:spTree>
    <p:extLst>
      <p:ext uri="{BB962C8B-B14F-4D97-AF65-F5344CB8AC3E}">
        <p14:creationId xmlns:p14="http://schemas.microsoft.com/office/powerpoint/2010/main" val="194607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 – Dirty Dozen+ &amp; Clean 15</a:t>
            </a:r>
            <a:endParaRPr lang="en-US" dirty="0"/>
          </a:p>
        </p:txBody>
      </p:sp>
      <p:pic>
        <p:nvPicPr>
          <p:cNvPr id="1026" name="Picture 2" descr="http://www.theorganicprepper.ca/wp-content/uploads/2014/04/dirty-dozen-collag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2412" y="1600200"/>
            <a:ext cx="9144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74812" y="6172201"/>
            <a:ext cx="7391400" cy="246222"/>
          </a:xfrm>
          <a:prstGeom prst="rect">
            <a:avLst/>
          </a:prstGeom>
          <a:noFill/>
        </p:spPr>
        <p:txBody>
          <a:bodyPr wrap="square" rtlCol="0">
            <a:spAutoFit/>
          </a:bodyPr>
          <a:lstStyle/>
          <a:p>
            <a:r>
              <a:rPr lang="en-US" sz="1000" i="1" dirty="0" smtClean="0"/>
              <a:t>Figure 1. </a:t>
            </a:r>
            <a:r>
              <a:rPr lang="en-US" sz="1000" dirty="0" smtClean="0"/>
              <a:t>Dirty Dozen Collage </a:t>
            </a:r>
            <a:r>
              <a:rPr lang="en-US" sz="1000" i="1" dirty="0" smtClean="0"/>
              <a:t>(</a:t>
            </a:r>
            <a:r>
              <a:rPr lang="en-US" sz="1000" dirty="0" smtClean="0"/>
              <a:t>Luther, 2014)</a:t>
            </a:r>
            <a:endParaRPr lang="en-US" sz="1000" dirty="0"/>
          </a:p>
        </p:txBody>
      </p:sp>
    </p:spTree>
    <p:extLst>
      <p:ext uri="{BB962C8B-B14F-4D97-AF65-F5344CB8AC3E}">
        <p14:creationId xmlns:p14="http://schemas.microsoft.com/office/powerpoint/2010/main" val="252873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47500" lnSpcReduction="20000"/>
          </a:bodyPr>
          <a:lstStyle/>
          <a:p>
            <a:pPr>
              <a:spcBef>
                <a:spcPts val="600"/>
              </a:spcBef>
            </a:pPr>
            <a:r>
              <a:rPr lang="en-US" dirty="0"/>
              <a:t>Bouchard, M. F., </a:t>
            </a:r>
            <a:r>
              <a:rPr lang="en-US" dirty="0" err="1"/>
              <a:t>Bellinger</a:t>
            </a:r>
            <a:r>
              <a:rPr lang="en-US" dirty="0"/>
              <a:t>, D. C., Wright, R. O., &amp; </a:t>
            </a:r>
            <a:r>
              <a:rPr lang="en-US" dirty="0" err="1"/>
              <a:t>Weisskopf</a:t>
            </a:r>
            <a:r>
              <a:rPr lang="en-US" dirty="0"/>
              <a:t>, M. G. (2010). </a:t>
            </a:r>
            <a:r>
              <a:rPr lang="en-US" i="1" dirty="0"/>
              <a:t>Attention-Deficit/Hyperactivity Disorder and Urinary Metabolites of Organophosphate Pesticides. Pediatrics</a:t>
            </a:r>
            <a:r>
              <a:rPr lang="en-US" dirty="0"/>
              <a:t>. Retrieved December 14, 2016, from </a:t>
            </a:r>
            <a:r>
              <a:rPr lang="en-US" u="sng" dirty="0">
                <a:hlinkClick r:id="rId2"/>
              </a:rPr>
              <a:t>http://pediatrics.aappublications.org/content/early/2010/05/17/peds.2009-3058</a:t>
            </a:r>
            <a:endParaRPr lang="en-US" dirty="0"/>
          </a:p>
          <a:p>
            <a:pPr>
              <a:spcBef>
                <a:spcPts val="600"/>
              </a:spcBef>
            </a:pPr>
            <a:r>
              <a:rPr lang="en-US" dirty="0" err="1" smtClean="0"/>
              <a:t>Colborn</a:t>
            </a:r>
            <a:r>
              <a:rPr lang="en-US" dirty="0" smtClean="0"/>
              <a:t> </a:t>
            </a:r>
            <a:r>
              <a:rPr lang="en-US" dirty="0"/>
              <a:t>T., </a:t>
            </a:r>
            <a:r>
              <a:rPr lang="en-US" dirty="0" err="1"/>
              <a:t>Dumanoski</a:t>
            </a:r>
            <a:r>
              <a:rPr lang="en-US" dirty="0"/>
              <a:t> D., Myers J. P. (1997). </a:t>
            </a:r>
            <a:r>
              <a:rPr lang="en-US" i="1" dirty="0"/>
              <a:t>Our Stolen Future: Are We Threatening Our Fertility, Intelligence and Survival? --A Scientific Detective Story</a:t>
            </a:r>
            <a:r>
              <a:rPr lang="en-US" dirty="0"/>
              <a:t>. New York, NY: Plume.</a:t>
            </a:r>
          </a:p>
          <a:p>
            <a:pPr>
              <a:spcBef>
                <a:spcPts val="600"/>
              </a:spcBef>
            </a:pPr>
            <a:r>
              <a:rPr lang="en-US" dirty="0" smtClean="0"/>
              <a:t>Consumers </a:t>
            </a:r>
            <a:r>
              <a:rPr lang="en-US" dirty="0"/>
              <a:t>Report. (2015). </a:t>
            </a:r>
            <a:r>
              <a:rPr lang="en-US" i="1" dirty="0"/>
              <a:t>The cost of organic food. </a:t>
            </a:r>
            <a:r>
              <a:rPr lang="en-US" dirty="0"/>
              <a:t>Retrieved December </a:t>
            </a:r>
            <a:r>
              <a:rPr lang="en-US" dirty="0" smtClean="0"/>
              <a:t>13</a:t>
            </a:r>
            <a:r>
              <a:rPr lang="en-US" dirty="0"/>
              <a:t>, 2016, from: </a:t>
            </a:r>
            <a:r>
              <a:rPr lang="en-US" dirty="0">
                <a:hlinkClick r:id="rId3"/>
              </a:rPr>
              <a:t>http://</a:t>
            </a:r>
            <a:r>
              <a:rPr lang="en-US" dirty="0" smtClean="0">
                <a:hlinkClick r:id="rId3"/>
              </a:rPr>
              <a:t>www.consumerreports.org/cro/news/2015/03/cost-of-organic-food/index.htm</a:t>
            </a:r>
            <a:endParaRPr lang="en-US" dirty="0"/>
          </a:p>
          <a:p>
            <a:pPr>
              <a:spcBef>
                <a:spcPts val="600"/>
              </a:spcBef>
            </a:pPr>
            <a:r>
              <a:rPr lang="en-US" dirty="0"/>
              <a:t>Holtcamp, W. (2012). Obesogens: An Environmental Link to Obesity. </a:t>
            </a:r>
            <a:r>
              <a:rPr lang="en-US" i="1" dirty="0"/>
              <a:t>Environmental Health Perspectives</a:t>
            </a:r>
            <a:r>
              <a:rPr lang="en-US" dirty="0"/>
              <a:t>, 120(2): a62–a68. doi: 10.1289/ehp.120-a62</a:t>
            </a:r>
          </a:p>
          <a:p>
            <a:pPr>
              <a:spcBef>
                <a:spcPts val="600"/>
              </a:spcBef>
            </a:pPr>
            <a:r>
              <a:rPr lang="en-US" dirty="0" smtClean="0"/>
              <a:t>Luther</a:t>
            </a:r>
            <a:r>
              <a:rPr lang="en-US" dirty="0"/>
              <a:t>, D. </a:t>
            </a:r>
            <a:r>
              <a:rPr lang="en-US" dirty="0" smtClean="0"/>
              <a:t>(2014). </a:t>
            </a:r>
            <a:r>
              <a:rPr lang="en-US" i="1" dirty="0"/>
              <a:t>The Good, the Bad, and the Deadly: EWG Releases 2014 Dirty Dozen and Clean Fifteen </a:t>
            </a:r>
            <a:r>
              <a:rPr lang="en-US" i="1" dirty="0" smtClean="0"/>
              <a:t>Lists.</a:t>
            </a:r>
            <a:r>
              <a:rPr lang="en-US" dirty="0" smtClean="0"/>
              <a:t> </a:t>
            </a:r>
            <a:r>
              <a:rPr lang="en-US" dirty="0"/>
              <a:t>Retrieved December 13, 2016, from: </a:t>
            </a:r>
            <a:r>
              <a:rPr lang="en-US" dirty="0" smtClean="0">
                <a:hlinkClick r:id="rId4"/>
              </a:rPr>
              <a:t>http://www.nutritionalanarchy.com/2014/04/30/the-good-the-bad-and-the-deadly-ewg-releases-2014-dirty-dozen-and-clean-fifteen-lists/</a:t>
            </a:r>
            <a:endParaRPr lang="en-US" dirty="0" smtClean="0"/>
          </a:p>
          <a:p>
            <a:pPr>
              <a:spcBef>
                <a:spcPts val="600"/>
              </a:spcBef>
            </a:pPr>
            <a:r>
              <a:rPr lang="en-US" dirty="0"/>
              <a:t>National Pesticide Information </a:t>
            </a:r>
            <a:r>
              <a:rPr lang="en-US" dirty="0" smtClean="0"/>
              <a:t>Center (NPIC). (2015). </a:t>
            </a:r>
            <a:r>
              <a:rPr lang="en-US" i="1" dirty="0" smtClean="0"/>
              <a:t>Pesticides </a:t>
            </a:r>
            <a:r>
              <a:rPr lang="en-US" i="1" dirty="0"/>
              <a:t>and </a:t>
            </a:r>
            <a:r>
              <a:rPr lang="en-US" i="1" dirty="0" smtClean="0"/>
              <a:t>Children. </a:t>
            </a:r>
            <a:r>
              <a:rPr lang="en-US" dirty="0" smtClean="0"/>
              <a:t>Retrieved December 13, 2016, from: </a:t>
            </a:r>
            <a:r>
              <a:rPr lang="en-US" dirty="0" smtClean="0">
                <a:hlinkClick r:id="rId5"/>
              </a:rPr>
              <a:t>http</a:t>
            </a:r>
            <a:r>
              <a:rPr lang="en-US" dirty="0">
                <a:hlinkClick r:id="rId5"/>
              </a:rPr>
              <a:t>://</a:t>
            </a:r>
            <a:r>
              <a:rPr lang="en-US" dirty="0" smtClean="0">
                <a:hlinkClick r:id="rId5"/>
              </a:rPr>
              <a:t>npic.orst.edu/health/child.html</a:t>
            </a:r>
            <a:endParaRPr lang="en-US" dirty="0" smtClean="0"/>
          </a:p>
          <a:p>
            <a:pPr>
              <a:spcBef>
                <a:spcPts val="600"/>
              </a:spcBef>
            </a:pPr>
            <a:r>
              <a:rPr lang="en-US" dirty="0" smtClean="0"/>
              <a:t>Produce </a:t>
            </a:r>
            <a:r>
              <a:rPr lang="en-US" dirty="0"/>
              <a:t>for Better Health Foundation. (2015</a:t>
            </a:r>
            <a:r>
              <a:rPr lang="en-US" dirty="0" smtClean="0"/>
              <a:t>). </a:t>
            </a:r>
            <a:r>
              <a:rPr lang="en-US" i="1" dirty="0" smtClean="0"/>
              <a:t>State </a:t>
            </a:r>
            <a:r>
              <a:rPr lang="en-US" i="1" dirty="0"/>
              <a:t>of the Plate, 2015 Study on America’s Consumption of Fruit and Vegetables. </a:t>
            </a:r>
            <a:r>
              <a:rPr lang="en-US" dirty="0"/>
              <a:t>[PDF document]. Retrieved December </a:t>
            </a:r>
            <a:r>
              <a:rPr lang="en-US" dirty="0" smtClean="0"/>
              <a:t>13</a:t>
            </a:r>
            <a:r>
              <a:rPr lang="en-US" dirty="0"/>
              <a:t>, 2016, from</a:t>
            </a:r>
            <a:r>
              <a:rPr lang="en-US" dirty="0" smtClean="0"/>
              <a:t>: </a:t>
            </a:r>
            <a:r>
              <a:rPr lang="en-US" dirty="0" smtClean="0">
                <a:hlinkClick r:id="rId6"/>
              </a:rPr>
              <a:t>http</a:t>
            </a:r>
            <a:r>
              <a:rPr lang="en-US" dirty="0">
                <a:hlinkClick r:id="rId6"/>
              </a:rPr>
              <a:t>://</a:t>
            </a:r>
            <a:r>
              <a:rPr lang="en-US" dirty="0" smtClean="0">
                <a:hlinkClick r:id="rId6"/>
              </a:rPr>
              <a:t>www.pbhfoundation.org/pdfs/about/res/pbh_res/State_of_the_Plate_2015_WEB_Bookmarked.pdf</a:t>
            </a:r>
            <a:endParaRPr lang="en-US" dirty="0" smtClean="0"/>
          </a:p>
          <a:p>
            <a:pPr>
              <a:spcBef>
                <a:spcPts val="600"/>
              </a:spcBef>
            </a:pPr>
            <a:r>
              <a:rPr lang="en-US" dirty="0"/>
              <a:t>United States Department of Agriculture, Agricultural Marketing Service. (2016). PDP Databases, 1992-2014. [ZIP archives with data files]. Retrieved September 9, 2016, from: </a:t>
            </a:r>
            <a:r>
              <a:rPr lang="en-US" u="sng" dirty="0">
                <a:hlinkClick r:id="rId7"/>
              </a:rPr>
              <a:t>https://www.ams.usda.gov/datasets/pdp/pdpdata </a:t>
            </a:r>
            <a:endParaRPr lang="en-US" u="sng" dirty="0" smtClean="0"/>
          </a:p>
          <a:p>
            <a:pPr>
              <a:spcBef>
                <a:spcPts val="600"/>
              </a:spcBef>
            </a:pPr>
            <a:r>
              <a:rPr lang="en-US" dirty="0"/>
              <a:t>U.S. Environmental Protection Agency. (2015). </a:t>
            </a:r>
            <a:r>
              <a:rPr lang="en-US" i="1" dirty="0"/>
              <a:t>Annual Cancer Report 2015</a:t>
            </a:r>
            <a:r>
              <a:rPr lang="en-US" dirty="0"/>
              <a:t>. [PDF document]. Retrieved December 14, 2016, from </a:t>
            </a:r>
            <a:r>
              <a:rPr lang="en-US" u="sng" dirty="0">
                <a:hlinkClick r:id="rId8"/>
              </a:rPr>
              <a:t>http://</a:t>
            </a:r>
            <a:r>
              <a:rPr lang="en-US" u="sng" dirty="0" smtClean="0">
                <a:hlinkClick r:id="rId8"/>
              </a:rPr>
              <a:t>npic.orst.edu/chemicals_evaluated.pdf</a:t>
            </a:r>
            <a:endParaRPr lang="en-US" u="sng" dirty="0" smtClean="0"/>
          </a:p>
          <a:p>
            <a:pPr>
              <a:spcBef>
                <a:spcPts val="600"/>
              </a:spcBef>
            </a:pPr>
            <a:r>
              <a:rPr lang="en-US" dirty="0" smtClean="0"/>
              <a:t>Wyer</a:t>
            </a:r>
            <a:r>
              <a:rPr lang="en-US" dirty="0"/>
              <a:t>, K. (2016). </a:t>
            </a:r>
            <a:r>
              <a:rPr lang="en-US" i="1" dirty="0"/>
              <a:t>Pesticide mixtures may increase health risks but are still unregulated by </a:t>
            </a:r>
            <a:r>
              <a:rPr lang="en-US" i="1" dirty="0" smtClean="0"/>
              <a:t>California.</a:t>
            </a:r>
            <a:r>
              <a:rPr lang="en-US" dirty="0" smtClean="0"/>
              <a:t> </a:t>
            </a:r>
            <a:r>
              <a:rPr lang="en-US" dirty="0"/>
              <a:t>Retrieved December </a:t>
            </a:r>
            <a:r>
              <a:rPr lang="en-US" dirty="0" smtClean="0"/>
              <a:t>11, </a:t>
            </a:r>
            <a:r>
              <a:rPr lang="en-US" dirty="0"/>
              <a:t>2016, from: </a:t>
            </a:r>
            <a:r>
              <a:rPr lang="en-US" dirty="0" smtClean="0"/>
              <a:t>https</a:t>
            </a:r>
            <a:r>
              <a:rPr lang="en-US" dirty="0"/>
              <a:t>://www.sciencedaily.com/releases/2016/02/160217145936.htm</a:t>
            </a:r>
          </a:p>
        </p:txBody>
      </p:sp>
    </p:spTree>
    <p:extLst>
      <p:ext uri="{BB962C8B-B14F-4D97-AF65-F5344CB8AC3E}">
        <p14:creationId xmlns:p14="http://schemas.microsoft.com/office/powerpoint/2010/main" val="126964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Pesticides Data Program (</a:t>
            </a:r>
            <a:r>
              <a:rPr lang="en-US" dirty="0" smtClean="0"/>
              <a:t>PDP) is </a:t>
            </a:r>
            <a:r>
              <a:rPr lang="en-US" dirty="0"/>
              <a:t>a national pesticide residue monitoring program </a:t>
            </a:r>
            <a:r>
              <a:rPr lang="en-US" dirty="0" smtClean="0"/>
              <a:t>implemented </a:t>
            </a:r>
            <a:r>
              <a:rPr lang="en-US" dirty="0"/>
              <a:t>by United States Department of </a:t>
            </a:r>
            <a:r>
              <a:rPr lang="en-US" dirty="0" smtClean="0"/>
              <a:t>Agriculture and it produces </a:t>
            </a:r>
            <a:r>
              <a:rPr lang="en-US" dirty="0"/>
              <a:t>the most comprehensive pesticide residue database in the </a:t>
            </a:r>
            <a:r>
              <a:rPr lang="en-US" dirty="0" smtClean="0"/>
              <a:t>U.S.</a:t>
            </a:r>
          </a:p>
          <a:p>
            <a:r>
              <a:rPr lang="en-US" dirty="0" smtClean="0"/>
              <a:t>Over </a:t>
            </a:r>
            <a:r>
              <a:rPr lang="en-US" dirty="0"/>
              <a:t>ten thousand samples of agricultural goods sold in the U.S </a:t>
            </a:r>
            <a:r>
              <a:rPr lang="en-US" dirty="0" smtClean="0"/>
              <a:t>are tested every </a:t>
            </a:r>
            <a:r>
              <a:rPr lang="en-US" dirty="0"/>
              <a:t>year. </a:t>
            </a:r>
          </a:p>
          <a:p>
            <a:r>
              <a:rPr lang="en-US" dirty="0" smtClean="0"/>
              <a:t>The PDP provides sampling and </a:t>
            </a:r>
            <a:r>
              <a:rPr lang="en-US" dirty="0"/>
              <a:t>residue testing </a:t>
            </a:r>
            <a:r>
              <a:rPr lang="en-US" dirty="0" smtClean="0"/>
              <a:t>results data for the years 1992-2014</a:t>
            </a:r>
            <a:r>
              <a:rPr lang="en-US" dirty="0"/>
              <a:t>. </a:t>
            </a:r>
            <a:endParaRPr lang="en-US" dirty="0" smtClean="0"/>
          </a:p>
          <a:p>
            <a:pPr lvl="1"/>
            <a:r>
              <a:rPr lang="en-US" dirty="0"/>
              <a:t>I</a:t>
            </a:r>
            <a:r>
              <a:rPr lang="en-US" dirty="0" smtClean="0"/>
              <a:t>nclude </a:t>
            </a:r>
            <a:r>
              <a:rPr lang="en-US" dirty="0"/>
              <a:t>details such as where and when the </a:t>
            </a:r>
            <a:r>
              <a:rPr lang="en-US" dirty="0" smtClean="0"/>
              <a:t>samples </a:t>
            </a:r>
            <a:r>
              <a:rPr lang="en-US" dirty="0"/>
              <a:t>were collected, the types of processing the products had undergone, the types and amounts of residue, and whether the products had organic or pesticide-free claims</a:t>
            </a:r>
            <a:r>
              <a:rPr lang="en-US" dirty="0" smtClean="0"/>
              <a:t>.</a:t>
            </a:r>
            <a:endParaRPr lang="en-US" dirty="0"/>
          </a:p>
        </p:txBody>
      </p:sp>
    </p:spTree>
    <p:extLst>
      <p:ext uri="{BB962C8B-B14F-4D97-AF65-F5344CB8AC3E}">
        <p14:creationId xmlns:p14="http://schemas.microsoft.com/office/powerpoint/2010/main" val="752780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Target Audience</a:t>
            </a:r>
            <a:endParaRPr lang="en-US" dirty="0"/>
          </a:p>
        </p:txBody>
      </p:sp>
      <p:sp>
        <p:nvSpPr>
          <p:cNvPr id="6" name="Content Placeholder 5"/>
          <p:cNvSpPr>
            <a:spLocks noGrp="1"/>
          </p:cNvSpPr>
          <p:nvPr>
            <p:ph idx="1"/>
          </p:nvPr>
        </p:nvSpPr>
        <p:spPr/>
        <p:txBody>
          <a:bodyPr/>
          <a:lstStyle/>
          <a:p>
            <a:r>
              <a:rPr lang="en-US" dirty="0"/>
              <a:t>Health conscious mothers with (young) children in middle-class families with enough money to consider more expensive produce options if they are better for their family. But, who still have budget constraints so they need to make educated and selective decisions</a:t>
            </a:r>
            <a:r>
              <a:rPr lang="en-US" dirty="0" smtClean="0"/>
              <a:t>.</a:t>
            </a:r>
          </a:p>
          <a:p>
            <a:r>
              <a:rPr lang="en-US" dirty="0" smtClean="0"/>
              <a:t>Perhaps residing </a:t>
            </a:r>
            <a:r>
              <a:rPr lang="en-US" dirty="0"/>
              <a:t>in suburban areas with access to health food stores.</a:t>
            </a:r>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The overall "big" question:</a:t>
            </a:r>
            <a:r>
              <a:rPr lang="en-US" dirty="0"/>
              <a:t> </a:t>
            </a:r>
          </a:p>
          <a:p>
            <a:pPr lvl="1"/>
            <a:r>
              <a:rPr lang="en-US" dirty="0"/>
              <a:t>How to make the healthiest but economical choices when purchasing </a:t>
            </a:r>
            <a:r>
              <a:rPr lang="en-US" dirty="0" smtClean="0"/>
              <a:t>produce for </a:t>
            </a:r>
            <a:r>
              <a:rPr lang="en-US" dirty="0"/>
              <a:t>your family and kids, especially if you have younger children who would be more at risk of </a:t>
            </a:r>
            <a:r>
              <a:rPr lang="en-US" dirty="0" smtClean="0"/>
              <a:t>potential </a:t>
            </a:r>
            <a:r>
              <a:rPr lang="en-US" dirty="0"/>
              <a:t>side effects of pesticides? And if more expensive options (organic, premium, etc.) are worth the extra cost in terms of pesticide residue?</a:t>
            </a:r>
          </a:p>
          <a:p>
            <a:r>
              <a:rPr lang="en-US" b="1" dirty="0"/>
              <a:t>We answer the above by looking at the </a:t>
            </a:r>
            <a:r>
              <a:rPr lang="en-US" b="1" dirty="0" smtClean="0"/>
              <a:t>following with pesticide residue testing data from the USDA, focusing on Apples:</a:t>
            </a:r>
            <a:endParaRPr lang="en-US" dirty="0"/>
          </a:p>
          <a:p>
            <a:pPr lvl="1"/>
            <a:r>
              <a:rPr lang="en-US" dirty="0"/>
              <a:t>What are the most common pesticides found in apples (and the corresponding average concentrations), and have those changed from what they were a decade ago? What about organic apples?</a:t>
            </a:r>
          </a:p>
          <a:p>
            <a:pPr lvl="1"/>
            <a:r>
              <a:rPr lang="en-US" dirty="0"/>
              <a:t>Are there any differences in pesticide types and amounts in apples by variety, where they were </a:t>
            </a:r>
            <a:r>
              <a:rPr lang="en-US" dirty="0" smtClean="0"/>
              <a:t>from, </a:t>
            </a:r>
            <a:r>
              <a:rPr lang="en-US" dirty="0"/>
              <a:t>or when they are labeled as being of a higher grade (Premium, Extra Fancy, etc.)? </a:t>
            </a:r>
          </a:p>
          <a:p>
            <a:endParaRPr lang="en-US" dirty="0"/>
          </a:p>
        </p:txBody>
      </p:sp>
    </p:spTree>
    <p:extLst>
      <p:ext uri="{BB962C8B-B14F-4D97-AF65-F5344CB8AC3E}">
        <p14:creationId xmlns:p14="http://schemas.microsoft.com/office/powerpoint/2010/main" val="504224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a:t>
            </a:r>
            <a:endParaRPr lang="en-US" dirty="0"/>
          </a:p>
        </p:txBody>
      </p:sp>
      <p:sp>
        <p:nvSpPr>
          <p:cNvPr id="3" name="Content Placeholder 2"/>
          <p:cNvSpPr>
            <a:spLocks noGrp="1"/>
          </p:cNvSpPr>
          <p:nvPr>
            <p:ph idx="1"/>
          </p:nvPr>
        </p:nvSpPr>
        <p:spPr>
          <a:xfrm>
            <a:off x="1218883" y="1600200"/>
            <a:ext cx="10133329" cy="4724400"/>
          </a:xfrm>
        </p:spPr>
        <p:txBody>
          <a:bodyPr>
            <a:normAutofit fontScale="62500" lnSpcReduction="20000"/>
          </a:bodyPr>
          <a:lstStyle/>
          <a:p>
            <a:r>
              <a:rPr lang="en-US" dirty="0" smtClean="0"/>
              <a:t>In 2015, apples were the 2</a:t>
            </a:r>
            <a:r>
              <a:rPr lang="en-US" baseline="30000" dirty="0" smtClean="0"/>
              <a:t>nd</a:t>
            </a:r>
            <a:r>
              <a:rPr lang="en-US" dirty="0" smtClean="0"/>
              <a:t> most consumed fruit in the US, after bananas (PBH Foundation, 2015).</a:t>
            </a:r>
          </a:p>
          <a:p>
            <a:r>
              <a:rPr lang="en-US" dirty="0" smtClean="0"/>
              <a:t>Apples are frequently ranked #1 on </a:t>
            </a:r>
            <a:r>
              <a:rPr lang="en-US" dirty="0"/>
              <a:t>the Dirty Dozen list for pesticide </a:t>
            </a:r>
            <a:r>
              <a:rPr lang="en-US" dirty="0" smtClean="0"/>
              <a:t>residue.</a:t>
            </a:r>
          </a:p>
          <a:p>
            <a:r>
              <a:rPr lang="en-US" dirty="0" smtClean="0"/>
              <a:t>Pesticides’ effects are greater on children.</a:t>
            </a:r>
          </a:p>
          <a:p>
            <a:pPr lvl="1"/>
            <a:r>
              <a:rPr lang="en-US" dirty="0" smtClean="0"/>
              <a:t>Infants and children are more sensitive to the toxic effects of pesticides than </a:t>
            </a:r>
            <a:r>
              <a:rPr lang="en-US" dirty="0"/>
              <a:t>adults </a:t>
            </a:r>
            <a:r>
              <a:rPr lang="en-US" dirty="0" smtClean="0"/>
              <a:t>(NPIC, 2015).</a:t>
            </a:r>
          </a:p>
          <a:p>
            <a:pPr lvl="1"/>
            <a:r>
              <a:rPr lang="en-US" dirty="0" smtClean="0"/>
              <a:t>Children often eat and drink more relative to their body weight than adults, which can lead to a higher dose of pesticide residue per pound of body weight (</a:t>
            </a:r>
            <a:r>
              <a:rPr lang="en-US" dirty="0"/>
              <a:t>NPIC</a:t>
            </a:r>
            <a:r>
              <a:rPr lang="en-US" dirty="0" smtClean="0"/>
              <a:t>, 2015).</a:t>
            </a:r>
          </a:p>
          <a:p>
            <a:r>
              <a:rPr lang="en-US" dirty="0"/>
              <a:t>Affects metabolism and </a:t>
            </a:r>
            <a:r>
              <a:rPr lang="en-US" dirty="0" smtClean="0"/>
              <a:t>weight.</a:t>
            </a:r>
            <a:endParaRPr lang="en-US" dirty="0"/>
          </a:p>
          <a:p>
            <a:pPr lvl="1"/>
            <a:r>
              <a:rPr lang="en-US" dirty="0" smtClean="0"/>
              <a:t>Endocrine </a:t>
            </a:r>
            <a:r>
              <a:rPr lang="en-US" dirty="0"/>
              <a:t>disruptors - Chemical pesticides in food and water have been linked to increased BMI in children and insulin resistance in </a:t>
            </a:r>
            <a:r>
              <a:rPr lang="en-US" dirty="0" smtClean="0"/>
              <a:t>rodents (Holtcamp, 2012).</a:t>
            </a:r>
          </a:p>
          <a:p>
            <a:r>
              <a:rPr lang="en-US" dirty="0" smtClean="0"/>
              <a:t>Mixtures of </a:t>
            </a:r>
            <a:r>
              <a:rPr lang="en-US" smtClean="0"/>
              <a:t>different </a:t>
            </a:r>
            <a:r>
              <a:rPr lang="en-US" smtClean="0"/>
              <a:t>pesticides </a:t>
            </a:r>
            <a:r>
              <a:rPr lang="en-US" dirty="0" smtClean="0"/>
              <a:t>may carry additional health risks.</a:t>
            </a:r>
          </a:p>
          <a:p>
            <a:pPr lvl="1"/>
            <a:r>
              <a:rPr lang="en-US" dirty="0" smtClean="0"/>
              <a:t>A UCLA study on mixtures of 3 frequently used agricultural fumigants found that the combined effect may be greater resulting in increased cell damage and increased risk of cancer (Wyer, 2016).</a:t>
            </a:r>
          </a:p>
          <a:p>
            <a:r>
              <a:rPr lang="en-US" dirty="0" smtClean="0"/>
              <a:t>Organics are generally </a:t>
            </a:r>
            <a:r>
              <a:rPr lang="en-US" dirty="0"/>
              <a:t>much more expensive.</a:t>
            </a:r>
          </a:p>
          <a:p>
            <a:pPr lvl="1"/>
            <a:r>
              <a:rPr lang="en-US" dirty="0" smtClean="0"/>
              <a:t>Study </a:t>
            </a:r>
            <a:r>
              <a:rPr lang="en-US" dirty="0"/>
              <a:t>in 2015 found organic foods to be 47% more expensive on average (</a:t>
            </a:r>
            <a:r>
              <a:rPr lang="en-US" dirty="0" smtClean="0"/>
              <a:t>Consumers Report, </a:t>
            </a:r>
            <a:r>
              <a:rPr lang="en-US" dirty="0"/>
              <a:t>2015</a:t>
            </a:r>
            <a:r>
              <a:rPr lang="en-US" dirty="0" smtClean="0"/>
              <a:t>).</a:t>
            </a:r>
          </a:p>
        </p:txBody>
      </p:sp>
    </p:spTree>
    <p:extLst>
      <p:ext uri="{BB962C8B-B14F-4D97-AF65-F5344CB8AC3E}">
        <p14:creationId xmlns:p14="http://schemas.microsoft.com/office/powerpoint/2010/main" val="250940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Pesticide Effects</a:t>
            </a:r>
            <a:endParaRPr lang="en-US" dirty="0"/>
          </a:p>
        </p:txBody>
      </p:sp>
      <p:graphicFrame>
        <p:nvGraphicFramePr>
          <p:cNvPr id="7" name="Content Placeholder 6" descr="Sample table with 3 columns, 4 rows" title="Table"/>
          <p:cNvGraphicFramePr>
            <a:graphicFrameLocks noGrp="1"/>
          </p:cNvGraphicFramePr>
          <p:nvPr>
            <p:ph sz="half" idx="2"/>
            <p:extLst>
              <p:ext uri="{D42A27DB-BD31-4B8C-83A1-F6EECF244321}">
                <p14:modId xmlns:p14="http://schemas.microsoft.com/office/powerpoint/2010/main" val="286141307"/>
              </p:ext>
            </p:extLst>
          </p:nvPr>
        </p:nvGraphicFramePr>
        <p:xfrm>
          <a:off x="1446212" y="2133600"/>
          <a:ext cx="9067801" cy="4038599"/>
        </p:xfrm>
        <a:graphic>
          <a:graphicData uri="http://schemas.openxmlformats.org/drawingml/2006/table">
            <a:tbl>
              <a:tblPr firstRow="1" bandRow="1">
                <a:tableStyleId>{5C22544A-7EE6-4342-B048-85BDC9FD1C3A}</a:tableStyleId>
              </a:tblPr>
              <a:tblGrid>
                <a:gridCol w="4282751"/>
                <a:gridCol w="4785050"/>
              </a:tblGrid>
              <a:tr h="480576">
                <a:tc>
                  <a:txBody>
                    <a:bodyPr/>
                    <a:lstStyle/>
                    <a:p>
                      <a:r>
                        <a:rPr lang="en-US" dirty="0" smtClean="0"/>
                        <a:t>Pesticide</a:t>
                      </a:r>
                      <a:endParaRPr lang="en-US" dirty="0"/>
                    </a:p>
                  </a:txBody>
                  <a:tcPr anchor="ctr"/>
                </a:tc>
                <a:tc>
                  <a:txBody>
                    <a:bodyPr/>
                    <a:lstStyle/>
                    <a:p>
                      <a:pPr algn="ctr"/>
                      <a:r>
                        <a:rPr lang="en-US" dirty="0" smtClean="0"/>
                        <a:t>Health Effect</a:t>
                      </a:r>
                      <a:endParaRPr lang="en-US" dirty="0"/>
                    </a:p>
                  </a:txBody>
                  <a:tcPr anchor="ctr"/>
                </a:tc>
              </a:tr>
              <a:tr h="642718">
                <a:tc>
                  <a:txBody>
                    <a:bodyPr/>
                    <a:lstStyle/>
                    <a:p>
                      <a:r>
                        <a:rPr lang="en-US" dirty="0" err="1" smtClean="0"/>
                        <a:t>Boscalid</a:t>
                      </a:r>
                      <a:endParaRPr lang="en-US" dirty="0"/>
                    </a:p>
                  </a:txBody>
                  <a:tcPr anchor="ctr"/>
                </a:tc>
                <a:tc>
                  <a:txBody>
                    <a:bodyPr/>
                    <a:lstStyle/>
                    <a:p>
                      <a:pPr marL="0" marR="0" indent="0" algn="ctr" defTabSz="1218987" rtl="0" eaLnBrk="1" fontAlgn="auto" latinLnBrk="0" hangingPunct="1">
                        <a:lnSpc>
                          <a:spcPct val="100000"/>
                        </a:lnSpc>
                        <a:spcBef>
                          <a:spcPts val="0"/>
                        </a:spcBef>
                        <a:spcAft>
                          <a:spcPts val="0"/>
                        </a:spcAft>
                        <a:buClrTx/>
                        <a:buSzTx/>
                        <a:buFontTx/>
                        <a:buNone/>
                        <a:tabLst/>
                        <a:defRPr/>
                      </a:pPr>
                      <a:r>
                        <a:rPr lang="en-US" sz="2400" kern="1200" dirty="0" smtClean="0">
                          <a:solidFill>
                            <a:schemeClr val="dk1"/>
                          </a:solidFill>
                          <a:effectLst/>
                          <a:latin typeface="+mn-lt"/>
                          <a:ea typeface="+mn-ea"/>
                          <a:cs typeface="+mn-cs"/>
                        </a:rPr>
                        <a:t>Possible carcinogen</a:t>
                      </a:r>
                      <a:endParaRPr lang="en-US" dirty="0" smtClean="0"/>
                    </a:p>
                  </a:txBody>
                  <a:tcPr anchor="ctr"/>
                </a:tc>
              </a:tr>
              <a:tr h="480576">
                <a:tc>
                  <a:txBody>
                    <a:bodyPr/>
                    <a:lstStyle/>
                    <a:p>
                      <a:r>
                        <a:rPr lang="en-US" sz="2400" kern="1200" dirty="0" err="1" smtClean="0">
                          <a:solidFill>
                            <a:schemeClr val="dk1"/>
                          </a:solidFill>
                          <a:effectLst/>
                          <a:latin typeface="+mn-lt"/>
                          <a:ea typeface="+mn-ea"/>
                          <a:cs typeface="+mn-cs"/>
                        </a:rPr>
                        <a:t>Carbendazim</a:t>
                      </a:r>
                      <a:endParaRPr lang="en-US" dirty="0"/>
                    </a:p>
                  </a:txBody>
                  <a:tcPr anchor="ctr"/>
                </a:tc>
                <a:tc>
                  <a:txBody>
                    <a:bodyPr/>
                    <a:lstStyle/>
                    <a:p>
                      <a:pPr algn="ctr"/>
                      <a:r>
                        <a:rPr lang="en-US" sz="2400" kern="1200" dirty="0" smtClean="0">
                          <a:solidFill>
                            <a:schemeClr val="dk1"/>
                          </a:solidFill>
                          <a:effectLst/>
                          <a:latin typeface="+mn-lt"/>
                          <a:ea typeface="+mn-ea"/>
                          <a:cs typeface="+mn-cs"/>
                        </a:rPr>
                        <a:t>Possible carcinogen</a:t>
                      </a:r>
                      <a:endParaRPr lang="en-US" dirty="0"/>
                    </a:p>
                  </a:txBody>
                  <a:tcPr anchor="ctr"/>
                </a:tc>
              </a:tr>
              <a:tr h="480576">
                <a:tc>
                  <a:txBody>
                    <a:bodyPr/>
                    <a:lstStyle/>
                    <a:p>
                      <a:r>
                        <a:rPr lang="en-US" sz="2400" kern="1200" dirty="0" err="1" smtClean="0">
                          <a:solidFill>
                            <a:schemeClr val="dk1"/>
                          </a:solidFill>
                          <a:effectLst/>
                          <a:latin typeface="+mn-lt"/>
                          <a:ea typeface="+mn-ea"/>
                          <a:cs typeface="+mn-cs"/>
                        </a:rPr>
                        <a:t>Carbaryl</a:t>
                      </a:r>
                      <a:endParaRPr lang="en-US" dirty="0"/>
                    </a:p>
                  </a:txBody>
                  <a:tcPr anchor="ctr"/>
                </a:tc>
                <a:tc>
                  <a:txBody>
                    <a:bodyPr/>
                    <a:lstStyle/>
                    <a:p>
                      <a:pPr algn="ctr"/>
                      <a:r>
                        <a:rPr lang="en-US" sz="2400" kern="1200" dirty="0" smtClean="0">
                          <a:solidFill>
                            <a:schemeClr val="dk1"/>
                          </a:solidFill>
                          <a:effectLst/>
                          <a:latin typeface="+mn-lt"/>
                          <a:ea typeface="+mn-ea"/>
                          <a:cs typeface="+mn-cs"/>
                        </a:rPr>
                        <a:t>Carcinogen</a:t>
                      </a:r>
                      <a:endParaRPr lang="en-US" dirty="0"/>
                    </a:p>
                  </a:txBody>
                  <a:tcPr anchor="ctr"/>
                </a:tc>
              </a:tr>
              <a:tr h="645641">
                <a:tc>
                  <a:txBody>
                    <a:bodyPr/>
                    <a:lstStyle/>
                    <a:p>
                      <a:r>
                        <a:rPr lang="en-US" sz="2400" kern="1200" dirty="0" err="1" smtClean="0">
                          <a:solidFill>
                            <a:schemeClr val="dk1"/>
                          </a:solidFill>
                          <a:effectLst/>
                          <a:latin typeface="+mn-lt"/>
                          <a:ea typeface="+mn-ea"/>
                          <a:cs typeface="+mn-cs"/>
                        </a:rPr>
                        <a:t>Diazenon</a:t>
                      </a:r>
                      <a:r>
                        <a:rPr lang="en-US" sz="2400" kern="1200" dirty="0" smtClean="0">
                          <a:solidFill>
                            <a:schemeClr val="dk1"/>
                          </a:solidFill>
                          <a:effectLst/>
                          <a:latin typeface="+mn-lt"/>
                          <a:ea typeface="+mn-ea"/>
                          <a:cs typeface="+mn-cs"/>
                        </a:rPr>
                        <a:t> (organophosphate)</a:t>
                      </a:r>
                      <a:endParaRPr lang="en-US" dirty="0"/>
                    </a:p>
                  </a:txBody>
                  <a:tcPr anchor="ctr"/>
                </a:tc>
                <a:tc>
                  <a:txBody>
                    <a:bodyPr/>
                    <a:lstStyle/>
                    <a:p>
                      <a:pPr algn="ctr"/>
                      <a:r>
                        <a:rPr lang="en-US" sz="2400" kern="1200" dirty="0" smtClean="0">
                          <a:solidFill>
                            <a:schemeClr val="dk1"/>
                          </a:solidFill>
                          <a:effectLst/>
                          <a:latin typeface="+mn-lt"/>
                          <a:ea typeface="+mn-ea"/>
                          <a:cs typeface="+mn-cs"/>
                        </a:rPr>
                        <a:t>Linked to ADHD</a:t>
                      </a:r>
                      <a:endParaRPr lang="en-US" dirty="0"/>
                    </a:p>
                  </a:txBody>
                  <a:tcPr anchor="ctr"/>
                </a:tc>
              </a:tr>
              <a:tr h="662871">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dk1"/>
                          </a:solidFill>
                          <a:effectLst/>
                          <a:latin typeface="+mn-lt"/>
                          <a:ea typeface="+mn-ea"/>
                          <a:cs typeface="+mn-cs"/>
                        </a:rPr>
                        <a:t>Endosulfan</a:t>
                      </a:r>
                      <a:endParaRPr lang="en-US" dirty="0" smtClean="0"/>
                    </a:p>
                  </a:txBody>
                  <a:tcPr anchor="ctr"/>
                </a:tc>
                <a:tc>
                  <a:txBody>
                    <a:bodyPr/>
                    <a:lstStyle/>
                    <a:p>
                      <a:pPr marL="0" marR="0" indent="0" algn="ctr" defTabSz="1218987" rtl="0" eaLnBrk="1" fontAlgn="auto" latinLnBrk="0" hangingPunct="1">
                        <a:lnSpc>
                          <a:spcPct val="100000"/>
                        </a:lnSpc>
                        <a:spcBef>
                          <a:spcPts val="0"/>
                        </a:spcBef>
                        <a:spcAft>
                          <a:spcPts val="0"/>
                        </a:spcAft>
                        <a:buClrTx/>
                        <a:buSzTx/>
                        <a:buFontTx/>
                        <a:buNone/>
                        <a:tabLst/>
                        <a:defRPr/>
                      </a:pPr>
                      <a:r>
                        <a:rPr lang="en-US" sz="2400" kern="1200" dirty="0" smtClean="0">
                          <a:solidFill>
                            <a:schemeClr val="dk1"/>
                          </a:solidFill>
                          <a:effectLst/>
                          <a:latin typeface="+mn-lt"/>
                          <a:ea typeface="+mn-ea"/>
                          <a:cs typeface="+mn-cs"/>
                        </a:rPr>
                        <a:t>Endocrine disruptor, neurotoxin</a:t>
                      </a:r>
                      <a:endParaRPr lang="en-US" dirty="0" smtClean="0"/>
                    </a:p>
                  </a:txBody>
                  <a:tcPr anchor="ctr"/>
                </a:tc>
              </a:tr>
              <a:tr h="645641">
                <a:tc>
                  <a:txBody>
                    <a:bodyPr/>
                    <a:lstStyle/>
                    <a:p>
                      <a:r>
                        <a:rPr lang="en-US" dirty="0" smtClean="0"/>
                        <a:t>Thiabendazole</a:t>
                      </a:r>
                      <a:endParaRPr lang="en-US" dirty="0"/>
                    </a:p>
                  </a:txBody>
                  <a:tcPr anchor="ctr"/>
                </a:tc>
                <a:tc>
                  <a:txBody>
                    <a:bodyPr/>
                    <a:lstStyle/>
                    <a:p>
                      <a:pPr algn="ctr"/>
                      <a:r>
                        <a:rPr lang="en-US" dirty="0" smtClean="0"/>
                        <a:t>Carcinogenic in high doses</a:t>
                      </a:r>
                      <a:endParaRPr lang="en-US" dirty="0"/>
                    </a:p>
                  </a:txBody>
                  <a:tcPr anchor="ctr"/>
                </a:tc>
              </a:tr>
            </a:tbl>
          </a:graphicData>
        </a:graphic>
      </p:graphicFrame>
      <p:sp>
        <p:nvSpPr>
          <p:cNvPr id="6" name="Content Placeholder 5"/>
          <p:cNvSpPr>
            <a:spLocks noGrp="1"/>
          </p:cNvSpPr>
          <p:nvPr>
            <p:ph sz="half" idx="1"/>
          </p:nvPr>
        </p:nvSpPr>
        <p:spPr>
          <a:xfrm>
            <a:off x="1218882" y="1600200"/>
            <a:ext cx="8228330" cy="533400"/>
          </a:xfrm>
        </p:spPr>
        <p:txBody>
          <a:bodyPr/>
          <a:lstStyle/>
          <a:p>
            <a:r>
              <a:rPr lang="en-US" dirty="0" smtClean="0"/>
              <a:t>Some possible </a:t>
            </a:r>
            <a:r>
              <a:rPr lang="en-US" dirty="0"/>
              <a:t>effects of exposure to pesticides:</a:t>
            </a:r>
            <a:endParaRPr lang="en-US" dirty="0" smtClean="0"/>
          </a:p>
        </p:txBody>
      </p:sp>
      <p:sp>
        <p:nvSpPr>
          <p:cNvPr id="5" name="TextBox 4"/>
          <p:cNvSpPr txBox="1"/>
          <p:nvPr/>
        </p:nvSpPr>
        <p:spPr>
          <a:xfrm>
            <a:off x="1446212" y="6172201"/>
            <a:ext cx="6553200" cy="400110"/>
          </a:xfrm>
          <a:prstGeom prst="rect">
            <a:avLst/>
          </a:prstGeom>
          <a:noFill/>
        </p:spPr>
        <p:txBody>
          <a:bodyPr wrap="square" rtlCol="0">
            <a:spAutoFit/>
          </a:bodyPr>
          <a:lstStyle/>
          <a:p>
            <a:r>
              <a:rPr lang="en-US" sz="1000" i="1" dirty="0" smtClean="0"/>
              <a:t>Note. </a:t>
            </a:r>
            <a:r>
              <a:rPr lang="en-US" sz="1000" dirty="0" smtClean="0"/>
              <a:t>Various potential health effects of pesticides from the U.S</a:t>
            </a:r>
            <a:r>
              <a:rPr lang="en-US" sz="1000" dirty="0"/>
              <a:t>. Environmental Protection </a:t>
            </a:r>
            <a:r>
              <a:rPr lang="en-US" sz="1000" dirty="0" smtClean="0"/>
              <a:t>Agency </a:t>
            </a:r>
            <a:r>
              <a:rPr lang="en-US" sz="1000" dirty="0"/>
              <a:t>(2015</a:t>
            </a:r>
            <a:r>
              <a:rPr lang="en-US" sz="1000" dirty="0" smtClean="0"/>
              <a:t>), </a:t>
            </a:r>
            <a:r>
              <a:rPr lang="en-US" sz="1000" dirty="0" err="1" smtClean="0"/>
              <a:t>Colborn</a:t>
            </a:r>
            <a:r>
              <a:rPr lang="en-US" sz="1000" dirty="0" smtClean="0"/>
              <a:t> et al. (2014), Bouchard et al. (2010).</a:t>
            </a:r>
            <a:endParaRPr lang="en-US" sz="1000" dirty="0"/>
          </a:p>
        </p:txBody>
      </p:sp>
    </p:spTree>
    <p:extLst>
      <p:ext uri="{BB962C8B-B14F-4D97-AF65-F5344CB8AC3E}">
        <p14:creationId xmlns:p14="http://schemas.microsoft.com/office/powerpoint/2010/main" val="2093691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2014 vs 2004</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12712" y="1447800"/>
            <a:ext cx="12001500" cy="5334000"/>
          </a:xfrm>
          <a:prstGeom prst="rect">
            <a:avLst/>
          </a:prstGeom>
        </p:spPr>
      </p:pic>
    </p:spTree>
    <p:extLst>
      <p:ext uri="{BB962C8B-B14F-4D97-AF65-F5344CB8AC3E}">
        <p14:creationId xmlns:p14="http://schemas.microsoft.com/office/powerpoint/2010/main" val="3851668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 2014 vs 2004</a:t>
            </a:r>
            <a:endParaRPr lang="en-US" dirty="0"/>
          </a:p>
        </p:txBody>
      </p:sp>
      <p:sp>
        <p:nvSpPr>
          <p:cNvPr id="3" name="Content Placeholder 2"/>
          <p:cNvSpPr>
            <a:spLocks noGrp="1"/>
          </p:cNvSpPr>
          <p:nvPr>
            <p:ph idx="1"/>
          </p:nvPr>
        </p:nvSpPr>
        <p:spPr/>
        <p:txBody>
          <a:bodyPr>
            <a:normAutofit/>
          </a:bodyPr>
          <a:lstStyle/>
          <a:p>
            <a:r>
              <a:rPr lang="en-US" dirty="0" smtClean="0"/>
              <a:t>Only </a:t>
            </a:r>
            <a:r>
              <a:rPr lang="en-US" dirty="0"/>
              <a:t>6</a:t>
            </a:r>
            <a:r>
              <a:rPr lang="en-US" dirty="0" smtClean="0"/>
              <a:t> </a:t>
            </a:r>
            <a:r>
              <a:rPr lang="en-US" dirty="0"/>
              <a:t>out of 19 pesticides </a:t>
            </a:r>
            <a:r>
              <a:rPr lang="en-US" dirty="0" smtClean="0"/>
              <a:t>declined </a:t>
            </a:r>
            <a:r>
              <a:rPr lang="en-US" dirty="0"/>
              <a:t>in average concentration from 2004 to 2014</a:t>
            </a:r>
            <a:r>
              <a:rPr lang="en-US" dirty="0" smtClean="0"/>
              <a:t>.</a:t>
            </a:r>
          </a:p>
          <a:p>
            <a:pPr lvl="1"/>
            <a:r>
              <a:rPr lang="en-US" dirty="0" smtClean="0"/>
              <a:t>Cyhalothrin</a:t>
            </a:r>
            <a:r>
              <a:rPr lang="en-US" dirty="0"/>
              <a:t>, Cyphrodinil, </a:t>
            </a:r>
            <a:r>
              <a:rPr lang="en-US" dirty="0" smtClean="0"/>
              <a:t>Diphenylamine, Esfenvalerate+Fenvalerate </a:t>
            </a:r>
            <a:r>
              <a:rPr lang="en-US" dirty="0"/>
              <a:t>Total, O-Phenylphenol, </a:t>
            </a:r>
            <a:r>
              <a:rPr lang="en-US" dirty="0" smtClean="0"/>
              <a:t>Thiabendazole</a:t>
            </a:r>
          </a:p>
          <a:p>
            <a:r>
              <a:rPr lang="en-US" dirty="0" smtClean="0"/>
              <a:t>However</a:t>
            </a:r>
            <a:r>
              <a:rPr lang="en-US" dirty="0"/>
              <a:t>, all </a:t>
            </a:r>
            <a:r>
              <a:rPr lang="en-US" dirty="0" smtClean="0"/>
              <a:t>other </a:t>
            </a:r>
            <a:r>
              <a:rPr lang="en-US" dirty="0"/>
              <a:t>pesticides have </a:t>
            </a:r>
            <a:r>
              <a:rPr lang="en-US" dirty="0" smtClean="0"/>
              <a:t>average concentrations that increased </a:t>
            </a:r>
            <a:r>
              <a:rPr lang="en-US" dirty="0"/>
              <a:t>from 2004 to 2014. </a:t>
            </a:r>
          </a:p>
        </p:txBody>
      </p:sp>
    </p:spTree>
    <p:extLst>
      <p:ext uri="{BB962C8B-B14F-4D97-AF65-F5344CB8AC3E}">
        <p14:creationId xmlns:p14="http://schemas.microsoft.com/office/powerpoint/2010/main" val="332439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Organic vs Conventional</a:t>
            </a:r>
            <a:endParaRPr lang="en-US" dirty="0"/>
          </a:p>
        </p:txBody>
      </p:sp>
      <p:sp>
        <p:nvSpPr>
          <p:cNvPr id="3" name="Content Placeholder 2"/>
          <p:cNvSpPr>
            <a:spLocks noGrp="1"/>
          </p:cNvSpPr>
          <p:nvPr>
            <p:ph idx="1"/>
          </p:nvPr>
        </p:nvSpPr>
        <p:spPr>
          <a:xfrm>
            <a:off x="1218883" y="1600200"/>
            <a:ext cx="4189729" cy="4572000"/>
          </a:xfrm>
        </p:spPr>
        <p:txBody>
          <a:bodyPr>
            <a:normAutofit fontScale="92500" lnSpcReduction="10000"/>
          </a:bodyPr>
          <a:lstStyle/>
          <a:p>
            <a:r>
              <a:rPr lang="en-US" dirty="0" smtClean="0"/>
              <a:t>Only </a:t>
            </a:r>
            <a:r>
              <a:rPr lang="en-US" dirty="0"/>
              <a:t>4 kinds of pesticides are </a:t>
            </a:r>
            <a:r>
              <a:rPr lang="en-US" dirty="0" smtClean="0"/>
              <a:t>detected </a:t>
            </a:r>
            <a:r>
              <a:rPr lang="en-US" dirty="0"/>
              <a:t>on organic </a:t>
            </a:r>
            <a:r>
              <a:rPr lang="en-US" dirty="0" smtClean="0"/>
              <a:t>apples.</a:t>
            </a:r>
          </a:p>
          <a:p>
            <a:pPr lvl="1"/>
            <a:r>
              <a:rPr lang="en-US" dirty="0" smtClean="0"/>
              <a:t>3 </a:t>
            </a:r>
            <a:r>
              <a:rPr lang="en-US" dirty="0"/>
              <a:t>of which are also found on conventional </a:t>
            </a:r>
            <a:r>
              <a:rPr lang="en-US" dirty="0" smtClean="0"/>
              <a:t>apples.</a:t>
            </a:r>
          </a:p>
          <a:p>
            <a:r>
              <a:rPr lang="en-US" dirty="0" smtClean="0"/>
              <a:t>43 types of pesticides detected on conventional apples.</a:t>
            </a:r>
          </a:p>
          <a:p>
            <a:r>
              <a:rPr lang="en-US" dirty="0" smtClean="0"/>
              <a:t>Conventional apples also had significantly </a:t>
            </a:r>
            <a:r>
              <a:rPr lang="en-US" dirty="0"/>
              <a:t>higher </a:t>
            </a:r>
            <a:r>
              <a:rPr lang="en-US" dirty="0" smtClean="0"/>
              <a:t>average pesticide </a:t>
            </a:r>
            <a:r>
              <a:rPr lang="en-US" dirty="0" smtClean="0"/>
              <a:t>concentrations.</a:t>
            </a:r>
            <a:endParaRPr lang="en-US" dirty="0"/>
          </a:p>
        </p:txBody>
      </p:sp>
      <p:pic>
        <p:nvPicPr>
          <p:cNvPr id="8" name="Picture 7"/>
          <p:cNvPicPr>
            <a:picLocks noChangeAspect="1"/>
          </p:cNvPicPr>
          <p:nvPr/>
        </p:nvPicPr>
        <p:blipFill>
          <a:blip r:embed="rId2"/>
          <a:stretch>
            <a:fillRect/>
          </a:stretch>
        </p:blipFill>
        <p:spPr>
          <a:xfrm>
            <a:off x="5865812" y="1438805"/>
            <a:ext cx="6096594" cy="5419195"/>
          </a:xfrm>
          <a:prstGeom prst="rect">
            <a:avLst/>
          </a:prstGeom>
        </p:spPr>
      </p:pic>
    </p:spTree>
    <p:extLst>
      <p:ext uri="{BB962C8B-B14F-4D97-AF65-F5344CB8AC3E}">
        <p14:creationId xmlns:p14="http://schemas.microsoft.com/office/powerpoint/2010/main" val="2770933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863CEF8-E427-41A3-B701-02CD4579E2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0</TotalTime>
  <Words>1475</Words>
  <Application>Microsoft Office PowerPoint</Application>
  <PresentationFormat>Custom</PresentationFormat>
  <Paragraphs>104</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Constantia</vt:lpstr>
      <vt:lpstr>Cooking 16x9</vt:lpstr>
      <vt:lpstr>Pesticide Residue Analysis</vt:lpstr>
      <vt:lpstr>Data</vt:lpstr>
      <vt:lpstr>Target Audience</vt:lpstr>
      <vt:lpstr>Questions</vt:lpstr>
      <vt:lpstr>Relevance</vt:lpstr>
      <vt:lpstr>Pesticide Effects</vt:lpstr>
      <vt:lpstr>Analysis – 2014 vs 2004</vt:lpstr>
      <vt:lpstr>Interpretation – 2014 vs 2004</vt:lpstr>
      <vt:lpstr>Analysis – Organic vs Conventional</vt:lpstr>
      <vt:lpstr>Analysis Results - Varieties</vt:lpstr>
      <vt:lpstr>Interpretation - Varieties</vt:lpstr>
      <vt:lpstr>Analysis Results – Premium Grade</vt:lpstr>
      <vt:lpstr>Interpretation - Grade</vt:lpstr>
      <vt:lpstr>Analysis Results – States</vt:lpstr>
      <vt:lpstr>Interpretation - State</vt:lpstr>
      <vt:lpstr>Conclusion</vt:lpstr>
      <vt:lpstr>Recommendations</vt:lpstr>
      <vt:lpstr>Recommendations – Dirty Dozen+ &amp; Clean 15</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2016-12-13T21:08:05Z</dcterms:created>
  <dcterms:modified xsi:type="dcterms:W3CDTF">2016-12-15T18:20:09Z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TC027879429991</vt:lpwstr>
  </property>
</Properties>
</file>