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4.png" ContentType="image/png"/>
  <Override PartName="/ppt/media/image2.png" ContentType="image/png"/>
  <Override PartName="/ppt/media/image3.png" ContentType="image/png"/>
  <Override PartName="/ppt/media/image11.png" ContentType="image/png"/>
  <Override PartName="/ppt/media/image1.jpeg" ContentType="image/jpeg"/>
  <Override PartName="/ppt/media/image6.png" ContentType="image/png"/>
  <Override PartName="/ppt/media/image5.png" ContentType="image/png"/>
  <Override PartName="/ppt/media/image7.png" ContentType="image/png"/>
  <Override PartName="/ppt/media/image8.jpeg" ContentType="image/jpe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74"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75"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76"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77" name="PlaceHolder 5"/>
          <p:cNvSpPr>
            <a:spLocks noGrp="1"/>
          </p:cNvSpPr>
          <p:nvPr>
            <p:ph type="sldNum"/>
          </p:nvPr>
        </p:nvSpPr>
        <p:spPr>
          <a:xfrm>
            <a:off x="4278960" y="10157400"/>
            <a:ext cx="3280680" cy="534240"/>
          </a:xfrm>
          <a:prstGeom prst="rect">
            <a:avLst/>
          </a:prstGeom>
        </p:spPr>
        <p:txBody>
          <a:bodyPr lIns="0" rIns="0" tIns="0" bIns="0" anchor="b"/>
          <a:p>
            <a:pPr algn="r"/>
            <a:fld id="{8503FD03-7B41-4EE4-A9CC-964459E78BBE}" type="slidenum">
              <a:rPr b="0" lang="en-IN" sz="1400" spc="-1" strike="noStrike">
                <a:solidFill>
                  <a:srgbClr val="000000"/>
                </a:solidFill>
                <a:uFill>
                  <a:solidFill>
                    <a:srgbClr val="ffffff"/>
                  </a:solidFill>
                </a:uFill>
                <a:latin typeface="Times New Roman"/>
              </a:rPr>
              <a:t>1</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756000" y="5145120"/>
            <a:ext cx="6043680" cy="4205520"/>
          </a:xfrm>
          <a:prstGeom prst="rect">
            <a:avLst/>
          </a:prstGeom>
        </p:spPr>
        <p:txBody>
          <a:bodyPr lIns="0" rIns="0" tIns="0" bIns="0"/>
          <a:p>
            <a:endParaRPr b="0" lang="en-IN" sz="2000" spc="-1" strike="noStrike">
              <a:solidFill>
                <a:srgbClr val="000000"/>
              </a:solidFill>
              <a:uFill>
                <a:solidFill>
                  <a:srgbClr val="ffffff"/>
                </a:solidFill>
              </a:uFill>
              <a:latin typeface="Arial"/>
            </a:endParaRPr>
          </a:p>
        </p:txBody>
      </p:sp>
      <p:sp>
        <p:nvSpPr>
          <p:cNvPr id="109" name="CustomShape 2"/>
          <p:cNvSpPr/>
          <p:nvPr/>
        </p:nvSpPr>
        <p:spPr>
          <a:xfrm>
            <a:off x="4282200" y="10155240"/>
            <a:ext cx="3271680" cy="53208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292480" y="1768680"/>
            <a:ext cx="5494680" cy="4384080"/>
          </a:xfrm>
          <a:prstGeom prst="rect">
            <a:avLst/>
          </a:prstGeom>
          <a:ln>
            <a:noFill/>
          </a:ln>
        </p:spPr>
      </p:pic>
      <p:pic>
        <p:nvPicPr>
          <p:cNvPr id="36"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0"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2"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5"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1"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5"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1" name="" descr=""/>
          <p:cNvPicPr/>
          <p:nvPr/>
        </p:nvPicPr>
        <p:blipFill>
          <a:blip r:embed="rId2"/>
          <a:stretch/>
        </p:blipFill>
        <p:spPr>
          <a:xfrm>
            <a:off x="2292480" y="1768680"/>
            <a:ext cx="5494680" cy="4384080"/>
          </a:xfrm>
          <a:prstGeom prst="rect">
            <a:avLst/>
          </a:prstGeom>
          <a:ln>
            <a:noFill/>
          </a:ln>
        </p:spPr>
      </p:pic>
      <p:pic>
        <p:nvPicPr>
          <p:cNvPr id="72"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360" y="0"/>
            <a:ext cx="10076400" cy="7555320"/>
          </a:xfrm>
          <a:prstGeom prst="rect">
            <a:avLst/>
          </a:prstGeom>
          <a:ln>
            <a:noFill/>
          </a:ln>
          <a:effectLst>
            <a:glow>
              <a:schemeClr val="accent1">
                <a:alpha val="40000"/>
              </a:schemeClr>
            </a:glow>
            <a:softEdge rad="0"/>
          </a:effectLst>
        </p:spPr>
      </p:pic>
      <p:sp>
        <p:nvSpPr>
          <p:cNvPr id="1"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a:t>
            </a:r>
            <a:r>
              <a:rPr b="0" lang="en-IN" sz="4400" spc="-1" strike="noStrike">
                <a:solidFill>
                  <a:srgbClr val="000000"/>
                </a:solidFill>
                <a:uFill>
                  <a:solidFill>
                    <a:srgbClr val="ffffff"/>
                  </a:solidFill>
                </a:uFill>
                <a:latin typeface="Arial"/>
              </a:rPr>
              <a:t>ck </a:t>
            </a:r>
            <a:r>
              <a:rPr b="0" lang="en-IN" sz="4400" spc="-1" strike="noStrike">
                <a:solidFill>
                  <a:srgbClr val="000000"/>
                </a:solidFill>
                <a:uFill>
                  <a:solidFill>
                    <a:srgbClr val="ffffff"/>
                  </a:solidFill>
                </a:uFill>
                <a:latin typeface="Arial"/>
              </a:rPr>
              <a:t>to </a:t>
            </a:r>
            <a:r>
              <a:rPr b="0" lang="en-IN" sz="4400" spc="-1" strike="noStrike">
                <a:solidFill>
                  <a:srgbClr val="000000"/>
                </a:solidFill>
                <a:uFill>
                  <a:solidFill>
                    <a:srgbClr val="ffffff"/>
                  </a:solidFill>
                </a:uFill>
                <a:latin typeface="Arial"/>
              </a:rPr>
              <a:t>ed</a:t>
            </a:r>
            <a:r>
              <a:rPr b="0" lang="en-IN" sz="4400" spc="-1" strike="noStrike">
                <a:solidFill>
                  <a:srgbClr val="000000"/>
                </a:solidFill>
                <a:uFill>
                  <a:solidFill>
                    <a:srgbClr val="ffffff"/>
                  </a:solidFill>
                </a:uFill>
                <a:latin typeface="Arial"/>
              </a:rPr>
              <a:t>it </a:t>
            </a:r>
            <a:r>
              <a:rPr b="0" lang="en-IN" sz="4400" spc="-1" strike="noStrike">
                <a:solidFill>
                  <a:srgbClr val="000000"/>
                </a:solidFill>
                <a:uFill>
                  <a:solidFill>
                    <a:srgbClr val="ffffff"/>
                  </a:solidFill>
                </a:uFill>
                <a:latin typeface="Arial"/>
              </a:rPr>
              <a:t>th</a:t>
            </a:r>
            <a:r>
              <a:rPr b="0" lang="en-IN" sz="4400" spc="-1" strike="noStrike">
                <a:solidFill>
                  <a:srgbClr val="000000"/>
                </a:solidFill>
                <a:uFill>
                  <a:solidFill>
                    <a:srgbClr val="ffffff"/>
                  </a:solidFill>
                </a:uFill>
                <a:latin typeface="Arial"/>
              </a:rPr>
              <a:t>e </a:t>
            </a:r>
            <a:r>
              <a:rPr b="0" lang="en-IN" sz="4400" spc="-1" strike="noStrike">
                <a:solidFill>
                  <a:srgbClr val="000000"/>
                </a:solidFill>
                <a:uFill>
                  <a:solidFill>
                    <a:srgbClr val="ffffff"/>
                  </a:solidFill>
                </a:uFill>
                <a:latin typeface="Arial"/>
              </a:rPr>
              <a:t>titl</a:t>
            </a:r>
            <a:r>
              <a:rPr b="0" lang="en-IN" sz="4400" spc="-1" strike="noStrike">
                <a:solidFill>
                  <a:srgbClr val="000000"/>
                </a:solidFill>
                <a:uFill>
                  <a:solidFill>
                    <a:srgbClr val="ffffff"/>
                  </a:solidFill>
                </a:uFill>
                <a:latin typeface="Arial"/>
              </a:rPr>
              <a:t>e </a:t>
            </a:r>
            <a:r>
              <a:rPr b="0" lang="en-IN" sz="4400" spc="-1" strike="noStrike">
                <a:solidFill>
                  <a:srgbClr val="000000"/>
                </a:solidFill>
                <a:uFill>
                  <a:solidFill>
                    <a:srgbClr val="ffffff"/>
                  </a:solidFill>
                </a:uFill>
                <a:latin typeface="Arial"/>
              </a:rPr>
              <a:t>te</a:t>
            </a:r>
            <a:r>
              <a:rPr b="0" lang="en-IN" sz="4400" spc="-1" strike="noStrike">
                <a:solidFill>
                  <a:srgbClr val="000000"/>
                </a:solidFill>
                <a:uFill>
                  <a:solidFill>
                    <a:srgbClr val="ffffff"/>
                  </a:solidFill>
                </a:uFill>
                <a:latin typeface="Arial"/>
              </a:rPr>
              <a:t>xt </a:t>
            </a:r>
            <a:r>
              <a:rPr b="0" lang="en-IN" sz="4400" spc="-1" strike="noStrike">
                <a:solidFill>
                  <a:srgbClr val="000000"/>
                </a:solidFill>
                <a:uFill>
                  <a:solidFill>
                    <a:srgbClr val="ffffff"/>
                  </a:solidFill>
                </a:uFill>
                <a:latin typeface="Arial"/>
              </a:rPr>
              <a:t>for</a:t>
            </a:r>
            <a:r>
              <a:rPr b="0" lang="en-IN" sz="4400" spc="-1" strike="noStrike">
                <a:solidFill>
                  <a:srgbClr val="000000"/>
                </a:solidFill>
                <a:uFill>
                  <a:solidFill>
                    <a:srgbClr val="ffffff"/>
                  </a:solidFill>
                </a:uFill>
                <a:latin typeface="Arial"/>
              </a:rPr>
              <a:t>m</a:t>
            </a:r>
            <a:r>
              <a:rPr b="0" lang="en-IN" sz="4400" spc="-1" strike="noStrike">
                <a:solidFill>
                  <a:srgbClr val="000000"/>
                </a:solidFill>
                <a:uFill>
                  <a:solidFill>
                    <a:srgbClr val="ffffff"/>
                  </a:solidFill>
                </a:uFill>
                <a:latin typeface="Arial"/>
              </a:rPr>
              <a:t>at</a:t>
            </a:r>
            <a:endParaRPr b="0" lang="en-IN"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295280" y="1039320"/>
            <a:ext cx="7481520" cy="5471280"/>
          </a:xfrm>
          <a:custGeom>
            <a:avLst/>
            <a:gdLst/>
            <a:ahLst/>
            <a:rect l="l" t="t" r="r" b="b"/>
            <a:pathLst>
              <a:path w="5703" h="3129">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tyle>
          <a:lnRef idx="0"/>
          <a:fillRef idx="0"/>
          <a:effectRef idx="0"/>
          <a:fontRef idx="minor"/>
        </p:style>
      </p:sp>
      <p:sp>
        <p:nvSpPr>
          <p:cNvPr id="79" name="CustomShape 2"/>
          <p:cNvSpPr/>
          <p:nvPr/>
        </p:nvSpPr>
        <p:spPr>
          <a:xfrm>
            <a:off x="-2160" y="129600"/>
            <a:ext cx="4378320" cy="566280"/>
          </a:xfrm>
          <a:custGeom>
            <a:avLst/>
            <a:gdLst/>
            <a:ahLst/>
            <a:rect l="l" t="t" r="r" b="b"/>
            <a:pathLst>
              <a:path w="3339" h="326">
                <a:moveTo>
                  <a:pt x="0" y="0"/>
                </a:moveTo>
                <a:lnTo>
                  <a:pt x="1229" y="0"/>
                </a:lnTo>
                <a:lnTo>
                  <a:pt x="1362" y="96"/>
                </a:lnTo>
                <a:lnTo>
                  <a:pt x="2991" y="96"/>
                </a:lnTo>
                <a:lnTo>
                  <a:pt x="3339" y="326"/>
                </a:lnTo>
              </a:path>
            </a:pathLst>
          </a:custGeom>
          <a:noFill/>
          <a:ln w="28440">
            <a:solidFill>
              <a:schemeClr val="bg1"/>
            </a:solidFill>
            <a:miter/>
          </a:ln>
          <a:effectLst>
            <a:glow rad="101600">
              <a:schemeClr val="accent1">
                <a:satMod val="175000"/>
                <a:alpha val="40000"/>
              </a:schemeClr>
            </a:glow>
          </a:effectLst>
        </p:spPr>
        <p:style>
          <a:lnRef idx="0"/>
          <a:fillRef idx="0"/>
          <a:effectRef idx="0"/>
          <a:fontRef idx="minor"/>
        </p:style>
      </p:sp>
      <p:sp>
        <p:nvSpPr>
          <p:cNvPr id="80" name="CustomShape 3"/>
          <p:cNvSpPr/>
          <p:nvPr/>
        </p:nvSpPr>
        <p:spPr>
          <a:xfrm>
            <a:off x="-2160" y="346320"/>
            <a:ext cx="7460280" cy="599400"/>
          </a:xfrm>
          <a:custGeom>
            <a:avLst/>
            <a:gdLst/>
            <a:ahLst/>
            <a:rect l="l" t="t" r="r" b="b"/>
            <a:pathLst>
              <a:path w="5687" h="345">
                <a:moveTo>
                  <a:pt x="0" y="230"/>
                </a:moveTo>
                <a:lnTo>
                  <a:pt x="2941" y="230"/>
                </a:lnTo>
                <a:lnTo>
                  <a:pt x="3074" y="345"/>
                </a:lnTo>
                <a:lnTo>
                  <a:pt x="3611" y="345"/>
                </a:lnTo>
                <a:lnTo>
                  <a:pt x="3786" y="194"/>
                </a:lnTo>
                <a:lnTo>
                  <a:pt x="4126" y="194"/>
                </a:lnTo>
                <a:lnTo>
                  <a:pt x="4330" y="0"/>
                </a:lnTo>
                <a:lnTo>
                  <a:pt x="5687" y="0"/>
                </a:lnTo>
              </a:path>
            </a:pathLst>
          </a:custGeom>
          <a:noFill/>
          <a:ln w="28440">
            <a:solidFill>
              <a:schemeClr val="bg1"/>
            </a:solidFill>
            <a:miter/>
          </a:ln>
          <a:effectLst>
            <a:glow rad="101600">
              <a:schemeClr val="accent1">
                <a:satMod val="175000"/>
                <a:alpha val="40000"/>
              </a:schemeClr>
            </a:glow>
          </a:effectLst>
        </p:spPr>
        <p:style>
          <a:lnRef idx="0"/>
          <a:fillRef idx="0"/>
          <a:effectRef idx="0"/>
          <a:fontRef idx="minor"/>
        </p:style>
      </p:sp>
      <p:sp>
        <p:nvSpPr>
          <p:cNvPr id="81" name="CustomShape 4"/>
          <p:cNvSpPr/>
          <p:nvPr/>
        </p:nvSpPr>
        <p:spPr>
          <a:xfrm>
            <a:off x="7462440" y="226080"/>
            <a:ext cx="158040" cy="212040"/>
          </a:xfrm>
          <a:prstGeom prst="ellipse">
            <a:avLst/>
          </a:prstGeom>
          <a:solidFill>
            <a:srgbClr val="ffffff"/>
          </a:solidFill>
          <a:ln>
            <a:noFill/>
          </a:ln>
          <a:effectLst>
            <a:glow rad="101600">
              <a:schemeClr val="accent1">
                <a:satMod val="175000"/>
                <a:alpha val="40000"/>
              </a:schemeClr>
            </a:glow>
          </a:effectLst>
        </p:spPr>
        <p:style>
          <a:lnRef idx="0"/>
          <a:fillRef idx="0"/>
          <a:effectRef idx="0"/>
          <a:fontRef idx="minor"/>
        </p:style>
      </p:sp>
      <p:sp>
        <p:nvSpPr>
          <p:cNvPr id="82" name="CustomShape 5"/>
          <p:cNvSpPr/>
          <p:nvPr/>
        </p:nvSpPr>
        <p:spPr>
          <a:xfrm>
            <a:off x="4299480" y="576720"/>
            <a:ext cx="158040" cy="212040"/>
          </a:xfrm>
          <a:prstGeom prst="ellipse">
            <a:avLst/>
          </a:prstGeom>
          <a:solidFill>
            <a:srgbClr val="ffffff"/>
          </a:solidFill>
          <a:ln>
            <a:noFill/>
          </a:ln>
          <a:effectLst>
            <a:glow rad="101600">
              <a:schemeClr val="accent1">
                <a:satMod val="175000"/>
                <a:alpha val="40000"/>
              </a:schemeClr>
            </a:glow>
          </a:effectLst>
        </p:spPr>
        <p:style>
          <a:lnRef idx="0"/>
          <a:fillRef idx="0"/>
          <a:effectRef idx="0"/>
          <a:fontRef idx="minor"/>
        </p:style>
      </p:sp>
      <p:sp>
        <p:nvSpPr>
          <p:cNvPr id="83" name="CustomShape 6"/>
          <p:cNvSpPr/>
          <p:nvPr/>
        </p:nvSpPr>
        <p:spPr>
          <a:xfrm>
            <a:off x="6925680" y="7239240"/>
            <a:ext cx="3143520" cy="200160"/>
          </a:xfrm>
          <a:custGeom>
            <a:avLst/>
            <a:gdLst/>
            <a:ahLst/>
            <a:rect l="l" t="t" r="r" b="b"/>
            <a:pathLst>
              <a:path w="2158" h="105">
                <a:moveTo>
                  <a:pt x="0" y="0"/>
                </a:moveTo>
                <a:lnTo>
                  <a:pt x="1543" y="0"/>
                </a:lnTo>
                <a:lnTo>
                  <a:pt x="1713" y="105"/>
                </a:lnTo>
                <a:lnTo>
                  <a:pt x="2158" y="105"/>
                </a:lnTo>
              </a:path>
            </a:pathLst>
          </a:custGeom>
          <a:noFill/>
          <a:ln w="28440">
            <a:solidFill>
              <a:srgbClr val="ffffff"/>
            </a:solidFill>
            <a:miter/>
          </a:ln>
          <a:effectLst>
            <a:glow rad="101600">
              <a:schemeClr val="accent1">
                <a:satMod val="175000"/>
                <a:alpha val="40000"/>
              </a:schemeClr>
            </a:glow>
          </a:effectLst>
        </p:spPr>
        <p:style>
          <a:lnRef idx="0"/>
          <a:fillRef idx="0"/>
          <a:effectRef idx="0"/>
          <a:fontRef idx="minor"/>
        </p:style>
      </p:sp>
      <p:sp>
        <p:nvSpPr>
          <p:cNvPr id="84" name="CustomShape 7"/>
          <p:cNvSpPr/>
          <p:nvPr/>
        </p:nvSpPr>
        <p:spPr>
          <a:xfrm>
            <a:off x="3975120" y="6341040"/>
            <a:ext cx="6094080" cy="713160"/>
          </a:xfrm>
          <a:custGeom>
            <a:avLst/>
            <a:gdLst/>
            <a:ahLst/>
            <a:rect l="l" t="t" r="r" b="b"/>
            <a:pathLst>
              <a:path w="4181" h="369">
                <a:moveTo>
                  <a:pt x="4181" y="0"/>
                </a:moveTo>
                <a:lnTo>
                  <a:pt x="3706" y="275"/>
                </a:lnTo>
                <a:lnTo>
                  <a:pt x="1621" y="275"/>
                </a:lnTo>
                <a:lnTo>
                  <a:pt x="1463" y="369"/>
                </a:lnTo>
                <a:lnTo>
                  <a:pt x="0" y="369"/>
                </a:lnTo>
              </a:path>
            </a:pathLst>
          </a:custGeom>
          <a:noFill/>
          <a:ln w="28440">
            <a:solidFill>
              <a:srgbClr val="ffffff"/>
            </a:solidFill>
            <a:miter/>
          </a:ln>
          <a:effectLst>
            <a:glow rad="101600">
              <a:schemeClr val="accent1">
                <a:satMod val="175000"/>
                <a:alpha val="40000"/>
              </a:schemeClr>
            </a:glow>
          </a:effectLst>
        </p:spPr>
        <p:style>
          <a:lnRef idx="0"/>
          <a:fillRef idx="0"/>
          <a:effectRef idx="0"/>
          <a:fontRef idx="minor"/>
        </p:style>
      </p:sp>
      <p:sp>
        <p:nvSpPr>
          <p:cNvPr id="85" name="CustomShape 8"/>
          <p:cNvSpPr/>
          <p:nvPr/>
        </p:nvSpPr>
        <p:spPr>
          <a:xfrm>
            <a:off x="3790440" y="6928560"/>
            <a:ext cx="176040" cy="236160"/>
          </a:xfrm>
          <a:prstGeom prst="ellipse">
            <a:avLst/>
          </a:prstGeom>
          <a:solidFill>
            <a:srgbClr val="ffffff"/>
          </a:solidFill>
          <a:ln>
            <a:noFill/>
          </a:ln>
          <a:effectLst>
            <a:glow rad="101600">
              <a:schemeClr val="accent1">
                <a:satMod val="175000"/>
                <a:alpha val="40000"/>
              </a:schemeClr>
            </a:glow>
          </a:effectLst>
        </p:spPr>
        <p:style>
          <a:lnRef idx="0"/>
          <a:fillRef idx="0"/>
          <a:effectRef idx="0"/>
          <a:fontRef idx="minor"/>
        </p:style>
      </p:sp>
      <p:sp>
        <p:nvSpPr>
          <p:cNvPr id="86" name="CustomShape 9"/>
          <p:cNvSpPr/>
          <p:nvPr/>
        </p:nvSpPr>
        <p:spPr>
          <a:xfrm>
            <a:off x="6829200" y="7133040"/>
            <a:ext cx="176040" cy="236160"/>
          </a:xfrm>
          <a:prstGeom prst="ellipse">
            <a:avLst/>
          </a:prstGeom>
          <a:solidFill>
            <a:srgbClr val="ffffff"/>
          </a:solidFill>
          <a:ln>
            <a:noFill/>
          </a:ln>
          <a:effectLst>
            <a:glow rad="101600">
              <a:schemeClr val="accent1">
                <a:satMod val="175000"/>
                <a:alpha val="40000"/>
              </a:schemeClr>
            </a:glow>
          </a:effectLst>
        </p:spPr>
        <p:style>
          <a:lnRef idx="0"/>
          <a:fillRef idx="0"/>
          <a:effectRef idx="0"/>
          <a:fontRef idx="minor"/>
        </p:style>
      </p:sp>
      <p:sp>
        <p:nvSpPr>
          <p:cNvPr id="87" name="CustomShape 10"/>
          <p:cNvSpPr/>
          <p:nvPr/>
        </p:nvSpPr>
        <p:spPr>
          <a:xfrm>
            <a:off x="504000" y="2844720"/>
            <a:ext cx="9066240" cy="1256760"/>
          </a:xfrm>
          <a:prstGeom prst="rect">
            <a:avLst/>
          </a:prstGeom>
          <a:noFill/>
          <a:ln>
            <a:noFill/>
          </a:ln>
        </p:spPr>
        <p:style>
          <a:lnRef idx="0"/>
          <a:fillRef idx="0"/>
          <a:effectRef idx="0"/>
          <a:fontRef idx="minor"/>
        </p:style>
        <p:txBody>
          <a:bodyPr lIns="0" rIns="0" tIns="0" bIns="0" anchor="ctr"/>
          <a:p>
            <a:pPr algn="ctr">
              <a:lnSpc>
                <a:spcPct val="100000"/>
              </a:lnSpc>
            </a:pPr>
            <a:r>
              <a:rPr b="1" lang="en-IN" sz="4000" spc="-1" strike="noStrike">
                <a:solidFill>
                  <a:srgbClr val="ffffff"/>
                </a:solidFill>
                <a:uFill>
                  <a:solidFill>
                    <a:srgbClr val="ffffff"/>
                  </a:solidFill>
                </a:uFill>
                <a:latin typeface="Century Schoolbook L"/>
                <a:ea typeface="DejaVu Sans"/>
              </a:rPr>
              <a:t>GCP Hackathon</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4000" spc="-1" strike="noStrike">
                <a:solidFill>
                  <a:srgbClr val="ffffff"/>
                </a:solidFill>
                <a:uFill>
                  <a:solidFill>
                    <a:srgbClr val="ffffff"/>
                  </a:solidFill>
                </a:uFill>
                <a:latin typeface="Century Schoolbook L"/>
                <a:ea typeface="DejaVu Sans"/>
              </a:rPr>
              <a:t>GOOGLE CLOUD VISION-API</a:t>
            </a:r>
            <a:endParaRPr b="0" lang="en-IN" sz="1800" spc="-1" strike="noStrike">
              <a:solidFill>
                <a:srgbClr val="000000"/>
              </a:solidFill>
              <a:uFill>
                <a:solidFill>
                  <a:srgbClr val="ffffff"/>
                </a:solidFill>
              </a:uFill>
              <a:latin typeface="Arial"/>
            </a:endParaRPr>
          </a:p>
          <a:p>
            <a:pPr algn="ctr">
              <a:lnSpc>
                <a:spcPct val="100000"/>
              </a:lnSpc>
            </a:pPr>
            <a:r>
              <a:rPr b="1" lang="en-IN" sz="4000" spc="-1" strike="noStrike">
                <a:solidFill>
                  <a:srgbClr val="ffffff"/>
                </a:solidFill>
                <a:uFill>
                  <a:solidFill>
                    <a:srgbClr val="ffffff"/>
                  </a:solidFill>
                </a:uFill>
                <a:latin typeface="Century Schoolbook L"/>
                <a:ea typeface="DejaVu Sans"/>
              </a:rPr>
              <a:t>(Reunion 2.0)</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4000" spc="-1" strike="noStrike">
                <a:solidFill>
                  <a:srgbClr val="ffffff"/>
                </a:solidFill>
                <a:uFill>
                  <a:solidFill>
                    <a:srgbClr val="ffffff"/>
                  </a:solidFill>
                </a:uFill>
                <a:latin typeface="Century Schoolbook L"/>
                <a:ea typeface="DejaVu Sans"/>
              </a:rPr>
              <a:t>Himanshu Sharma,</a:t>
            </a:r>
            <a:endParaRPr b="0" lang="en-IN" sz="1800" spc="-1" strike="noStrike">
              <a:solidFill>
                <a:srgbClr val="000000"/>
              </a:solidFill>
              <a:uFill>
                <a:solidFill>
                  <a:srgbClr val="ffffff"/>
                </a:solidFill>
              </a:uFill>
              <a:latin typeface="Arial"/>
            </a:endParaRPr>
          </a:p>
          <a:p>
            <a:pPr algn="ctr">
              <a:lnSpc>
                <a:spcPct val="100000"/>
              </a:lnSpc>
            </a:pPr>
            <a:r>
              <a:rPr b="1" lang="en-IN" sz="4000" spc="-1" strike="noStrike">
                <a:solidFill>
                  <a:srgbClr val="ffffff"/>
                </a:solidFill>
                <a:uFill>
                  <a:solidFill>
                    <a:srgbClr val="ffffff"/>
                  </a:solidFill>
                </a:uFill>
                <a:latin typeface="Century Schoolbook L"/>
                <a:ea typeface="DejaVu Sans"/>
              </a:rPr>
              <a:t>Sumit jangir</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Tree>
  </p:cSld>
  <mc:AlternateContent>
    <mc:Choice Requires="p14">
      <p:transition spd="slow">
        <p14:vortex/>
      </p:transition>
    </mc:Choice>
    <mc:Fallback>
      <p:transition spd="slow">
        <p:fade/>
      </p:transition>
    </mc:Fallback>
  </mc:AlternateContent>
  <p:timing>
    <p:tnLst>
      <p:par>
        <p:cTn id="1" dur="indefinite" restart="never" nodeType="tmRoot">
          <p:childTnLst>
            <p:seq>
              <p:cTn id="2" nodeType="mainSeq">
                <p:childTnLst>
                  <p:par>
                    <p:cTn id="3" fill="freeze">
                      <p:stCondLst>
                        <p:cond delay="0"/>
                      </p:stCondLst>
                      <p:childTnLst>
                        <p:par>
                          <p:cTn id="4" fill="freeze">
                            <p:stCondLst>
                              <p:cond delay="0"/>
                            </p:stCondLst>
                            <p:childTnLst>
                              <p:par>
                                <p:cTn id="5" nodeType="afterEffect" fill="hold" presetClass="entr" presetID="53" presetSubtype="16">
                                  <p:stCondLst>
                                    <p:cond delay="0"/>
                                  </p:stCondLst>
                                  <p:childTnLst>
                                    <p:set>
                                      <p:cBhvr>
                                        <p:cTn id="6" dur="1" fill="hold">
                                          <p:stCondLst>
                                            <p:cond delay="0"/>
                                          </p:stCondLst>
                                        </p:cTn>
                                        <p:attrNameLst>
                                          <p:attrName>style.visibility</p:attrName>
                                        </p:attrNameLst>
                                      </p:cBhvr>
                                      <p:to>
                                        <p:strVal val="visible"/>
                                      </p:to>
                                    </p:set>
                                    <p:anim calcmode="lin" valueType="str">
                                      <p:cBhvr additive="repl">
                                        <p:cTn id="7" dur="700" fill="hold"/>
                                      </p:cBhvr>
                                      <p:tavLst>
                                        <p:tav tm="100000">
                                          <p:val>
                                            <p:strVal val="width"/>
                                          </p:val>
                                        </p:tav>
                                      </p:tavLst>
                                    </p:anim>
                                    <p:anim calcmode="lin" valueType="str">
                                      <p:cBhvr additive="repl">
                                        <p:cTn id="8" dur="700" fill="hold"/>
                                      </p:cBhvr>
                                      <p:tavLst>
                                        <p:tav tm="100000">
                                          <p:val>
                                            <p:strVal val="height"/>
                                          </p:val>
                                        </p:tav>
                                      </p:tavLst>
                                    </p:anim>
                                    <p:animEffect filter="fade" transition="in">
                                      <p:cBhvr additive="repl">
                                        <p:cTn id="9" dur="7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32000" y="504000"/>
            <a:ext cx="9216360" cy="6480360"/>
          </a:xfrm>
          <a:prstGeom prst="rect">
            <a:avLst/>
          </a:prstGeom>
          <a:solidFill>
            <a:srgbClr val="330033"/>
          </a:solidFill>
          <a:ln>
            <a:noFill/>
          </a:ln>
        </p:spPr>
        <p:style>
          <a:lnRef idx="0"/>
          <a:fillRef idx="0"/>
          <a:effectRef idx="0"/>
          <a:fontRef idx="minor"/>
        </p:style>
        <p:txBody>
          <a:bodyPr lIns="90000" rIns="90000" tIns="45000" bIns="45000"/>
          <a:p>
            <a:pPr>
              <a:lnSpc>
                <a:spcPct val="100000"/>
              </a:lnSpc>
            </a:pPr>
            <a:endParaRPr b="0" lang="en-IN" sz="1050" spc="-1" strike="noStrike">
              <a:solidFill>
                <a:srgbClr val="800000"/>
              </a:solidFill>
              <a:uFill>
                <a:solidFill>
                  <a:srgbClr val="ffffff"/>
                </a:solidFill>
              </a:uFill>
              <a:latin typeface="Arial"/>
            </a:endParaRPr>
          </a:p>
          <a:p>
            <a:pPr>
              <a:lnSpc>
                <a:spcPct val="100000"/>
              </a:lnSpc>
            </a:pPr>
            <a:endParaRPr b="0" lang="en-IN" sz="1050" spc="-1" strike="noStrike">
              <a:solidFill>
                <a:srgbClr val="800000"/>
              </a:solidFill>
              <a:uFill>
                <a:solidFill>
                  <a:srgbClr val="ffffff"/>
                </a:solidFill>
              </a:uFill>
              <a:latin typeface="Arial"/>
            </a:endParaRPr>
          </a:p>
          <a:p>
            <a:pPr>
              <a:lnSpc>
                <a:spcPct val="100000"/>
              </a:lnSpc>
            </a:pPr>
            <a:endParaRPr b="0" lang="en-IN" sz="1050" spc="-1" strike="noStrike">
              <a:solidFill>
                <a:srgbClr val="800000"/>
              </a:solidFill>
              <a:uFill>
                <a:solidFill>
                  <a:srgbClr val="ffffff"/>
                </a:solidFill>
              </a:uFill>
              <a:latin typeface="Arial"/>
            </a:endParaRPr>
          </a:p>
          <a:p>
            <a:pPr>
              <a:lnSpc>
                <a:spcPct val="100000"/>
              </a:lnSpc>
            </a:pPr>
            <a:endParaRPr b="0" lang="en-IN" sz="1050" spc="-1" strike="noStrike">
              <a:solidFill>
                <a:srgbClr val="800000"/>
              </a:solidFill>
              <a:uFill>
                <a:solidFill>
                  <a:srgbClr val="ffffff"/>
                </a:solidFill>
              </a:uFill>
              <a:latin typeface="Arial"/>
            </a:endParaRPr>
          </a:p>
          <a:p>
            <a:pPr>
              <a:lnSpc>
                <a:spcPct val="100000"/>
              </a:lnSpc>
            </a:pPr>
            <a:endParaRPr b="0" lang="en-IN" sz="1050" spc="-1" strike="noStrike">
              <a:solidFill>
                <a:srgbClr val="800000"/>
              </a:solidFill>
              <a:uFill>
                <a:solidFill>
                  <a:srgbClr val="ffffff"/>
                </a:solidFill>
              </a:uFill>
              <a:latin typeface="Arial"/>
            </a:endParaRPr>
          </a:p>
          <a:p>
            <a:pPr>
              <a:lnSpc>
                <a:spcPct val="100000"/>
              </a:lnSpc>
            </a:pPr>
            <a:endParaRPr b="0" lang="en-IN" sz="1050" spc="-1" strike="noStrike">
              <a:solidFill>
                <a:srgbClr val="800000"/>
              </a:solidFill>
              <a:uFill>
                <a:solidFill>
                  <a:srgbClr val="ffffff"/>
                </a:solidFill>
              </a:uFill>
              <a:latin typeface="Arial"/>
            </a:endParaRPr>
          </a:p>
          <a:p>
            <a:pPr>
              <a:lnSpc>
                <a:spcPct val="100000"/>
              </a:lnSpc>
            </a:pPr>
            <a:endParaRPr b="0" lang="en-IN" sz="1050" spc="-1" strike="noStrike">
              <a:solidFill>
                <a:srgbClr val="800000"/>
              </a:solidFill>
              <a:uFill>
                <a:solidFill>
                  <a:srgbClr val="ffffff"/>
                </a:solidFill>
              </a:uFill>
              <a:latin typeface="Arial"/>
            </a:endParaRPr>
          </a:p>
          <a:p>
            <a:pPr>
              <a:lnSpc>
                <a:spcPct val="100000"/>
              </a:lnSpc>
            </a:pPr>
            <a:endParaRPr b="0" lang="en-IN" sz="1050" spc="-1" strike="noStrike">
              <a:solidFill>
                <a:srgbClr val="800000"/>
              </a:solidFill>
              <a:uFill>
                <a:solidFill>
                  <a:srgbClr val="ffffff"/>
                </a:solidFill>
              </a:uFill>
              <a:latin typeface="Arial"/>
            </a:endParaRPr>
          </a:p>
          <a:p>
            <a:pPr>
              <a:lnSpc>
                <a:spcPct val="100000"/>
              </a:lnSpc>
            </a:pPr>
            <a:endParaRPr b="0" lang="en-IN" sz="1050" spc="-1" strike="noStrike">
              <a:solidFill>
                <a:srgbClr val="800000"/>
              </a:solidFill>
              <a:uFill>
                <a:solidFill>
                  <a:srgbClr val="ffffff"/>
                </a:solidFill>
              </a:uFill>
              <a:latin typeface="Arial"/>
            </a:endParaRPr>
          </a:p>
        </p:txBody>
      </p:sp>
      <p:sp>
        <p:nvSpPr>
          <p:cNvPr id="89" name="CustomShape 2"/>
          <p:cNvSpPr/>
          <p:nvPr/>
        </p:nvSpPr>
        <p:spPr>
          <a:xfrm>
            <a:off x="647640" y="903240"/>
            <a:ext cx="7766640" cy="1179720"/>
          </a:xfrm>
          <a:prstGeom prst="rect">
            <a:avLst/>
          </a:prstGeom>
          <a:noFill/>
          <a:ln>
            <a:noFill/>
          </a:ln>
        </p:spPr>
        <p:style>
          <a:lnRef idx="0"/>
          <a:fillRef idx="0"/>
          <a:effectRef idx="0"/>
          <a:fontRef idx="minor"/>
        </p:style>
        <p:txBody>
          <a:bodyPr lIns="90000" rIns="90000" tIns="45000" bIns="45000"/>
          <a:p>
            <a:pPr>
              <a:lnSpc>
                <a:spcPct val="100000"/>
              </a:lnSpc>
            </a:pPr>
            <a:r>
              <a:rPr b="1" lang="en-IN" sz="3600" spc="-1" strike="noStrike">
                <a:solidFill>
                  <a:srgbClr val="ffffff"/>
                </a:solidFill>
                <a:uFill>
                  <a:solidFill>
                    <a:srgbClr val="ffffff"/>
                  </a:solidFill>
                </a:uFill>
                <a:latin typeface="Arial"/>
                <a:ea typeface="Arial"/>
              </a:rPr>
              <a:t>	</a:t>
            </a:r>
            <a:r>
              <a:rPr b="1" lang="en-IN" sz="3600" spc="-1" strike="noStrike" u="sng">
                <a:solidFill>
                  <a:srgbClr val="ffffff"/>
                </a:solidFill>
                <a:uFill>
                  <a:solidFill>
                    <a:srgbClr val="ffffff"/>
                  </a:solidFill>
                </a:uFill>
                <a:latin typeface="Ubuntu"/>
                <a:ea typeface="Arial"/>
              </a:rPr>
              <a:t>Vision-API</a:t>
            </a:r>
            <a:endParaRPr b="0" lang="en-IN" sz="1800" spc="-1" strike="noStrike">
              <a:solidFill>
                <a:srgbClr val="000000"/>
              </a:solidFill>
              <a:uFill>
                <a:solidFill>
                  <a:srgbClr val="ffffff"/>
                </a:solidFill>
              </a:uFill>
              <a:latin typeface="Arial"/>
            </a:endParaRPr>
          </a:p>
          <a:p>
            <a:pPr>
              <a:lnSpc>
                <a:spcPct val="100000"/>
              </a:lnSpc>
            </a:pPr>
            <a:r>
              <a:rPr b="1" lang="en-IN" sz="3600" spc="-1" strike="noStrike" u="sng">
                <a:solidFill>
                  <a:srgbClr val="ffffff"/>
                </a:solidFill>
                <a:uFill>
                  <a:solidFill>
                    <a:srgbClr val="ffffff"/>
                  </a:solidFill>
                </a:uFill>
                <a:latin typeface="Ubuntu"/>
                <a:ea typeface="Arial"/>
              </a:rPr>
              <a:t>	</a:t>
            </a:r>
            <a:r>
              <a:rPr b="1" lang="en-IN" sz="3600" spc="-1" strike="noStrike" u="sng">
                <a:solidFill>
                  <a:srgbClr val="ffffff"/>
                </a:solidFill>
                <a:uFill>
                  <a:solidFill>
                    <a:srgbClr val="ffffff"/>
                  </a:solidFill>
                </a:uFill>
                <a:latin typeface="Ubuntu"/>
                <a:ea typeface="Arial"/>
              </a:rPr>
              <a:t>	</a:t>
            </a:r>
            <a:r>
              <a:rPr b="0" lang="en-IN" sz="3600" spc="-1" strike="noStrike" u="sng">
                <a:solidFill>
                  <a:srgbClr val="ffffff"/>
                </a:solidFill>
                <a:uFill>
                  <a:solidFill>
                    <a:srgbClr val="ffffff"/>
                  </a:solidFill>
                </a:uFill>
                <a:latin typeface="Ubuntu"/>
                <a:ea typeface="Arial"/>
              </a:rPr>
              <a:t>	</a:t>
            </a:r>
            <a:r>
              <a:rPr b="0" lang="en-IN" sz="1600" spc="-1" strike="noStrike">
                <a:solidFill>
                  <a:srgbClr val="ffffff"/>
                </a:solidFill>
                <a:uFill>
                  <a:solidFill>
                    <a:srgbClr val="ffffff"/>
                  </a:solidFill>
                </a:uFill>
                <a:latin typeface="Ubuntu"/>
                <a:ea typeface="Arial"/>
              </a:rPr>
              <a:t>Google Cloud Vision API enables developers to understand the content of an image by encapsulating </a:t>
            </a:r>
            <a:r>
              <a:rPr b="0" lang="en-IN" sz="1600" spc="-1" strike="noStrike">
                <a:solidFill>
                  <a:srgbClr val="ffffff"/>
                </a:solidFill>
                <a:uFill>
                  <a:solidFill>
                    <a:srgbClr val="ffffff"/>
                  </a:solidFill>
                </a:uFill>
                <a:latin typeface="Ubuntu"/>
                <a:ea typeface="Arial"/>
              </a:rPr>
              <a:t>powerful</a:t>
            </a:r>
            <a:r>
              <a:rPr b="0" lang="en-IN" sz="1600" spc="-1" strike="noStrike">
                <a:solidFill>
                  <a:srgbClr val="ffffff"/>
                </a:solidFill>
                <a:uFill>
                  <a:solidFill>
                    <a:srgbClr val="ffffff"/>
                  </a:solidFill>
                </a:uFill>
                <a:latin typeface="Ubuntu"/>
                <a:ea typeface="Arial"/>
              </a:rPr>
              <a:t> machine learning models in an easy to use REST API. It quickly classifies images into thousands of categories (e.g., "sailboat", "lion", "Eiffel Tower"), detects individual objects and faces within images, and finds and reads printed words contained within images. You can build metadata on your image catalog, moderate offensive content, or enable new marketing scenarios through image sentiment analysis. Analyze images uploaded in the request or integrate with your image storage on Google Cloud Storage</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ffffff"/>
                </a:solidFill>
                <a:uFill>
                  <a:solidFill>
                    <a:srgbClr val="ffffff"/>
                  </a:solidFill>
                </a:uFill>
                <a:latin typeface="Ubuntu"/>
                <a:ea typeface="Arial"/>
              </a:rPr>
              <a:t>	</a:t>
            </a:r>
            <a:r>
              <a:rPr b="0" lang="en-IN" sz="1600" spc="-1" strike="noStrike">
                <a:solidFill>
                  <a:srgbClr val="ffffff"/>
                </a:solidFill>
                <a:uFill>
                  <a:solidFill>
                    <a:srgbClr val="ffffff"/>
                  </a:solidFill>
                </a:uFill>
                <a:latin typeface="Ubuntu"/>
                <a:ea typeface="Arial"/>
              </a:rPr>
              <a:t>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ffffff"/>
                </a:solidFill>
                <a:uFill>
                  <a:solidFill>
                    <a:srgbClr val="ffffff"/>
                  </a:solidFill>
                </a:uFill>
                <a:latin typeface="Ubuntu"/>
                <a:ea typeface="Arial"/>
              </a:rPr>
              <a:t>Insight From Your Images-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ffffff"/>
                </a:solidFill>
                <a:uFill>
                  <a:solidFill>
                    <a:srgbClr val="ffffff"/>
                  </a:solidFill>
                </a:uFill>
                <a:latin typeface="Ubuntu"/>
                <a:ea typeface="Arial"/>
              </a:rPr>
              <a:t>Easily detect broad sets of objects in your images, from flowers, animals, or transportation to thousands of other object categories commonly found within images. Vision API improves over time as new concepts are introduced and accuracy is improved</a:t>
            </a:r>
            <a:r>
              <a:rPr b="0" lang="en-IN" sz="1800" spc="-1" strike="noStrike">
                <a:solidFill>
                  <a:srgbClr val="ffffff"/>
                </a:solidFill>
                <a:uFill>
                  <a:solidFill>
                    <a:srgbClr val="ffffff"/>
                  </a:solidFill>
                </a:uFill>
                <a:latin typeface="Ubuntu"/>
                <a:ea typeface="Arial"/>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42000"/>
              </a:lnSpc>
            </a:pPr>
            <a:endParaRPr b="0" lang="en-IN" sz="1800" spc="-1" strike="noStrike">
              <a:solidFill>
                <a:srgbClr val="000000"/>
              </a:solidFill>
              <a:uFill>
                <a:solidFill>
                  <a:srgbClr val="ffffff"/>
                </a:solidFill>
              </a:uFill>
              <a:latin typeface="Arial"/>
            </a:endParaRPr>
          </a:p>
          <a:p>
            <a:pPr algn="ctr">
              <a:lnSpc>
                <a:spcPct val="54000"/>
              </a:lnSpc>
            </a:pPr>
            <a:endParaRPr b="0" lang="en-IN" sz="1800" spc="-1" strike="noStrike">
              <a:solidFill>
                <a:srgbClr val="000000"/>
              </a:solidFill>
              <a:uFill>
                <a:solidFill>
                  <a:srgbClr val="ffffff"/>
                </a:solidFill>
              </a:uFill>
              <a:latin typeface="Arial"/>
            </a:endParaRPr>
          </a:p>
        </p:txBody>
      </p:sp>
    </p:spTree>
  </p:cSld>
  <p:timing>
    <p:tnLst>
      <p:par>
        <p:cTn id="10" dur="indefinite" restart="never" nodeType="tmRoot">
          <p:childTnLst>
            <p:seq>
              <p:cTn id="11"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16000" y="288000"/>
            <a:ext cx="9576000" cy="6696000"/>
          </a:xfrm>
          <a:prstGeom prst="rect">
            <a:avLst/>
          </a:prstGeom>
          <a:solidFill>
            <a:srgbClr val="330033"/>
          </a:solid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ffffff"/>
                </a:solidFill>
                <a:uFill>
                  <a:solidFill>
                    <a:srgbClr val="ffffff"/>
                  </a:solidFill>
                </a:uFill>
                <a:latin typeface="Ubuntu"/>
                <a:ea typeface="DejaVu Sans"/>
              </a:rPr>
              <a:t>D</a:t>
            </a:r>
            <a:r>
              <a:rPr b="0" lang="en-IN" sz="2000" spc="-1" strike="noStrike">
                <a:solidFill>
                  <a:srgbClr val="ffffff"/>
                </a:solidFill>
                <a:uFill>
                  <a:solidFill>
                    <a:srgbClr val="ffffff"/>
                  </a:solidFill>
                </a:uFill>
                <a:latin typeface="Ubuntu"/>
                <a:ea typeface="DejaVu Sans"/>
              </a:rPr>
              <a:t>etect Inappropriate Content-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ffffff"/>
                </a:solidFill>
                <a:uFill>
                  <a:solidFill>
                    <a:srgbClr val="ffffff"/>
                  </a:solidFill>
                </a:uFill>
                <a:latin typeface="Ubuntu"/>
                <a:ea typeface="DejaVu Sans"/>
              </a:rPr>
              <a:t>	</a:t>
            </a:r>
            <a:r>
              <a:rPr b="0" lang="en-IN" sz="2000" spc="-1" strike="noStrike">
                <a:solidFill>
                  <a:srgbClr val="ffffff"/>
                </a:solidFill>
                <a:uFill>
                  <a:solidFill>
                    <a:srgbClr val="ffffff"/>
                  </a:solidFill>
                </a:uFill>
                <a:latin typeface="Ubuntu"/>
                <a:ea typeface="DejaVu Sans"/>
              </a:rPr>
              <a:t>Powered by Google SafeSearch, easily moderate content from your crowd sourced images. Vision API enables you to detect different types of inappropriate content from adult to violent content.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ffffff"/>
                </a:solidFill>
                <a:uFill>
                  <a:solidFill>
                    <a:srgbClr val="ffffff"/>
                  </a:solidFill>
                </a:uFill>
                <a:latin typeface="Ubuntu"/>
                <a:ea typeface="DejaVu Sans"/>
              </a:rPr>
              <a:t>	</a:t>
            </a:r>
            <a:r>
              <a:rPr b="0" lang="en-IN" sz="2000" spc="-1" strike="noStrike">
                <a:solidFill>
                  <a:srgbClr val="ffffff"/>
                </a:solidFill>
                <a:uFill>
                  <a:solidFill>
                    <a:srgbClr val="ffffff"/>
                  </a:solidFill>
                </a:uFill>
                <a:latin typeface="Ubuntu"/>
                <a:ea typeface="DejaVu Sans"/>
              </a:rPr>
              <a:t>Those things were succesfully integrated in the given cloud vision api.Due</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ffffff"/>
                </a:solidFill>
                <a:uFill>
                  <a:solidFill>
                    <a:srgbClr val="ffffff"/>
                  </a:solidFill>
                </a:uFill>
                <a:latin typeface="Ubuntu"/>
                <a:ea typeface="DejaVu Sans"/>
              </a:rPr>
              <a:t>To this API image recognization,text filtering ,font logo detections are solved.GoogleCloud Vision-Api provides functionality to achieve these stuffs.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91" name="" descr=""/>
          <p:cNvPicPr/>
          <p:nvPr/>
        </p:nvPicPr>
        <p:blipFill>
          <a:blip r:embed="rId1"/>
          <a:stretch/>
        </p:blipFill>
        <p:spPr>
          <a:xfrm>
            <a:off x="1440000" y="3597120"/>
            <a:ext cx="6624000" cy="3387960"/>
          </a:xfrm>
          <a:prstGeom prst="rect">
            <a:avLst/>
          </a:prstGeom>
          <a:ln>
            <a:noFill/>
          </a:ln>
        </p:spPr>
      </p:pic>
    </p:spTree>
  </p:cSld>
  <p:timing>
    <p:tnLst>
      <p:par>
        <p:cTn id="12" dur="indefinite" restart="never" nodeType="tmRoot">
          <p:childTnLst>
            <p:seq>
              <p:cTn id="13"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30640" y="360000"/>
            <a:ext cx="9285840" cy="6624000"/>
          </a:xfrm>
          <a:prstGeom prst="rect">
            <a:avLst/>
          </a:prstGeom>
          <a:solidFill>
            <a:srgbClr val="330033"/>
          </a:solid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a:t>
            </a:r>
            <a:r>
              <a:rPr b="0" lang="en-IN" sz="2000" spc="-1" strike="noStrike">
                <a:solidFill>
                  <a:srgbClr val="ffffff"/>
                </a:solidFill>
                <a:uFill>
                  <a:solidFill>
                    <a:srgbClr val="ffffff"/>
                  </a:solidFill>
                </a:uFill>
                <a:latin typeface="Arial"/>
                <a:ea typeface="DejaVu Sans"/>
              </a:rPr>
              <a:t>During the creation of Cloud Vison-api,first we have to make a account an account of Google Cloud Platform,after the signing in we have to enable the cloud vision API ,after that using Python scripting language we can create</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ffffff"/>
                </a:solidFill>
                <a:uFill>
                  <a:solidFill>
                    <a:srgbClr val="ffffff"/>
                  </a:solidFill>
                </a:uFill>
                <a:latin typeface="Arial"/>
                <a:ea typeface="DejaVu Sans"/>
              </a:rPr>
              <a:t>A script to call the Vision API.</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ffffff"/>
                </a:solidFill>
                <a:uFill>
                  <a:solidFill>
                    <a:srgbClr val="ffffff"/>
                  </a:solidFill>
                </a:uFill>
                <a:latin typeface="Arial"/>
                <a:ea typeface="DejaVu Sans"/>
              </a:rPr>
              <a:t>	</a:t>
            </a:r>
            <a:r>
              <a:rPr b="0" lang="en-IN" sz="2000" spc="-1" strike="noStrike">
                <a:solidFill>
                  <a:srgbClr val="ffffff"/>
                </a:solidFill>
                <a:uFill>
                  <a:solidFill>
                    <a:srgbClr val="ffffff"/>
                  </a:solidFill>
                </a:uFill>
                <a:latin typeface="Arial"/>
                <a:ea typeface="DejaVu Sans"/>
              </a:rPr>
              <a:t>First we have to make a oauthetication ,using the credentials of serivce key</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ffffff"/>
                </a:solidFill>
                <a:uFill>
                  <a:solidFill>
                    <a:srgbClr val="ffffff"/>
                  </a:solidFill>
                </a:uFill>
                <a:latin typeface="Arial"/>
                <a:ea typeface="DejaVu Sans"/>
              </a:rPr>
              <a:t>Which will be used to grant a permission during the callback url.As the oauthentication done ,the script will load the cloud vision api and send the given image as object to call the vision api,and it will load the json file </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ffffff"/>
                </a:solidFill>
                <a:uFill>
                  <a:solidFill>
                    <a:srgbClr val="ffffff"/>
                  </a:solidFill>
                </a:uFill>
                <a:latin typeface="Arial"/>
                <a:ea typeface="DejaVu Sans"/>
              </a:rPr>
              <a:t>And we can easily get the parameters required to print the information regarding the image we passed as object to the given file</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ffffff"/>
                </a:solidFill>
                <a:uFill>
                  <a:solidFill>
                    <a:srgbClr val="ffffff"/>
                  </a:solidFill>
                </a:uFill>
                <a:latin typeface="Arial"/>
                <a:ea typeface="DejaVu Sans"/>
              </a:rPr>
              <a:t>	</a:t>
            </a:r>
            <a:r>
              <a:rPr b="0" lang="en-IN" sz="2000" spc="-1" strike="noStrike">
                <a:solidFill>
                  <a:srgbClr val="ffffff"/>
                </a:solidFill>
                <a:uFill>
                  <a:solidFill>
                    <a:srgbClr val="ffffff"/>
                  </a:solidFill>
                </a:uFill>
                <a:latin typeface="Arial"/>
                <a:ea typeface="DejaVu Sans"/>
              </a:rPr>
              <a:t>	</a:t>
            </a:r>
            <a:r>
              <a:rPr b="0" lang="en-IN" sz="2000" spc="-1" strike="noStrike">
                <a:solidFill>
                  <a:srgbClr val="ffffff"/>
                </a:solidFill>
                <a:uFill>
                  <a:solidFill>
                    <a:srgbClr val="ffffff"/>
                  </a:solidFill>
                </a:uFill>
                <a:latin typeface="Arial"/>
                <a:ea typeface="DejaVu Sans"/>
              </a:rPr>
              <a:t>So basically we require the knowlegde about the api calling in Python3.0</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ffffff"/>
                </a:solidFill>
                <a:uFill>
                  <a:solidFill>
                    <a:srgbClr val="ffffff"/>
                  </a:solidFill>
                </a:uFill>
                <a:latin typeface="Arial"/>
                <a:ea typeface="DejaVu Sans"/>
              </a:rPr>
              <a:t>And JSON to get the image annalysis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93" name="CustomShape 2"/>
          <p:cNvSpPr/>
          <p:nvPr/>
        </p:nvSpPr>
        <p:spPr>
          <a:xfrm>
            <a:off x="808920" y="698040"/>
            <a:ext cx="7200360" cy="608760"/>
          </a:xfrm>
          <a:prstGeom prst="rect">
            <a:avLst/>
          </a:prstGeom>
          <a:noFill/>
          <a:ln>
            <a:noFill/>
          </a:ln>
        </p:spPr>
        <p:style>
          <a:lnRef idx="0"/>
          <a:fillRef idx="0"/>
          <a:effectRef idx="0"/>
          <a:fontRef idx="minor"/>
        </p:style>
        <p:txBody>
          <a:bodyPr lIns="90000" rIns="90000" tIns="45000" bIns="45000"/>
          <a:p>
            <a:pPr>
              <a:lnSpc>
                <a:spcPct val="100000"/>
              </a:lnSpc>
            </a:pPr>
            <a:r>
              <a:rPr b="1" lang="en-IN" sz="3600" spc="-1" strike="noStrike">
                <a:solidFill>
                  <a:srgbClr val="ffffff"/>
                </a:solidFill>
                <a:uFill>
                  <a:solidFill>
                    <a:srgbClr val="ffffff"/>
                  </a:solidFill>
                </a:uFill>
                <a:latin typeface="Ubuntu"/>
                <a:ea typeface="Arial"/>
              </a:rPr>
              <a:t>Technology/GCP Stack</a:t>
            </a:r>
            <a:endParaRPr b="0" lang="en-IN" sz="1800" spc="-1" strike="noStrike">
              <a:solidFill>
                <a:srgbClr val="000000"/>
              </a:solidFill>
              <a:uFill>
                <a:solidFill>
                  <a:srgbClr val="ffffff"/>
                </a:solidFill>
              </a:uFill>
              <a:latin typeface="Ubuntu"/>
            </a:endParaRPr>
          </a:p>
          <a:p>
            <a:pPr algn="ctr">
              <a:lnSpc>
                <a:spcPct val="42000"/>
              </a:lnSpc>
            </a:pPr>
            <a:endParaRPr b="0" lang="en-IN" sz="1800" spc="-1" strike="noStrike">
              <a:solidFill>
                <a:srgbClr val="000000"/>
              </a:solidFill>
              <a:uFill>
                <a:solidFill>
                  <a:srgbClr val="ffffff"/>
                </a:solidFill>
              </a:uFill>
              <a:latin typeface="Ubuntu"/>
            </a:endParaRPr>
          </a:p>
          <a:p>
            <a:pPr algn="ctr">
              <a:lnSpc>
                <a:spcPct val="54000"/>
              </a:lnSpc>
            </a:pPr>
            <a:endParaRPr b="0" lang="en-IN" sz="1800" spc="-1" strike="noStrike">
              <a:solidFill>
                <a:srgbClr val="000000"/>
              </a:solidFill>
              <a:uFill>
                <a:solidFill>
                  <a:srgbClr val="ffffff"/>
                </a:solidFill>
              </a:uFill>
              <a:latin typeface="Ubuntu"/>
            </a:endParaRPr>
          </a:p>
        </p:txBody>
      </p:sp>
    </p:spTree>
  </p:cSld>
  <p:timing>
    <p:tnLst>
      <p:par>
        <p:cTn id="14" dur="indefinite" restart="never" nodeType="tmRoot">
          <p:childTnLst>
            <p:seq>
              <p:cTn id="15"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512000" y="3312000"/>
            <a:ext cx="7128000" cy="4032000"/>
          </a:xfrm>
          <a:prstGeom prst="rect">
            <a:avLst/>
          </a:prstGeom>
          <a:blipFill>
            <a:blip r:embed="rId1"/>
            <a:tile/>
          </a:blip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ffffff"/>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95" name="CustomShape 2"/>
          <p:cNvSpPr/>
          <p:nvPr/>
        </p:nvSpPr>
        <p:spPr>
          <a:xfrm>
            <a:off x="647640" y="1086120"/>
            <a:ext cx="8566920" cy="18644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42000"/>
              </a:lnSpc>
            </a:pPr>
            <a:endParaRPr b="0" lang="en-IN" sz="1800" spc="-1" strike="noStrike">
              <a:solidFill>
                <a:srgbClr val="000000"/>
              </a:solidFill>
              <a:uFill>
                <a:solidFill>
                  <a:srgbClr val="ffffff"/>
                </a:solidFill>
              </a:uFill>
              <a:latin typeface="Arial"/>
            </a:endParaRPr>
          </a:p>
          <a:p>
            <a:pPr algn="ctr">
              <a:lnSpc>
                <a:spcPct val="54000"/>
              </a:lnSpc>
            </a:pPr>
            <a:endParaRPr b="0" lang="en-IN" sz="1800" spc="-1" strike="noStrike">
              <a:solidFill>
                <a:srgbClr val="000000"/>
              </a:solidFill>
              <a:uFill>
                <a:solidFill>
                  <a:srgbClr val="ffffff"/>
                </a:solidFill>
              </a:uFill>
              <a:latin typeface="Arial"/>
            </a:endParaRPr>
          </a:p>
        </p:txBody>
      </p:sp>
      <p:pic>
        <p:nvPicPr>
          <p:cNvPr id="96" name="" descr=""/>
          <p:cNvPicPr/>
          <p:nvPr/>
        </p:nvPicPr>
        <p:blipFill>
          <a:blip r:embed="rId2"/>
          <a:stretch/>
        </p:blipFill>
        <p:spPr>
          <a:xfrm>
            <a:off x="2304000" y="326160"/>
            <a:ext cx="5256000" cy="2956680"/>
          </a:xfrm>
          <a:prstGeom prst="rect">
            <a:avLst/>
          </a:prstGeom>
          <a:ln>
            <a:noFill/>
          </a:ln>
        </p:spPr>
      </p:pic>
    </p:spTree>
  </p:cSld>
  <p:timing>
    <p:tnLst>
      <p:par>
        <p:cTn id="16" dur="indefinite" restart="never" nodeType="tmRoot">
          <p:childTnLst>
            <p:seq>
              <p:cTn id="17"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03640" y="648000"/>
            <a:ext cx="9138240" cy="6408000"/>
          </a:xfrm>
          <a:prstGeom prst="rect">
            <a:avLst/>
          </a:prstGeom>
          <a:solidFill>
            <a:srgbClr val="330033"/>
          </a:solid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Ubuntu"/>
            </a:endParaRPr>
          </a:p>
          <a:p>
            <a:pPr>
              <a:lnSpc>
                <a:spcPct val="100000"/>
              </a:lnSpc>
            </a:pPr>
            <a:endParaRPr b="0" lang="en-IN" sz="1800" spc="-1" strike="noStrike">
              <a:solidFill>
                <a:srgbClr val="000000"/>
              </a:solidFill>
              <a:uFill>
                <a:solidFill>
                  <a:srgbClr val="ffffff"/>
                </a:solidFill>
              </a:uFill>
              <a:latin typeface="Ubuntu"/>
            </a:endParaRPr>
          </a:p>
          <a:p>
            <a:pPr>
              <a:lnSpc>
                <a:spcPct val="100000"/>
              </a:lnSpc>
            </a:pPr>
            <a:endParaRPr b="0" lang="en-IN" sz="1800" spc="-1" strike="noStrike">
              <a:solidFill>
                <a:srgbClr val="000000"/>
              </a:solidFill>
              <a:uFill>
                <a:solidFill>
                  <a:srgbClr val="ffffff"/>
                </a:solidFill>
              </a:uFill>
              <a:latin typeface="Ubuntu"/>
            </a:endParaRPr>
          </a:p>
          <a:p>
            <a:pPr>
              <a:lnSpc>
                <a:spcPct val="100000"/>
              </a:lnSpc>
            </a:pPr>
            <a:endParaRPr b="0" lang="en-IN" sz="1800" spc="-1" strike="noStrike">
              <a:solidFill>
                <a:srgbClr val="000000"/>
              </a:solidFill>
              <a:uFill>
                <a:solidFill>
                  <a:srgbClr val="ffffff"/>
                </a:solidFill>
              </a:uFill>
              <a:latin typeface="Ubuntu"/>
            </a:endParaRPr>
          </a:p>
          <a:p>
            <a:pPr>
              <a:lnSpc>
                <a:spcPct val="100000"/>
              </a:lnSpc>
            </a:pPr>
            <a:endParaRPr b="0" lang="en-IN" sz="1800" spc="-1" strike="noStrike">
              <a:solidFill>
                <a:srgbClr val="000000"/>
              </a:solidFill>
              <a:uFill>
                <a:solidFill>
                  <a:srgbClr val="ffffff"/>
                </a:solidFill>
              </a:uFill>
              <a:latin typeface="Ubuntu"/>
            </a:endParaRPr>
          </a:p>
        </p:txBody>
      </p:sp>
      <p:sp>
        <p:nvSpPr>
          <p:cNvPr id="98" name="CustomShape 2"/>
          <p:cNvSpPr/>
          <p:nvPr/>
        </p:nvSpPr>
        <p:spPr>
          <a:xfrm>
            <a:off x="647640" y="903240"/>
            <a:ext cx="8857080" cy="1179720"/>
          </a:xfrm>
          <a:prstGeom prst="rect">
            <a:avLst/>
          </a:prstGeom>
          <a:noFill/>
          <a:ln>
            <a:noFill/>
          </a:ln>
        </p:spPr>
        <p:style>
          <a:lnRef idx="0"/>
          <a:fillRef idx="0"/>
          <a:effectRef idx="0"/>
          <a:fontRef idx="minor"/>
        </p:style>
        <p:txBody>
          <a:bodyPr lIns="90000" rIns="90000" tIns="45000" bIns="45000"/>
          <a:p>
            <a:pPr>
              <a:lnSpc>
                <a:spcPct val="100000"/>
              </a:lnSpc>
            </a:pPr>
            <a:r>
              <a:rPr b="1" lang="en-IN" sz="3600" spc="-1" strike="noStrike" u="sng">
                <a:solidFill>
                  <a:srgbClr val="ffffff"/>
                </a:solidFill>
                <a:uFill>
                  <a:solidFill>
                    <a:srgbClr val="ffffff"/>
                  </a:solidFill>
                </a:uFill>
                <a:latin typeface="Ubuntu"/>
                <a:ea typeface="Arial"/>
              </a:rPr>
              <a:t>Challenges faced-</a:t>
            </a:r>
            <a:r>
              <a:rPr b="1" lang="en-IN" sz="3600" spc="-1" strike="noStrike" u="sng">
                <a:solidFill>
                  <a:srgbClr val="ffffff"/>
                </a:solidFill>
                <a:uFill>
                  <a:solidFill>
                    <a:srgbClr val="ffffff"/>
                  </a:solidFill>
                </a:uFill>
                <a:latin typeface="Ubuntu"/>
                <a:ea typeface="Arial"/>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800" spc="-1" strike="noStrike" u="sng">
                <a:solidFill>
                  <a:srgbClr val="ffffff"/>
                </a:solidFill>
                <a:uFill>
                  <a:solidFill>
                    <a:srgbClr val="ffffff"/>
                  </a:solidFill>
                </a:uFill>
                <a:latin typeface="Ubuntu"/>
                <a:ea typeface="Arial"/>
              </a:rPr>
              <a:t>	</a:t>
            </a:r>
            <a:r>
              <a:rPr b="1" lang="en-IN" sz="1800" spc="-1" strike="noStrike" u="sng">
                <a:solidFill>
                  <a:srgbClr val="ffffff"/>
                </a:solidFill>
                <a:uFill>
                  <a:solidFill>
                    <a:srgbClr val="ffffff"/>
                  </a:solidFill>
                </a:uFill>
                <a:latin typeface="Ubuntu"/>
                <a:ea typeface="Arial"/>
              </a:rPr>
              <a:t>	</a:t>
            </a:r>
            <a:r>
              <a:rPr b="1" lang="en-IN" sz="1800" spc="-1" strike="noStrike" u="sng">
                <a:solidFill>
                  <a:srgbClr val="ffffff"/>
                </a:solidFill>
                <a:uFill>
                  <a:solidFill>
                    <a:srgbClr val="ffffff"/>
                  </a:solidFill>
                </a:uFill>
                <a:latin typeface="Ubuntu"/>
                <a:ea typeface="Arial"/>
              </a:rPr>
              <a:t>	</a:t>
            </a:r>
            <a:r>
              <a:rPr b="0" lang="en-IN" sz="1800" spc="-1" strike="noStrike">
                <a:solidFill>
                  <a:srgbClr val="ffffff"/>
                </a:solidFill>
                <a:uFill>
                  <a:solidFill>
                    <a:srgbClr val="ffffff"/>
                  </a:solidFill>
                </a:uFill>
                <a:latin typeface="Ubuntu"/>
                <a:ea typeface="Arial"/>
              </a:rPr>
              <a:t>During the creation of the vision-api,we faced the problem regarding the scripting error and some libarary error of oauth2client and issues regarding the</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ffffff"/>
                </a:solidFill>
                <a:uFill>
                  <a:solidFill>
                    <a:srgbClr val="ffffff"/>
                  </a:solidFill>
                </a:uFill>
                <a:latin typeface="Ubuntu"/>
                <a:ea typeface="Arial"/>
              </a:rPr>
              <a:t>Credentials of the service key,we have to generate the JSON file of service key</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ffffff"/>
                </a:solidFill>
                <a:uFill>
                  <a:solidFill>
                    <a:srgbClr val="ffffff"/>
                  </a:solidFill>
                </a:uFill>
                <a:latin typeface="Ubuntu"/>
                <a:ea typeface="Arial"/>
              </a:rPr>
              <a:t>So as to get the proper login credentials of Cloud vision-api.When we get the credentials we have to create the object in order to check the credentials.</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ffffff"/>
                </a:solidFill>
                <a:uFill>
                  <a:solidFill>
                    <a:srgbClr val="ffffff"/>
                  </a:solidFill>
                </a:uFill>
                <a:latin typeface="Ubuntu"/>
                <a:ea typeface="Arial"/>
              </a:rPr>
              <a:t>	</a:t>
            </a:r>
            <a:r>
              <a:rPr b="0" lang="en-IN" sz="1800" spc="-1" strike="noStrike">
                <a:solidFill>
                  <a:srgbClr val="ffffff"/>
                </a:solidFill>
                <a:uFill>
                  <a:solidFill>
                    <a:srgbClr val="ffffff"/>
                  </a:solidFill>
                </a:uFill>
                <a:latin typeface="Ubuntu"/>
                <a:ea typeface="Arial"/>
              </a:rPr>
              <a:t>	</a:t>
            </a:r>
            <a:r>
              <a:rPr b="0" lang="en-IN" sz="1800" spc="-1" strike="noStrike">
                <a:solidFill>
                  <a:srgbClr val="ffffff"/>
                </a:solidFill>
                <a:uFill>
                  <a:solidFill>
                    <a:srgbClr val="ffffff"/>
                  </a:solidFill>
                </a:uFill>
                <a:latin typeface="Ubuntu"/>
                <a:ea typeface="Arial"/>
              </a:rPr>
              <a:t>Proper function to check the credentials-</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ffffff"/>
                </a:solidFill>
                <a:uFill>
                  <a:solidFill>
                    <a:srgbClr val="ffffff"/>
                  </a:solidFill>
                </a:uFill>
                <a:latin typeface="Ubuntu"/>
                <a:ea typeface="Arial"/>
              </a:rPr>
              <a:t>	</a:t>
            </a:r>
            <a:r>
              <a:rPr b="0" lang="en-IN" sz="1800" spc="-1" strike="noStrike">
                <a:solidFill>
                  <a:srgbClr val="ffffff"/>
                </a:solidFill>
                <a:uFill>
                  <a:solidFill>
                    <a:srgbClr val="ffffff"/>
                  </a:solidFill>
                </a:uFill>
                <a:latin typeface="Ubuntu"/>
                <a:ea typeface="Arial"/>
              </a:rPr>
              <a:t>	</a:t>
            </a:r>
            <a:r>
              <a:rPr b="0" lang="en-IN" sz="1800" spc="-1" strike="noStrike">
                <a:solidFill>
                  <a:srgbClr val="ffffff"/>
                </a:solidFill>
                <a:uFill>
                  <a:solidFill>
                    <a:srgbClr val="ffffff"/>
                  </a:solidFill>
                </a:uFill>
                <a:latin typeface="Ubuntu"/>
                <a:ea typeface="Arial"/>
              </a:rPr>
              <a:t>	</a:t>
            </a:r>
            <a:r>
              <a:rPr b="1" lang="en-IN" sz="3600" spc="-1" strike="noStrike" u="sng">
                <a:solidFill>
                  <a:srgbClr val="ffffff"/>
                </a:solidFill>
                <a:uFill>
                  <a:solidFill>
                    <a:srgbClr val="ffffff"/>
                  </a:solidFill>
                </a:uFill>
                <a:latin typeface="Ubuntu"/>
                <a:ea typeface="Arial"/>
              </a:rPr>
              <a:t>	</a:t>
            </a:r>
            <a:endParaRPr b="0" lang="en-IN" sz="1800" spc="-1" strike="noStrike">
              <a:solidFill>
                <a:srgbClr val="000000"/>
              </a:solidFill>
              <a:uFill>
                <a:solidFill>
                  <a:srgbClr val="ffffff"/>
                </a:solidFill>
              </a:uFill>
              <a:latin typeface="Arial"/>
            </a:endParaRPr>
          </a:p>
          <a:p>
            <a:pPr algn="ctr">
              <a:lnSpc>
                <a:spcPct val="42000"/>
              </a:lnSpc>
            </a:pPr>
            <a:endParaRPr b="0" lang="en-IN" sz="1800" spc="-1" strike="noStrike">
              <a:solidFill>
                <a:srgbClr val="000000"/>
              </a:solidFill>
              <a:uFill>
                <a:solidFill>
                  <a:srgbClr val="ffffff"/>
                </a:solidFill>
              </a:uFill>
              <a:latin typeface="Arial"/>
            </a:endParaRPr>
          </a:p>
          <a:p>
            <a:pPr algn="ctr">
              <a:lnSpc>
                <a:spcPct val="54000"/>
              </a:lnSpc>
            </a:pPr>
            <a:endParaRPr b="0" lang="en-IN" sz="1800" spc="-1" strike="noStrike">
              <a:solidFill>
                <a:srgbClr val="000000"/>
              </a:solidFill>
              <a:uFill>
                <a:solidFill>
                  <a:srgbClr val="ffffff"/>
                </a:solidFill>
              </a:uFill>
              <a:latin typeface="Arial"/>
            </a:endParaRPr>
          </a:p>
        </p:txBody>
      </p:sp>
      <p:pic>
        <p:nvPicPr>
          <p:cNvPr id="99" name="" descr=""/>
          <p:cNvPicPr/>
          <p:nvPr/>
        </p:nvPicPr>
        <p:blipFill>
          <a:blip r:embed="rId1"/>
          <a:stretch/>
        </p:blipFill>
        <p:spPr>
          <a:xfrm>
            <a:off x="503640" y="4338000"/>
            <a:ext cx="9108360" cy="1821240"/>
          </a:xfrm>
          <a:prstGeom prst="rect">
            <a:avLst/>
          </a:prstGeom>
          <a:ln>
            <a:noFill/>
          </a:ln>
        </p:spPr>
      </p:pic>
    </p:spTree>
  </p:cSld>
  <p:timing>
    <p:tnLst>
      <p:par>
        <p:cTn id="18" dur="indefinite" restart="never" nodeType="tmRoot">
          <p:childTnLst>
            <p:seq>
              <p:cTn id="19"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432000" y="360000"/>
            <a:ext cx="9288000" cy="6840000"/>
          </a:xfrm>
          <a:prstGeom prst="rect">
            <a:avLst/>
          </a:prstGeom>
          <a:solidFill>
            <a:srgbClr val="330033"/>
          </a:solid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	</a:t>
            </a:r>
            <a:r>
              <a:rPr b="0" lang="en-IN" sz="1800" spc="-1" strike="noStrike">
                <a:solidFill>
                  <a:srgbClr val="ffffff"/>
                </a:solidFill>
                <a:uFill>
                  <a:solidFill>
                    <a:srgbClr val="ffffff"/>
                  </a:solidFill>
                </a:uFill>
                <a:latin typeface="Arial"/>
              </a:rPr>
              <a:t>As we have a created the scripted file of python to call the vision-api we can</a:t>
            </a:r>
            <a:endParaRPr b="0" lang="en-IN" sz="1800" spc="-1" strike="noStrike">
              <a:solidFill>
                <a:srgbClr val="000000"/>
              </a:solidFill>
              <a:uFill>
                <a:solidFill>
                  <a:srgbClr val="ffffff"/>
                </a:solidFill>
              </a:uFill>
              <a:latin typeface="Arial"/>
            </a:endParaRPr>
          </a:p>
          <a:p>
            <a:r>
              <a:rPr b="0" lang="en-IN" sz="1800" spc="-1" strike="noStrike">
                <a:solidFill>
                  <a:srgbClr val="ffffff"/>
                </a:solidFill>
                <a:uFill>
                  <a:solidFill>
                    <a:srgbClr val="ffffff"/>
                  </a:solidFill>
                </a:uFill>
                <a:latin typeface="Arial"/>
              </a:rPr>
              <a:t>Easily transfered these file into the .exe and then connect it to the any front end we have</a:t>
            </a:r>
            <a:endParaRPr b="0" lang="en-IN" sz="1800" spc="-1" strike="noStrike">
              <a:solidFill>
                <a:srgbClr val="000000"/>
              </a:solidFill>
              <a:uFill>
                <a:solidFill>
                  <a:srgbClr val="ffffff"/>
                </a:solidFill>
              </a:uFill>
              <a:latin typeface="Arial"/>
            </a:endParaRPr>
          </a:p>
          <a:p>
            <a:r>
              <a:rPr b="0" lang="en-IN" sz="1800" spc="-1" strike="noStrike">
                <a:solidFill>
                  <a:srgbClr val="ffffff"/>
                </a:solidFill>
                <a:uFill>
                  <a:solidFill>
                    <a:srgbClr val="ffffff"/>
                  </a:solidFill>
                </a:uFill>
                <a:latin typeface="Arial"/>
              </a:rPr>
              <a:t>Using .net or android studio then we can easily connect that front end to backend to get the required application to call the vision-api of google cloud.</a:t>
            </a:r>
            <a:endParaRPr b="0" lang="en-IN" sz="1800" spc="-1" strike="noStrike">
              <a:solidFill>
                <a:srgbClr val="000000"/>
              </a:solidFill>
              <a:uFill>
                <a:solidFill>
                  <a:srgbClr val="ffffff"/>
                </a:solidFill>
              </a:uFill>
              <a:latin typeface="Arial"/>
            </a:endParaRPr>
          </a:p>
          <a:p>
            <a:r>
              <a:rPr b="0" lang="en-IN" sz="1800" spc="-1" strike="noStrike">
                <a:solidFill>
                  <a:srgbClr val="ffffff"/>
                </a:solidFill>
                <a:uFill>
                  <a:solidFill>
                    <a:srgbClr val="ffffff"/>
                  </a:solidFill>
                </a:uFill>
                <a:latin typeface="Arial"/>
              </a:rPr>
              <a:t>	</a:t>
            </a:r>
            <a:r>
              <a:rPr b="0" lang="en-IN" sz="1800" spc="-1" strike="noStrike">
                <a:solidFill>
                  <a:srgbClr val="ffffff"/>
                </a:solidFill>
                <a:uFill>
                  <a:solidFill>
                    <a:srgbClr val="ffffff"/>
                  </a:solidFill>
                </a:uFill>
                <a:latin typeface="Arial"/>
              </a:rPr>
              <a:t>	</a:t>
            </a:r>
            <a:r>
              <a:rPr b="0" lang="en-IN" sz="1800" spc="-1" strike="noStrike">
                <a:solidFill>
                  <a:srgbClr val="ffffff"/>
                </a:solidFill>
                <a:uFill>
                  <a:solidFill>
                    <a:srgbClr val="ffffff"/>
                  </a:solidFill>
                </a:uFill>
                <a:latin typeface="Arial"/>
              </a:rPr>
              <a:t>As these is all about the knowledge of python and json we can also create this script using other languages like JS,GO,PHP etc. ,so as to call the required API in diffrenet form.</a:t>
            </a:r>
            <a:endParaRPr b="0" lang="en-IN" sz="1800" spc="-1" strike="noStrike">
              <a:solidFill>
                <a:srgbClr val="000000"/>
              </a:solidFill>
              <a:uFill>
                <a:solidFill>
                  <a:srgbClr val="ffffff"/>
                </a:solidFill>
              </a:uFill>
              <a:latin typeface="Arial"/>
            </a:endParaRPr>
          </a:p>
          <a:p>
            <a:r>
              <a:rPr b="0" lang="en-IN" sz="1800" spc="-1" strike="noStrike">
                <a:solidFill>
                  <a:srgbClr val="ffffff"/>
                </a:solidFill>
                <a:uFill>
                  <a:solidFill>
                    <a:srgbClr val="ffffff"/>
                  </a:solidFill>
                </a:uFill>
                <a:latin typeface="Arial"/>
              </a:rPr>
              <a:t>	</a:t>
            </a:r>
            <a:r>
              <a:rPr b="0" lang="en-IN" sz="1800" spc="-1" strike="noStrike">
                <a:solidFill>
                  <a:srgbClr val="ffffff"/>
                </a:solidFill>
                <a:uFill>
                  <a:solidFill>
                    <a:srgbClr val="ffffff"/>
                  </a:solidFill>
                </a:uFill>
                <a:latin typeface="Arial"/>
              </a:rPr>
              <a:t>	</a:t>
            </a:r>
            <a:r>
              <a:rPr b="0" lang="en-IN" sz="1800" spc="-1" strike="noStrike">
                <a:solidFill>
                  <a:srgbClr val="ffffff"/>
                </a:solidFill>
                <a:uFill>
                  <a:solidFill>
                    <a:srgbClr val="ffffff"/>
                  </a:solidFill>
                </a:uFill>
                <a:latin typeface="Arial"/>
              </a:rPr>
              <a:t>We can also create the .CSV file using python so as to store the output of the given API in these file.keen knowlegde of the python library will help you to create such things.So basically my whole idea is Implemented in python.</a:t>
            </a:r>
            <a:endParaRPr b="0" lang="en-IN" sz="1800" spc="-1" strike="noStrike">
              <a:solidFill>
                <a:srgbClr val="000000"/>
              </a:solidFill>
              <a:uFill>
                <a:solidFill>
                  <a:srgbClr val="ffffff"/>
                </a:solidFill>
              </a:uFill>
              <a:latin typeface="Arial"/>
            </a:endParaRPr>
          </a:p>
          <a:p>
            <a:r>
              <a:rPr b="0" lang="en-IN" sz="1800" spc="-1" strike="noStrike">
                <a:solidFill>
                  <a:srgbClr val="ffffff"/>
                </a:solidFill>
                <a:uFill>
                  <a:solidFill>
                    <a:srgbClr val="ffffff"/>
                  </a:solidFill>
                </a:uFill>
                <a:latin typeface="Arial"/>
              </a:rPr>
              <a:t>	</a:t>
            </a:r>
            <a:r>
              <a:rPr b="0" lang="en-IN" sz="1800" spc="-1" strike="noStrike">
                <a:solidFill>
                  <a:srgbClr val="ffffff"/>
                </a:solidFill>
                <a:uFill>
                  <a:solidFill>
                    <a:srgbClr val="ffffff"/>
                  </a:solidFill>
                </a:uFill>
                <a:latin typeface="Arial"/>
              </a:rPr>
              <a:t>	</a:t>
            </a:r>
            <a:r>
              <a:rPr b="0" lang="en-IN" sz="1800" spc="-1" strike="noStrike">
                <a:solidFill>
                  <a:srgbClr val="ffffff"/>
                </a:solidFill>
                <a:uFill>
                  <a:solidFill>
                    <a:srgbClr val="ffffff"/>
                  </a:solidFill>
                </a:uFill>
                <a:latin typeface="Arial"/>
              </a:rPr>
              <a:t>Calling the vision api in order to get the annalysis of the image.</a:t>
            </a:r>
            <a:endParaRPr b="0" lang="en-IN" sz="1800" spc="-1" strike="noStrike">
              <a:solidFill>
                <a:srgbClr val="000000"/>
              </a:solidFill>
              <a:uFill>
                <a:solidFill>
                  <a:srgbClr val="ffffff"/>
                </a:solidFill>
              </a:uFill>
              <a:latin typeface="Arial"/>
            </a:endParaRPr>
          </a:p>
        </p:txBody>
      </p:sp>
      <p:sp>
        <p:nvSpPr>
          <p:cNvPr id="101" name="CustomShape 2"/>
          <p:cNvSpPr/>
          <p:nvPr/>
        </p:nvSpPr>
        <p:spPr>
          <a:xfrm>
            <a:off x="647640" y="903240"/>
            <a:ext cx="7766640" cy="1179720"/>
          </a:xfrm>
          <a:prstGeom prst="rect">
            <a:avLst/>
          </a:prstGeom>
          <a:noFill/>
          <a:ln>
            <a:noFill/>
          </a:ln>
        </p:spPr>
        <p:style>
          <a:lnRef idx="0"/>
          <a:fillRef idx="0"/>
          <a:effectRef idx="0"/>
          <a:fontRef idx="minor"/>
        </p:style>
        <p:txBody>
          <a:bodyPr lIns="90000" rIns="90000" tIns="45000" bIns="45000"/>
          <a:p>
            <a:pPr>
              <a:lnSpc>
                <a:spcPct val="100000"/>
              </a:lnSpc>
            </a:pPr>
            <a:r>
              <a:rPr b="1" lang="en-IN" sz="3600" spc="-1" strike="noStrike" u="sng">
                <a:solidFill>
                  <a:srgbClr val="ffffff"/>
                </a:solidFill>
                <a:uFill>
                  <a:solidFill>
                    <a:srgbClr val="ffffff"/>
                  </a:solidFill>
                </a:uFill>
                <a:latin typeface="Ubuntu"/>
                <a:ea typeface="Arial"/>
              </a:rPr>
              <a:t>Possible Improvement -</a:t>
            </a:r>
            <a:endParaRPr b="0" lang="en-IN" sz="1800" spc="-1" strike="noStrike">
              <a:solidFill>
                <a:srgbClr val="000000"/>
              </a:solidFill>
              <a:uFill>
                <a:solidFill>
                  <a:srgbClr val="ffffff"/>
                </a:solidFill>
              </a:uFill>
              <a:latin typeface="Ubuntu"/>
            </a:endParaRPr>
          </a:p>
          <a:p>
            <a:pPr algn="ctr">
              <a:lnSpc>
                <a:spcPct val="54000"/>
              </a:lnSpc>
            </a:pPr>
            <a:endParaRPr b="0" lang="en-IN" sz="1800" spc="-1" strike="noStrike">
              <a:solidFill>
                <a:srgbClr val="000000"/>
              </a:solidFill>
              <a:uFill>
                <a:solidFill>
                  <a:srgbClr val="ffffff"/>
                </a:solidFill>
              </a:uFill>
              <a:latin typeface="Ubuntu"/>
            </a:endParaRPr>
          </a:p>
          <a:p>
            <a:pPr algn="ctr">
              <a:lnSpc>
                <a:spcPct val="54000"/>
              </a:lnSpc>
            </a:pPr>
            <a:r>
              <a:rPr b="0" lang="en-IN" sz="1800" spc="-1" strike="noStrike">
                <a:solidFill>
                  <a:srgbClr val="ffffff"/>
                </a:solidFill>
                <a:uFill>
                  <a:solidFill>
                    <a:srgbClr val="ffffff"/>
                  </a:solidFill>
                </a:uFill>
                <a:latin typeface="Ubuntu"/>
                <a:ea typeface="Arial"/>
              </a:rPr>
              <a:t> </a:t>
            </a:r>
            <a:endParaRPr b="0" lang="en-IN" sz="1800" spc="-1" strike="noStrike">
              <a:solidFill>
                <a:srgbClr val="000000"/>
              </a:solidFill>
              <a:uFill>
                <a:solidFill>
                  <a:srgbClr val="ffffff"/>
                </a:solidFill>
              </a:uFill>
              <a:latin typeface="Ubuntu"/>
            </a:endParaRPr>
          </a:p>
          <a:p>
            <a:pPr algn="ctr">
              <a:lnSpc>
                <a:spcPct val="54000"/>
              </a:lnSpc>
            </a:pPr>
            <a:endParaRPr b="0" lang="en-IN" sz="1800" spc="-1" strike="noStrike">
              <a:solidFill>
                <a:srgbClr val="000000"/>
              </a:solidFill>
              <a:uFill>
                <a:solidFill>
                  <a:srgbClr val="ffffff"/>
                </a:solidFill>
              </a:uFill>
              <a:latin typeface="Ubuntu"/>
            </a:endParaRPr>
          </a:p>
        </p:txBody>
      </p:sp>
      <p:sp>
        <p:nvSpPr>
          <p:cNvPr id="102" name="CustomShape 3"/>
          <p:cNvSpPr/>
          <p:nvPr/>
        </p:nvSpPr>
        <p:spPr>
          <a:xfrm>
            <a:off x="1826280" y="2334240"/>
            <a:ext cx="3690720" cy="328320"/>
          </a:xfrm>
          <a:prstGeom prst="rect">
            <a:avLst/>
          </a:prstGeom>
          <a:noFill/>
          <a:ln>
            <a:noFill/>
          </a:ln>
        </p:spPr>
        <p:style>
          <a:lnRef idx="0"/>
          <a:fillRef idx="0"/>
          <a:effectRef idx="0"/>
          <a:fontRef idx="minor"/>
        </p:style>
      </p:sp>
      <p:sp>
        <p:nvSpPr>
          <p:cNvPr id="103" name="CustomShape 4"/>
          <p:cNvSpPr/>
          <p:nvPr/>
        </p:nvSpPr>
        <p:spPr>
          <a:xfrm>
            <a:off x="1841760" y="4103640"/>
            <a:ext cx="3690720" cy="328320"/>
          </a:xfrm>
          <a:prstGeom prst="rect">
            <a:avLst/>
          </a:prstGeom>
          <a:noFill/>
          <a:ln>
            <a:noFill/>
          </a:ln>
        </p:spPr>
        <p:style>
          <a:lnRef idx="0"/>
          <a:fillRef idx="0"/>
          <a:effectRef idx="0"/>
          <a:fontRef idx="minor"/>
        </p:style>
      </p:sp>
    </p:spTree>
  </p:cSld>
  <p:timing>
    <p:tnLst>
      <p:par>
        <p:cTn id="20" dur="indefinite" restart="never" nodeType="tmRoot">
          <p:childTnLst>
            <p:seq>
              <p:cTn id="21"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9760" y="432000"/>
            <a:ext cx="9138240" cy="6696000"/>
          </a:xfrm>
          <a:prstGeom prst="rect">
            <a:avLst/>
          </a:prstGeom>
          <a:solidFill>
            <a:srgbClr val="330033"/>
          </a:solidFill>
          <a:ln>
            <a:noFill/>
          </a:ln>
        </p:spPr>
        <p:style>
          <a:lnRef idx="0"/>
          <a:fillRef idx="0"/>
          <a:effectRef idx="0"/>
          <a:fontRef idx="minor"/>
        </p:style>
      </p:sp>
      <p:sp>
        <p:nvSpPr>
          <p:cNvPr id="105" name="CustomShape 2"/>
          <p:cNvSpPr/>
          <p:nvPr/>
        </p:nvSpPr>
        <p:spPr>
          <a:xfrm>
            <a:off x="647640" y="903240"/>
            <a:ext cx="7766640" cy="117972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gn="ctr">
              <a:lnSpc>
                <a:spcPct val="42000"/>
              </a:lnSpc>
            </a:pPr>
            <a:endParaRPr b="0" lang="en-IN" sz="1800" spc="-1" strike="noStrike">
              <a:solidFill>
                <a:srgbClr val="000000"/>
              </a:solidFill>
              <a:uFill>
                <a:solidFill>
                  <a:srgbClr val="ffffff"/>
                </a:solidFill>
              </a:uFill>
              <a:latin typeface="Arial"/>
            </a:endParaRPr>
          </a:p>
          <a:p>
            <a:pPr algn="ctr">
              <a:lnSpc>
                <a:spcPct val="54000"/>
              </a:lnSpc>
            </a:pPr>
            <a:endParaRPr b="0" lang="en-IN" sz="1800" spc="-1" strike="noStrike">
              <a:solidFill>
                <a:srgbClr val="000000"/>
              </a:solidFill>
              <a:uFill>
                <a:solidFill>
                  <a:srgbClr val="ffffff"/>
                </a:solidFill>
              </a:uFill>
              <a:latin typeface="Arial"/>
            </a:endParaRPr>
          </a:p>
        </p:txBody>
      </p:sp>
      <p:pic>
        <p:nvPicPr>
          <p:cNvPr id="106" name="Picture 5" descr=""/>
          <p:cNvPicPr/>
          <p:nvPr/>
        </p:nvPicPr>
        <p:blipFill>
          <a:blip r:embed="rId1"/>
          <a:stretch/>
        </p:blipFill>
        <p:spPr>
          <a:xfrm>
            <a:off x="1008000" y="2376000"/>
            <a:ext cx="8312040" cy="1859760"/>
          </a:xfrm>
          <a:prstGeom prst="rect">
            <a:avLst/>
          </a:prstGeom>
          <a:ln>
            <a:noFill/>
          </a:ln>
          <a:effectLst>
            <a:glow rad="63500">
              <a:schemeClr val="accent1">
                <a:satMod val="175000"/>
                <a:alpha val="40000"/>
              </a:schemeClr>
            </a:glow>
          </a:effectLst>
        </p:spPr>
      </p:pic>
      <p:pic>
        <p:nvPicPr>
          <p:cNvPr id="107" name="" descr=""/>
          <p:cNvPicPr/>
          <p:nvPr/>
        </p:nvPicPr>
        <p:blipFill>
          <a:blip r:embed="rId2"/>
          <a:stretch/>
        </p:blipFill>
        <p:spPr>
          <a:xfrm>
            <a:off x="72000" y="3816000"/>
            <a:ext cx="10080360" cy="2610360"/>
          </a:xfrm>
          <a:prstGeom prst="rect">
            <a:avLst/>
          </a:prstGeom>
          <a:ln>
            <a:noFill/>
          </a:ln>
        </p:spPr>
      </p:pic>
    </p:spTree>
  </p:cSld>
  <p:timing>
    <p:tnLst>
      <p:par>
        <p:cTn id="22" dur="indefinite" restart="never" nodeType="tmRoot">
          <p:childTnLst>
            <p:seq>
              <p:cTn id="23"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121</TotalTime>
  <Application>LibreOffice/5.1.6.2$Linux_X86_64 LibreOffice_project/10m0$Build-2</Application>
  <Words>1986</Words>
  <Paragraphs>145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2018-02-19T21:57:21Z</dcterms:modified>
  <cp:revision>70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