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09/02/2022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09/02/2022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09/02/2022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09/02/2022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09/02/2022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09/02/2022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09/02/2022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Lending Club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sz="2400" dirty="0"/>
              <a:t>Himanshu Pandey</a:t>
            </a:r>
          </a:p>
          <a:p>
            <a:r>
              <a:rPr lang="en-US" sz="2400" dirty="0" err="1"/>
              <a:t>Megha</a:t>
            </a:r>
            <a:r>
              <a:rPr lang="en-US" sz="2400" dirty="0"/>
              <a:t> Murthy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09/02/2022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09/02/2022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09/02/2022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09/02/2022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09/02/2022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Represents different aspects of data</a:t>
            </a:r>
          </a:p>
          <a:p>
            <a:r>
              <a:rPr lang="en-US" dirty="0"/>
              <a:t>Suggestion</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09/02/2022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pPr algn="l" rtl="0"/>
            <a:r>
              <a:rPr lang="en-GB" b="0" i="0" dirty="0">
                <a:solidFill>
                  <a:srgbClr val="091E42"/>
                </a:solidFill>
                <a:effectLst/>
                <a:latin typeface="freight-text-pro"/>
              </a:rPr>
              <a:t>You work for a </a:t>
            </a:r>
            <a:r>
              <a:rPr lang="en-GB" b="1" i="0" dirty="0">
                <a:solidFill>
                  <a:srgbClr val="091E42"/>
                </a:solidFill>
                <a:effectLst/>
                <a:latin typeface="freight-text-pro"/>
              </a:rPr>
              <a:t>consumer finance company </a:t>
            </a:r>
            <a:r>
              <a:rPr lang="en-GB" b="0" i="0" dirty="0">
                <a:solidFill>
                  <a:srgbClr val="091E42"/>
                </a:solidFill>
                <a:effectLst/>
                <a:latin typeface="freight-text-pro"/>
              </a:rPr>
              <a:t>which specialises in lending various types of loans to urban customers. When the company receives a loan application, the company has to make a decision for loan approval based on the applicant’s profile. Two </a:t>
            </a:r>
            <a:r>
              <a:rPr lang="en-GB" b="1" i="0" dirty="0">
                <a:solidFill>
                  <a:srgbClr val="091E42"/>
                </a:solidFill>
                <a:effectLst/>
                <a:latin typeface="freight-text-pro"/>
              </a:rPr>
              <a:t>types of risks</a:t>
            </a:r>
            <a:r>
              <a:rPr lang="en-GB" b="0" i="0" dirty="0">
                <a:solidFill>
                  <a:srgbClr val="091E42"/>
                </a:solidFill>
                <a:effectLst/>
                <a:latin typeface="freight-text-pro"/>
              </a:rPr>
              <a:t> are associated with the bank’s decision:</a:t>
            </a:r>
          </a:p>
          <a:p>
            <a:pPr marL="342900" indent="-342900" algn="l" rtl="0">
              <a:buFont typeface="Arial" panose="020B0604020202020204" pitchFamily="34" charset="0"/>
              <a:buChar char="•"/>
            </a:pPr>
            <a:r>
              <a:rPr lang="en-GB" b="0" i="0" dirty="0">
                <a:solidFill>
                  <a:srgbClr val="091E42"/>
                </a:solidFill>
                <a:effectLst/>
                <a:latin typeface="freight-text-pro"/>
              </a:rPr>
              <a:t>If the applicant is</a:t>
            </a:r>
            <a:r>
              <a:rPr lang="en-GB" b="1" i="0" dirty="0">
                <a:solidFill>
                  <a:srgbClr val="091E42"/>
                </a:solidFill>
                <a:effectLst/>
                <a:latin typeface="freight-text-pro"/>
              </a:rPr>
              <a:t> likely to repay the loan</a:t>
            </a:r>
            <a:r>
              <a:rPr lang="en-GB" b="0" i="0" dirty="0">
                <a:solidFill>
                  <a:srgbClr val="091E42"/>
                </a:solidFill>
                <a:effectLst/>
                <a:latin typeface="freight-text-pro"/>
              </a:rPr>
              <a:t>, then not approving the loan results in a </a:t>
            </a:r>
            <a:r>
              <a:rPr lang="en-GB" b="1" i="0" dirty="0">
                <a:solidFill>
                  <a:srgbClr val="091E42"/>
                </a:solidFill>
                <a:effectLst/>
                <a:latin typeface="freight-text-pro"/>
              </a:rPr>
              <a:t>loss of business</a:t>
            </a:r>
            <a:r>
              <a:rPr lang="en-GB" b="0" i="0" dirty="0">
                <a:solidFill>
                  <a:srgbClr val="091E42"/>
                </a:solidFill>
                <a:effectLst/>
                <a:latin typeface="freight-text-pro"/>
              </a:rPr>
              <a:t> to the company</a:t>
            </a:r>
          </a:p>
          <a:p>
            <a:pPr marL="342900" indent="-342900" algn="l" rtl="0">
              <a:buFont typeface="Arial" panose="020B0604020202020204" pitchFamily="34" charset="0"/>
              <a:buChar char="•"/>
            </a:pPr>
            <a:r>
              <a:rPr lang="en-GB" b="0" i="0" dirty="0">
                <a:solidFill>
                  <a:srgbClr val="091E42"/>
                </a:solidFill>
                <a:effectLst/>
                <a:latin typeface="freight-text-pro"/>
              </a:rPr>
              <a:t>If the applicant is </a:t>
            </a:r>
            <a:r>
              <a:rPr lang="en-GB" b="1" i="0" dirty="0">
                <a:solidFill>
                  <a:srgbClr val="091E42"/>
                </a:solidFill>
                <a:effectLst/>
                <a:latin typeface="freight-text-pro"/>
              </a:rPr>
              <a:t>not likely to repay the loan,</a:t>
            </a:r>
            <a:r>
              <a:rPr lang="en-GB" b="0" i="0" dirty="0">
                <a:solidFill>
                  <a:srgbClr val="091E42"/>
                </a:solidFill>
                <a:effectLst/>
                <a:latin typeface="freight-text-pro"/>
              </a:rPr>
              <a:t> i.e. he/she is likely to default, then approving the loan may lead to a </a:t>
            </a:r>
            <a:r>
              <a:rPr lang="en-GB" b="1" i="0" dirty="0">
                <a:solidFill>
                  <a:srgbClr val="091E42"/>
                </a:solidFill>
                <a:effectLst/>
                <a:latin typeface="freight-text-pro"/>
              </a:rPr>
              <a:t>financial loss</a:t>
            </a:r>
            <a:r>
              <a:rPr lang="en-GB" b="0" i="0" dirty="0">
                <a:solidFill>
                  <a:srgbClr val="091E42"/>
                </a:solidFill>
                <a:effectLst/>
                <a:latin typeface="freight-text-pro"/>
              </a:rPr>
              <a:t> for the company</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09/02/2022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1009097"/>
          </a:xfrm>
        </p:spPr>
        <p:txBody>
          <a:bodyPr/>
          <a:lstStyle/>
          <a:p>
            <a:r>
              <a:rPr lang="en-US" sz="4800"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617" y="2254928"/>
            <a:ext cx="7022789" cy="3671747"/>
          </a:xfrm>
        </p:spPr>
        <p:txBody>
          <a:bodyPr vert="horz" lIns="91440" tIns="45720" rIns="91440" bIns="45720" rtlCol="0" anchor="t">
            <a:normAutofit fontScale="40000" lnSpcReduction="20000"/>
          </a:bodyPr>
          <a:lstStyle/>
          <a:p>
            <a:r>
              <a:rPr lang="en-US" sz="4900" b="1" dirty="0"/>
              <a:t>Annual revenue growth</a:t>
            </a:r>
          </a:p>
          <a:p>
            <a:pPr algn="l" rtl="0"/>
            <a:r>
              <a:rPr lang="en-GB" sz="3700" b="1" dirty="0"/>
              <a:t>When a person applies for a loan, there are two types of decisions that could be taken by the company:</a:t>
            </a:r>
          </a:p>
          <a:p>
            <a:pPr algn="l" rtl="0">
              <a:buFont typeface="+mj-lt"/>
              <a:buAutoNum type="arabicPeriod"/>
            </a:pPr>
            <a:r>
              <a:rPr lang="en-GB" sz="3700" b="1" dirty="0"/>
              <a:t>Loan accepted: If the company approves the loan, there are 3 possible scenarios described below:</a:t>
            </a:r>
          </a:p>
          <a:p>
            <a:pPr marL="742950" lvl="1" indent="-285750" algn="l" rtl="0">
              <a:buFont typeface="+mj-lt"/>
              <a:buAutoNum type="arabicPeriod"/>
            </a:pPr>
            <a:r>
              <a:rPr lang="en-GB" sz="3700" b="1" dirty="0">
                <a:solidFill>
                  <a:schemeClr val="bg1"/>
                </a:solidFill>
              </a:rPr>
              <a:t>Fully paid: Applicant has fully paid the loan (the principal and the interest rate)</a:t>
            </a:r>
          </a:p>
          <a:p>
            <a:pPr marL="742950" lvl="1" indent="-285750" algn="l" rtl="0">
              <a:buFont typeface="+mj-lt"/>
              <a:buAutoNum type="arabicPeriod"/>
            </a:pPr>
            <a:r>
              <a:rPr lang="en-GB" sz="3700" b="1" dirty="0">
                <a:solidFill>
                  <a:schemeClr val="bg1"/>
                </a:solidFill>
              </a:rPr>
              <a:t>Current: Applicant is in the process of paying the instalments, i.e. the tenure of the loan is not yet completed. These candidates are not labelled as 'defaulted'.</a:t>
            </a:r>
          </a:p>
          <a:p>
            <a:pPr marL="742950" lvl="1" indent="-285750" algn="l" rtl="0">
              <a:buFont typeface="+mj-lt"/>
              <a:buAutoNum type="arabicPeriod"/>
            </a:pPr>
            <a:r>
              <a:rPr lang="en-GB" sz="3700" b="1" dirty="0">
                <a:solidFill>
                  <a:schemeClr val="bg1"/>
                </a:solidFill>
              </a:rPr>
              <a:t>Charged-off: Applicant has not paid the instalments in due time for a long period of time, i.e. he/she has defaulted on the loan </a:t>
            </a:r>
          </a:p>
          <a:p>
            <a:pPr algn="l">
              <a:buFont typeface="+mj-lt"/>
              <a:buAutoNum type="arabicPeriod"/>
            </a:pPr>
            <a:r>
              <a:rPr lang="en-GB" sz="3700" b="1"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Represents different aspects of data</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09/02/2022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Lending Club: EDA Case study</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0" name="Rectangle 9">
            <a:extLst>
              <a:ext uri="{FF2B5EF4-FFF2-40B4-BE49-F238E27FC236}">
                <a16:creationId xmlns:a16="http://schemas.microsoft.com/office/drawing/2014/main" id="{94531829-A63E-4FFA-995A-64D02356CA40}"/>
              </a:ext>
            </a:extLst>
          </p:cNvPr>
          <p:cNvSpPr/>
          <p:nvPr/>
        </p:nvSpPr>
        <p:spPr>
          <a:xfrm>
            <a:off x="381000" y="2192784"/>
            <a:ext cx="2539753" cy="63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Univariate Analysis</a:t>
            </a:r>
          </a:p>
        </p:txBody>
      </p:sp>
      <p:pic>
        <p:nvPicPr>
          <p:cNvPr id="12" name="Picture 11">
            <a:extLst>
              <a:ext uri="{FF2B5EF4-FFF2-40B4-BE49-F238E27FC236}">
                <a16:creationId xmlns:a16="http://schemas.microsoft.com/office/drawing/2014/main" id="{DD1CAA77-A076-4E62-80EF-68350CEDA272}"/>
              </a:ext>
            </a:extLst>
          </p:cNvPr>
          <p:cNvPicPr>
            <a:picLocks noChangeAspect="1"/>
          </p:cNvPicPr>
          <p:nvPr/>
        </p:nvPicPr>
        <p:blipFill>
          <a:blip r:embed="rId2"/>
          <a:stretch>
            <a:fillRect/>
          </a:stretch>
        </p:blipFill>
        <p:spPr>
          <a:xfrm>
            <a:off x="222589" y="3005138"/>
            <a:ext cx="3520736" cy="2633662"/>
          </a:xfrm>
          <a:prstGeom prst="rect">
            <a:avLst/>
          </a:prstGeom>
        </p:spPr>
      </p:pic>
      <p:pic>
        <p:nvPicPr>
          <p:cNvPr id="14" name="Picture 13">
            <a:extLst>
              <a:ext uri="{FF2B5EF4-FFF2-40B4-BE49-F238E27FC236}">
                <a16:creationId xmlns:a16="http://schemas.microsoft.com/office/drawing/2014/main" id="{28693A98-9820-4D52-A4E2-26D99592D582}"/>
              </a:ext>
            </a:extLst>
          </p:cNvPr>
          <p:cNvPicPr>
            <a:picLocks noChangeAspect="1"/>
          </p:cNvPicPr>
          <p:nvPr/>
        </p:nvPicPr>
        <p:blipFill>
          <a:blip r:embed="rId3"/>
          <a:stretch>
            <a:fillRect/>
          </a:stretch>
        </p:blipFill>
        <p:spPr>
          <a:xfrm>
            <a:off x="4038601" y="3005139"/>
            <a:ext cx="3886200" cy="2633662"/>
          </a:xfrm>
          <a:prstGeom prst="rect">
            <a:avLst/>
          </a:prstGeom>
        </p:spPr>
      </p:pic>
      <p:pic>
        <p:nvPicPr>
          <p:cNvPr id="16" name="Picture 15">
            <a:extLst>
              <a:ext uri="{FF2B5EF4-FFF2-40B4-BE49-F238E27FC236}">
                <a16:creationId xmlns:a16="http://schemas.microsoft.com/office/drawing/2014/main" id="{CA8BA80F-B1A0-4FDE-9EF7-00F2A86FA990}"/>
              </a:ext>
            </a:extLst>
          </p:cNvPr>
          <p:cNvPicPr>
            <a:picLocks noChangeAspect="1"/>
          </p:cNvPicPr>
          <p:nvPr/>
        </p:nvPicPr>
        <p:blipFill>
          <a:blip r:embed="rId4"/>
          <a:stretch>
            <a:fillRect/>
          </a:stretch>
        </p:blipFill>
        <p:spPr>
          <a:xfrm>
            <a:off x="8220078" y="3005138"/>
            <a:ext cx="3749334" cy="2633662"/>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5"/>
            <a:ext cx="3166383" cy="701676"/>
          </a:xfrm>
        </p:spPr>
        <p:txBody>
          <a:bodyPr/>
          <a:lstStyle/>
          <a:p>
            <a:r>
              <a:rPr lang="en-US" dirty="0"/>
              <a:t>Summary</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09/02/2022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CB53EB01-4AF3-4618-ACE1-E1B90206BE51}"/>
              </a:ext>
            </a:extLst>
          </p:cNvPr>
          <p:cNvSpPr txBox="1"/>
          <p:nvPr/>
        </p:nvSpPr>
        <p:spPr>
          <a:xfrm>
            <a:off x="381000" y="968419"/>
            <a:ext cx="8760780" cy="3693319"/>
          </a:xfrm>
          <a:prstGeom prst="rect">
            <a:avLst/>
          </a:prstGeom>
          <a:noFill/>
        </p:spPr>
        <p:txBody>
          <a:bodyPr wrap="square">
            <a:spAutoFit/>
          </a:bodyPr>
          <a:lstStyle/>
          <a:p>
            <a:pPr marL="285750" indent="-285750">
              <a:buFont typeface="Arial" panose="020B0604020202020204" pitchFamily="34" charset="0"/>
              <a:buChar char="•"/>
            </a:pPr>
            <a:r>
              <a:rPr lang="en-US" dirty="0"/>
              <a:t>Applicants taking loan for 'home improvement' and have income of 60k -70k</a:t>
            </a:r>
          </a:p>
          <a:p>
            <a:pPr marL="285750" indent="-285750">
              <a:buFont typeface="Arial" panose="020B0604020202020204" pitchFamily="34" charset="0"/>
              <a:buChar char="•"/>
            </a:pPr>
            <a:r>
              <a:rPr lang="en-US" dirty="0"/>
              <a:t>Applicants whose home ownership is 'MORTGAGE and have income of 60-70k</a:t>
            </a:r>
          </a:p>
          <a:p>
            <a:pPr marL="285750" indent="-285750">
              <a:buFont typeface="Arial" panose="020B0604020202020204" pitchFamily="34" charset="0"/>
              <a:buChar char="•"/>
            </a:pPr>
            <a:r>
              <a:rPr lang="en-US" dirty="0"/>
              <a:t>Applicants who receive interest at the rate of 21-24% and have an income of 70k-80k</a:t>
            </a:r>
          </a:p>
          <a:p>
            <a:pPr marL="285750" indent="-285750">
              <a:buFont typeface="Arial" panose="020B0604020202020204" pitchFamily="34" charset="0"/>
              <a:buChar char="•"/>
            </a:pPr>
            <a:r>
              <a:rPr lang="en-US" dirty="0"/>
              <a:t>Applicants who have taken a loan in the range 30k - 35k and are charged interest rate of 15-17.5 %</a:t>
            </a:r>
          </a:p>
          <a:p>
            <a:pPr marL="285750" indent="-285750">
              <a:buFont typeface="Arial" panose="020B0604020202020204" pitchFamily="34" charset="0"/>
              <a:buChar char="•"/>
            </a:pPr>
            <a:r>
              <a:rPr lang="en-US" dirty="0"/>
              <a:t>Applicants who have taken a loan for small business and the loan amount is greater than 14k</a:t>
            </a:r>
          </a:p>
          <a:p>
            <a:pPr marL="285750" indent="-285750">
              <a:buFont typeface="Arial" panose="020B0604020202020204" pitchFamily="34" charset="0"/>
              <a:buChar char="•"/>
            </a:pPr>
            <a:r>
              <a:rPr lang="en-US" dirty="0"/>
              <a:t>Applicants whose home ownership is 'MORTGAGE and have loan of 14-16k</a:t>
            </a:r>
          </a:p>
          <a:p>
            <a:pPr marL="285750" indent="-285750">
              <a:buFont typeface="Arial" panose="020B0604020202020204" pitchFamily="34" charset="0"/>
              <a:buChar char="•"/>
            </a:pPr>
            <a:r>
              <a:rPr lang="en-US" dirty="0"/>
              <a:t>When grade is F and loan amount is between 15k-20k</a:t>
            </a:r>
          </a:p>
          <a:p>
            <a:pPr marL="285750" indent="-285750">
              <a:buFont typeface="Arial" panose="020B0604020202020204" pitchFamily="34" charset="0"/>
              <a:buChar char="•"/>
            </a:pPr>
            <a:r>
              <a:rPr lang="en-US" dirty="0"/>
              <a:t>When employment length is 10yrs and loan amount is 12k-14k </a:t>
            </a:r>
          </a:p>
          <a:p>
            <a:pPr marL="285750" indent="-285750">
              <a:buFont typeface="Arial" panose="020B0604020202020204" pitchFamily="34" charset="0"/>
              <a:buChar char="•"/>
            </a:pPr>
            <a:r>
              <a:rPr lang="en-US" dirty="0"/>
              <a:t>When the loan is verified and loan amount is above 16k</a:t>
            </a:r>
          </a:p>
          <a:p>
            <a:pPr marL="285750" indent="-285750">
              <a:buFont typeface="Arial" panose="020B0604020202020204" pitchFamily="34" charset="0"/>
              <a:buChar char="•"/>
            </a:pPr>
            <a:r>
              <a:rPr lang="en-US" dirty="0"/>
              <a:t>For grade G and interest rate above 20%</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Success is not one day process.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Himanshu Pandey and </a:t>
            </a:r>
            <a:r>
              <a:rPr lang="en-US" dirty="0" err="1"/>
              <a:t>Megha</a:t>
            </a:r>
            <a:r>
              <a:rPr lang="en-US" dirty="0"/>
              <a:t> Murthy</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09/02/2022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Lending Club: EDA Case study</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Himanshu Pandey</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IIITB Student	</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err="1"/>
              <a:t>Megha</a:t>
            </a:r>
            <a:r>
              <a:rPr lang="en-US" dirty="0"/>
              <a:t> Murthy</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IIITB student</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09/02/2022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09/02/2022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78</TotalTime>
  <Words>814</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freight-text-pro</vt:lpstr>
      <vt:lpstr>Tenorite</vt:lpstr>
      <vt:lpstr>Office Theme</vt:lpstr>
      <vt:lpstr>Lending Club Case Study</vt:lpstr>
      <vt:lpstr>Agenda</vt:lpstr>
      <vt:lpstr>Introduction</vt:lpstr>
      <vt:lpstr>Primary goals</vt:lpstr>
      <vt:lpstr>Represents different aspects of data</vt:lpstr>
      <vt:lpstr>Summary</vt:lpstr>
      <vt:lpstr>Success is not one day process.</vt:lpstr>
      <vt:lpstr>Meet our team</vt:lpstr>
      <vt:lpstr>The full team</vt:lpstr>
      <vt:lpstr>Plan for product launch </vt:lpstr>
      <vt:lpstr>Timeline </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Pandey, Himanshu kumar (TSS)</dc:creator>
  <cp:lastModifiedBy>Pandey, Himanshu kumar (TSS)</cp:lastModifiedBy>
  <cp:revision>6</cp:revision>
  <dcterms:created xsi:type="dcterms:W3CDTF">2022-02-09T10:04:15Z</dcterms:created>
  <dcterms:modified xsi:type="dcterms:W3CDTF">2022-02-09T11:23:06Z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