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DM Mono Medium"/>
      <p:regular r:id="rId12"/>
      <p:italic r:id="rId13"/>
    </p:embeddedFont>
    <p:embeddedFont>
      <p:font typeface="DM Mono"/>
      <p:regular r:id="rId14"/>
      <p: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DMMonoMedium-italic.fntdata"/><Relationship Id="rId12" Type="http://schemas.openxmlformats.org/officeDocument/2006/relationships/font" Target="fonts/DMMono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DMMono-italic.fntdata"/><Relationship Id="rId14" Type="http://schemas.openxmlformats.org/officeDocument/2006/relationships/font" Target="fonts/DM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my name is Teja - and my name is Hima - and we are Where is my Sure Walk?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26785499ee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26785499ee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Sure Walk is a UT service that provides walks or rides to students who are on campus late. A major problem with Sure Walk is the unpredictable arrival times. Their current system of calling students with an approximate ETA is typically </a:t>
            </a:r>
            <a:r>
              <a:rPr lang="en"/>
              <a:t>inaccurate</a:t>
            </a:r>
            <a:r>
              <a:rPr lang="en"/>
              <a:t> and </a:t>
            </a:r>
            <a:r>
              <a:rPr lang="en"/>
              <a:t>unreliable, causing students to forego using the service entirely. So our solution is Where’s My Sure Walk. This platform allows students to track their assigned Sure Walk in real time using its associated ID number. We designed this platform with the goal of improving the usability of Sure Walk, encouraging student usage and student safety.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 will play a demo of our app.</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6785499e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26785499e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6785499ee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6785499ee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Some of the challenges we faced are limited web development knowledge and since we started with React, a mid-development switch to Next.js for the </a:t>
            </a:r>
            <a:r>
              <a:rPr lang="en"/>
              <a:t>reasons</a:t>
            </a:r>
            <a:r>
              <a:rPr lang="en"/>
              <a:t> Hima </a:t>
            </a:r>
            <a:r>
              <a:rPr lang="en"/>
              <a:t>just</a:t>
            </a:r>
            <a:r>
              <a:rPr lang="en"/>
              <a:t> explained.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6785499ee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6785499ee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with Sure Walk to get connection to their data – sign ups, van and walker information</a:t>
            </a:r>
            <a:endParaRPr/>
          </a:p>
          <a:p>
            <a:pPr indent="0" lvl="0" marL="0" rtl="0" algn="l">
              <a:spcBef>
                <a:spcPts val="0"/>
              </a:spcBef>
              <a:spcAft>
                <a:spcPts val="0"/>
              </a:spcAft>
              <a:buNone/>
            </a:pPr>
            <a:r>
              <a:rPr lang="en"/>
              <a:t>Need to implement Sure Walk number generation once a Sure Walk is scheduled for pickups</a:t>
            </a:r>
            <a:endParaRPr/>
          </a:p>
          <a:p>
            <a:pPr indent="0" lvl="0" marL="0" rtl="0" algn="l">
              <a:spcBef>
                <a:spcPts val="0"/>
              </a:spcBef>
              <a:spcAft>
                <a:spcPts val="0"/>
              </a:spcAft>
              <a:buNone/>
            </a:pPr>
            <a:r>
              <a:rPr lang="en"/>
              <a:t>Tracking – potentially using the Geolocation API</a:t>
            </a:r>
            <a:endParaRPr/>
          </a:p>
          <a:p>
            <a:pPr indent="0" lvl="0" marL="0" rtl="0" algn="l">
              <a:spcBef>
                <a:spcPts val="0"/>
              </a:spcBef>
              <a:spcAft>
                <a:spcPts val="0"/>
              </a:spcAft>
              <a:buNone/>
            </a:pPr>
            <a:r>
              <a:rPr lang="en"/>
              <a:t>Testing </a:t>
            </a:r>
            <a:endParaRPr/>
          </a:p>
          <a:p>
            <a:pPr indent="0" lvl="0" marL="0" rtl="0" algn="l">
              <a:spcBef>
                <a:spcPts val="0"/>
              </a:spcBef>
              <a:spcAft>
                <a:spcPts val="0"/>
              </a:spcAft>
              <a:buNone/>
            </a:pPr>
            <a:r>
              <a:rPr lang="en"/>
              <a:t>	Frontend – selenium, jest</a:t>
            </a:r>
            <a:endParaRPr/>
          </a:p>
          <a:p>
            <a:pPr indent="0" lvl="0" marL="0" rtl="0" algn="l">
              <a:spcBef>
                <a:spcPts val="0"/>
              </a:spcBef>
              <a:spcAft>
                <a:spcPts val="0"/>
              </a:spcAft>
              <a:buNone/>
            </a:pPr>
            <a:r>
              <a:rPr lang="en"/>
              <a:t>	Backend unit tests depending on tech stack</a:t>
            </a:r>
            <a:endParaRPr/>
          </a:p>
          <a:p>
            <a:pPr indent="0" lvl="0" marL="0" rtl="0" algn="l">
              <a:spcBef>
                <a:spcPts val="0"/>
              </a:spcBef>
              <a:spcAft>
                <a:spcPts val="0"/>
              </a:spcAft>
              <a:buNone/>
            </a:pPr>
            <a:r>
              <a:rPr lang="en"/>
              <a:t>Security measures for privacy concerns – login with UT EID + Duo push like other UT sites, Amazon Cognito?</a:t>
            </a:r>
            <a:endParaRPr/>
          </a:p>
          <a:p>
            <a:pPr indent="0" lvl="0" marL="0" rtl="0" algn="l">
              <a:spcBef>
                <a:spcPts val="0"/>
              </a:spcBef>
              <a:spcAft>
                <a:spcPts val="0"/>
              </a:spcAft>
              <a:buNone/>
            </a:pPr>
            <a:r>
              <a:rPr lang="en"/>
              <a:t>Hosting</a:t>
            </a:r>
            <a:endParaRPr/>
          </a:p>
          <a:p>
            <a:pPr indent="0" lvl="0" marL="0" rtl="0" algn="l">
              <a:spcBef>
                <a:spcPts val="0"/>
              </a:spcBef>
              <a:spcAft>
                <a:spcPts val="0"/>
              </a:spcAft>
              <a:buNone/>
            </a:pPr>
            <a:r>
              <a:rPr lang="en"/>
              <a:t>	Frontend – AWS Amplify</a:t>
            </a:r>
            <a:endParaRPr/>
          </a:p>
          <a:p>
            <a:pPr indent="0" lvl="0" marL="0" rtl="0" algn="l">
              <a:spcBef>
                <a:spcPts val="0"/>
              </a:spcBef>
              <a:spcAft>
                <a:spcPts val="0"/>
              </a:spcAft>
              <a:buNone/>
            </a:pPr>
            <a:r>
              <a:rPr lang="en"/>
              <a:t>	Backend depends on technology used </a:t>
            </a:r>
            <a:endParaRPr/>
          </a:p>
          <a:p>
            <a:pPr indent="0" lvl="0" marL="0" rtl="0" algn="l">
              <a:spcBef>
                <a:spcPts val="0"/>
              </a:spcBef>
              <a:spcAft>
                <a:spcPts val="0"/>
              </a:spcAft>
              <a:buNone/>
            </a:pPr>
            <a:r>
              <a:rPr lang="en"/>
              <a:t>		If data is structured – maybe using Supabase</a:t>
            </a:r>
            <a:endParaRPr/>
          </a:p>
          <a:p>
            <a:pPr indent="0" lvl="0" marL="0" rtl="0" algn="l">
              <a:spcBef>
                <a:spcPts val="0"/>
              </a:spcBef>
              <a:spcAft>
                <a:spcPts val="0"/>
              </a:spcAft>
              <a:buNone/>
            </a:pPr>
            <a:r>
              <a:rPr lang="en"/>
              <a:t>		If data is unstructured – could use Firebase or AWS DynamoDB</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785499ee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785499ee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 name="Shape 8"/>
        <p:cNvGrpSpPr/>
        <p:nvPr/>
      </p:nvGrpSpPr>
      <p:grpSpPr>
        <a:xfrm>
          <a:off x="0" y="0"/>
          <a:ext cx="0" cy="0"/>
          <a:chOff x="0" y="0"/>
          <a:chExt cx="0" cy="0"/>
        </a:xfrm>
      </p:grpSpPr>
      <p:sp>
        <p:nvSpPr>
          <p:cNvPr id="9" name="Google Shape;9;p2"/>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 name="Google Shape;10;p2"/>
          <p:cNvSpPr txBox="1"/>
          <p:nvPr>
            <p:ph idx="1" type="body"/>
          </p:nvPr>
        </p:nvSpPr>
        <p:spPr>
          <a:xfrm>
            <a:off x="457200" y="1737360"/>
            <a:ext cx="8229600" cy="29490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rgbClr val="262626"/>
              </a:buClr>
              <a:buSzPts val="1800"/>
              <a:buChar char="•"/>
              <a:defRPr/>
            </a:lvl1pPr>
            <a:lvl2pPr indent="-342900" lvl="1" marL="914400" rtl="0" algn="l">
              <a:spcBef>
                <a:spcPts val="360"/>
              </a:spcBef>
              <a:spcAft>
                <a:spcPts val="0"/>
              </a:spcAft>
              <a:buClr>
                <a:srgbClr val="262626"/>
              </a:buClr>
              <a:buSzPts val="1800"/>
              <a:buChar char="–"/>
              <a:defRPr/>
            </a:lvl2pPr>
            <a:lvl3pPr indent="-342900" lvl="2" marL="1371600" rtl="0" algn="l">
              <a:spcBef>
                <a:spcPts val="360"/>
              </a:spcBef>
              <a:spcAft>
                <a:spcPts val="0"/>
              </a:spcAft>
              <a:buClr>
                <a:srgbClr val="262626"/>
              </a:buClr>
              <a:buSzPts val="1800"/>
              <a:buChar char="•"/>
              <a:defRPr/>
            </a:lvl3pPr>
            <a:lvl4pPr indent="-342900" lvl="3" marL="1828800" rtl="0" algn="l">
              <a:spcBef>
                <a:spcPts val="360"/>
              </a:spcBef>
              <a:spcAft>
                <a:spcPts val="0"/>
              </a:spcAft>
              <a:buClr>
                <a:srgbClr val="262626"/>
              </a:buClr>
              <a:buSzPts val="1800"/>
              <a:buChar char="–"/>
              <a:defRPr/>
            </a:lvl4pPr>
            <a:lvl5pPr indent="-342900" lvl="4" marL="2286000" rtl="0" algn="l">
              <a:spcBef>
                <a:spcPts val="360"/>
              </a:spcBef>
              <a:spcAft>
                <a:spcPts val="0"/>
              </a:spcAft>
              <a:buClr>
                <a:srgbClr val="262626"/>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685800" y="1597343"/>
            <a:ext cx="7772400" cy="11031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262626"/>
              </a:buClr>
              <a:buSzPts val="4400"/>
              <a:buFont typeface="Arial"/>
              <a:buNone/>
              <a:defRPr>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3"/>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262626"/>
              </a:buClr>
              <a:buSzPts val="3200"/>
              <a:buNone/>
              <a:defRPr>
                <a:solidFill>
                  <a:srgbClr val="262626"/>
                </a:solidFill>
                <a:latin typeface="Arial"/>
                <a:ea typeface="Arial"/>
                <a:cs typeface="Arial"/>
                <a:sym typeface="Aria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4" name="Shape 14"/>
        <p:cNvGrpSpPr/>
        <p:nvPr/>
      </p:nvGrpSpPr>
      <p:grpSpPr>
        <a:xfrm>
          <a:off x="0" y="0"/>
          <a:ext cx="0" cy="0"/>
          <a:chOff x="0" y="0"/>
          <a:chExt cx="0" cy="0"/>
        </a:xfrm>
      </p:grpSpPr>
      <p:sp>
        <p:nvSpPr>
          <p:cNvPr id="15" name="Google Shape;15;p4"/>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rgbClr val="262626"/>
              </a:buClr>
              <a:buSzPts val="4000"/>
              <a:buFont typeface="Arial"/>
              <a:buNone/>
              <a:defRPr b="1" sz="4000" cap="none">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 name="Google Shape;16;p4"/>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3F3F3F"/>
              </a:buClr>
              <a:buSzPts val="2000"/>
              <a:buNone/>
              <a:defRPr sz="2000">
                <a:solidFill>
                  <a:srgbClr val="3F3F3F"/>
                </a:solidFill>
                <a:latin typeface="Arial"/>
                <a:ea typeface="Arial"/>
                <a:cs typeface="Arial"/>
                <a:sym typeface="Aria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457200" y="628650"/>
            <a:ext cx="8229600" cy="8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5"/>
          <p:cNvSpPr txBox="1"/>
          <p:nvPr>
            <p:ph idx="1" type="body"/>
          </p:nvPr>
        </p:nvSpPr>
        <p:spPr>
          <a:xfrm>
            <a:off x="457200" y="1474470"/>
            <a:ext cx="4038600" cy="30174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rgbClr val="262626"/>
              </a:buClr>
              <a:buSzPts val="2800"/>
              <a:buChar char="•"/>
              <a:defRPr sz="2800"/>
            </a:lvl1pPr>
            <a:lvl2pPr indent="-381000" lvl="1" marL="914400" rtl="0" algn="l">
              <a:spcBef>
                <a:spcPts val="480"/>
              </a:spcBef>
              <a:spcAft>
                <a:spcPts val="0"/>
              </a:spcAft>
              <a:buClr>
                <a:srgbClr val="262626"/>
              </a:buClr>
              <a:buSzPts val="2400"/>
              <a:buChar char="–"/>
              <a:defRPr sz="2400"/>
            </a:lvl2pPr>
            <a:lvl3pPr indent="-355600" lvl="2" marL="1371600" rtl="0" algn="l">
              <a:spcBef>
                <a:spcPts val="400"/>
              </a:spcBef>
              <a:spcAft>
                <a:spcPts val="0"/>
              </a:spcAft>
              <a:buClr>
                <a:srgbClr val="262626"/>
              </a:buClr>
              <a:buSzPts val="2000"/>
              <a:buChar char="•"/>
              <a:defRPr sz="2000"/>
            </a:lvl3pPr>
            <a:lvl4pPr indent="-342900" lvl="3" marL="1828800" rtl="0" algn="l">
              <a:spcBef>
                <a:spcPts val="360"/>
              </a:spcBef>
              <a:spcAft>
                <a:spcPts val="0"/>
              </a:spcAft>
              <a:buClr>
                <a:srgbClr val="262626"/>
              </a:buClr>
              <a:buSzPts val="1800"/>
              <a:buChar char="–"/>
              <a:defRPr sz="1800"/>
            </a:lvl4pPr>
            <a:lvl5pPr indent="-342900" lvl="4" marL="2286000" rtl="0" algn="l">
              <a:spcBef>
                <a:spcPts val="360"/>
              </a:spcBef>
              <a:spcAft>
                <a:spcPts val="0"/>
              </a:spcAft>
              <a:buClr>
                <a:srgbClr val="262626"/>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20" name="Google Shape;20;p5"/>
          <p:cNvSpPr txBox="1"/>
          <p:nvPr>
            <p:ph idx="2" type="body"/>
          </p:nvPr>
        </p:nvSpPr>
        <p:spPr>
          <a:xfrm>
            <a:off x="4648200" y="1474470"/>
            <a:ext cx="4038600" cy="30174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rgbClr val="262626"/>
              </a:buClr>
              <a:buSzPts val="2800"/>
              <a:buChar char="•"/>
              <a:defRPr sz="2800"/>
            </a:lvl1pPr>
            <a:lvl2pPr indent="-381000" lvl="1" marL="914400" rtl="0" algn="l">
              <a:spcBef>
                <a:spcPts val="480"/>
              </a:spcBef>
              <a:spcAft>
                <a:spcPts val="0"/>
              </a:spcAft>
              <a:buClr>
                <a:srgbClr val="262626"/>
              </a:buClr>
              <a:buSzPts val="2400"/>
              <a:buChar char="–"/>
              <a:defRPr sz="2400"/>
            </a:lvl2pPr>
            <a:lvl3pPr indent="-355600" lvl="2" marL="1371600" rtl="0" algn="l">
              <a:spcBef>
                <a:spcPts val="400"/>
              </a:spcBef>
              <a:spcAft>
                <a:spcPts val="0"/>
              </a:spcAft>
              <a:buClr>
                <a:srgbClr val="262626"/>
              </a:buClr>
              <a:buSzPts val="2000"/>
              <a:buChar char="•"/>
              <a:defRPr sz="2000"/>
            </a:lvl3pPr>
            <a:lvl4pPr indent="-342900" lvl="3" marL="1828800" rtl="0" algn="l">
              <a:spcBef>
                <a:spcPts val="360"/>
              </a:spcBef>
              <a:spcAft>
                <a:spcPts val="0"/>
              </a:spcAft>
              <a:buClr>
                <a:srgbClr val="262626"/>
              </a:buClr>
              <a:buSzPts val="1800"/>
              <a:buChar char="–"/>
              <a:defRPr sz="1800"/>
            </a:lvl4pPr>
            <a:lvl5pPr indent="-342900" lvl="4" marL="2286000" rtl="0" algn="l">
              <a:spcBef>
                <a:spcPts val="360"/>
              </a:spcBef>
              <a:spcAft>
                <a:spcPts val="0"/>
              </a:spcAft>
              <a:buClr>
                <a:srgbClr val="262626"/>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6"/>
          <p:cNvSpPr txBox="1"/>
          <p:nvPr>
            <p:ph type="title"/>
          </p:nvPr>
        </p:nvSpPr>
        <p:spPr>
          <a:xfrm>
            <a:off x="420688" y="641510"/>
            <a:ext cx="3008400" cy="8715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rgbClr val="262626"/>
              </a:buClr>
              <a:buSzPts val="2000"/>
              <a:buFont typeface="Arial"/>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6"/>
          <p:cNvSpPr txBox="1"/>
          <p:nvPr>
            <p:ph idx="1" type="body"/>
          </p:nvPr>
        </p:nvSpPr>
        <p:spPr>
          <a:xfrm>
            <a:off x="3575050" y="920884"/>
            <a:ext cx="5111700" cy="40512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rgbClr val="262626"/>
              </a:buClr>
              <a:buSzPts val="3200"/>
              <a:buChar char="•"/>
              <a:defRPr sz="3200"/>
            </a:lvl1pPr>
            <a:lvl2pPr indent="-406400" lvl="1" marL="914400" rtl="0" algn="l">
              <a:spcBef>
                <a:spcPts val="560"/>
              </a:spcBef>
              <a:spcAft>
                <a:spcPts val="0"/>
              </a:spcAft>
              <a:buClr>
                <a:srgbClr val="262626"/>
              </a:buClr>
              <a:buSzPts val="2800"/>
              <a:buChar char="–"/>
              <a:defRPr sz="2800"/>
            </a:lvl2pPr>
            <a:lvl3pPr indent="-381000" lvl="2" marL="1371600" rtl="0" algn="l">
              <a:spcBef>
                <a:spcPts val="480"/>
              </a:spcBef>
              <a:spcAft>
                <a:spcPts val="0"/>
              </a:spcAft>
              <a:buClr>
                <a:srgbClr val="262626"/>
              </a:buClr>
              <a:buSzPts val="2400"/>
              <a:buChar char="•"/>
              <a:defRPr sz="2400"/>
            </a:lvl3pPr>
            <a:lvl4pPr indent="-355600" lvl="3" marL="1828800" rtl="0" algn="l">
              <a:spcBef>
                <a:spcPts val="400"/>
              </a:spcBef>
              <a:spcAft>
                <a:spcPts val="0"/>
              </a:spcAft>
              <a:buClr>
                <a:srgbClr val="262626"/>
              </a:buClr>
              <a:buSzPts val="2000"/>
              <a:buChar char="–"/>
              <a:defRPr sz="2000"/>
            </a:lvl4pPr>
            <a:lvl5pPr indent="-355600" lvl="4" marL="2286000" rtl="0" algn="l">
              <a:spcBef>
                <a:spcPts val="400"/>
              </a:spcBef>
              <a:spcAft>
                <a:spcPts val="0"/>
              </a:spcAft>
              <a:buClr>
                <a:srgbClr val="262626"/>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24" name="Google Shape;24;p6"/>
          <p:cNvSpPr txBox="1"/>
          <p:nvPr>
            <p:ph idx="2" type="body"/>
          </p:nvPr>
        </p:nvSpPr>
        <p:spPr>
          <a:xfrm>
            <a:off x="420688" y="1601629"/>
            <a:ext cx="3008400" cy="3141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rgbClr val="262626"/>
              </a:buClr>
              <a:buSzPts val="1400"/>
              <a:buNone/>
              <a:defRPr sz="1400"/>
            </a:lvl1pPr>
            <a:lvl2pPr indent="-228600" lvl="1" marL="914400" rtl="0" algn="l">
              <a:spcBef>
                <a:spcPts val="240"/>
              </a:spcBef>
              <a:spcAft>
                <a:spcPts val="0"/>
              </a:spcAft>
              <a:buClr>
                <a:srgbClr val="262626"/>
              </a:buClr>
              <a:buSzPts val="1200"/>
              <a:buNone/>
              <a:defRPr sz="1200"/>
            </a:lvl2pPr>
            <a:lvl3pPr indent="-228600" lvl="2" marL="1371600" rtl="0" algn="l">
              <a:spcBef>
                <a:spcPts val="200"/>
              </a:spcBef>
              <a:spcAft>
                <a:spcPts val="0"/>
              </a:spcAft>
              <a:buClr>
                <a:srgbClr val="262626"/>
              </a:buClr>
              <a:buSzPts val="1000"/>
              <a:buNone/>
              <a:defRPr sz="1000"/>
            </a:lvl3pPr>
            <a:lvl4pPr indent="-228600" lvl="3" marL="1828800" rtl="0" algn="l">
              <a:spcBef>
                <a:spcPts val="180"/>
              </a:spcBef>
              <a:spcAft>
                <a:spcPts val="0"/>
              </a:spcAft>
              <a:buClr>
                <a:srgbClr val="262626"/>
              </a:buClr>
              <a:buSzPts val="900"/>
              <a:buNone/>
              <a:defRPr sz="900"/>
            </a:lvl4pPr>
            <a:lvl5pPr indent="-228600" lvl="4" marL="2286000" rtl="0" algn="l">
              <a:spcBef>
                <a:spcPts val="180"/>
              </a:spcBef>
              <a:spcAft>
                <a:spcPts val="0"/>
              </a:spcAft>
              <a:buClr>
                <a:srgbClr val="262626"/>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 name="Shape 25"/>
        <p:cNvGrpSpPr/>
        <p:nvPr/>
      </p:nvGrpSpPr>
      <p:grpSpPr>
        <a:xfrm>
          <a:off x="0" y="0"/>
          <a:ext cx="0" cy="0"/>
          <a:chOff x="0" y="0"/>
          <a:chExt cx="0" cy="0"/>
        </a:xfrm>
      </p:grpSpPr>
      <p:sp>
        <p:nvSpPr>
          <p:cNvPr id="26" name="Google Shape;26;p7"/>
          <p:cNvSpPr txBox="1"/>
          <p:nvPr>
            <p:ph type="title"/>
          </p:nvPr>
        </p:nvSpPr>
        <p:spPr>
          <a:xfrm>
            <a:off x="1792288" y="3829050"/>
            <a:ext cx="5486400" cy="425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rgbClr val="262626"/>
              </a:buClr>
              <a:buSzPts val="2000"/>
              <a:buFont typeface="Arial"/>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7"/>
          <p:cNvSpPr/>
          <p:nvPr>
            <p:ph idx="2" type="pic"/>
          </p:nvPr>
        </p:nvSpPr>
        <p:spPr>
          <a:xfrm>
            <a:off x="1792288" y="685800"/>
            <a:ext cx="5486400" cy="3086100"/>
          </a:xfrm>
          <a:prstGeom prst="rect">
            <a:avLst/>
          </a:prstGeom>
          <a:noFill/>
          <a:ln>
            <a:noFill/>
          </a:ln>
        </p:spPr>
      </p:sp>
      <p:sp>
        <p:nvSpPr>
          <p:cNvPr id="28" name="Google Shape;28;p7"/>
          <p:cNvSpPr txBox="1"/>
          <p:nvPr>
            <p:ph idx="1" type="body"/>
          </p:nvPr>
        </p:nvSpPr>
        <p:spPr>
          <a:xfrm>
            <a:off x="1792288" y="4254817"/>
            <a:ext cx="5486400" cy="6030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rgbClr val="262626"/>
              </a:buClr>
              <a:buSzPts val="1400"/>
              <a:buNone/>
              <a:defRPr sz="1400"/>
            </a:lvl1pPr>
            <a:lvl2pPr indent="-228600" lvl="1" marL="914400" rtl="0" algn="l">
              <a:spcBef>
                <a:spcPts val="240"/>
              </a:spcBef>
              <a:spcAft>
                <a:spcPts val="0"/>
              </a:spcAft>
              <a:buClr>
                <a:srgbClr val="262626"/>
              </a:buClr>
              <a:buSzPts val="1200"/>
              <a:buNone/>
              <a:defRPr sz="1200"/>
            </a:lvl2pPr>
            <a:lvl3pPr indent="-228600" lvl="2" marL="1371600" rtl="0" algn="l">
              <a:spcBef>
                <a:spcPts val="200"/>
              </a:spcBef>
              <a:spcAft>
                <a:spcPts val="0"/>
              </a:spcAft>
              <a:buClr>
                <a:srgbClr val="262626"/>
              </a:buClr>
              <a:buSzPts val="1000"/>
              <a:buNone/>
              <a:defRPr sz="1000"/>
            </a:lvl3pPr>
            <a:lvl4pPr indent="-228600" lvl="3" marL="1828800" rtl="0" algn="l">
              <a:spcBef>
                <a:spcPts val="180"/>
              </a:spcBef>
              <a:spcAft>
                <a:spcPts val="0"/>
              </a:spcAft>
              <a:buClr>
                <a:srgbClr val="262626"/>
              </a:buClr>
              <a:buSzPts val="900"/>
              <a:buNone/>
              <a:defRPr sz="900"/>
            </a:lvl4pPr>
            <a:lvl5pPr indent="-228600" lvl="4" marL="2286000" rtl="0" algn="l">
              <a:spcBef>
                <a:spcPts val="180"/>
              </a:spcBef>
              <a:spcAft>
                <a:spcPts val="0"/>
              </a:spcAft>
              <a:buClr>
                <a:srgbClr val="262626"/>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8"/>
          <p:cNvSpPr txBox="1"/>
          <p:nvPr>
            <p:ph type="title"/>
          </p:nvPr>
        </p:nvSpPr>
        <p:spPr>
          <a:xfrm>
            <a:off x="311700" y="445025"/>
            <a:ext cx="8520600" cy="5727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 name="Google Shape;31;p8"/>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lvl1pPr indent="-431800" lvl="0" marL="457200" rtl="0">
              <a:spcBef>
                <a:spcPts val="640"/>
              </a:spcBef>
              <a:spcAft>
                <a:spcPts val="0"/>
              </a:spcAft>
              <a:buSzPts val="3200"/>
              <a:buChar char="•"/>
              <a:defRPr/>
            </a:lvl1pPr>
            <a:lvl2pPr indent="-406400" lvl="1" marL="914400" rtl="0">
              <a:spcBef>
                <a:spcPts val="560"/>
              </a:spcBef>
              <a:spcAft>
                <a:spcPts val="0"/>
              </a:spcAft>
              <a:buSzPts val="2800"/>
              <a:buChar char="–"/>
              <a:defRPr/>
            </a:lvl2pPr>
            <a:lvl3pPr indent="-381000" lvl="2" marL="1371600" rtl="0">
              <a:spcBef>
                <a:spcPts val="480"/>
              </a:spcBef>
              <a:spcAft>
                <a:spcPts val="0"/>
              </a:spcAft>
              <a:buSzPts val="2400"/>
              <a:buChar char="•"/>
              <a:defRPr/>
            </a:lvl3pPr>
            <a:lvl4pPr indent="-355600" lvl="3" marL="1828800" rtl="0">
              <a:spcBef>
                <a:spcPts val="400"/>
              </a:spcBef>
              <a:spcAft>
                <a:spcPts val="0"/>
              </a:spcAft>
              <a:buSzPts val="2000"/>
              <a:buChar char="–"/>
              <a:defRPr/>
            </a:lvl4pPr>
            <a:lvl5pPr indent="-355600" lvl="4" marL="2286000" rtl="0">
              <a:spcBef>
                <a:spcPts val="400"/>
              </a:spcBef>
              <a:spcAft>
                <a:spcPts val="0"/>
              </a:spcAft>
              <a:buSzPts val="20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32" name="Google Shape;3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28650"/>
            <a:ext cx="8229600" cy="8574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262626"/>
              </a:buClr>
              <a:buSzPts val="4400"/>
              <a:buFont typeface="Arial"/>
              <a:buNone/>
              <a:defRPr b="0" i="0" sz="4400" u="none" cap="none" strike="noStrike">
                <a:solidFill>
                  <a:srgbClr val="262626"/>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457200" y="1680210"/>
            <a:ext cx="8229600" cy="29490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rgbClr val="262626"/>
              </a:buClr>
              <a:buSzPts val="3200"/>
              <a:buFont typeface="Arial"/>
              <a:buChar char="•"/>
              <a:defRPr b="0" i="0" sz="3200" u="none" cap="none" strike="noStrike">
                <a:solidFill>
                  <a:srgbClr val="262626"/>
                </a:solidFill>
                <a:latin typeface="Arial"/>
                <a:ea typeface="Arial"/>
                <a:cs typeface="Arial"/>
                <a:sym typeface="Arial"/>
              </a:defRPr>
            </a:lvl1pPr>
            <a:lvl2pPr indent="-406400" lvl="1" marL="914400" marR="0" rtl="0" algn="l">
              <a:spcBef>
                <a:spcPts val="560"/>
              </a:spcBef>
              <a:spcAft>
                <a:spcPts val="0"/>
              </a:spcAft>
              <a:buClr>
                <a:srgbClr val="262626"/>
              </a:buClr>
              <a:buSzPts val="2800"/>
              <a:buFont typeface="Arial"/>
              <a:buChar char="–"/>
              <a:defRPr b="0" i="0" sz="2800" u="none" cap="none" strike="noStrike">
                <a:solidFill>
                  <a:srgbClr val="262626"/>
                </a:solidFill>
                <a:latin typeface="Arial"/>
                <a:ea typeface="Arial"/>
                <a:cs typeface="Arial"/>
                <a:sym typeface="Arial"/>
              </a:defRPr>
            </a:lvl2pPr>
            <a:lvl3pPr indent="-381000" lvl="2" marL="1371600" marR="0" rtl="0" algn="l">
              <a:spcBef>
                <a:spcPts val="480"/>
              </a:spcBef>
              <a:spcAft>
                <a:spcPts val="0"/>
              </a:spcAft>
              <a:buClr>
                <a:srgbClr val="262626"/>
              </a:buClr>
              <a:buSzPts val="2400"/>
              <a:buFont typeface="Arial"/>
              <a:buChar char="•"/>
              <a:defRPr b="0" i="0" sz="2400" u="none" cap="none" strike="noStrike">
                <a:solidFill>
                  <a:srgbClr val="262626"/>
                </a:solidFill>
                <a:latin typeface="Arial"/>
                <a:ea typeface="Arial"/>
                <a:cs typeface="Arial"/>
                <a:sym typeface="Arial"/>
              </a:defRPr>
            </a:lvl3pPr>
            <a:lvl4pPr indent="-355600" lvl="3" marL="1828800" marR="0" rtl="0" algn="l">
              <a:spcBef>
                <a:spcPts val="400"/>
              </a:spcBef>
              <a:spcAft>
                <a:spcPts val="0"/>
              </a:spcAft>
              <a:buClr>
                <a:srgbClr val="262626"/>
              </a:buClr>
              <a:buSzPts val="2000"/>
              <a:buFont typeface="Arial"/>
              <a:buChar char="–"/>
              <a:defRPr b="0" i="0" sz="2000" u="none" cap="none" strike="noStrike">
                <a:solidFill>
                  <a:srgbClr val="262626"/>
                </a:solidFill>
                <a:latin typeface="Arial"/>
                <a:ea typeface="Arial"/>
                <a:cs typeface="Arial"/>
                <a:sym typeface="Arial"/>
              </a:defRPr>
            </a:lvl4pPr>
            <a:lvl5pPr indent="-355600" lvl="4" marL="2286000" marR="0" rtl="0" algn="l">
              <a:spcBef>
                <a:spcPts val="400"/>
              </a:spcBef>
              <a:spcAft>
                <a:spcPts val="0"/>
              </a:spcAft>
              <a:buClr>
                <a:srgbClr val="262626"/>
              </a:buClr>
              <a:buSzPts val="2000"/>
              <a:buFont typeface="Arial"/>
              <a:buChar char="»"/>
              <a:defRPr b="0" i="0" sz="2000" u="none" cap="none" strike="noStrike">
                <a:solidFill>
                  <a:srgbClr val="262626"/>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drive.google.com/file/d/1pBvlT4wHeq_KLDv0zPWXWPndehUgVNcK/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w3schools.com/" TargetMode="External"/><Relationship Id="rId4" Type="http://schemas.openxmlformats.org/officeDocument/2006/relationships/hyperlink" Target="https://getbootstrap.com/" TargetMode="External"/><Relationship Id="rId5" Type="http://schemas.openxmlformats.org/officeDocument/2006/relationships/hyperlink" Target="https://nextjs.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pic>
        <p:nvPicPr>
          <p:cNvPr id="37" name="Google Shape;37;p9"/>
          <p:cNvPicPr preferRelativeResize="0"/>
          <p:nvPr/>
        </p:nvPicPr>
        <p:blipFill>
          <a:blip r:embed="rId3">
            <a:alphaModFix/>
          </a:blip>
          <a:stretch>
            <a:fillRect/>
          </a:stretch>
        </p:blipFill>
        <p:spPr>
          <a:xfrm>
            <a:off x="0" y="0"/>
            <a:ext cx="9144003" cy="5143501"/>
          </a:xfrm>
          <a:prstGeom prst="rect">
            <a:avLst/>
          </a:prstGeom>
          <a:noFill/>
          <a:ln>
            <a:noFill/>
          </a:ln>
        </p:spPr>
      </p:pic>
      <p:sp>
        <p:nvSpPr>
          <p:cNvPr id="38" name="Google Shape;38;p9"/>
          <p:cNvSpPr txBox="1"/>
          <p:nvPr/>
        </p:nvSpPr>
        <p:spPr>
          <a:xfrm>
            <a:off x="495575" y="2757275"/>
            <a:ext cx="3993300" cy="9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608A"/>
                </a:solidFill>
                <a:latin typeface="DM Mono"/>
                <a:ea typeface="DM Mono"/>
                <a:cs typeface="DM Mono"/>
                <a:sym typeface="DM Mono"/>
              </a:rPr>
              <a:t>By: Tejaswi Thapa </a:t>
            </a:r>
            <a:r>
              <a:rPr lang="en" sz="1600">
                <a:solidFill>
                  <a:srgbClr val="00608A"/>
                </a:solidFill>
                <a:latin typeface="DM Mono"/>
                <a:ea typeface="DM Mono"/>
                <a:cs typeface="DM Mono"/>
                <a:sym typeface="DM Mono"/>
              </a:rPr>
              <a:t>and</a:t>
            </a:r>
            <a:r>
              <a:rPr lang="en" sz="1600">
                <a:solidFill>
                  <a:srgbClr val="00608A"/>
                </a:solidFill>
                <a:latin typeface="DM Mono"/>
                <a:ea typeface="DM Mono"/>
                <a:cs typeface="DM Mono"/>
                <a:sym typeface="DM Mono"/>
              </a:rPr>
              <a:t> </a:t>
            </a:r>
            <a:r>
              <a:rPr lang="en" sz="1600">
                <a:solidFill>
                  <a:srgbClr val="00608A"/>
                </a:solidFill>
                <a:latin typeface="DM Mono"/>
                <a:ea typeface="DM Mono"/>
                <a:cs typeface="DM Mono"/>
                <a:sym typeface="DM Mono"/>
              </a:rPr>
              <a:t>Hima Tummalapalli</a:t>
            </a:r>
            <a:endParaRPr sz="1600">
              <a:solidFill>
                <a:srgbClr val="00608A"/>
              </a:solidFill>
              <a:latin typeface="DM Mono"/>
              <a:ea typeface="DM Mono"/>
              <a:cs typeface="DM Mono"/>
              <a:sym typeface="DM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0"/>
          <p:cNvSpPr txBox="1"/>
          <p:nvPr>
            <p:ph type="ctrTitle"/>
          </p:nvPr>
        </p:nvSpPr>
        <p:spPr>
          <a:xfrm>
            <a:off x="517950" y="567100"/>
            <a:ext cx="6780300" cy="105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500">
                <a:latin typeface="DM Mono Medium"/>
                <a:ea typeface="DM Mono Medium"/>
                <a:cs typeface="DM Mono Medium"/>
                <a:sym typeface="DM Mono Medium"/>
              </a:rPr>
              <a:t>What About Sure Walk?</a:t>
            </a:r>
            <a:endParaRPr sz="3500">
              <a:latin typeface="DM Mono Medium"/>
              <a:ea typeface="DM Mono Medium"/>
              <a:cs typeface="DM Mono Medium"/>
              <a:sym typeface="DM Mono Medium"/>
            </a:endParaRPr>
          </a:p>
        </p:txBody>
      </p:sp>
      <p:sp>
        <p:nvSpPr>
          <p:cNvPr id="44" name="Google Shape;44;p10"/>
          <p:cNvSpPr txBox="1"/>
          <p:nvPr>
            <p:ph idx="1" type="subTitle"/>
          </p:nvPr>
        </p:nvSpPr>
        <p:spPr>
          <a:xfrm>
            <a:off x="602975" y="1748450"/>
            <a:ext cx="7110600" cy="13188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 sz="1600">
                <a:latin typeface="DM Mono"/>
                <a:ea typeface="DM Mono"/>
                <a:cs typeface="DM Mono"/>
                <a:sym typeface="DM Mono"/>
              </a:rPr>
              <a:t>What is it?: A service for UT students who are trying to get around campus at late hours</a:t>
            </a:r>
            <a:endParaRPr sz="1600">
              <a:latin typeface="DM Mono"/>
              <a:ea typeface="DM Mono"/>
              <a:cs typeface="DM Mono"/>
              <a:sym typeface="DM Mono"/>
            </a:endParaRPr>
          </a:p>
          <a:p>
            <a:pPr indent="0" lvl="0" marL="0" rtl="0" algn="ctr">
              <a:spcBef>
                <a:spcPts val="640"/>
              </a:spcBef>
              <a:spcAft>
                <a:spcPts val="0"/>
              </a:spcAft>
              <a:buNone/>
            </a:pPr>
            <a:r>
              <a:t/>
            </a:r>
            <a:endParaRPr sz="1600">
              <a:latin typeface="DM Mono"/>
              <a:ea typeface="DM Mono"/>
              <a:cs typeface="DM Mono"/>
              <a:sym typeface="DM Mono"/>
            </a:endParaRPr>
          </a:p>
          <a:p>
            <a:pPr indent="0" lvl="0" marL="0" rtl="0" algn="l">
              <a:spcBef>
                <a:spcPts val="640"/>
              </a:spcBef>
              <a:spcAft>
                <a:spcPts val="0"/>
              </a:spcAft>
              <a:buNone/>
            </a:pPr>
            <a:r>
              <a:rPr lang="en" sz="1600">
                <a:latin typeface="DM Mono"/>
                <a:ea typeface="DM Mono"/>
                <a:cs typeface="DM Mono"/>
                <a:sym typeface="DM Mono"/>
              </a:rPr>
              <a:t>What’s the problem?: Unpredictable arrival times</a:t>
            </a:r>
            <a:endParaRPr sz="1600">
              <a:latin typeface="DM Mono"/>
              <a:ea typeface="DM Mono"/>
              <a:cs typeface="DM Mono"/>
              <a:sym typeface="DM Mono"/>
            </a:endParaRPr>
          </a:p>
        </p:txBody>
      </p:sp>
      <p:sp>
        <p:nvSpPr>
          <p:cNvPr id="45" name="Google Shape;45;p10"/>
          <p:cNvSpPr txBox="1"/>
          <p:nvPr/>
        </p:nvSpPr>
        <p:spPr>
          <a:xfrm>
            <a:off x="602975" y="3552225"/>
            <a:ext cx="6423000" cy="9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62626"/>
                </a:solidFill>
                <a:latin typeface="DM Mono"/>
                <a:ea typeface="DM Mono"/>
                <a:cs typeface="DM Mono"/>
                <a:sym typeface="DM Mono"/>
              </a:rPr>
              <a:t>The Solution: “Where’s My Sure Walk?”!</a:t>
            </a:r>
            <a:endParaRPr sz="2000">
              <a:solidFill>
                <a:srgbClr val="262626"/>
              </a:solidFill>
              <a:latin typeface="DM Mono"/>
              <a:ea typeface="DM Mono"/>
              <a:cs typeface="DM Mono"/>
              <a:sym typeface="DM Mono"/>
            </a:endParaRPr>
          </a:p>
        </p:txBody>
      </p:sp>
      <p:pic>
        <p:nvPicPr>
          <p:cNvPr id="46" name="Google Shape;46;p10"/>
          <p:cNvPicPr preferRelativeResize="0"/>
          <p:nvPr/>
        </p:nvPicPr>
        <p:blipFill rotWithShape="1">
          <a:blip r:embed="rId3">
            <a:alphaModFix/>
          </a:blip>
          <a:srcRect b="20069" l="19188" r="18001" t="10702"/>
          <a:stretch/>
        </p:blipFill>
        <p:spPr>
          <a:xfrm>
            <a:off x="7496800" y="3473375"/>
            <a:ext cx="1325880" cy="13258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1" title="SureWalk_Demo_Edited.mov">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10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title"/>
          </p:nvPr>
        </p:nvSpPr>
        <p:spPr>
          <a:xfrm>
            <a:off x="457200" y="685800"/>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500">
                <a:latin typeface="DM Mono Medium"/>
                <a:ea typeface="DM Mono Medium"/>
                <a:cs typeface="DM Mono Medium"/>
                <a:sym typeface="DM Mono Medium"/>
              </a:rPr>
              <a:t>How Did We Make the App?</a:t>
            </a:r>
            <a:endParaRPr sz="3500">
              <a:latin typeface="DM Mono Medium"/>
              <a:ea typeface="DM Mono Medium"/>
              <a:cs typeface="DM Mono Medium"/>
              <a:sym typeface="DM Mono Medium"/>
            </a:endParaRPr>
          </a:p>
        </p:txBody>
      </p:sp>
      <p:sp>
        <p:nvSpPr>
          <p:cNvPr id="57" name="Google Shape;57;p12"/>
          <p:cNvSpPr txBox="1"/>
          <p:nvPr>
            <p:ph idx="1" type="body"/>
          </p:nvPr>
        </p:nvSpPr>
        <p:spPr>
          <a:xfrm>
            <a:off x="457200" y="1737360"/>
            <a:ext cx="8229600" cy="2949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 sz="1600">
                <a:latin typeface="DM Mono"/>
                <a:ea typeface="DM Mono"/>
                <a:cs typeface="DM Mono"/>
                <a:sym typeface="DM Mono"/>
              </a:rPr>
              <a:t>Tech: Next.js </a:t>
            </a:r>
            <a:endParaRPr sz="1600">
              <a:latin typeface="DM Mono"/>
              <a:ea typeface="DM Mono"/>
              <a:cs typeface="DM Mono"/>
              <a:sym typeface="DM Mono"/>
            </a:endParaRPr>
          </a:p>
          <a:p>
            <a:pPr indent="-330200" lvl="0" marL="457200" rtl="0" algn="l">
              <a:spcBef>
                <a:spcPts val="360"/>
              </a:spcBef>
              <a:spcAft>
                <a:spcPts val="0"/>
              </a:spcAft>
              <a:buSzPts val="1600"/>
              <a:buFont typeface="DM Mono"/>
              <a:buChar char="-"/>
            </a:pPr>
            <a:r>
              <a:rPr lang="en" sz="1600">
                <a:latin typeface="DM Mono"/>
                <a:ea typeface="DM Mono"/>
                <a:cs typeface="DM Mono"/>
                <a:sym typeface="DM Mono"/>
              </a:rPr>
              <a:t>React-based framework</a:t>
            </a:r>
            <a:endParaRPr sz="1600">
              <a:latin typeface="DM Mono"/>
              <a:ea typeface="DM Mono"/>
              <a:cs typeface="DM Mono"/>
              <a:sym typeface="DM Mono"/>
            </a:endParaRPr>
          </a:p>
          <a:p>
            <a:pPr indent="-330200" lvl="0" marL="457200" rtl="0" algn="l">
              <a:spcBef>
                <a:spcPts val="0"/>
              </a:spcBef>
              <a:spcAft>
                <a:spcPts val="0"/>
              </a:spcAft>
              <a:buSzPts val="1600"/>
              <a:buFont typeface="DM Mono"/>
              <a:buChar char="-"/>
            </a:pPr>
            <a:r>
              <a:rPr lang="en" sz="1600">
                <a:latin typeface="DM Mono"/>
                <a:ea typeface="DM Mono"/>
                <a:cs typeface="DM Mono"/>
                <a:sym typeface="DM Mono"/>
              </a:rPr>
              <a:t>Easy implementation of page navigation</a:t>
            </a:r>
            <a:endParaRPr sz="1600">
              <a:latin typeface="DM Mono"/>
              <a:ea typeface="DM Mono"/>
              <a:cs typeface="DM Mono"/>
              <a:sym typeface="DM Mono"/>
            </a:endParaRPr>
          </a:p>
          <a:p>
            <a:pPr indent="-330200" lvl="0" marL="457200" rtl="0" algn="l">
              <a:spcBef>
                <a:spcPts val="0"/>
              </a:spcBef>
              <a:spcAft>
                <a:spcPts val="0"/>
              </a:spcAft>
              <a:buSzPts val="1600"/>
              <a:buFont typeface="DM Mono"/>
              <a:buChar char="-"/>
            </a:pPr>
            <a:r>
              <a:rPr lang="en" sz="1600">
                <a:latin typeface="DM Mono"/>
                <a:ea typeface="DM Mono"/>
                <a:cs typeface="DM Mono"/>
                <a:sym typeface="DM Mono"/>
              </a:rPr>
              <a:t>Potential use of API Routing Feature</a:t>
            </a:r>
            <a:endParaRPr sz="1600">
              <a:latin typeface="DM Mono"/>
              <a:ea typeface="DM Mono"/>
              <a:cs typeface="DM Mono"/>
              <a:sym typeface="DM Mono"/>
            </a:endParaRPr>
          </a:p>
          <a:p>
            <a:pPr indent="0" lvl="0" marL="0" rtl="0" algn="l">
              <a:spcBef>
                <a:spcPts val="360"/>
              </a:spcBef>
              <a:spcAft>
                <a:spcPts val="0"/>
              </a:spcAft>
              <a:buNone/>
            </a:pPr>
            <a:r>
              <a:t/>
            </a:r>
            <a:endParaRPr sz="1600">
              <a:latin typeface="DM Mono"/>
              <a:ea typeface="DM Mono"/>
              <a:cs typeface="DM Mono"/>
              <a:sym typeface="DM Mono"/>
            </a:endParaRPr>
          </a:p>
          <a:p>
            <a:pPr indent="0" lvl="0" marL="0" rtl="0" algn="l">
              <a:spcBef>
                <a:spcPts val="360"/>
              </a:spcBef>
              <a:spcAft>
                <a:spcPts val="0"/>
              </a:spcAft>
              <a:buNone/>
            </a:pPr>
            <a:r>
              <a:rPr lang="en" sz="1600">
                <a:latin typeface="DM Mono"/>
                <a:ea typeface="DM Mono"/>
                <a:cs typeface="DM Mono"/>
                <a:sym typeface="DM Mono"/>
              </a:rPr>
              <a:t>Challenges</a:t>
            </a:r>
            <a:endParaRPr sz="1600">
              <a:latin typeface="DM Mono"/>
              <a:ea typeface="DM Mono"/>
              <a:cs typeface="DM Mono"/>
              <a:sym typeface="DM Mono"/>
            </a:endParaRPr>
          </a:p>
          <a:p>
            <a:pPr indent="-330200" lvl="0" marL="457200" rtl="0" algn="l">
              <a:spcBef>
                <a:spcPts val="360"/>
              </a:spcBef>
              <a:spcAft>
                <a:spcPts val="0"/>
              </a:spcAft>
              <a:buSzPts val="1600"/>
              <a:buFont typeface="DM Mono"/>
              <a:buChar char="-"/>
            </a:pPr>
            <a:r>
              <a:rPr lang="en" sz="1600">
                <a:latin typeface="DM Mono"/>
                <a:ea typeface="DM Mono"/>
                <a:cs typeface="DM Mono"/>
                <a:sym typeface="DM Mono"/>
              </a:rPr>
              <a:t>Limited web development knowledge</a:t>
            </a:r>
            <a:endParaRPr sz="1600">
              <a:latin typeface="DM Mono"/>
              <a:ea typeface="DM Mono"/>
              <a:cs typeface="DM Mono"/>
              <a:sym typeface="DM Mono"/>
            </a:endParaRPr>
          </a:p>
          <a:p>
            <a:pPr indent="-330200" lvl="0" marL="457200" rtl="0" algn="l">
              <a:spcBef>
                <a:spcPts val="0"/>
              </a:spcBef>
              <a:spcAft>
                <a:spcPts val="0"/>
              </a:spcAft>
              <a:buSzPts val="1600"/>
              <a:buFont typeface="DM Mono"/>
              <a:buChar char="-"/>
            </a:pPr>
            <a:r>
              <a:rPr lang="en" sz="1600">
                <a:latin typeface="DM Mono"/>
                <a:ea typeface="DM Mono"/>
                <a:cs typeface="DM Mono"/>
                <a:sym typeface="DM Mono"/>
              </a:rPr>
              <a:t>Switch from React to Next.js during development</a:t>
            </a:r>
            <a:endParaRPr sz="1600">
              <a:latin typeface="DM Mono"/>
              <a:ea typeface="DM Mono"/>
              <a:cs typeface="DM Mono"/>
              <a:sym typeface="DM Mono"/>
            </a:endParaRPr>
          </a:p>
        </p:txBody>
      </p:sp>
      <p:pic>
        <p:nvPicPr>
          <p:cNvPr id="58" name="Google Shape;58;p12"/>
          <p:cNvPicPr preferRelativeResize="0"/>
          <p:nvPr/>
        </p:nvPicPr>
        <p:blipFill>
          <a:blip r:embed="rId3">
            <a:alphaModFix/>
          </a:blip>
          <a:stretch>
            <a:fillRect/>
          </a:stretch>
        </p:blipFill>
        <p:spPr>
          <a:xfrm>
            <a:off x="6585475" y="1684350"/>
            <a:ext cx="1612700" cy="161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title"/>
          </p:nvPr>
        </p:nvSpPr>
        <p:spPr>
          <a:xfrm>
            <a:off x="457200" y="628650"/>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500">
                <a:latin typeface="DM Mono Medium"/>
                <a:ea typeface="DM Mono Medium"/>
                <a:cs typeface="DM Mono Medium"/>
                <a:sym typeface="DM Mono Medium"/>
              </a:rPr>
              <a:t>What Next?</a:t>
            </a:r>
            <a:endParaRPr sz="3500">
              <a:latin typeface="DM Mono Medium"/>
              <a:ea typeface="DM Mono Medium"/>
              <a:cs typeface="DM Mono Medium"/>
              <a:sym typeface="DM Mono Medium"/>
            </a:endParaRPr>
          </a:p>
        </p:txBody>
      </p:sp>
      <p:sp>
        <p:nvSpPr>
          <p:cNvPr id="64" name="Google Shape;64;p13"/>
          <p:cNvSpPr txBox="1"/>
          <p:nvPr>
            <p:ph idx="1" type="body"/>
          </p:nvPr>
        </p:nvSpPr>
        <p:spPr>
          <a:xfrm>
            <a:off x="457200" y="1651170"/>
            <a:ext cx="4038600" cy="30174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lang="en" sz="1600">
                <a:latin typeface="DM Mono"/>
                <a:ea typeface="DM Mono"/>
                <a:cs typeface="DM Mono"/>
                <a:sym typeface="DM Mono"/>
              </a:rPr>
              <a:t>Edits:</a:t>
            </a:r>
            <a:endParaRPr sz="1600">
              <a:latin typeface="DM Mono"/>
              <a:ea typeface="DM Mono"/>
              <a:cs typeface="DM Mono"/>
              <a:sym typeface="DM Mono"/>
            </a:endParaRPr>
          </a:p>
          <a:p>
            <a:pPr indent="-330200" lvl="0" marL="457200" rtl="0" algn="l">
              <a:spcBef>
                <a:spcPts val="560"/>
              </a:spcBef>
              <a:spcAft>
                <a:spcPts val="0"/>
              </a:spcAft>
              <a:buSzPts val="1600"/>
              <a:buFont typeface="DM Mono"/>
              <a:buChar char="•"/>
            </a:pPr>
            <a:r>
              <a:rPr lang="en" sz="1600">
                <a:latin typeface="DM Mono"/>
                <a:ea typeface="DM Mono"/>
                <a:cs typeface="DM Mono"/>
                <a:sym typeface="DM Mono"/>
              </a:rPr>
              <a:t>Cleaner UI</a:t>
            </a:r>
            <a:endParaRPr sz="1600">
              <a:latin typeface="DM Mono"/>
              <a:ea typeface="DM Mono"/>
              <a:cs typeface="DM Mono"/>
              <a:sym typeface="DM Mono"/>
            </a:endParaRPr>
          </a:p>
          <a:p>
            <a:pPr indent="-330200" lvl="1" marL="914400" rtl="0" algn="l">
              <a:spcBef>
                <a:spcPts val="0"/>
              </a:spcBef>
              <a:spcAft>
                <a:spcPts val="0"/>
              </a:spcAft>
              <a:buSzPts val="1600"/>
              <a:buFont typeface="DM Mono"/>
              <a:buChar char="–"/>
            </a:pPr>
            <a:r>
              <a:rPr lang="en" sz="1600">
                <a:latin typeface="DM Mono"/>
                <a:ea typeface="DM Mono"/>
                <a:cs typeface="DM Mono"/>
                <a:sym typeface="DM Mono"/>
              </a:rPr>
              <a:t>More user friendly</a:t>
            </a:r>
            <a:endParaRPr sz="1600">
              <a:latin typeface="DM Mono"/>
              <a:ea typeface="DM Mono"/>
              <a:cs typeface="DM Mono"/>
              <a:sym typeface="DM Mono"/>
            </a:endParaRPr>
          </a:p>
          <a:p>
            <a:pPr indent="-330200" lvl="1" marL="914400" rtl="0" algn="l">
              <a:spcBef>
                <a:spcPts val="0"/>
              </a:spcBef>
              <a:spcAft>
                <a:spcPts val="0"/>
              </a:spcAft>
              <a:buSzPts val="1600"/>
              <a:buFont typeface="DM Mono"/>
              <a:buChar char="–"/>
            </a:pPr>
            <a:r>
              <a:rPr lang="en" sz="1600">
                <a:latin typeface="DM Mono"/>
                <a:ea typeface="DM Mono"/>
                <a:cs typeface="DM Mono"/>
                <a:sym typeface="DM Mono"/>
              </a:rPr>
              <a:t>Conform more to UT’s brand and style</a:t>
            </a:r>
            <a:endParaRPr sz="1600">
              <a:latin typeface="DM Mono"/>
              <a:ea typeface="DM Mono"/>
              <a:cs typeface="DM Mono"/>
              <a:sym typeface="DM Mono"/>
            </a:endParaRPr>
          </a:p>
          <a:p>
            <a:pPr indent="-330200" lvl="0" marL="457200" rtl="0" algn="l">
              <a:spcBef>
                <a:spcPts val="0"/>
              </a:spcBef>
              <a:spcAft>
                <a:spcPts val="0"/>
              </a:spcAft>
              <a:buSzPts val="1600"/>
              <a:buFont typeface="DM Mono"/>
              <a:buChar char="•"/>
            </a:pPr>
            <a:r>
              <a:rPr lang="en" sz="1600">
                <a:latin typeface="DM Mono"/>
                <a:ea typeface="DM Mono"/>
                <a:cs typeface="DM Mono"/>
                <a:sym typeface="DM Mono"/>
              </a:rPr>
              <a:t>Cleaner code</a:t>
            </a:r>
            <a:endParaRPr sz="1600">
              <a:latin typeface="DM Mono"/>
              <a:ea typeface="DM Mono"/>
              <a:cs typeface="DM Mono"/>
              <a:sym typeface="DM Mono"/>
            </a:endParaRPr>
          </a:p>
          <a:p>
            <a:pPr indent="-330200" lvl="1" marL="914400" rtl="0" algn="l">
              <a:spcBef>
                <a:spcPts val="0"/>
              </a:spcBef>
              <a:spcAft>
                <a:spcPts val="0"/>
              </a:spcAft>
              <a:buSzPts val="1600"/>
              <a:buFont typeface="DM Mono"/>
              <a:buChar char="–"/>
            </a:pPr>
            <a:r>
              <a:rPr lang="en" sz="1600">
                <a:latin typeface="DM Mono"/>
                <a:ea typeface="DM Mono"/>
                <a:cs typeface="DM Mono"/>
                <a:sym typeface="DM Mono"/>
              </a:rPr>
              <a:t>Remove inline styles</a:t>
            </a:r>
            <a:endParaRPr sz="1600">
              <a:latin typeface="DM Mono"/>
              <a:ea typeface="DM Mono"/>
              <a:cs typeface="DM Mono"/>
              <a:sym typeface="DM Mono"/>
            </a:endParaRPr>
          </a:p>
          <a:p>
            <a:pPr indent="-330200" lvl="1" marL="914400" rtl="0" algn="l">
              <a:spcBef>
                <a:spcPts val="0"/>
              </a:spcBef>
              <a:spcAft>
                <a:spcPts val="0"/>
              </a:spcAft>
              <a:buSzPts val="1600"/>
              <a:buFont typeface="DM Mono"/>
              <a:buChar char="–"/>
            </a:pPr>
            <a:r>
              <a:rPr lang="en" sz="1600">
                <a:latin typeface="DM Mono"/>
                <a:ea typeface="DM Mono"/>
                <a:cs typeface="DM Mono"/>
                <a:sym typeface="DM Mono"/>
              </a:rPr>
              <a:t>Comments</a:t>
            </a:r>
            <a:endParaRPr sz="1600">
              <a:latin typeface="DM Mono"/>
              <a:ea typeface="DM Mono"/>
              <a:cs typeface="DM Mono"/>
              <a:sym typeface="DM Mono"/>
            </a:endParaRPr>
          </a:p>
          <a:p>
            <a:pPr indent="-330200" lvl="1" marL="914400" rtl="0" algn="l">
              <a:spcBef>
                <a:spcPts val="0"/>
              </a:spcBef>
              <a:spcAft>
                <a:spcPts val="0"/>
              </a:spcAft>
              <a:buSzPts val="1600"/>
              <a:buFont typeface="DM Mono"/>
              <a:buChar char="–"/>
            </a:pPr>
            <a:r>
              <a:rPr lang="en" sz="1600">
                <a:latin typeface="DM Mono"/>
                <a:ea typeface="DM Mono"/>
                <a:cs typeface="DM Mono"/>
                <a:sym typeface="DM Mono"/>
              </a:rPr>
              <a:t>More reusability</a:t>
            </a:r>
            <a:endParaRPr sz="1600">
              <a:latin typeface="DM Mono"/>
              <a:ea typeface="DM Mono"/>
              <a:cs typeface="DM Mono"/>
              <a:sym typeface="DM Mono"/>
            </a:endParaRPr>
          </a:p>
          <a:p>
            <a:pPr indent="0" lvl="0" marL="0" rtl="0" algn="l">
              <a:spcBef>
                <a:spcPts val="560"/>
              </a:spcBef>
              <a:spcAft>
                <a:spcPts val="0"/>
              </a:spcAft>
              <a:buNone/>
            </a:pPr>
            <a:r>
              <a:t/>
            </a:r>
            <a:endParaRPr sz="1600">
              <a:latin typeface="DM Mono"/>
              <a:ea typeface="DM Mono"/>
              <a:cs typeface="DM Mono"/>
              <a:sym typeface="DM Mono"/>
            </a:endParaRPr>
          </a:p>
        </p:txBody>
      </p:sp>
      <p:sp>
        <p:nvSpPr>
          <p:cNvPr id="65" name="Google Shape;65;p13"/>
          <p:cNvSpPr txBox="1"/>
          <p:nvPr>
            <p:ph idx="2" type="body"/>
          </p:nvPr>
        </p:nvSpPr>
        <p:spPr>
          <a:xfrm>
            <a:off x="4648200" y="1651170"/>
            <a:ext cx="4038600" cy="30174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lang="en" sz="1600">
                <a:latin typeface="DM Mono"/>
                <a:ea typeface="DM Mono"/>
                <a:cs typeface="DM Mono"/>
                <a:sym typeface="DM Mono"/>
              </a:rPr>
              <a:t>Additions/Future Plans:</a:t>
            </a:r>
            <a:endParaRPr sz="1600">
              <a:latin typeface="DM Mono"/>
              <a:ea typeface="DM Mono"/>
              <a:cs typeface="DM Mono"/>
              <a:sym typeface="DM Mono"/>
            </a:endParaRPr>
          </a:p>
          <a:p>
            <a:pPr indent="-330200" lvl="0" marL="457200" rtl="0" algn="l">
              <a:spcBef>
                <a:spcPts val="560"/>
              </a:spcBef>
              <a:spcAft>
                <a:spcPts val="0"/>
              </a:spcAft>
              <a:buSzPts val="1600"/>
              <a:buFont typeface="DM Mono"/>
              <a:buChar char="•"/>
            </a:pPr>
            <a:r>
              <a:rPr lang="en" sz="1600">
                <a:latin typeface="DM Mono"/>
                <a:ea typeface="DM Mono"/>
                <a:cs typeface="DM Mono"/>
                <a:sym typeface="DM Mono"/>
              </a:rPr>
              <a:t>API and Database</a:t>
            </a:r>
            <a:endParaRPr sz="1600">
              <a:latin typeface="DM Mono"/>
              <a:ea typeface="DM Mono"/>
              <a:cs typeface="DM Mono"/>
              <a:sym typeface="DM Mono"/>
            </a:endParaRPr>
          </a:p>
          <a:p>
            <a:pPr indent="-330200" lvl="1" marL="914400" rtl="0" algn="l">
              <a:spcBef>
                <a:spcPts val="0"/>
              </a:spcBef>
              <a:spcAft>
                <a:spcPts val="0"/>
              </a:spcAft>
              <a:buSzPts val="1600"/>
              <a:buFont typeface="DM Mono"/>
              <a:buChar char="–"/>
            </a:pPr>
            <a:r>
              <a:rPr lang="en" sz="1600">
                <a:latin typeface="DM Mono"/>
                <a:ea typeface="DM Mono"/>
                <a:cs typeface="DM Mono"/>
                <a:sym typeface="DM Mono"/>
              </a:rPr>
              <a:t>Work with Sure Walk</a:t>
            </a:r>
            <a:endParaRPr sz="1600">
              <a:latin typeface="DM Mono"/>
              <a:ea typeface="DM Mono"/>
              <a:cs typeface="DM Mono"/>
              <a:sym typeface="DM Mono"/>
            </a:endParaRPr>
          </a:p>
          <a:p>
            <a:pPr indent="-330200" lvl="1" marL="914400" rtl="0" algn="l">
              <a:spcBef>
                <a:spcPts val="0"/>
              </a:spcBef>
              <a:spcAft>
                <a:spcPts val="0"/>
              </a:spcAft>
              <a:buSzPts val="1600"/>
              <a:buFont typeface="DM Mono"/>
              <a:buChar char="–"/>
            </a:pPr>
            <a:r>
              <a:rPr lang="en" sz="1600">
                <a:latin typeface="DM Mono"/>
                <a:ea typeface="DM Mono"/>
                <a:cs typeface="DM Mono"/>
                <a:sym typeface="DM Mono"/>
              </a:rPr>
              <a:t>Sure Walk numbers</a:t>
            </a:r>
            <a:endParaRPr sz="1600">
              <a:latin typeface="DM Mono"/>
              <a:ea typeface="DM Mono"/>
              <a:cs typeface="DM Mono"/>
              <a:sym typeface="DM Mono"/>
            </a:endParaRPr>
          </a:p>
          <a:p>
            <a:pPr indent="-330200" lvl="0" marL="457200" rtl="0" algn="l">
              <a:spcBef>
                <a:spcPts val="0"/>
              </a:spcBef>
              <a:spcAft>
                <a:spcPts val="0"/>
              </a:spcAft>
              <a:buSzPts val="1600"/>
              <a:buFont typeface="DM Mono"/>
              <a:buChar char="•"/>
            </a:pPr>
            <a:r>
              <a:rPr lang="en" sz="1600">
                <a:latin typeface="DM Mono"/>
                <a:ea typeface="DM Mono"/>
                <a:cs typeface="DM Mono"/>
                <a:sym typeface="DM Mono"/>
              </a:rPr>
              <a:t>Enabling Tracking </a:t>
            </a:r>
            <a:endParaRPr sz="1600">
              <a:latin typeface="DM Mono"/>
              <a:ea typeface="DM Mono"/>
              <a:cs typeface="DM Mono"/>
              <a:sym typeface="DM Mono"/>
            </a:endParaRPr>
          </a:p>
          <a:p>
            <a:pPr indent="-330200" lvl="0" marL="457200" rtl="0" algn="l">
              <a:spcBef>
                <a:spcPts val="0"/>
              </a:spcBef>
              <a:spcAft>
                <a:spcPts val="0"/>
              </a:spcAft>
              <a:buSzPts val="1600"/>
              <a:buFont typeface="DM Mono"/>
              <a:buChar char="•"/>
            </a:pPr>
            <a:r>
              <a:rPr lang="en" sz="1600">
                <a:latin typeface="DM Mono"/>
                <a:ea typeface="DM Mono"/>
                <a:cs typeface="DM Mono"/>
                <a:sym typeface="DM Mono"/>
              </a:rPr>
              <a:t>Testing</a:t>
            </a:r>
            <a:endParaRPr sz="1600">
              <a:latin typeface="DM Mono"/>
              <a:ea typeface="DM Mono"/>
              <a:cs typeface="DM Mono"/>
              <a:sym typeface="DM Mono"/>
            </a:endParaRPr>
          </a:p>
          <a:p>
            <a:pPr indent="-330200" lvl="0" marL="457200" rtl="0" algn="l">
              <a:spcBef>
                <a:spcPts val="0"/>
              </a:spcBef>
              <a:spcAft>
                <a:spcPts val="0"/>
              </a:spcAft>
              <a:buSzPts val="1600"/>
              <a:buFont typeface="DM Mono"/>
              <a:buChar char="•"/>
            </a:pPr>
            <a:r>
              <a:rPr lang="en" sz="1600">
                <a:latin typeface="DM Mono"/>
                <a:ea typeface="DM Mono"/>
                <a:cs typeface="DM Mono"/>
                <a:sym typeface="DM Mono"/>
              </a:rPr>
              <a:t>Security Features</a:t>
            </a:r>
            <a:endParaRPr sz="1600">
              <a:latin typeface="DM Mono"/>
              <a:ea typeface="DM Mono"/>
              <a:cs typeface="DM Mono"/>
              <a:sym typeface="DM Mono"/>
            </a:endParaRPr>
          </a:p>
          <a:p>
            <a:pPr indent="-330200" lvl="0" marL="457200" rtl="0" algn="l">
              <a:spcBef>
                <a:spcPts val="0"/>
              </a:spcBef>
              <a:spcAft>
                <a:spcPts val="0"/>
              </a:spcAft>
              <a:buSzPts val="1600"/>
              <a:buFont typeface="DM Mono"/>
              <a:buChar char="•"/>
            </a:pPr>
            <a:r>
              <a:rPr lang="en" sz="1600">
                <a:latin typeface="DM Mono"/>
                <a:ea typeface="DM Mono"/>
                <a:cs typeface="DM Mono"/>
                <a:sym typeface="DM Mono"/>
              </a:rPr>
              <a:t>Hosting</a:t>
            </a:r>
            <a:endParaRPr sz="1600">
              <a:latin typeface="DM Mono"/>
              <a:ea typeface="DM Mono"/>
              <a:cs typeface="DM Mono"/>
              <a:sym typeface="DM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457200" y="628650"/>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500">
                <a:latin typeface="DM Mono Medium"/>
                <a:ea typeface="DM Mono Medium"/>
                <a:cs typeface="DM Mono Medium"/>
                <a:sym typeface="DM Mono Medium"/>
              </a:rPr>
              <a:t>Major Sources Used</a:t>
            </a:r>
            <a:endParaRPr sz="3500">
              <a:latin typeface="DM Mono Medium"/>
              <a:ea typeface="DM Mono Medium"/>
              <a:cs typeface="DM Mono Medium"/>
              <a:sym typeface="DM Mono Medium"/>
            </a:endParaRPr>
          </a:p>
        </p:txBody>
      </p:sp>
      <p:sp>
        <p:nvSpPr>
          <p:cNvPr id="71" name="Google Shape;71;p14"/>
          <p:cNvSpPr txBox="1"/>
          <p:nvPr>
            <p:ph idx="1" type="body"/>
          </p:nvPr>
        </p:nvSpPr>
        <p:spPr>
          <a:xfrm>
            <a:off x="457200" y="1644950"/>
            <a:ext cx="8157600" cy="28470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lang="en" sz="1600" u="sng">
                <a:solidFill>
                  <a:schemeClr val="hlink"/>
                </a:solidFill>
                <a:latin typeface="DM Mono"/>
                <a:ea typeface="DM Mono"/>
                <a:cs typeface="DM Mono"/>
                <a:sym typeface="DM Mono"/>
                <a:hlinkClick r:id="rId3"/>
              </a:rPr>
              <a:t>https://www.w3schools.com/</a:t>
            </a:r>
            <a:endParaRPr sz="1600">
              <a:latin typeface="DM Mono"/>
              <a:ea typeface="DM Mono"/>
              <a:cs typeface="DM Mono"/>
              <a:sym typeface="DM Mono"/>
            </a:endParaRPr>
          </a:p>
          <a:p>
            <a:pPr indent="0" lvl="0" marL="0" rtl="0" algn="l">
              <a:spcBef>
                <a:spcPts val="560"/>
              </a:spcBef>
              <a:spcAft>
                <a:spcPts val="0"/>
              </a:spcAft>
              <a:buNone/>
            </a:pPr>
            <a:r>
              <a:rPr lang="en" sz="1600" u="sng">
                <a:solidFill>
                  <a:schemeClr val="hlink"/>
                </a:solidFill>
                <a:latin typeface="DM Mono"/>
                <a:ea typeface="DM Mono"/>
                <a:cs typeface="DM Mono"/>
                <a:sym typeface="DM Mono"/>
                <a:hlinkClick r:id="rId4"/>
              </a:rPr>
              <a:t>https://getbootstrap.com/</a:t>
            </a:r>
            <a:endParaRPr sz="1600">
              <a:latin typeface="DM Mono"/>
              <a:ea typeface="DM Mono"/>
              <a:cs typeface="DM Mono"/>
              <a:sym typeface="DM Mono"/>
            </a:endParaRPr>
          </a:p>
          <a:p>
            <a:pPr indent="0" lvl="0" marL="0" rtl="0" algn="l">
              <a:spcBef>
                <a:spcPts val="560"/>
              </a:spcBef>
              <a:spcAft>
                <a:spcPts val="0"/>
              </a:spcAft>
              <a:buNone/>
            </a:pPr>
            <a:r>
              <a:rPr lang="en" sz="1600" u="sng">
                <a:solidFill>
                  <a:schemeClr val="hlink"/>
                </a:solidFill>
                <a:latin typeface="DM Mono"/>
                <a:ea typeface="DM Mono"/>
                <a:cs typeface="DM Mono"/>
                <a:sym typeface="DM Mono"/>
                <a:hlinkClick r:id="rId5"/>
              </a:rPr>
              <a:t>https://nextjs.org/</a:t>
            </a:r>
            <a:endParaRPr sz="1600">
              <a:latin typeface="DM Mono"/>
              <a:ea typeface="DM Mono"/>
              <a:cs typeface="DM Mono"/>
              <a:sym typeface="DM Mono"/>
            </a:endParaRPr>
          </a:p>
          <a:p>
            <a:pPr indent="0" lvl="0" marL="0" rtl="0" algn="l">
              <a:spcBef>
                <a:spcPts val="560"/>
              </a:spcBef>
              <a:spcAft>
                <a:spcPts val="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16-9 Light Backgroun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