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9" r:id="rId4"/>
    <p:sldId id="271" r:id="rId5"/>
    <p:sldId id="258" r:id="rId6"/>
    <p:sldId id="290" r:id="rId7"/>
    <p:sldId id="274" r:id="rId8"/>
    <p:sldId id="275" r:id="rId9"/>
    <p:sldId id="276" r:id="rId10"/>
    <p:sldId id="277" r:id="rId11"/>
    <p:sldId id="272" r:id="rId12"/>
    <p:sldId id="282" r:id="rId13"/>
    <p:sldId id="283" r:id="rId14"/>
    <p:sldId id="284" r:id="rId15"/>
    <p:sldId id="285" r:id="rId16"/>
    <p:sldId id="286" r:id="rId17"/>
    <p:sldId id="287" r:id="rId18"/>
    <p:sldId id="288" r:id="rId19"/>
    <p:sldId id="289" r:id="rId20"/>
    <p:sldId id="291" r:id="rId21"/>
    <p:sldId id="259" r:id="rId22"/>
    <p:sldId id="266" r:id="rId23"/>
    <p:sldId id="260" r:id="rId24"/>
    <p:sldId id="261" r:id="rId25"/>
    <p:sldId id="262" r:id="rId26"/>
    <p:sldId id="263"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5B04AD6-503E-40D6-86CF-82130BB9BB2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87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DC3078-AD55-4483-BFFF-B6ED6E3015C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04AD6-503E-40D6-86CF-82130BB9BB28}" type="slidenum">
              <a:rPr lang="en-US" smtClean="0"/>
              <a:t>‹#›</a:t>
            </a:fld>
            <a:endParaRPr lang="en-US"/>
          </a:p>
        </p:txBody>
      </p:sp>
    </p:spTree>
    <p:extLst>
      <p:ext uri="{BB962C8B-B14F-4D97-AF65-F5344CB8AC3E}">
        <p14:creationId xmlns:p14="http://schemas.microsoft.com/office/powerpoint/2010/main" val="369596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717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36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spTree>
    <p:extLst>
      <p:ext uri="{BB962C8B-B14F-4D97-AF65-F5344CB8AC3E}">
        <p14:creationId xmlns:p14="http://schemas.microsoft.com/office/powerpoint/2010/main" val="328300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05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18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3834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39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spTree>
    <p:extLst>
      <p:ext uri="{BB962C8B-B14F-4D97-AF65-F5344CB8AC3E}">
        <p14:creationId xmlns:p14="http://schemas.microsoft.com/office/powerpoint/2010/main" val="366125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C3078-AD55-4483-BFFF-B6ED6E3015C8}"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04AD6-503E-40D6-86CF-82130BB9BB2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580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DC3078-AD55-4483-BFFF-B6ED6E3015C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04AD6-503E-40D6-86CF-82130BB9BB28}" type="slidenum">
              <a:rPr lang="en-US" smtClean="0"/>
              <a:t>‹#›</a:t>
            </a:fld>
            <a:endParaRPr lang="en-US"/>
          </a:p>
        </p:txBody>
      </p:sp>
    </p:spTree>
    <p:extLst>
      <p:ext uri="{BB962C8B-B14F-4D97-AF65-F5344CB8AC3E}">
        <p14:creationId xmlns:p14="http://schemas.microsoft.com/office/powerpoint/2010/main" val="14717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DC3078-AD55-4483-BFFF-B6ED6E3015C8}"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04AD6-503E-40D6-86CF-82130BB9BB2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32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DC3078-AD55-4483-BFFF-B6ED6E3015C8}"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04AD6-503E-40D6-86CF-82130BB9BB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51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3078-AD55-4483-BFFF-B6ED6E3015C8}"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04AD6-503E-40D6-86CF-82130BB9BB28}" type="slidenum">
              <a:rPr lang="en-US" smtClean="0"/>
              <a:t>‹#›</a:t>
            </a:fld>
            <a:endParaRPr lang="en-US"/>
          </a:p>
        </p:txBody>
      </p:sp>
    </p:spTree>
    <p:extLst>
      <p:ext uri="{BB962C8B-B14F-4D97-AF65-F5344CB8AC3E}">
        <p14:creationId xmlns:p14="http://schemas.microsoft.com/office/powerpoint/2010/main" val="385606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DC3078-AD55-4483-BFFF-B6ED6E3015C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04AD6-503E-40D6-86CF-82130BB9BB2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84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DC3078-AD55-4483-BFFF-B6ED6E3015C8}"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04AD6-503E-40D6-86CF-82130BB9BB28}" type="slidenum">
              <a:rPr lang="en-US" smtClean="0"/>
              <a:t>‹#›</a:t>
            </a:fld>
            <a:endParaRPr lang="en-US"/>
          </a:p>
        </p:txBody>
      </p:sp>
    </p:spTree>
    <p:extLst>
      <p:ext uri="{BB962C8B-B14F-4D97-AF65-F5344CB8AC3E}">
        <p14:creationId xmlns:p14="http://schemas.microsoft.com/office/powerpoint/2010/main" val="361626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DC3078-AD55-4483-BFFF-B6ED6E3015C8}" type="datetimeFigureOut">
              <a:rPr lang="en-US" smtClean="0"/>
              <a:t>1/3/2021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B04AD6-503E-40D6-86CF-82130BB9BB28}" type="slidenum">
              <a:rPr lang="en-US" smtClean="0"/>
              <a:t>‹#›</a:t>
            </a:fld>
            <a:endParaRPr lang="en-US"/>
          </a:p>
        </p:txBody>
      </p:sp>
    </p:spTree>
    <p:extLst>
      <p:ext uri="{BB962C8B-B14F-4D97-AF65-F5344CB8AC3E}">
        <p14:creationId xmlns:p14="http://schemas.microsoft.com/office/powerpoint/2010/main" val="40278276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2809-D752-4844-9AB6-409F87EFFD4F}"/>
              </a:ext>
            </a:extLst>
          </p:cNvPr>
          <p:cNvSpPr>
            <a:spLocks noGrp="1"/>
          </p:cNvSpPr>
          <p:nvPr>
            <p:ph type="ctrTitle"/>
          </p:nvPr>
        </p:nvSpPr>
        <p:spPr/>
        <p:txBody>
          <a:bodyPr>
            <a:normAutofit fontScale="90000"/>
          </a:bodyPr>
          <a:lstStyle/>
          <a:p>
            <a:pPr algn="ctr"/>
            <a:r>
              <a:rPr lang="en-US" sz="4000" dirty="0" err="1"/>
              <a:t>Tugas</a:t>
            </a:r>
            <a:r>
              <a:rPr lang="en-US" sz="4000" dirty="0"/>
              <a:t> </a:t>
            </a:r>
            <a:r>
              <a:rPr lang="en-US" sz="4000" dirty="0" err="1"/>
              <a:t>Eksplorasi</a:t>
            </a:r>
            <a:r>
              <a:rPr lang="en-US" sz="4000" dirty="0"/>
              <a:t> dan </a:t>
            </a:r>
            <a:r>
              <a:rPr lang="en-US" sz="4000" dirty="0" err="1"/>
              <a:t>Visualisasi</a:t>
            </a:r>
            <a:r>
              <a:rPr lang="en-US" sz="4000" dirty="0"/>
              <a:t> Data </a:t>
            </a:r>
            <a:r>
              <a:rPr lang="en-US" sz="4000" dirty="0" err="1"/>
              <a:t>Menggunakan</a:t>
            </a:r>
            <a:r>
              <a:rPr lang="en-US" sz="4000" dirty="0"/>
              <a:t> Tools di Excel</a:t>
            </a:r>
            <a:br>
              <a:rPr lang="en-US" sz="4000" dirty="0"/>
            </a:br>
            <a:r>
              <a:rPr lang="en-US" sz="4000" dirty="0"/>
              <a:t>(</a:t>
            </a:r>
            <a:r>
              <a:rPr lang="en-US" sz="4000" dirty="0" err="1"/>
              <a:t>Studi</a:t>
            </a:r>
            <a:r>
              <a:rPr lang="en-US" sz="4000" dirty="0"/>
              <a:t> </a:t>
            </a:r>
            <a:r>
              <a:rPr lang="en-US" sz="4000" dirty="0" err="1"/>
              <a:t>Kasus</a:t>
            </a:r>
            <a:r>
              <a:rPr lang="en-US" sz="4000" dirty="0"/>
              <a:t> : Bank)</a:t>
            </a:r>
          </a:p>
        </p:txBody>
      </p:sp>
      <p:sp>
        <p:nvSpPr>
          <p:cNvPr id="3" name="Subtitle 2">
            <a:extLst>
              <a:ext uri="{FF2B5EF4-FFF2-40B4-BE49-F238E27FC236}">
                <a16:creationId xmlns:a16="http://schemas.microsoft.com/office/drawing/2014/main" id="{9027E52B-A49A-419E-A85B-50501790FC23}"/>
              </a:ext>
            </a:extLst>
          </p:cNvPr>
          <p:cNvSpPr>
            <a:spLocks noGrp="1"/>
          </p:cNvSpPr>
          <p:nvPr>
            <p:ph type="subTitle" idx="1"/>
          </p:nvPr>
        </p:nvSpPr>
        <p:spPr/>
        <p:txBody>
          <a:bodyPr/>
          <a:lstStyle/>
          <a:p>
            <a:pPr algn="r"/>
            <a:r>
              <a:rPr lang="id-ID" dirty="0">
                <a:latin typeface="Times New Roman" panose="02020603050405020304" pitchFamily="18" charset="0"/>
                <a:cs typeface="Times New Roman" panose="02020603050405020304" pitchFamily="18" charset="0"/>
              </a:rPr>
              <a:t>Himatus yulvi A.S</a:t>
            </a:r>
          </a:p>
          <a:p>
            <a:pPr algn="r"/>
            <a:r>
              <a:rPr lang="en-US" dirty="0">
                <a:latin typeface="Times New Roman" panose="02020603050405020304" pitchFamily="18" charset="0"/>
                <a:cs typeface="Times New Roman" panose="02020603050405020304" pitchFamily="18" charset="0"/>
              </a:rPr>
              <a:t>17.51.000</a:t>
            </a:r>
            <a:r>
              <a:rPr lang="id-ID"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24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EDD4-72C6-43FA-92BE-225C944D608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Tingkat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client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gender dan status.</a:t>
            </a:r>
            <a:br>
              <a:rPr lang="en-US" dirty="0">
                <a:latin typeface="Times New Roman" panose="02020603050405020304" pitchFamily="18" charset="0"/>
                <a:cs typeface="Times New Roman" panose="02020603050405020304" pitchFamily="18" charset="0"/>
              </a:rPr>
            </a:br>
            <a:endParaRPr lang="id-ID" dirty="0"/>
          </a:p>
        </p:txBody>
      </p:sp>
      <p:sp>
        <p:nvSpPr>
          <p:cNvPr id="3" name="Content Placeholder 2">
            <a:extLst>
              <a:ext uri="{FF2B5EF4-FFF2-40B4-BE49-F238E27FC236}">
                <a16:creationId xmlns:a16="http://schemas.microsoft.com/office/drawing/2014/main" id="{132F364A-E487-415B-AA4A-2CD275F05B0C}"/>
              </a:ext>
            </a:extLst>
          </p:cNvPr>
          <p:cNvSpPr>
            <a:spLocks noGrp="1"/>
          </p:cNvSpPr>
          <p:nvPr>
            <p:ph idx="1"/>
          </p:nvPr>
        </p:nvSpPr>
        <p:spPr/>
        <p:txBody>
          <a:bodyPr>
            <a:normAutofit/>
          </a:bodyPr>
          <a:lstStyle/>
          <a:p>
            <a:pPr marL="0" indent="0">
              <a:buNone/>
            </a:pPr>
            <a:r>
              <a:rPr lang="id-ID" dirty="0">
                <a:effectLst/>
                <a:latin typeface="Times New Roman" panose="02020603050405020304" pitchFamily="18" charset="0"/>
                <a:ea typeface="Calibri" panose="020F0502020204030204" pitchFamily="34" charset="0"/>
              </a:rPr>
              <a:t>Tingkat Sekolah -&gt; flied ini berfungsi untuk menujukan tingkatan sekolah berdasarkan status yang ada dengan jumlah laki-laki dan perempuan</a:t>
            </a:r>
            <a:endParaRPr lang="id-ID" sz="3200" dirty="0"/>
          </a:p>
        </p:txBody>
      </p:sp>
    </p:spTree>
    <p:extLst>
      <p:ext uri="{BB962C8B-B14F-4D97-AF65-F5344CB8AC3E}">
        <p14:creationId xmlns:p14="http://schemas.microsoft.com/office/powerpoint/2010/main" val="141954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0E96-DEF6-43BA-9352-BBC3F00E21DC}"/>
              </a:ext>
            </a:extLst>
          </p:cNvPr>
          <p:cNvSpPr>
            <a:spLocks noGrp="1"/>
          </p:cNvSpPr>
          <p:nvPr>
            <p:ph type="title"/>
          </p:nvPr>
        </p:nvSpPr>
        <p:spPr>
          <a:xfrm>
            <a:off x="1295402" y="730341"/>
            <a:ext cx="9601196" cy="1303867"/>
          </a:xfrm>
        </p:spPr>
        <p:txBody>
          <a:bodyPr/>
          <a:lstStyle/>
          <a:p>
            <a:r>
              <a:rPr lang="id-ID" dirty="0"/>
              <a:t> B. Tujuan analisis “marketing” </a:t>
            </a:r>
          </a:p>
        </p:txBody>
      </p:sp>
      <p:sp>
        <p:nvSpPr>
          <p:cNvPr id="3" name="Content Placeholder 2">
            <a:extLst>
              <a:ext uri="{FF2B5EF4-FFF2-40B4-BE49-F238E27FC236}">
                <a16:creationId xmlns:a16="http://schemas.microsoft.com/office/drawing/2014/main" id="{FEE05413-0CF2-4C8F-841C-878BA4B39D3F}"/>
              </a:ext>
            </a:extLst>
          </p:cNvPr>
          <p:cNvSpPr>
            <a:spLocks noGrp="1"/>
          </p:cNvSpPr>
          <p:nvPr>
            <p:ph idx="1"/>
          </p:nvPr>
        </p:nvSpPr>
        <p:spPr>
          <a:xfrm>
            <a:off x="1139687" y="2285999"/>
            <a:ext cx="9756910" cy="3589869"/>
          </a:xfrm>
        </p:spPr>
        <p:txBody>
          <a:bodyPr/>
          <a:lstStyle/>
          <a:p>
            <a:pPr marL="0" indent="0">
              <a:buNone/>
            </a:pPr>
            <a:r>
              <a:rPr lang="id-ID" dirty="0"/>
              <a:t>1.Target market.</a:t>
            </a:r>
          </a:p>
          <a:p>
            <a:pPr marL="0" indent="0">
              <a:buNone/>
            </a:pPr>
            <a:r>
              <a:rPr lang="id-ID" dirty="0"/>
              <a:t>2.Target sasarannya.</a:t>
            </a:r>
          </a:p>
          <a:p>
            <a:pPr marL="0" indent="0">
              <a:buNone/>
            </a:pPr>
            <a:r>
              <a:rPr lang="id-ID" dirty="0"/>
              <a:t>3. Produknya.</a:t>
            </a:r>
          </a:p>
          <a:p>
            <a:pPr marL="0" indent="0">
              <a:buNone/>
            </a:pPr>
            <a:r>
              <a:rPr lang="id-ID" dirty="0"/>
              <a:t>4.Produk baru atau produk lama).</a:t>
            </a:r>
          </a:p>
          <a:p>
            <a:pPr marL="0" indent="0">
              <a:buNone/>
            </a:pPr>
            <a:r>
              <a:rPr lang="id-ID" dirty="0"/>
              <a:t>5.Ekspansi (jangka waktu brp tahun).</a:t>
            </a:r>
          </a:p>
          <a:p>
            <a:pPr marL="0" indent="0">
              <a:buNone/>
            </a:pPr>
            <a:r>
              <a:rPr lang="id-ID" dirty="0"/>
              <a:t>6.Spk.</a:t>
            </a:r>
          </a:p>
        </p:txBody>
      </p:sp>
    </p:spTree>
    <p:extLst>
      <p:ext uri="{BB962C8B-B14F-4D97-AF65-F5344CB8AC3E}">
        <p14:creationId xmlns:p14="http://schemas.microsoft.com/office/powerpoint/2010/main" val="58837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637D-857C-4E4A-AB77-C0F184CA39FD}"/>
              </a:ext>
            </a:extLst>
          </p:cNvPr>
          <p:cNvSpPr>
            <a:spLocks noGrp="1"/>
          </p:cNvSpPr>
          <p:nvPr>
            <p:ph type="title"/>
          </p:nvPr>
        </p:nvSpPr>
        <p:spPr/>
        <p:txBody>
          <a:bodyPr/>
          <a:lstStyle/>
          <a:p>
            <a:r>
              <a:rPr lang="id-ID" dirty="0"/>
              <a:t>1.Target Market</a:t>
            </a:r>
          </a:p>
        </p:txBody>
      </p:sp>
      <p:sp>
        <p:nvSpPr>
          <p:cNvPr id="3" name="Content Placeholder 2">
            <a:extLst>
              <a:ext uri="{FF2B5EF4-FFF2-40B4-BE49-F238E27FC236}">
                <a16:creationId xmlns:a16="http://schemas.microsoft.com/office/drawing/2014/main" id="{46FBCC09-CD64-4DC8-98D5-0F9F989F5755}"/>
              </a:ext>
            </a:extLst>
          </p:cNvPr>
          <p:cNvSpPr>
            <a:spLocks noGrp="1"/>
          </p:cNvSpPr>
          <p:nvPr>
            <p:ph idx="1"/>
          </p:nvPr>
        </p:nvSpPr>
        <p:spPr/>
        <p:txBody>
          <a:bodyPr/>
          <a:lstStyle/>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1.Dengan mengidentifikasi kelas-kelas dalam masyarakat yang mempunyai perbedaan kebutuhan jasa bank. Di lihat dari:</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-Tingkat pendapatan masyarakat </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-Tingkat kepentingan  dan,</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-Tingkat status sosialnya.</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2.Umur yang di batasi dengan umur antara 25-73</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Tree>
    <p:extLst>
      <p:ext uri="{BB962C8B-B14F-4D97-AF65-F5344CB8AC3E}">
        <p14:creationId xmlns:p14="http://schemas.microsoft.com/office/powerpoint/2010/main" val="67521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B913-C369-41AB-BD7E-0043F3855293}"/>
              </a:ext>
            </a:extLst>
          </p:cNvPr>
          <p:cNvSpPr>
            <a:spLocks noGrp="1"/>
          </p:cNvSpPr>
          <p:nvPr>
            <p:ph type="title"/>
          </p:nvPr>
        </p:nvSpPr>
        <p:spPr/>
        <p:txBody>
          <a:bodyPr>
            <a:normAutofit/>
          </a:bodyPr>
          <a:lstStyle/>
          <a:p>
            <a:r>
              <a:rPr lang="id-ID" dirty="0"/>
              <a:t>2.Target sasarannya.</a:t>
            </a:r>
          </a:p>
        </p:txBody>
      </p:sp>
      <p:sp>
        <p:nvSpPr>
          <p:cNvPr id="3" name="Content Placeholder 2">
            <a:extLst>
              <a:ext uri="{FF2B5EF4-FFF2-40B4-BE49-F238E27FC236}">
                <a16:creationId xmlns:a16="http://schemas.microsoft.com/office/drawing/2014/main" id="{6DD0D3A7-CA86-4C91-9197-D1EEAA7D6803}"/>
              </a:ext>
            </a:extLst>
          </p:cNvPr>
          <p:cNvSpPr>
            <a:spLocks noGrp="1"/>
          </p:cNvSpPr>
          <p:nvPr>
            <p:ph idx="1"/>
          </p:nvPr>
        </p:nvSpPr>
        <p:spPr/>
        <p:txBody>
          <a:bodyPr/>
          <a:lstStyle/>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Mencakup target pasar dan produk yang akan ditawarkan berupa target dana yang akan dihimpun, target ekspansi kredit yang akan dilakukan, anggaran yang digunakan untuk membiayai masing-masing kegiatan pemasaran tersebut serta penetapan orang-orang yang bertanggung jawab dalam kegiatan pemasaran.</a:t>
            </a:r>
            <a:endParaRPr lang="id-ID" dirty="0"/>
          </a:p>
        </p:txBody>
      </p:sp>
    </p:spTree>
    <p:extLst>
      <p:ext uri="{BB962C8B-B14F-4D97-AF65-F5344CB8AC3E}">
        <p14:creationId xmlns:p14="http://schemas.microsoft.com/office/powerpoint/2010/main" val="226852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A61B-0638-4785-BDFE-12D8878094BF}"/>
              </a:ext>
            </a:extLst>
          </p:cNvPr>
          <p:cNvSpPr>
            <a:spLocks noGrp="1"/>
          </p:cNvSpPr>
          <p:nvPr>
            <p:ph type="title"/>
          </p:nvPr>
        </p:nvSpPr>
        <p:spPr/>
        <p:txBody>
          <a:bodyPr/>
          <a:lstStyle/>
          <a:p>
            <a:r>
              <a:rPr lang="id-ID" dirty="0"/>
              <a:t>3. Produknya</a:t>
            </a:r>
          </a:p>
        </p:txBody>
      </p:sp>
      <p:sp>
        <p:nvSpPr>
          <p:cNvPr id="3" name="Content Placeholder 2">
            <a:extLst>
              <a:ext uri="{FF2B5EF4-FFF2-40B4-BE49-F238E27FC236}">
                <a16:creationId xmlns:a16="http://schemas.microsoft.com/office/drawing/2014/main" id="{09DAA71B-AD13-48C4-B98D-3F9384CFB592}"/>
              </a:ext>
            </a:extLst>
          </p:cNvPr>
          <p:cNvSpPr>
            <a:spLocks noGrp="1"/>
          </p:cNvSpPr>
          <p:nvPr>
            <p:ph idx="1"/>
          </p:nvPr>
        </p:nvSpPr>
        <p:spPr/>
        <p:txBody>
          <a:bodyPr/>
          <a:lstStyle/>
          <a:p>
            <a:pPr marL="0" indent="0">
              <a:buNone/>
            </a:pPr>
            <a:r>
              <a:rPr lang="id-ID" dirty="0"/>
              <a:t>Strategi yang di lakukan di Bank antara lain:</a:t>
            </a:r>
          </a:p>
          <a:p>
            <a:pPr marL="0" indent="0">
              <a:buNone/>
            </a:pPr>
            <a:endParaRPr lang="id-ID" dirty="0"/>
          </a:p>
        </p:txBody>
      </p:sp>
      <p:pic>
        <p:nvPicPr>
          <p:cNvPr id="4" name="Content Placeholder 4">
            <a:extLst>
              <a:ext uri="{FF2B5EF4-FFF2-40B4-BE49-F238E27FC236}">
                <a16:creationId xmlns:a16="http://schemas.microsoft.com/office/drawing/2014/main" id="{36DF7E41-202C-45AD-822F-3C7AA9AF52E3}"/>
              </a:ext>
            </a:extLst>
          </p:cNvPr>
          <p:cNvPicPr>
            <a:picLocks noChangeAspect="1"/>
          </p:cNvPicPr>
          <p:nvPr/>
        </p:nvPicPr>
        <p:blipFill>
          <a:blip r:embed="rId2"/>
          <a:stretch>
            <a:fillRect/>
          </a:stretch>
        </p:blipFill>
        <p:spPr>
          <a:xfrm>
            <a:off x="1007429" y="2985422"/>
            <a:ext cx="10177139" cy="2890446"/>
          </a:xfrm>
          <a:prstGeom prst="rect">
            <a:avLst/>
          </a:prstGeom>
        </p:spPr>
      </p:pic>
    </p:spTree>
    <p:extLst>
      <p:ext uri="{BB962C8B-B14F-4D97-AF65-F5344CB8AC3E}">
        <p14:creationId xmlns:p14="http://schemas.microsoft.com/office/powerpoint/2010/main" val="357207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95C3-24DF-4A8F-9213-067D958D2C2D}"/>
              </a:ext>
            </a:extLst>
          </p:cNvPr>
          <p:cNvSpPr>
            <a:spLocks noGrp="1"/>
          </p:cNvSpPr>
          <p:nvPr>
            <p:ph type="title"/>
          </p:nvPr>
        </p:nvSpPr>
        <p:spPr>
          <a:xfrm>
            <a:off x="1149628" y="619169"/>
            <a:ext cx="9601196" cy="1303867"/>
          </a:xfrm>
        </p:spPr>
        <p:txBody>
          <a:bodyPr/>
          <a:lstStyle/>
          <a:p>
            <a:r>
              <a:rPr lang="id-ID" dirty="0"/>
              <a:t>Lanjutan...</a:t>
            </a:r>
          </a:p>
        </p:txBody>
      </p:sp>
      <p:sp>
        <p:nvSpPr>
          <p:cNvPr id="3" name="Content Placeholder 2">
            <a:extLst>
              <a:ext uri="{FF2B5EF4-FFF2-40B4-BE49-F238E27FC236}">
                <a16:creationId xmlns:a16="http://schemas.microsoft.com/office/drawing/2014/main" id="{D0C65851-F348-4EEE-A357-7A62722CA368}"/>
              </a:ext>
            </a:extLst>
          </p:cNvPr>
          <p:cNvSpPr>
            <a:spLocks noGrp="1"/>
          </p:cNvSpPr>
          <p:nvPr>
            <p:ph idx="1"/>
          </p:nvPr>
        </p:nvSpPr>
        <p:spPr>
          <a:xfrm>
            <a:off x="1295401" y="1749287"/>
            <a:ext cx="9876182" cy="4126581"/>
          </a:xfrm>
        </p:spPr>
        <p:txBody>
          <a:bodyPr>
            <a:normAutofit fontScale="92500" lnSpcReduction="20000"/>
          </a:bodyPr>
          <a:lstStyle/>
          <a:p>
            <a:pPr marL="0" indent="0" algn="just">
              <a:lnSpc>
                <a:spcPct val="107000"/>
              </a:lnSpc>
              <a:spcAft>
                <a:spcPts val="800"/>
              </a:spcAft>
              <a:buNone/>
            </a:pP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Dalam menerapkan strategi pada produk pihak manajemen  sangat mempertimbangkan kepuasan anggota dengan melihat banyaknya nasabah  yang loyal memakai produk deposito produk  ini lebih sering disebut dengan simpanan berjangka. Dengan demikian para  marketer selalu menjelaskan bahwa keuntungan memakai produk deposito ini. Dengan menyimpankan dana maka nasabah dapat menginvestasikan dananya dalam hal yang produktif. Berikut ini  adalah keunggulan dari produk ini adalah sebagai berikut :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1. Nisbah yang didapat cukup kompetitif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2. Dana aman dan digunakan untuk kegiatan produktif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3. Dalam pengambilan maupun saat akan melakukan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4.penyimpanan dana dapat memakai fasilitas jemput bola.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latin typeface="Times New Roman" panose="02020603050405020304" pitchFamily="18" charset="0"/>
                <a:ea typeface="Calibri" panose="020F0502020204030204" pitchFamily="34" charset="0"/>
                <a:cs typeface="Times New Roman" panose="02020603050405020304" pitchFamily="18" charset="0"/>
              </a:rPr>
              <a:t>5.</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Tanpa dipungut uang administrasi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6.Proses menjadi anggota atau permohonan sangat mudah</a:t>
            </a:r>
          </a:p>
          <a:p>
            <a:pPr marL="0" indent="0">
              <a:lnSpc>
                <a:spcPct val="107000"/>
              </a:lnSpc>
              <a:spcAft>
                <a:spcPts val="800"/>
              </a:spcAft>
              <a:buNone/>
            </a:pPr>
            <a:r>
              <a:rPr lang="id-ID" sz="1800" dirty="0">
                <a:latin typeface="Times New Roman" panose="02020603050405020304" pitchFamily="18" charset="0"/>
                <a:ea typeface="Calibri" panose="020F0502020204030204" pitchFamily="34" charset="0"/>
                <a:cs typeface="Times New Roman" panose="02020603050405020304" pitchFamily="18" charset="0"/>
              </a:rPr>
              <a:t>7</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.Sistem&amp;prosedur yang sederhana</a:t>
            </a:r>
            <a:endParaRPr lang="id-ID" dirty="0"/>
          </a:p>
        </p:txBody>
      </p:sp>
    </p:spTree>
    <p:extLst>
      <p:ext uri="{BB962C8B-B14F-4D97-AF65-F5344CB8AC3E}">
        <p14:creationId xmlns:p14="http://schemas.microsoft.com/office/powerpoint/2010/main" val="248746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F1D-2A49-45AD-A8E0-157569B7ACC5}"/>
              </a:ext>
            </a:extLst>
          </p:cNvPr>
          <p:cNvSpPr>
            <a:spLocks noGrp="1"/>
          </p:cNvSpPr>
          <p:nvPr>
            <p:ph type="title"/>
          </p:nvPr>
        </p:nvSpPr>
        <p:spPr/>
        <p:txBody>
          <a:bodyPr>
            <a:normAutofit/>
          </a:bodyPr>
          <a:lstStyle/>
          <a:p>
            <a:r>
              <a:rPr lang="id-ID" dirty="0"/>
              <a:t>4.Produk baru atau produk lama.</a:t>
            </a:r>
          </a:p>
        </p:txBody>
      </p:sp>
      <p:sp>
        <p:nvSpPr>
          <p:cNvPr id="3" name="Content Placeholder 2">
            <a:extLst>
              <a:ext uri="{FF2B5EF4-FFF2-40B4-BE49-F238E27FC236}">
                <a16:creationId xmlns:a16="http://schemas.microsoft.com/office/drawing/2014/main" id="{D4266CAA-0B3E-4D20-8EA9-696A1630A7B8}"/>
              </a:ext>
            </a:extLst>
          </p:cNvPr>
          <p:cNvSpPr>
            <a:spLocks noGrp="1"/>
          </p:cNvSpPr>
          <p:nvPr>
            <p:ph idx="1"/>
          </p:nvPr>
        </p:nvSpPr>
        <p:spPr/>
        <p:txBody>
          <a:bodyPr/>
          <a:lstStyle/>
          <a:p>
            <a:pPr marL="0" indent="0">
              <a:buNone/>
            </a:pP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   Di sini kami mengahmbil  Produk baru karena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untuk :</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1. Meningkatkan pemasaranproduk retail pada pasar baru. </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2. Secara agresif meningkatkan pangsa pasar tabungan (retail).</a:t>
            </a:r>
          </a:p>
          <a:p>
            <a:pPr marL="0" indent="0">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3. Meningkatkan efisiensi operasi penghimpunan dana dengan mengandalkan keunggulan bersaing.       </a:t>
            </a:r>
          </a:p>
          <a:p>
            <a:pPr marL="0" indent="0">
              <a:buNone/>
            </a:pPr>
            <a:r>
              <a:rPr lang="id-ID" sz="1800" dirty="0">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Dari urain di atas maka memperluhkan kegiatan promosi besar-besaran,baik menggunakan sarana media iklan, media publisitas, media promosi penjualan maupun penjualan pribadi. </a:t>
            </a: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Kenapa dibutuhkan produk baru ?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karena</a:t>
            </a: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Pangsa pasar bank pesaing terus meningkat. Dan bank pesaing sangat trampil dan agresif.</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11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3B0F-0A09-410B-B4B1-D736F63506AF}"/>
              </a:ext>
            </a:extLst>
          </p:cNvPr>
          <p:cNvSpPr>
            <a:spLocks noGrp="1"/>
          </p:cNvSpPr>
          <p:nvPr>
            <p:ph type="title"/>
          </p:nvPr>
        </p:nvSpPr>
        <p:spPr/>
        <p:txBody>
          <a:bodyPr>
            <a:normAutofit/>
          </a:bodyPr>
          <a:lstStyle/>
          <a:p>
            <a:r>
              <a:rPr lang="id-ID" dirty="0"/>
              <a:t>5.Ekspansi (jangka waktu brp tahun).</a:t>
            </a:r>
          </a:p>
        </p:txBody>
      </p:sp>
      <p:sp>
        <p:nvSpPr>
          <p:cNvPr id="3" name="Content Placeholder 2">
            <a:extLst>
              <a:ext uri="{FF2B5EF4-FFF2-40B4-BE49-F238E27FC236}">
                <a16:creationId xmlns:a16="http://schemas.microsoft.com/office/drawing/2014/main" id="{338E6BD0-2C92-47B9-A9B8-2A0F404778A7}"/>
              </a:ext>
            </a:extLst>
          </p:cNvPr>
          <p:cNvSpPr>
            <a:spLocks noGrp="1"/>
          </p:cNvSpPr>
          <p:nvPr>
            <p:ph idx="1"/>
          </p:nvPr>
        </p:nvSpPr>
        <p:spPr/>
        <p:txBody>
          <a:bodyPr/>
          <a:lstStyle/>
          <a:p>
            <a:pPr marL="0" indent="0" algn="just">
              <a:buNone/>
            </a:pPr>
            <a:r>
              <a:rPr lang="id-ID" sz="1800" dirty="0">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Untuk produk dengan ekspansi  yaitu per </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semester = 18 bulan</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 1.5 th dengan rate yang dikenakan adalah 0,25% dari nilai jaminan. Nilai jaminan yang dikenakan adalah berkisar antara5% - 30% dari nilai kontrak. Besar kecilnya nilai jaminan yang dikenakan tertanggung pada Syarat awal</a:t>
            </a:r>
            <a:r>
              <a:rPr lang="id-ID"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21710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C9E5-CA64-4CE0-B8A3-7EA60287D1AE}"/>
              </a:ext>
            </a:extLst>
          </p:cNvPr>
          <p:cNvSpPr>
            <a:spLocks noGrp="1"/>
          </p:cNvSpPr>
          <p:nvPr>
            <p:ph type="title"/>
          </p:nvPr>
        </p:nvSpPr>
        <p:spPr>
          <a:xfrm>
            <a:off x="1295401" y="614383"/>
            <a:ext cx="9601196" cy="735495"/>
          </a:xfrm>
        </p:spPr>
        <p:txBody>
          <a:bodyPr>
            <a:normAutofit fontScale="90000"/>
          </a:bodyPr>
          <a:lstStyle/>
          <a:p>
            <a:r>
              <a:rPr lang="id-ID" dirty="0"/>
              <a:t>6.Spk(Sistem Pengambilan Keputusan).</a:t>
            </a:r>
          </a:p>
        </p:txBody>
      </p:sp>
      <p:sp>
        <p:nvSpPr>
          <p:cNvPr id="3" name="Content Placeholder 2">
            <a:extLst>
              <a:ext uri="{FF2B5EF4-FFF2-40B4-BE49-F238E27FC236}">
                <a16:creationId xmlns:a16="http://schemas.microsoft.com/office/drawing/2014/main" id="{DC60DAC3-C97C-4567-A4B2-CF9C456B13DC}"/>
              </a:ext>
            </a:extLst>
          </p:cNvPr>
          <p:cNvSpPr>
            <a:spLocks noGrp="1"/>
          </p:cNvSpPr>
          <p:nvPr>
            <p:ph idx="1"/>
          </p:nvPr>
        </p:nvSpPr>
        <p:spPr>
          <a:xfrm>
            <a:off x="662609" y="1349878"/>
            <a:ext cx="10233988" cy="4785879"/>
          </a:xfrm>
        </p:spPr>
        <p:txBody>
          <a:bodyPr>
            <a:normAutofit fontScale="70000" lnSpcReduction="20000"/>
          </a:bodyPr>
          <a:lstStyle/>
          <a:p>
            <a:pPr marL="0" indent="0">
              <a:lnSpc>
                <a:spcPct val="107000"/>
              </a:lnSpc>
              <a:spcAft>
                <a:spcPts val="800"/>
              </a:spcAft>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Keputusan SPK yaitu dengan menggunkan metode AHP karena  dilihat dari </a:t>
            </a:r>
          </a:p>
          <a:p>
            <a:pPr marL="0" lvl="0" indent="0">
              <a:lnSpc>
                <a:spcPct val="107000"/>
              </a:lnSpc>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1.Kreteria nilai</a:t>
            </a:r>
          </a:p>
          <a:p>
            <a:pPr marL="171450" indent="0">
              <a:lnSpc>
                <a:spcPct val="107000"/>
              </a:lnSpc>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 jumlah usia berdasarkan jenis kelamin</a:t>
            </a:r>
          </a:p>
          <a:p>
            <a:pPr marL="171450" indent="0">
              <a:lnSpc>
                <a:spcPct val="107000"/>
              </a:lnSpc>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 Jumlah income category berdasarkan marial status dan gender</a:t>
            </a:r>
          </a:p>
          <a:p>
            <a:pPr marL="171450" indent="0">
              <a:lnSpc>
                <a:spcPct val="107000"/>
              </a:lnSpc>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 status client berdasarkan usia</a:t>
            </a:r>
          </a:p>
          <a:p>
            <a:pPr marL="171450" indent="0">
              <a:lnSpc>
                <a:spcPct val="107000"/>
              </a:lnSpc>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 Jumlah income client berdasarkan jenis kartu dan status</a:t>
            </a:r>
          </a:p>
          <a:p>
            <a:pPr marL="171450" indent="0">
              <a:lnSpc>
                <a:spcPct val="107000"/>
              </a:lnSpc>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-Tingkat sekolah client berdasarkan gender dan status</a:t>
            </a:r>
          </a:p>
          <a:p>
            <a:pPr marL="514350" indent="-342900">
              <a:lnSpc>
                <a:spcPct val="107000"/>
              </a:lnSpc>
              <a:spcAft>
                <a:spcPts val="800"/>
              </a:spcAft>
              <a:buFontTx/>
              <a:buChar char="-"/>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jenis kartu berdasarkan tingkat sekolah dan gender</a:t>
            </a:r>
          </a:p>
          <a:p>
            <a:pPr marL="171450" indent="0">
              <a:lnSpc>
                <a:spcPct val="107000"/>
              </a:lnSpc>
              <a:spcAft>
                <a:spcPts val="800"/>
              </a:spcAft>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2. Subkriteria Penilaian</a:t>
            </a:r>
          </a:p>
          <a:p>
            <a:pPr marL="171450" indent="0">
              <a:lnSpc>
                <a:spcPct val="107000"/>
              </a:lnSpc>
              <a:spcAft>
                <a:spcPts val="800"/>
              </a:spcAft>
              <a:buNone/>
            </a:pPr>
            <a:r>
              <a:rPr lang="id-ID" sz="1900" dirty="0">
                <a:latin typeface="Times New Roman" panose="02020603050405020304" pitchFamily="18" charset="0"/>
                <a:ea typeface="Calibri" panose="020F0502020204030204" pitchFamily="34" charset="0"/>
                <a:cs typeface="Times New Roman" panose="02020603050405020304" pitchFamily="18" charset="0"/>
              </a:rPr>
              <a:t>      </a:t>
            </a: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Nanti kita berika subkteria penilaian  dengan nilai kecocokan 1-3 Akan nantinya kita Konversi nilai dari masing-masing kriteria kedalam angka fuzy.</a:t>
            </a:r>
          </a:p>
          <a:p>
            <a:pPr marL="0" indent="0">
              <a:lnSpc>
                <a:spcPct val="107000"/>
              </a:lnSpc>
              <a:spcAft>
                <a:spcPts val="800"/>
              </a:spcAft>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   3.Membuat matriks penjumlahan setiap baris</a:t>
            </a:r>
          </a:p>
          <a:p>
            <a:pPr marL="0" indent="0">
              <a:lnSpc>
                <a:spcPct val="107000"/>
              </a:lnSpc>
              <a:spcAft>
                <a:spcPts val="800"/>
              </a:spcAft>
              <a:buNone/>
            </a:pPr>
            <a:r>
              <a:rPr lang="id-ID" sz="1900" dirty="0">
                <a:latin typeface="Times New Roman" panose="02020603050405020304" pitchFamily="18" charset="0"/>
                <a:ea typeface="Calibri" panose="020F0502020204030204" pitchFamily="34" charset="0"/>
                <a:cs typeface="Times New Roman" panose="02020603050405020304" pitchFamily="18" charset="0"/>
              </a:rPr>
              <a:t>         </a:t>
            </a: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Matrik penjumlahan setiap baris dibuat dengan mengalikan nilai prioritas dengan matriks perbandingan berpasangan. Matriks penjumlahan setiap baris.</a:t>
            </a:r>
          </a:p>
          <a:p>
            <a:pPr marL="0" indent="0">
              <a:lnSpc>
                <a:spcPct val="107000"/>
              </a:lnSpc>
              <a:spcAft>
                <a:spcPts val="800"/>
              </a:spcAft>
              <a:buNone/>
            </a:pPr>
            <a:r>
              <a:rPr lang="id-ID" sz="1900" dirty="0">
                <a:effectLst/>
                <a:latin typeface="Times New Roman" panose="02020603050405020304" pitchFamily="18" charset="0"/>
                <a:ea typeface="Calibri" panose="020F0502020204030204" pitchFamily="34" charset="0"/>
                <a:cs typeface="Times New Roman" panose="02020603050405020304" pitchFamily="18" charset="0"/>
              </a:rPr>
              <a:t>     4. Menghitung Hasil Akhir Langkah perhitungan prioritas subkriteria untuk kriteria yang lainnya dilakukan dengan cara yang sama. Dari perhitungan prioritas kriteria dan prioritas subkriteria di atas, maka dapat disusun tabel prioritas kriteria dan prioritas subkriteria</a:t>
            </a:r>
          </a:p>
          <a:p>
            <a:endParaRPr lang="id-ID" dirty="0"/>
          </a:p>
        </p:txBody>
      </p:sp>
    </p:spTree>
    <p:extLst>
      <p:ext uri="{BB962C8B-B14F-4D97-AF65-F5344CB8AC3E}">
        <p14:creationId xmlns:p14="http://schemas.microsoft.com/office/powerpoint/2010/main" val="59580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6AC7B-DFB0-454E-956C-74A2BC6784B4}"/>
              </a:ext>
            </a:extLst>
          </p:cNvPr>
          <p:cNvSpPr>
            <a:spLocks noGrp="1"/>
          </p:cNvSpPr>
          <p:nvPr>
            <p:ph idx="1"/>
          </p:nvPr>
        </p:nvSpPr>
        <p:spPr>
          <a:xfrm>
            <a:off x="874643" y="768626"/>
            <a:ext cx="10021954" cy="5107242"/>
          </a:xfrm>
        </p:spPr>
        <p:txBody>
          <a:bodyPr>
            <a:normAutofit fontScale="85000" lnSpcReduction="10000"/>
          </a:bodyPr>
          <a:lstStyle/>
          <a:p>
            <a:pPr marL="0" indent="0">
              <a:lnSpc>
                <a:spcPct val="107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Dari penjelasan di atas</a:t>
            </a: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Berdasarkan hasil penelitian yang telah dilakukan  maka dapat disimpulkan beberapa hal sebagai berikut : 1. Dengan metode AHP dapat dilakukan evaluasi terhadap pemohon kredit bank. 2. Dengan adanya sistem evaluasi pemohon ini maka tidak perlu melakukan penilaian dan pertimbangan secara manual karena sistem dapat mengolah data nilai yang diinputkan serta menyajikan rangking yang diperoleh pemohon. 3 karena dari hasil perangkingan pemohon dengan metode AHP menunjukkan rangking teratas dapat prioritas untuk diberikan kredit.</a:t>
            </a:r>
          </a:p>
          <a:p>
            <a:pPr marL="0" indent="0">
              <a:lnSpc>
                <a:spcPct val="107000"/>
              </a:lnSpc>
              <a:spcAft>
                <a:spcPts val="800"/>
              </a:spcAft>
              <a:buNone/>
            </a:pPr>
            <a:r>
              <a:rPr lang="id-ID" sz="1800" b="1" dirty="0">
                <a:effectLst/>
                <a:latin typeface="Times New Roman" panose="02020603050405020304" pitchFamily="18" charset="0"/>
                <a:ea typeface="Calibri" panose="020F0502020204030204" pitchFamily="34" charset="0"/>
                <a:cs typeface="Times New Roman" panose="02020603050405020304" pitchFamily="18" charset="0"/>
              </a:rPr>
              <a:t> Adapun kelebihan menggunkan metode Ahp antara lain:</a:t>
            </a:r>
            <a:endParaRPr lang="id-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Kelebihan metode AHP:</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Kesatuan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Unity</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membuat permasalahan yang luas dan tidak terstruktur menjadi suatu model yang fleksibel dan mudah dipahami.</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Kompleksitas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Complexity</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memecahkan permasalahan yang kompleks melalui pendekatan sistem dan pengintegrasian secara deduktif.</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Saling ketergantungan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 Dependence</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dapat digunakan pada elemen-elemen sistem yang saling bebas dan tidak memerlukan hubungan linier.</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Struktur Hirarki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Hierarchy Structuring</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mewakili pemikiran alamiah yang cenderung mengelompokkan elemen sistem ke level-level yang berbeda dari masing-masing level berisi elemen yang serupa.</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Pengukuran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Measurement</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menyediakan skala pengukuran dan metode untuk mendapatkan prioritas.</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Konsistensi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Consistency</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mempertimbangkan konsistensi logis dalam penilaian yang digunakan untuk menentukan prioritas.</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Sintesis (</a:t>
            </a:r>
            <a:r>
              <a:rPr lang="id-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Synthesis</a:t>
            </a:r>
            <a:r>
              <a:rPr lang="id-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AHP mengarah pada perkiraan keseluruhan mengenai seberapa diinginkannya masing-masing alternatif.</a:t>
            </a:r>
            <a:endParaRPr lang="id-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dirty="0"/>
          </a:p>
        </p:txBody>
      </p:sp>
    </p:spTree>
    <p:extLst>
      <p:ext uri="{BB962C8B-B14F-4D97-AF65-F5344CB8AC3E}">
        <p14:creationId xmlns:p14="http://schemas.microsoft.com/office/powerpoint/2010/main" val="124705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F0B86-C53B-410A-AE8E-F4AB58B8B6D0}"/>
              </a:ext>
            </a:extLst>
          </p:cNvPr>
          <p:cNvSpPr>
            <a:spLocks noGrp="1"/>
          </p:cNvSpPr>
          <p:nvPr>
            <p:ph idx="1"/>
          </p:nvPr>
        </p:nvSpPr>
        <p:spPr>
          <a:xfrm>
            <a:off x="1272209" y="1391478"/>
            <a:ext cx="9978886" cy="4412974"/>
          </a:xfrm>
        </p:spPr>
        <p:txBody>
          <a:bodyPr>
            <a:normAutofit/>
          </a:bodyPr>
          <a:lstStyle/>
          <a:p>
            <a:pPr marL="0" indent="0">
              <a:buNone/>
            </a:pPr>
            <a:r>
              <a:rPr lang="en-US" sz="2800" dirty="0">
                <a:latin typeface="Arial" panose="020B0604020202020204" pitchFamily="34" charset="0"/>
                <a:cs typeface="Arial" panose="020B0604020202020204" pitchFamily="34" charset="0"/>
              </a:rPr>
              <a:t>	</a:t>
            </a:r>
            <a:r>
              <a:rPr lang="id-ID" sz="2800" dirty="0">
                <a:latin typeface="Times New Roman" panose="02020603050405020304" pitchFamily="18" charset="0"/>
                <a:cs typeface="Times New Roman" panose="02020603050405020304" pitchFamily="18" charset="0"/>
              </a:rPr>
              <a:t>Kasus </a:t>
            </a:r>
            <a:r>
              <a:rPr lang="en-US" sz="2800" dirty="0" err="1">
                <a:latin typeface="Times New Roman" panose="02020603050405020304" pitchFamily="18" charset="0"/>
                <a:cs typeface="Times New Roman" panose="02020603050405020304" pitchFamily="18" charset="0"/>
              </a:rPr>
              <a:t>Studi</a:t>
            </a:r>
            <a:r>
              <a:rPr lang="id-ID"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kali </a:t>
            </a:r>
            <a:r>
              <a:rPr lang="en-US" sz="2800" dirty="0" err="1">
                <a:latin typeface="Times New Roman" panose="02020603050405020304" pitchFamily="18" charset="0"/>
                <a:cs typeface="Times New Roman" panose="02020603050405020304" pitchFamily="18" charset="0"/>
              </a:rPr>
              <a:t>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menggunakan</a:t>
            </a:r>
            <a:r>
              <a:rPr lang="en-US" sz="2800" dirty="0">
                <a:latin typeface="Times New Roman" panose="02020603050405020304" pitchFamily="18" charset="0"/>
                <a:cs typeface="Times New Roman" panose="02020603050405020304" pitchFamily="18" charset="0"/>
              </a:rPr>
              <a:t> tools excel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pembuatan</a:t>
            </a:r>
            <a:r>
              <a:rPr lang="en-US" sz="2800" dirty="0">
                <a:latin typeface="Times New Roman" panose="02020603050405020304" pitchFamily="18" charset="0"/>
                <a:cs typeface="Times New Roman" panose="02020603050405020304" pitchFamily="18" charset="0"/>
              </a:rPr>
              <a:t> Dashboard BI </a:t>
            </a:r>
            <a:r>
              <a:rPr lang="id-ID" sz="2800" dirty="0">
                <a:latin typeface="Times New Roman" panose="02020603050405020304" pitchFamily="18" charset="0"/>
                <a:cs typeface="Times New Roman" panose="02020603050405020304" pitchFamily="18" charset="0"/>
              </a:rPr>
              <a:t>untuk dil</a:t>
            </a:r>
            <a:r>
              <a:rPr lang="en-US" sz="2800" dirty="0" err="1">
                <a:latin typeface="Times New Roman" panose="02020603050405020304" pitchFamily="18" charset="0"/>
                <a:cs typeface="Times New Roman" panose="02020603050405020304" pitchFamily="18" charset="0"/>
              </a:rPr>
              <a:t>akukan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explorasi</a:t>
            </a:r>
            <a:r>
              <a:rPr lang="en-US" sz="2800" dirty="0">
                <a:latin typeface="Times New Roman" panose="02020603050405020304" pitchFamily="18" charset="0"/>
                <a:cs typeface="Times New Roman" panose="02020603050405020304" pitchFamily="18" charset="0"/>
              </a:rPr>
              <a:t> data dan </a:t>
            </a:r>
            <a:r>
              <a:rPr lang="en-US" sz="2800" dirty="0" err="1">
                <a:latin typeface="Times New Roman" panose="02020603050405020304" pitchFamily="18" charset="0"/>
                <a:cs typeface="Times New Roman" panose="02020603050405020304" pitchFamily="18" charset="0"/>
              </a:rPr>
              <a:t>visualisasi</a:t>
            </a:r>
            <a:r>
              <a:rPr lang="en-US" sz="2800" dirty="0">
                <a:latin typeface="Times New Roman" panose="02020603050405020304" pitchFamily="18" charset="0"/>
                <a:cs typeface="Times New Roman" panose="02020603050405020304" pitchFamily="18" charset="0"/>
              </a:rPr>
              <a:t> data, </a:t>
            </a:r>
            <a:r>
              <a:rPr lang="en-US" sz="2800" dirty="0" err="1">
                <a:latin typeface="Times New Roman" panose="02020603050405020304" pitchFamily="18" charset="0"/>
                <a:cs typeface="Times New Roman" panose="02020603050405020304" pitchFamily="18" charset="0"/>
              </a:rPr>
              <a:t>sesuai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analisis</a:t>
            </a:r>
            <a:r>
              <a:rPr lang="en-US" sz="2800" dirty="0">
                <a:latin typeface="Times New Roman" panose="02020603050405020304" pitchFamily="18" charset="0"/>
                <a:cs typeface="Times New Roman" panose="02020603050405020304" pitchFamily="18" charset="0"/>
              </a:rPr>
              <a:t> masing-masing Data yang di </a:t>
            </a:r>
            <a:r>
              <a:rPr lang="en-US" sz="2800" dirty="0" err="1">
                <a:latin typeface="Times New Roman" panose="02020603050405020304" pitchFamily="18" charset="0"/>
                <a:cs typeface="Times New Roman" panose="02020603050405020304" pitchFamily="18" charset="0"/>
              </a:rPr>
              <a:t>ambil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yaitu</a:t>
            </a:r>
            <a:r>
              <a:rPr lang="en-US" sz="2800" dirty="0">
                <a:latin typeface="Times New Roman" panose="02020603050405020304" pitchFamily="18" charset="0"/>
                <a:cs typeface="Times New Roman" panose="02020603050405020304" pitchFamily="18" charset="0"/>
              </a:rPr>
              <a:t> data bank1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jumlah</a:t>
            </a:r>
            <a:r>
              <a:rPr lang="en-US" sz="2800" dirty="0">
                <a:latin typeface="Times New Roman" panose="02020603050405020304" pitchFamily="18" charset="0"/>
                <a:cs typeface="Times New Roman" panose="02020603050405020304" pitchFamily="18" charset="0"/>
              </a:rPr>
              <a:t> data </a:t>
            </a:r>
            <a:r>
              <a:rPr lang="en-US" sz="2800" b="1" dirty="0">
                <a:latin typeface="Times New Roman" panose="02020603050405020304" pitchFamily="18" charset="0"/>
                <a:cs typeface="Times New Roman" panose="02020603050405020304" pitchFamily="18" charset="0"/>
              </a:rPr>
              <a:t>10271</a:t>
            </a:r>
            <a:r>
              <a:rPr lang="en-US" sz="2800" dirty="0">
                <a:latin typeface="Times New Roman" panose="02020603050405020304" pitchFamily="18" charset="0"/>
                <a:cs typeface="Times New Roman" panose="02020603050405020304" pitchFamily="18" charset="0"/>
              </a:rPr>
              <a:t>. Hasil </a:t>
            </a:r>
            <a:r>
              <a:rPr lang="en-US" sz="2800" dirty="0" err="1">
                <a:latin typeface="Times New Roman" panose="02020603050405020304" pitchFamily="18" charset="0"/>
                <a:cs typeface="Times New Roman" panose="02020603050405020304" pitchFamily="18" charset="0"/>
              </a:rPr>
              <a:t>analisis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tersebut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kemudian</a:t>
            </a:r>
            <a:r>
              <a:rPr lang="en-US" sz="2800" dirty="0">
                <a:latin typeface="Times New Roman" panose="02020603050405020304" pitchFamily="18" charset="0"/>
                <a:cs typeface="Times New Roman" panose="02020603050405020304" pitchFamily="18" charset="0"/>
              </a:rPr>
              <a:t> di </a:t>
            </a:r>
            <a:r>
              <a:rPr lang="en-US" sz="2800" dirty="0" err="1">
                <a:latin typeface="Times New Roman" panose="02020603050405020304" pitchFamily="18" charset="0"/>
                <a:cs typeface="Times New Roman" panose="02020603050405020304" pitchFamily="18" charset="0"/>
              </a:rPr>
              <a:t>kumpulkan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dalam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bentuk</a:t>
            </a:r>
            <a:r>
              <a:rPr lang="en-US" sz="2800" dirty="0">
                <a:latin typeface="Times New Roman" panose="02020603050405020304" pitchFamily="18" charset="0"/>
                <a:cs typeface="Times New Roman" panose="02020603050405020304" pitchFamily="18" charset="0"/>
              </a:rPr>
              <a:t> link </a:t>
            </a: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mengumpulkan</a:t>
            </a:r>
            <a:r>
              <a:rPr lang="en-US" sz="2800" dirty="0">
                <a:latin typeface="Times New Roman" panose="02020603050405020304" pitchFamily="18" charset="0"/>
                <a:cs typeface="Times New Roman" panose="02020603050405020304" pitchFamily="18" charset="0"/>
              </a:rPr>
              <a:t> file excel </a:t>
            </a:r>
            <a:r>
              <a:rPr lang="en-US" sz="2800" dirty="0" err="1">
                <a:latin typeface="Times New Roman" panose="02020603050405020304" pitchFamily="18" charset="0"/>
                <a:cs typeface="Times New Roman" panose="02020603050405020304" pitchFamily="18" charset="0"/>
              </a:rPr>
              <a:t>serta</a:t>
            </a:r>
            <a:r>
              <a:rPr lang="en-US" sz="2800" dirty="0">
                <a:latin typeface="Times New Roman" panose="02020603050405020304" pitchFamily="18" charset="0"/>
                <a:cs typeface="Times New Roman" panose="02020603050405020304" pitchFamily="18" charset="0"/>
              </a:rPr>
              <a:t> ppt </a:t>
            </a:r>
            <a:r>
              <a:rPr lang="en-US" sz="2800" dirty="0" err="1">
                <a:latin typeface="Times New Roman" panose="02020603050405020304" pitchFamily="18" charset="0"/>
                <a:cs typeface="Times New Roman" panose="02020603050405020304" pitchFamily="18" charset="0"/>
              </a:rPr>
              <a:t>penjelasan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dari</a:t>
            </a:r>
            <a:r>
              <a:rPr lang="en-US" sz="2800" dirty="0">
                <a:latin typeface="Times New Roman" panose="02020603050405020304" pitchFamily="18" charset="0"/>
                <a:cs typeface="Times New Roman" panose="02020603050405020304" pitchFamily="18" charset="0"/>
              </a:rPr>
              <a:t> data</a:t>
            </a:r>
            <a:r>
              <a:rPr lang="id-ID" sz="2800" dirty="0">
                <a:latin typeface="Times New Roman" panose="02020603050405020304" pitchFamily="18" charset="0"/>
                <a:cs typeface="Times New Roman" panose="02020603050405020304" pitchFamily="18" charset="0"/>
              </a:rPr>
              <a:t> tersebut.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61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85EED-482F-4EA0-B269-2D4C47738DB3}"/>
              </a:ext>
            </a:extLst>
          </p:cNvPr>
          <p:cNvSpPr>
            <a:spLocks noGrp="1"/>
          </p:cNvSpPr>
          <p:nvPr>
            <p:ph idx="1"/>
          </p:nvPr>
        </p:nvSpPr>
        <p:spPr>
          <a:xfrm>
            <a:off x="1003852" y="2671048"/>
            <a:ext cx="9677399" cy="2920633"/>
          </a:xfrm>
        </p:spPr>
        <p:txBody>
          <a:bodyPr>
            <a:normAutofit/>
          </a:bodyPr>
          <a:lstStyle/>
          <a:p>
            <a:pPr marL="0" indent="0" algn="ctr">
              <a:buNone/>
            </a:pPr>
            <a:r>
              <a:rPr lang="id-ID" sz="8000" dirty="0"/>
              <a:t>Penjelasan Data Gambar analisis</a:t>
            </a:r>
          </a:p>
        </p:txBody>
      </p:sp>
      <p:sp>
        <p:nvSpPr>
          <p:cNvPr id="4" name="Content Placeholder 2">
            <a:extLst>
              <a:ext uri="{FF2B5EF4-FFF2-40B4-BE49-F238E27FC236}">
                <a16:creationId xmlns:a16="http://schemas.microsoft.com/office/drawing/2014/main" id="{AE6243A2-8689-4EE2-9A8E-A25E316120EC}"/>
              </a:ext>
            </a:extLst>
          </p:cNvPr>
          <p:cNvSpPr txBox="1">
            <a:spLocks/>
          </p:cNvSpPr>
          <p:nvPr/>
        </p:nvSpPr>
        <p:spPr>
          <a:xfrm>
            <a:off x="1335155" y="861391"/>
            <a:ext cx="9054550" cy="111318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id-ID" sz="4800" dirty="0"/>
              <a:t>Next..</a:t>
            </a:r>
          </a:p>
        </p:txBody>
      </p:sp>
    </p:spTree>
    <p:extLst>
      <p:ext uri="{BB962C8B-B14F-4D97-AF65-F5344CB8AC3E}">
        <p14:creationId xmlns:p14="http://schemas.microsoft.com/office/powerpoint/2010/main" val="343536329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8026-CEB7-4300-B3FC-94E14F039371}"/>
              </a:ext>
            </a:extLst>
          </p:cNvPr>
          <p:cNvSpPr>
            <a:spLocks noGrp="1"/>
          </p:cNvSpPr>
          <p:nvPr>
            <p:ph type="title"/>
          </p:nvPr>
        </p:nvSpPr>
        <p:spPr>
          <a:xfrm>
            <a:off x="1097280" y="286603"/>
            <a:ext cx="10058400" cy="1131380"/>
          </a:xfrm>
        </p:spPr>
        <p:txBody>
          <a:bodyPr>
            <a:normAutofit/>
          </a:bodyPr>
          <a:lstStyle/>
          <a:p>
            <a:r>
              <a:rPr lang="fi-FI" sz="4000" dirty="0"/>
              <a:t>1</a:t>
            </a:r>
            <a:r>
              <a:rPr lang="fi-FI" sz="3600" dirty="0"/>
              <a:t>. Analisis data jumlah usia berdasarkan jenis kelamin.</a:t>
            </a:r>
            <a:endParaRPr lang="en-US" sz="3600" dirty="0"/>
          </a:p>
        </p:txBody>
      </p:sp>
      <p:sp>
        <p:nvSpPr>
          <p:cNvPr id="3" name="Content Placeholder 2">
            <a:extLst>
              <a:ext uri="{FF2B5EF4-FFF2-40B4-BE49-F238E27FC236}">
                <a16:creationId xmlns:a16="http://schemas.microsoft.com/office/drawing/2014/main" id="{B315EFAC-45AE-4362-A282-E5B61B6A393E}"/>
              </a:ext>
            </a:extLst>
          </p:cNvPr>
          <p:cNvSpPr>
            <a:spLocks noGrp="1"/>
          </p:cNvSpPr>
          <p:nvPr>
            <p:ph idx="1"/>
          </p:nvPr>
        </p:nvSpPr>
        <p:spPr>
          <a:xfrm>
            <a:off x="1097280" y="1845733"/>
            <a:ext cx="10058400" cy="4475553"/>
          </a:xfrm>
        </p:spPr>
        <p:txBody>
          <a:bodyPr/>
          <a:lstStyle/>
          <a:p>
            <a:r>
              <a:rPr lang="en-US" dirty="0" err="1"/>
              <a:t>Disini</a:t>
            </a:r>
            <a:r>
              <a:rPr lang="en-US" dirty="0"/>
              <a:t> di </a:t>
            </a:r>
            <a:r>
              <a:rPr lang="en-US" dirty="0" err="1"/>
              <a:t>lakukan</a:t>
            </a:r>
            <a:r>
              <a:rPr lang="en-US" dirty="0"/>
              <a:t> </a:t>
            </a:r>
            <a:r>
              <a:rPr lang="en-US" dirty="0" err="1"/>
              <a:t>analisis</a:t>
            </a:r>
            <a:r>
              <a:rPr lang="en-US" dirty="0"/>
              <a:t> </a:t>
            </a:r>
            <a:r>
              <a:rPr lang="en-US" dirty="0" err="1"/>
              <a:t>untuk</a:t>
            </a:r>
            <a:r>
              <a:rPr lang="en-US" dirty="0"/>
              <a:t> </a:t>
            </a:r>
            <a:r>
              <a:rPr lang="en-US" dirty="0" err="1"/>
              <a:t>mengetahui</a:t>
            </a:r>
            <a:r>
              <a:rPr lang="en-US" dirty="0"/>
              <a:t> </a:t>
            </a:r>
            <a:r>
              <a:rPr lang="en-US" dirty="0" err="1"/>
              <a:t>usia</a:t>
            </a:r>
            <a:r>
              <a:rPr lang="en-US" dirty="0"/>
              <a:t> client </a:t>
            </a:r>
            <a:r>
              <a:rPr lang="en-US" dirty="0" err="1"/>
              <a:t>berdasarkan</a:t>
            </a:r>
            <a:r>
              <a:rPr lang="en-US" dirty="0"/>
              <a:t> </a:t>
            </a:r>
            <a:r>
              <a:rPr lang="en-US" dirty="0" err="1"/>
              <a:t>jenis</a:t>
            </a:r>
            <a:r>
              <a:rPr lang="en-US" dirty="0"/>
              <a:t> </a:t>
            </a:r>
            <a:r>
              <a:rPr lang="en-US" dirty="0" err="1"/>
              <a:t>kelamin</a:t>
            </a:r>
            <a:r>
              <a:rPr lang="en-US" dirty="0"/>
              <a:t>.</a:t>
            </a:r>
          </a:p>
          <a:p>
            <a:pPr marL="0" indent="0">
              <a:buNone/>
            </a:pPr>
            <a:endParaRPr lang="en-US" dirty="0"/>
          </a:p>
        </p:txBody>
      </p:sp>
      <p:cxnSp>
        <p:nvCxnSpPr>
          <p:cNvPr id="7" name="Straight Arrow Connector 6">
            <a:extLst>
              <a:ext uri="{FF2B5EF4-FFF2-40B4-BE49-F238E27FC236}">
                <a16:creationId xmlns:a16="http://schemas.microsoft.com/office/drawing/2014/main" id="{3C75D4FA-0754-40ED-B419-58F951C7C3D0}"/>
              </a:ext>
            </a:extLst>
          </p:cNvPr>
          <p:cNvCxnSpPr/>
          <p:nvPr/>
        </p:nvCxnSpPr>
        <p:spPr>
          <a:xfrm>
            <a:off x="3723859" y="2716696"/>
            <a:ext cx="76862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58948C8-54E4-4724-A917-782476427DB3}"/>
              </a:ext>
            </a:extLst>
          </p:cNvPr>
          <p:cNvSpPr/>
          <p:nvPr/>
        </p:nvSpPr>
        <p:spPr>
          <a:xfrm>
            <a:off x="4598504" y="2337510"/>
            <a:ext cx="2040835" cy="1465859"/>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Disini</a:t>
            </a:r>
            <a:r>
              <a:rPr lang="en-US" sz="1400" dirty="0"/>
              <a:t> </a:t>
            </a:r>
            <a:r>
              <a:rPr lang="en-US" sz="1400" dirty="0" err="1"/>
              <a:t>dikatakan</a:t>
            </a:r>
            <a:r>
              <a:rPr lang="en-US" sz="1400" dirty="0"/>
              <a:t> </a:t>
            </a:r>
            <a:r>
              <a:rPr lang="en-US" sz="1400" dirty="0" err="1"/>
              <a:t>Usia</a:t>
            </a:r>
            <a:r>
              <a:rPr lang="en-US" sz="1400" dirty="0"/>
              <a:t> 26thn </a:t>
            </a:r>
            <a:r>
              <a:rPr lang="en-US" sz="1400" dirty="0" err="1"/>
              <a:t>untuk</a:t>
            </a:r>
            <a:r>
              <a:rPr lang="en-US" sz="1400" dirty="0"/>
              <a:t> </a:t>
            </a:r>
            <a:r>
              <a:rPr lang="en-US" sz="1400" dirty="0" err="1"/>
              <a:t>perempuan</a:t>
            </a:r>
            <a:r>
              <a:rPr lang="en-US" sz="1400" dirty="0"/>
              <a:t> </a:t>
            </a:r>
            <a:r>
              <a:rPr lang="en-US" sz="1400" dirty="0" err="1"/>
              <a:t>ada</a:t>
            </a:r>
            <a:r>
              <a:rPr lang="en-US" sz="1400" dirty="0"/>
              <a:t> 39 orang dan </a:t>
            </a:r>
            <a:r>
              <a:rPr lang="en-US" sz="1400" dirty="0" err="1"/>
              <a:t>laki-laki</a:t>
            </a:r>
            <a:r>
              <a:rPr lang="en-US" sz="1400" dirty="0"/>
              <a:t> juga 39 orang dan total client yang </a:t>
            </a:r>
            <a:r>
              <a:rPr lang="en-US" sz="1400" dirty="0" err="1"/>
              <a:t>berusia</a:t>
            </a:r>
            <a:r>
              <a:rPr lang="en-US" sz="1400" dirty="0"/>
              <a:t> 26 </a:t>
            </a:r>
            <a:r>
              <a:rPr lang="en-US" sz="1400" dirty="0" err="1"/>
              <a:t>ada</a:t>
            </a:r>
            <a:r>
              <a:rPr lang="en-US" sz="1400" dirty="0"/>
              <a:t> 78 orang.</a:t>
            </a:r>
          </a:p>
        </p:txBody>
      </p:sp>
      <p:cxnSp>
        <p:nvCxnSpPr>
          <p:cNvPr id="9" name="Straight Arrow Connector 8">
            <a:extLst>
              <a:ext uri="{FF2B5EF4-FFF2-40B4-BE49-F238E27FC236}">
                <a16:creationId xmlns:a16="http://schemas.microsoft.com/office/drawing/2014/main" id="{90F58F40-D4D5-4483-8E8E-77C3D6496607}"/>
              </a:ext>
            </a:extLst>
          </p:cNvPr>
          <p:cNvCxnSpPr/>
          <p:nvPr/>
        </p:nvCxnSpPr>
        <p:spPr>
          <a:xfrm>
            <a:off x="3863006" y="6014738"/>
            <a:ext cx="76862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7742ACAB-018E-492D-B128-C3B25145CEA4}"/>
              </a:ext>
            </a:extLst>
          </p:cNvPr>
          <p:cNvSpPr/>
          <p:nvPr/>
        </p:nvSpPr>
        <p:spPr>
          <a:xfrm>
            <a:off x="4638264" y="4925398"/>
            <a:ext cx="2023600" cy="1248234"/>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Total </a:t>
            </a:r>
            <a:r>
              <a:rPr lang="en-US" sz="1400" dirty="0" err="1"/>
              <a:t>untuk</a:t>
            </a:r>
            <a:r>
              <a:rPr lang="en-US" sz="1400" dirty="0"/>
              <a:t> </a:t>
            </a:r>
            <a:r>
              <a:rPr lang="en-US" sz="1400" dirty="0" err="1"/>
              <a:t>perempuan</a:t>
            </a:r>
            <a:r>
              <a:rPr lang="en-US" sz="1400" dirty="0"/>
              <a:t> </a:t>
            </a:r>
            <a:r>
              <a:rPr lang="en-US" sz="1400" dirty="0" err="1"/>
              <a:t>ada</a:t>
            </a:r>
            <a:r>
              <a:rPr lang="en-US" sz="1400" dirty="0"/>
              <a:t> 5358 orang dan </a:t>
            </a:r>
            <a:r>
              <a:rPr lang="en-US" sz="1400" dirty="0" err="1"/>
              <a:t>laki-laki</a:t>
            </a:r>
            <a:r>
              <a:rPr lang="en-US" sz="1400" dirty="0"/>
              <a:t> </a:t>
            </a:r>
            <a:r>
              <a:rPr lang="en-US" sz="1400" dirty="0" err="1"/>
              <a:t>jumlahnya</a:t>
            </a:r>
            <a:r>
              <a:rPr lang="en-US" sz="1400" dirty="0"/>
              <a:t> 4769 orang </a:t>
            </a:r>
            <a:r>
              <a:rPr lang="en-US" sz="1400" dirty="0" err="1"/>
              <a:t>jadi</a:t>
            </a:r>
            <a:r>
              <a:rPr lang="en-US" sz="1400" dirty="0"/>
              <a:t> Total </a:t>
            </a:r>
            <a:r>
              <a:rPr lang="en-US" sz="1400" dirty="0" err="1"/>
              <a:t>seluruh</a:t>
            </a:r>
            <a:r>
              <a:rPr lang="en-US" sz="1400" dirty="0"/>
              <a:t> client </a:t>
            </a:r>
            <a:r>
              <a:rPr lang="en-US" sz="1400" dirty="0" err="1"/>
              <a:t>ada</a:t>
            </a:r>
            <a:r>
              <a:rPr lang="en-US" sz="1400" dirty="0"/>
              <a:t> 10127.</a:t>
            </a:r>
          </a:p>
        </p:txBody>
      </p:sp>
      <p:cxnSp>
        <p:nvCxnSpPr>
          <p:cNvPr id="14" name="Straight Arrow Connector 13">
            <a:extLst>
              <a:ext uri="{FF2B5EF4-FFF2-40B4-BE49-F238E27FC236}">
                <a16:creationId xmlns:a16="http://schemas.microsoft.com/office/drawing/2014/main" id="{6E053AEC-A212-4ACB-A90D-13CF2B000D61}"/>
              </a:ext>
            </a:extLst>
          </p:cNvPr>
          <p:cNvCxnSpPr/>
          <p:nvPr/>
        </p:nvCxnSpPr>
        <p:spPr>
          <a:xfrm>
            <a:off x="6255025" y="4207564"/>
            <a:ext cx="76862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3009BF1F-B602-4B43-9234-9B2B2D13A283}"/>
              </a:ext>
            </a:extLst>
          </p:cNvPr>
          <p:cNvPicPr>
            <a:picLocks noChangeAspect="1"/>
          </p:cNvPicPr>
          <p:nvPr/>
        </p:nvPicPr>
        <p:blipFill>
          <a:blip r:embed="rId2"/>
          <a:stretch>
            <a:fillRect/>
          </a:stretch>
        </p:blipFill>
        <p:spPr>
          <a:xfrm>
            <a:off x="7174644" y="3068023"/>
            <a:ext cx="4219575" cy="1857375"/>
          </a:xfrm>
          <a:prstGeom prst="rect">
            <a:avLst/>
          </a:prstGeom>
        </p:spPr>
      </p:pic>
      <p:pic>
        <p:nvPicPr>
          <p:cNvPr id="20" name="Picture 19">
            <a:extLst>
              <a:ext uri="{FF2B5EF4-FFF2-40B4-BE49-F238E27FC236}">
                <a16:creationId xmlns:a16="http://schemas.microsoft.com/office/drawing/2014/main" id="{2E551F48-F1DB-4CC7-BE63-34E301553591}"/>
              </a:ext>
            </a:extLst>
          </p:cNvPr>
          <p:cNvPicPr>
            <a:picLocks noChangeAspect="1"/>
          </p:cNvPicPr>
          <p:nvPr/>
        </p:nvPicPr>
        <p:blipFill>
          <a:blip r:embed="rId3"/>
          <a:stretch>
            <a:fillRect/>
          </a:stretch>
        </p:blipFill>
        <p:spPr>
          <a:xfrm>
            <a:off x="1442995" y="2337510"/>
            <a:ext cx="2023600" cy="3618969"/>
          </a:xfrm>
          <a:prstGeom prst="rect">
            <a:avLst/>
          </a:prstGeom>
        </p:spPr>
      </p:pic>
      <p:pic>
        <p:nvPicPr>
          <p:cNvPr id="22" name="Picture 21">
            <a:extLst>
              <a:ext uri="{FF2B5EF4-FFF2-40B4-BE49-F238E27FC236}">
                <a16:creationId xmlns:a16="http://schemas.microsoft.com/office/drawing/2014/main" id="{31422138-A5C6-4C20-A4CA-9182ED527EC8}"/>
              </a:ext>
            </a:extLst>
          </p:cNvPr>
          <p:cNvPicPr>
            <a:picLocks noChangeAspect="1"/>
          </p:cNvPicPr>
          <p:nvPr/>
        </p:nvPicPr>
        <p:blipFill>
          <a:blip r:embed="rId4"/>
          <a:stretch>
            <a:fillRect/>
          </a:stretch>
        </p:blipFill>
        <p:spPr>
          <a:xfrm>
            <a:off x="1321320" y="5929013"/>
            <a:ext cx="2266950" cy="171450"/>
          </a:xfrm>
          <a:prstGeom prst="rect">
            <a:avLst/>
          </a:prstGeom>
        </p:spPr>
      </p:pic>
      <p:sp>
        <p:nvSpPr>
          <p:cNvPr id="23" name="TextBox 22">
            <a:extLst>
              <a:ext uri="{FF2B5EF4-FFF2-40B4-BE49-F238E27FC236}">
                <a16:creationId xmlns:a16="http://schemas.microsoft.com/office/drawing/2014/main" id="{5A9B04CD-9170-428E-B31F-460E393A707C}"/>
              </a:ext>
            </a:extLst>
          </p:cNvPr>
          <p:cNvSpPr txBox="1"/>
          <p:nvPr/>
        </p:nvSpPr>
        <p:spPr>
          <a:xfrm>
            <a:off x="3617586" y="3935906"/>
            <a:ext cx="2915737" cy="646331"/>
          </a:xfrm>
          <a:prstGeom prst="rect">
            <a:avLst/>
          </a:prstGeom>
          <a:noFill/>
        </p:spPr>
        <p:txBody>
          <a:bodyPr wrap="square" rtlCol="0">
            <a:spAutoFit/>
          </a:bodyPr>
          <a:lstStyle/>
          <a:p>
            <a:r>
              <a:rPr lang="id-ID" dirty="0"/>
              <a:t>Gambar Usia laki-laki dan perempuan usia 26th</a:t>
            </a:r>
            <a:endParaRPr lang="en-US" dirty="0"/>
          </a:p>
        </p:txBody>
      </p:sp>
    </p:spTree>
    <p:extLst>
      <p:ext uri="{BB962C8B-B14F-4D97-AF65-F5344CB8AC3E}">
        <p14:creationId xmlns:p14="http://schemas.microsoft.com/office/powerpoint/2010/main" val="221076314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8B2D-A5A7-4B82-882A-25025B93202C}"/>
              </a:ext>
            </a:extLst>
          </p:cNvPr>
          <p:cNvSpPr>
            <a:spLocks noGrp="1"/>
          </p:cNvSpPr>
          <p:nvPr>
            <p:ph type="title"/>
          </p:nvPr>
        </p:nvSpPr>
        <p:spPr>
          <a:xfrm>
            <a:off x="2938671" y="709382"/>
            <a:ext cx="7040216" cy="1035831"/>
          </a:xfrm>
        </p:spPr>
        <p:txBody>
          <a:bodyPr>
            <a:normAutofit fontScale="90000"/>
          </a:bodyPr>
          <a:lstStyle/>
          <a:p>
            <a:r>
              <a:rPr lang="en-US" dirty="0" err="1"/>
              <a:t>Visualisasi</a:t>
            </a:r>
            <a:r>
              <a:rPr lang="en-US" dirty="0"/>
              <a:t> data</a:t>
            </a:r>
            <a:br>
              <a:rPr lang="en-US" dirty="0"/>
            </a:br>
            <a:endParaRPr lang="id-ID" dirty="0"/>
          </a:p>
        </p:txBody>
      </p:sp>
      <p:pic>
        <p:nvPicPr>
          <p:cNvPr id="5" name="Picture 4">
            <a:extLst>
              <a:ext uri="{FF2B5EF4-FFF2-40B4-BE49-F238E27FC236}">
                <a16:creationId xmlns:a16="http://schemas.microsoft.com/office/drawing/2014/main" id="{91064A90-79FD-43B1-9EB1-C38D2DE97A73}"/>
              </a:ext>
            </a:extLst>
          </p:cNvPr>
          <p:cNvPicPr>
            <a:picLocks noChangeAspect="1"/>
          </p:cNvPicPr>
          <p:nvPr/>
        </p:nvPicPr>
        <p:blipFill>
          <a:blip r:embed="rId2"/>
          <a:stretch>
            <a:fillRect/>
          </a:stretch>
        </p:blipFill>
        <p:spPr>
          <a:xfrm>
            <a:off x="1409494" y="2710484"/>
            <a:ext cx="5707203" cy="2524125"/>
          </a:xfrm>
          <a:prstGeom prst="rect">
            <a:avLst/>
          </a:prstGeom>
        </p:spPr>
      </p:pic>
      <p:cxnSp>
        <p:nvCxnSpPr>
          <p:cNvPr id="6" name="Straight Arrow Connector 5">
            <a:extLst>
              <a:ext uri="{FF2B5EF4-FFF2-40B4-BE49-F238E27FC236}">
                <a16:creationId xmlns:a16="http://schemas.microsoft.com/office/drawing/2014/main" id="{48020F11-D88B-444B-8863-3A2EEC1A28B6}"/>
              </a:ext>
            </a:extLst>
          </p:cNvPr>
          <p:cNvCxnSpPr>
            <a:cxnSpLocks/>
          </p:cNvCxnSpPr>
          <p:nvPr/>
        </p:nvCxnSpPr>
        <p:spPr>
          <a:xfrm>
            <a:off x="3170584" y="2312919"/>
            <a:ext cx="0" cy="3975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85015A4-ABF8-44B2-8F82-D9D81340E849}"/>
              </a:ext>
            </a:extLst>
          </p:cNvPr>
          <p:cNvCxnSpPr>
            <a:cxnSpLocks/>
          </p:cNvCxnSpPr>
          <p:nvPr/>
        </p:nvCxnSpPr>
        <p:spPr>
          <a:xfrm>
            <a:off x="9147314" y="2167145"/>
            <a:ext cx="0" cy="3975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5D18826-3A4C-43CE-88A2-4FCD41140CBF}"/>
              </a:ext>
            </a:extLst>
          </p:cNvPr>
          <p:cNvSpPr txBox="1"/>
          <p:nvPr/>
        </p:nvSpPr>
        <p:spPr>
          <a:xfrm>
            <a:off x="7781061" y="1850822"/>
            <a:ext cx="3167855" cy="369332"/>
          </a:xfrm>
          <a:prstGeom prst="rect">
            <a:avLst/>
          </a:prstGeom>
          <a:noFill/>
        </p:spPr>
        <p:txBody>
          <a:bodyPr wrap="square" rtlCol="0">
            <a:spAutoFit/>
          </a:bodyPr>
          <a:lstStyle/>
          <a:p>
            <a:r>
              <a:rPr lang="en-US" dirty="0" err="1"/>
              <a:t>Visualisasi</a:t>
            </a:r>
            <a:r>
              <a:rPr lang="en-US" dirty="0"/>
              <a:t> Data</a:t>
            </a:r>
            <a:r>
              <a:rPr lang="id-ID" dirty="0"/>
              <a:t> Berdasarkan usia</a:t>
            </a:r>
            <a:endParaRPr lang="en-US" dirty="0"/>
          </a:p>
        </p:txBody>
      </p:sp>
      <p:pic>
        <p:nvPicPr>
          <p:cNvPr id="10" name="Picture 9">
            <a:extLst>
              <a:ext uri="{FF2B5EF4-FFF2-40B4-BE49-F238E27FC236}">
                <a16:creationId xmlns:a16="http://schemas.microsoft.com/office/drawing/2014/main" id="{E3607E60-D347-48F0-8C4F-0042A01EE345}"/>
              </a:ext>
            </a:extLst>
          </p:cNvPr>
          <p:cNvPicPr>
            <a:picLocks noChangeAspect="1"/>
          </p:cNvPicPr>
          <p:nvPr/>
        </p:nvPicPr>
        <p:blipFill>
          <a:blip r:embed="rId3"/>
          <a:stretch>
            <a:fillRect/>
          </a:stretch>
        </p:blipFill>
        <p:spPr>
          <a:xfrm>
            <a:off x="8231399" y="2564296"/>
            <a:ext cx="2043863" cy="2781925"/>
          </a:xfrm>
          <a:prstGeom prst="rect">
            <a:avLst/>
          </a:prstGeom>
        </p:spPr>
      </p:pic>
      <p:sp>
        <p:nvSpPr>
          <p:cNvPr id="11" name="TextBox 10">
            <a:extLst>
              <a:ext uri="{FF2B5EF4-FFF2-40B4-BE49-F238E27FC236}">
                <a16:creationId xmlns:a16="http://schemas.microsoft.com/office/drawing/2014/main" id="{AD1F03BF-766C-49AD-BFF7-781A8184B777}"/>
              </a:ext>
            </a:extLst>
          </p:cNvPr>
          <p:cNvSpPr txBox="1"/>
          <p:nvPr/>
        </p:nvSpPr>
        <p:spPr>
          <a:xfrm>
            <a:off x="1727546" y="1763794"/>
            <a:ext cx="3167855" cy="646331"/>
          </a:xfrm>
          <a:prstGeom prst="rect">
            <a:avLst/>
          </a:prstGeom>
          <a:noFill/>
        </p:spPr>
        <p:txBody>
          <a:bodyPr wrap="square" rtlCol="0">
            <a:spAutoFit/>
          </a:bodyPr>
          <a:lstStyle/>
          <a:p>
            <a:pPr marL="0" indent="0">
              <a:buNone/>
            </a:pPr>
            <a:r>
              <a:rPr lang="en-US" dirty="0" err="1"/>
              <a:t>Visualisasi</a:t>
            </a:r>
            <a:r>
              <a:rPr lang="en-US" dirty="0"/>
              <a:t> data</a:t>
            </a:r>
            <a:r>
              <a:rPr lang="id-ID" dirty="0"/>
              <a:t>  Diagram  dengan Jumlah keseluruhan</a:t>
            </a:r>
          </a:p>
        </p:txBody>
      </p:sp>
      <p:sp>
        <p:nvSpPr>
          <p:cNvPr id="12" name="TextBox 11">
            <a:extLst>
              <a:ext uri="{FF2B5EF4-FFF2-40B4-BE49-F238E27FC236}">
                <a16:creationId xmlns:a16="http://schemas.microsoft.com/office/drawing/2014/main" id="{56FA908B-CB7A-4E4A-8E9B-C87BD8BB6DF5}"/>
              </a:ext>
            </a:extLst>
          </p:cNvPr>
          <p:cNvSpPr txBox="1"/>
          <p:nvPr/>
        </p:nvSpPr>
        <p:spPr>
          <a:xfrm>
            <a:off x="1561894" y="5346221"/>
            <a:ext cx="4785897" cy="923330"/>
          </a:xfrm>
          <a:prstGeom prst="rect">
            <a:avLst/>
          </a:prstGeom>
          <a:noFill/>
        </p:spPr>
        <p:txBody>
          <a:bodyPr wrap="square" rtlCol="0">
            <a:spAutoFit/>
          </a:bodyPr>
          <a:lstStyle/>
          <a:p>
            <a:pPr marL="0" indent="0">
              <a:buNone/>
            </a:pPr>
            <a:r>
              <a:rPr lang="en-US" dirty="0" err="1"/>
              <a:t>Visualisasi</a:t>
            </a:r>
            <a:r>
              <a:rPr lang="en-US" dirty="0"/>
              <a:t> data</a:t>
            </a:r>
            <a:r>
              <a:rPr lang="id-ID" dirty="0"/>
              <a:t>  Diagram berfungsi untuk mengetahui grafik pada gambar jika data tersebut di pilih dengan jenis kelamin dan usia</a:t>
            </a:r>
          </a:p>
        </p:txBody>
      </p:sp>
      <p:sp>
        <p:nvSpPr>
          <p:cNvPr id="13" name="TextBox 12">
            <a:extLst>
              <a:ext uri="{FF2B5EF4-FFF2-40B4-BE49-F238E27FC236}">
                <a16:creationId xmlns:a16="http://schemas.microsoft.com/office/drawing/2014/main" id="{87E25C4A-AB17-4C04-8506-BB6F49178038}"/>
              </a:ext>
            </a:extLst>
          </p:cNvPr>
          <p:cNvSpPr txBox="1"/>
          <p:nvPr/>
        </p:nvSpPr>
        <p:spPr>
          <a:xfrm>
            <a:off x="7487773" y="5234609"/>
            <a:ext cx="4704227" cy="1200329"/>
          </a:xfrm>
          <a:prstGeom prst="rect">
            <a:avLst/>
          </a:prstGeom>
          <a:noFill/>
        </p:spPr>
        <p:txBody>
          <a:bodyPr wrap="square" rtlCol="0">
            <a:spAutoFit/>
          </a:bodyPr>
          <a:lstStyle/>
          <a:p>
            <a:r>
              <a:rPr lang="en-US" dirty="0" err="1"/>
              <a:t>Visualisasi</a:t>
            </a:r>
            <a:r>
              <a:rPr lang="en-US" dirty="0"/>
              <a:t> Data</a:t>
            </a:r>
            <a:r>
              <a:rPr lang="id-ID" dirty="0"/>
              <a:t> Berdasarkan usia dengan adanya table visualisasi ini mempermudah kita untuk memilih data umur yang ingin kita ketahui berdasarkan data di atas.</a:t>
            </a:r>
            <a:endParaRPr lang="en-US" dirty="0"/>
          </a:p>
        </p:txBody>
      </p:sp>
    </p:spTree>
    <p:extLst>
      <p:ext uri="{BB962C8B-B14F-4D97-AF65-F5344CB8AC3E}">
        <p14:creationId xmlns:p14="http://schemas.microsoft.com/office/powerpoint/2010/main" val="139442265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BC4-B723-4E36-9E68-5AACAE7F11A9}"/>
              </a:ext>
            </a:extLst>
          </p:cNvPr>
          <p:cNvSpPr>
            <a:spLocks noGrp="1"/>
          </p:cNvSpPr>
          <p:nvPr>
            <p:ph type="title"/>
          </p:nvPr>
        </p:nvSpPr>
        <p:spPr>
          <a:xfrm>
            <a:off x="1295402" y="665005"/>
            <a:ext cx="9601196" cy="811349"/>
          </a:xfrm>
        </p:spPr>
        <p:txBody>
          <a:bodyPr>
            <a:normAutofit fontScale="90000"/>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Analisis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Jumlah</a:t>
            </a:r>
            <a:r>
              <a:rPr lang="en-US" sz="2800" dirty="0">
                <a:latin typeface="Times New Roman" panose="02020603050405020304" pitchFamily="18" charset="0"/>
                <a:cs typeface="Times New Roman" panose="02020603050405020304" pitchFamily="18" charset="0"/>
              </a:rPr>
              <a:t> income category </a:t>
            </a:r>
            <a:r>
              <a:rPr lang="en-US" sz="2800" dirty="0" err="1">
                <a:latin typeface="Times New Roman" panose="02020603050405020304" pitchFamily="18" charset="0"/>
                <a:cs typeface="Times New Roman" panose="02020603050405020304" pitchFamily="18" charset="0"/>
              </a:rPr>
              <a:t>berdasarkan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marial</a:t>
            </a:r>
            <a:r>
              <a:rPr lang="en-US" sz="2800" dirty="0">
                <a:latin typeface="Times New Roman" panose="02020603050405020304" pitchFamily="18" charset="0"/>
                <a:cs typeface="Times New Roman" panose="02020603050405020304" pitchFamily="18" charset="0"/>
              </a:rPr>
              <a:t> status dan gender.</a:t>
            </a:r>
          </a:p>
        </p:txBody>
      </p:sp>
      <p:sp>
        <p:nvSpPr>
          <p:cNvPr id="3" name="Content Placeholder 2">
            <a:extLst>
              <a:ext uri="{FF2B5EF4-FFF2-40B4-BE49-F238E27FC236}">
                <a16:creationId xmlns:a16="http://schemas.microsoft.com/office/drawing/2014/main" id="{D31A749D-FEB5-4E18-8D16-90EAA5CE21C6}"/>
              </a:ext>
            </a:extLst>
          </p:cNvPr>
          <p:cNvSpPr>
            <a:spLocks noGrp="1"/>
          </p:cNvSpPr>
          <p:nvPr>
            <p:ph idx="1"/>
          </p:nvPr>
        </p:nvSpPr>
        <p:spPr>
          <a:xfrm>
            <a:off x="1097280" y="1417077"/>
            <a:ext cx="10058400" cy="4886370"/>
          </a:xfrm>
        </p:spPr>
        <p:txBody>
          <a:bodyPr/>
          <a:lstStyle/>
          <a:p>
            <a:r>
              <a:rPr lang="en-US" dirty="0" err="1"/>
              <a:t>Disini</a:t>
            </a:r>
            <a:r>
              <a:rPr lang="en-US" dirty="0"/>
              <a:t> di </a:t>
            </a:r>
            <a:r>
              <a:rPr lang="en-US" dirty="0" err="1"/>
              <a:t>lakukan</a:t>
            </a:r>
            <a:r>
              <a:rPr lang="en-US" dirty="0"/>
              <a:t> </a:t>
            </a:r>
            <a:r>
              <a:rPr lang="en-US" dirty="0" err="1"/>
              <a:t>analisis</a:t>
            </a:r>
            <a:r>
              <a:rPr lang="en-US" dirty="0"/>
              <a:t> </a:t>
            </a:r>
            <a:r>
              <a:rPr lang="en-US" dirty="0" err="1"/>
              <a:t>untuk</a:t>
            </a:r>
            <a:r>
              <a:rPr lang="en-US" dirty="0"/>
              <a:t> </a:t>
            </a:r>
            <a:r>
              <a:rPr lang="en-US" dirty="0" err="1"/>
              <a:t>mengetahui</a:t>
            </a:r>
            <a:r>
              <a:rPr lang="en-US" dirty="0"/>
              <a:t> </a:t>
            </a:r>
            <a:r>
              <a:rPr lang="en-US" dirty="0" err="1"/>
              <a:t>berapa</a:t>
            </a:r>
            <a:r>
              <a:rPr lang="en-US" dirty="0"/>
              <a:t> income </a:t>
            </a:r>
            <a:r>
              <a:rPr lang="en-US" dirty="0" err="1"/>
              <a:t>categori</a:t>
            </a:r>
            <a:r>
              <a:rPr lang="en-US" dirty="0"/>
              <a:t> client </a:t>
            </a:r>
            <a:r>
              <a:rPr lang="en-US" dirty="0" err="1"/>
              <a:t>berdasarkan</a:t>
            </a:r>
            <a:r>
              <a:rPr lang="en-US" dirty="0"/>
              <a:t> status dan gender </a:t>
            </a:r>
            <a:r>
              <a:rPr lang="en-US" dirty="0" err="1"/>
              <a:t>mereka</a:t>
            </a:r>
            <a:r>
              <a:rPr lang="id-ID" dirty="0"/>
              <a:t> berserta detail gender singlenya.</a:t>
            </a:r>
            <a:endParaRPr lang="en-US" dirty="0"/>
          </a:p>
        </p:txBody>
      </p:sp>
      <p:cxnSp>
        <p:nvCxnSpPr>
          <p:cNvPr id="7" name="Straight Arrow Connector 6">
            <a:extLst>
              <a:ext uri="{FF2B5EF4-FFF2-40B4-BE49-F238E27FC236}">
                <a16:creationId xmlns:a16="http://schemas.microsoft.com/office/drawing/2014/main" id="{EA86CB11-BDE6-4195-BC71-5A3BCB55CB38}"/>
              </a:ext>
            </a:extLst>
          </p:cNvPr>
          <p:cNvCxnSpPr>
            <a:cxnSpLocks/>
          </p:cNvCxnSpPr>
          <p:nvPr/>
        </p:nvCxnSpPr>
        <p:spPr>
          <a:xfrm>
            <a:off x="4108174" y="4196670"/>
            <a:ext cx="4876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ight Brace 7">
            <a:extLst>
              <a:ext uri="{FF2B5EF4-FFF2-40B4-BE49-F238E27FC236}">
                <a16:creationId xmlns:a16="http://schemas.microsoft.com/office/drawing/2014/main" id="{03A1D558-1E1D-4D8F-94CC-330DF98D5B4C}"/>
              </a:ext>
            </a:extLst>
          </p:cNvPr>
          <p:cNvSpPr/>
          <p:nvPr/>
        </p:nvSpPr>
        <p:spPr>
          <a:xfrm>
            <a:off x="3949148" y="3752722"/>
            <a:ext cx="318052" cy="88789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A613C545-571A-41A6-9D7B-B755FBDE343F}"/>
              </a:ext>
            </a:extLst>
          </p:cNvPr>
          <p:cNvSpPr/>
          <p:nvPr/>
        </p:nvSpPr>
        <p:spPr>
          <a:xfrm>
            <a:off x="4595855" y="2884652"/>
            <a:ext cx="1836750" cy="2556271"/>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Income </a:t>
            </a:r>
            <a:r>
              <a:rPr lang="id-ID" sz="1400" dirty="0"/>
              <a:t>disini ada 4 jenis yaitu Status Divored, Married , single dan Unknown dengan terdapat 2 gender yaitu Jenis perempuan dan laki2 dengan jumlah Laki2 5358 dan perempuan 4769 Jumlah Tpotal Keseluruhan 10127</a:t>
            </a:r>
            <a:endParaRPr lang="en-US" sz="1400" dirty="0"/>
          </a:p>
        </p:txBody>
      </p:sp>
      <p:pic>
        <p:nvPicPr>
          <p:cNvPr id="6" name="Picture 5">
            <a:extLst>
              <a:ext uri="{FF2B5EF4-FFF2-40B4-BE49-F238E27FC236}">
                <a16:creationId xmlns:a16="http://schemas.microsoft.com/office/drawing/2014/main" id="{3F997087-3481-4B9E-81AD-64E58B52483A}"/>
              </a:ext>
            </a:extLst>
          </p:cNvPr>
          <p:cNvPicPr>
            <a:picLocks noChangeAspect="1"/>
          </p:cNvPicPr>
          <p:nvPr/>
        </p:nvPicPr>
        <p:blipFill>
          <a:blip r:embed="rId2"/>
          <a:stretch>
            <a:fillRect/>
          </a:stretch>
        </p:blipFill>
        <p:spPr>
          <a:xfrm>
            <a:off x="1282350" y="2447173"/>
            <a:ext cx="2566742" cy="3547852"/>
          </a:xfrm>
          <a:prstGeom prst="rect">
            <a:avLst/>
          </a:prstGeom>
        </p:spPr>
      </p:pic>
      <p:pic>
        <p:nvPicPr>
          <p:cNvPr id="12" name="Picture 11">
            <a:extLst>
              <a:ext uri="{FF2B5EF4-FFF2-40B4-BE49-F238E27FC236}">
                <a16:creationId xmlns:a16="http://schemas.microsoft.com/office/drawing/2014/main" id="{64B0C782-28BF-49C1-B7C5-29646659909B}"/>
              </a:ext>
            </a:extLst>
          </p:cNvPr>
          <p:cNvPicPr>
            <a:picLocks noChangeAspect="1"/>
          </p:cNvPicPr>
          <p:nvPr/>
        </p:nvPicPr>
        <p:blipFill>
          <a:blip r:embed="rId3"/>
          <a:stretch>
            <a:fillRect/>
          </a:stretch>
        </p:blipFill>
        <p:spPr>
          <a:xfrm>
            <a:off x="6872582" y="2447173"/>
            <a:ext cx="4037068" cy="3153683"/>
          </a:xfrm>
          <a:prstGeom prst="rect">
            <a:avLst/>
          </a:prstGeom>
        </p:spPr>
      </p:pic>
      <p:cxnSp>
        <p:nvCxnSpPr>
          <p:cNvPr id="16" name="Straight Arrow Connector 15">
            <a:extLst>
              <a:ext uri="{FF2B5EF4-FFF2-40B4-BE49-F238E27FC236}">
                <a16:creationId xmlns:a16="http://schemas.microsoft.com/office/drawing/2014/main" id="{C903D276-B236-457F-9C3E-EC123CD713F6}"/>
              </a:ext>
            </a:extLst>
          </p:cNvPr>
          <p:cNvCxnSpPr>
            <a:cxnSpLocks/>
          </p:cNvCxnSpPr>
          <p:nvPr/>
        </p:nvCxnSpPr>
        <p:spPr>
          <a:xfrm>
            <a:off x="8891116" y="5600856"/>
            <a:ext cx="0" cy="3941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38D4B74-5C63-44E9-8B68-5E1C0152CD50}"/>
              </a:ext>
            </a:extLst>
          </p:cNvPr>
          <p:cNvSpPr txBox="1"/>
          <p:nvPr/>
        </p:nvSpPr>
        <p:spPr>
          <a:xfrm flipH="1">
            <a:off x="8174268" y="5995025"/>
            <a:ext cx="1831117" cy="369332"/>
          </a:xfrm>
          <a:prstGeom prst="rect">
            <a:avLst/>
          </a:prstGeom>
          <a:noFill/>
        </p:spPr>
        <p:txBody>
          <a:bodyPr wrap="square" rtlCol="0">
            <a:spAutoFit/>
          </a:bodyPr>
          <a:lstStyle/>
          <a:p>
            <a:r>
              <a:rPr lang="en-US" dirty="0" err="1"/>
              <a:t>Visualisai</a:t>
            </a:r>
            <a:r>
              <a:rPr lang="en-US" dirty="0"/>
              <a:t> Data</a:t>
            </a:r>
          </a:p>
        </p:txBody>
      </p:sp>
    </p:spTree>
    <p:extLst>
      <p:ext uri="{BB962C8B-B14F-4D97-AF65-F5344CB8AC3E}">
        <p14:creationId xmlns:p14="http://schemas.microsoft.com/office/powerpoint/2010/main" val="106739424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0D2B-D706-45A4-9518-133292DDEDAF}"/>
              </a:ext>
            </a:extLst>
          </p:cNvPr>
          <p:cNvSpPr>
            <a:spLocks noGrp="1"/>
          </p:cNvSpPr>
          <p:nvPr>
            <p:ph type="title"/>
          </p:nvPr>
        </p:nvSpPr>
        <p:spPr>
          <a:xfrm>
            <a:off x="1097280" y="583096"/>
            <a:ext cx="10058400" cy="1020417"/>
          </a:xfrm>
        </p:spPr>
        <p:txBody>
          <a:bodyPr>
            <a:normAutofit/>
          </a:bodyPr>
          <a:lstStyle/>
          <a:p>
            <a:r>
              <a:rPr lang="en-US" sz="4000" dirty="0"/>
              <a:t>3. </a:t>
            </a:r>
            <a:r>
              <a:rPr lang="en-US" sz="4000" dirty="0" err="1"/>
              <a:t>Analisis</a:t>
            </a:r>
            <a:r>
              <a:rPr lang="en-US" sz="4000" dirty="0"/>
              <a:t> status client </a:t>
            </a:r>
            <a:r>
              <a:rPr lang="en-US" sz="4000" dirty="0" err="1"/>
              <a:t>berdasarkan</a:t>
            </a:r>
            <a:r>
              <a:rPr lang="en-US" sz="4000" dirty="0"/>
              <a:t> </a:t>
            </a:r>
            <a:r>
              <a:rPr lang="en-US" sz="4000" dirty="0" err="1"/>
              <a:t>usia</a:t>
            </a:r>
            <a:r>
              <a:rPr lang="en-US" sz="4000" dirty="0"/>
              <a:t>.</a:t>
            </a:r>
          </a:p>
        </p:txBody>
      </p:sp>
      <p:sp>
        <p:nvSpPr>
          <p:cNvPr id="6" name="Content Placeholder 5">
            <a:extLst>
              <a:ext uri="{FF2B5EF4-FFF2-40B4-BE49-F238E27FC236}">
                <a16:creationId xmlns:a16="http://schemas.microsoft.com/office/drawing/2014/main" id="{8EB43DF1-4ACC-457F-9642-65AC18198A7A}"/>
              </a:ext>
            </a:extLst>
          </p:cNvPr>
          <p:cNvSpPr>
            <a:spLocks noGrp="1"/>
          </p:cNvSpPr>
          <p:nvPr>
            <p:ph idx="1"/>
          </p:nvPr>
        </p:nvSpPr>
        <p:spPr>
          <a:xfrm>
            <a:off x="1097280" y="1603513"/>
            <a:ext cx="10776668" cy="4916557"/>
          </a:xfrm>
        </p:spPr>
        <p:txBody>
          <a:bodyPr/>
          <a:lstStyle/>
          <a:p>
            <a:r>
              <a:rPr lang="en-US" dirty="0" err="1"/>
              <a:t>Analisis</a:t>
            </a:r>
            <a:r>
              <a:rPr lang="en-US" dirty="0"/>
              <a:t> </a:t>
            </a:r>
            <a:r>
              <a:rPr lang="en-US" dirty="0" err="1"/>
              <a:t>ini</a:t>
            </a:r>
            <a:r>
              <a:rPr lang="en-US" dirty="0"/>
              <a:t> </a:t>
            </a:r>
            <a:r>
              <a:rPr lang="en-US" dirty="0" err="1"/>
              <a:t>untuk</a:t>
            </a:r>
            <a:r>
              <a:rPr lang="en-US" dirty="0"/>
              <a:t> </a:t>
            </a:r>
            <a:r>
              <a:rPr lang="en-US" dirty="0" err="1"/>
              <a:t>mengetahui</a:t>
            </a:r>
            <a:r>
              <a:rPr lang="en-US" dirty="0"/>
              <a:t> di </a:t>
            </a:r>
            <a:r>
              <a:rPr lang="en-US" dirty="0" err="1"/>
              <a:t>usia</a:t>
            </a:r>
            <a:r>
              <a:rPr lang="en-US" dirty="0"/>
              <a:t> </a:t>
            </a:r>
            <a:r>
              <a:rPr lang="en-US" dirty="0" err="1"/>
              <a:t>mereka</a:t>
            </a:r>
            <a:r>
              <a:rPr lang="en-US" dirty="0"/>
              <a:t> </a:t>
            </a:r>
            <a:r>
              <a:rPr lang="en-US" dirty="0" err="1"/>
              <a:t>saat</a:t>
            </a:r>
            <a:r>
              <a:rPr lang="en-US" dirty="0"/>
              <a:t> </a:t>
            </a:r>
            <a:r>
              <a:rPr lang="en-US" dirty="0" err="1"/>
              <a:t>ini</a:t>
            </a:r>
            <a:r>
              <a:rPr lang="en-US" dirty="0"/>
              <a:t> </a:t>
            </a:r>
            <a:r>
              <a:rPr lang="en-US" dirty="0" err="1"/>
              <a:t>sudah</a:t>
            </a:r>
            <a:r>
              <a:rPr lang="en-US" dirty="0"/>
              <a:t> </a:t>
            </a:r>
            <a:r>
              <a:rPr lang="en-US" dirty="0" err="1"/>
              <a:t>berstatus</a:t>
            </a:r>
            <a:r>
              <a:rPr lang="en-US" dirty="0"/>
              <a:t> </a:t>
            </a:r>
            <a:r>
              <a:rPr lang="en-US" dirty="0" err="1"/>
              <a:t>apa</a:t>
            </a:r>
            <a:r>
              <a:rPr lang="en-US" dirty="0"/>
              <a:t>.</a:t>
            </a:r>
          </a:p>
          <a:p>
            <a:endParaRPr lang="en-US" dirty="0"/>
          </a:p>
        </p:txBody>
      </p:sp>
      <p:cxnSp>
        <p:nvCxnSpPr>
          <p:cNvPr id="10" name="Straight Arrow Connector 9">
            <a:extLst>
              <a:ext uri="{FF2B5EF4-FFF2-40B4-BE49-F238E27FC236}">
                <a16:creationId xmlns:a16="http://schemas.microsoft.com/office/drawing/2014/main" id="{804C024F-F921-4425-976A-7E79A7296768}"/>
              </a:ext>
            </a:extLst>
          </p:cNvPr>
          <p:cNvCxnSpPr/>
          <p:nvPr/>
        </p:nvCxnSpPr>
        <p:spPr>
          <a:xfrm>
            <a:off x="4108174" y="2849217"/>
            <a:ext cx="9276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2F31448-CAD1-4CAE-802F-F340F6CB3955}"/>
              </a:ext>
            </a:extLst>
          </p:cNvPr>
          <p:cNvSpPr/>
          <p:nvPr/>
        </p:nvSpPr>
        <p:spPr>
          <a:xfrm>
            <a:off x="5035828" y="2332383"/>
            <a:ext cx="1444486" cy="1895060"/>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 </a:t>
            </a:r>
            <a:r>
              <a:rPr lang="en-US" sz="1400" dirty="0" err="1"/>
              <a:t>usia</a:t>
            </a:r>
            <a:r>
              <a:rPr lang="en-US" sz="1400" dirty="0"/>
              <a:t> </a:t>
            </a:r>
            <a:r>
              <a:rPr lang="id-ID" sz="1400" dirty="0"/>
              <a:t>27</a:t>
            </a:r>
            <a:r>
              <a:rPr lang="en-US" sz="1400" dirty="0" err="1"/>
              <a:t>thn</a:t>
            </a:r>
            <a:r>
              <a:rPr lang="en-US" sz="1400" dirty="0"/>
              <a:t>, yang </a:t>
            </a:r>
            <a:r>
              <a:rPr lang="en-US" sz="1400" dirty="0" err="1"/>
              <a:t>bercerai</a:t>
            </a:r>
            <a:r>
              <a:rPr lang="en-US" sz="1400" dirty="0"/>
              <a:t> </a:t>
            </a:r>
            <a:r>
              <a:rPr lang="en-US" sz="1400" dirty="0" err="1"/>
              <a:t>ada</a:t>
            </a:r>
            <a:r>
              <a:rPr lang="en-US" sz="1400" dirty="0"/>
              <a:t> </a:t>
            </a:r>
            <a:r>
              <a:rPr lang="id-ID" sz="1400" dirty="0"/>
              <a:t>6 </a:t>
            </a:r>
            <a:r>
              <a:rPr lang="en-US" sz="1400" dirty="0" err="1"/>
              <a:t>orang,menikah</a:t>
            </a:r>
            <a:r>
              <a:rPr lang="en-US" sz="1400" dirty="0"/>
              <a:t> </a:t>
            </a:r>
            <a:r>
              <a:rPr lang="id-ID" sz="1400" dirty="0"/>
              <a:t>9</a:t>
            </a:r>
            <a:r>
              <a:rPr lang="en-US" sz="1400" dirty="0"/>
              <a:t>orang, </a:t>
            </a:r>
            <a:r>
              <a:rPr lang="en-US" sz="1400" dirty="0" err="1"/>
              <a:t>jomblo</a:t>
            </a:r>
            <a:r>
              <a:rPr lang="en-US" sz="1400" dirty="0"/>
              <a:t> 16 dan </a:t>
            </a:r>
            <a:r>
              <a:rPr lang="en-US" sz="1400" dirty="0" err="1"/>
              <a:t>tidak</a:t>
            </a:r>
            <a:r>
              <a:rPr lang="en-US" sz="1400" dirty="0"/>
              <a:t> </a:t>
            </a:r>
            <a:r>
              <a:rPr lang="en-US" sz="1400" dirty="0" err="1"/>
              <a:t>diketahui</a:t>
            </a:r>
            <a:r>
              <a:rPr lang="en-US" sz="1400" dirty="0"/>
              <a:t> </a:t>
            </a:r>
            <a:r>
              <a:rPr lang="id-ID" sz="1400" dirty="0"/>
              <a:t>3 o</a:t>
            </a:r>
            <a:r>
              <a:rPr lang="en-US" sz="1400" dirty="0"/>
              <a:t>rang, d</a:t>
            </a:r>
            <a:r>
              <a:rPr lang="id-ID" sz="1400" dirty="0"/>
              <a:t>engan jumlah semua total 32</a:t>
            </a:r>
            <a:endParaRPr lang="en-US" sz="1400" dirty="0"/>
          </a:p>
        </p:txBody>
      </p:sp>
      <p:cxnSp>
        <p:nvCxnSpPr>
          <p:cNvPr id="14" name="Straight Arrow Connector 13">
            <a:extLst>
              <a:ext uri="{FF2B5EF4-FFF2-40B4-BE49-F238E27FC236}">
                <a16:creationId xmlns:a16="http://schemas.microsoft.com/office/drawing/2014/main" id="{B1CBCED2-463F-43BB-A494-30587E67835C}"/>
              </a:ext>
            </a:extLst>
          </p:cNvPr>
          <p:cNvCxnSpPr>
            <a:cxnSpLocks/>
          </p:cNvCxnSpPr>
          <p:nvPr/>
        </p:nvCxnSpPr>
        <p:spPr>
          <a:xfrm>
            <a:off x="9071113" y="4525616"/>
            <a:ext cx="0" cy="523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EA5A1E2-4046-4D04-8EB6-F688742EA3B7}"/>
              </a:ext>
            </a:extLst>
          </p:cNvPr>
          <p:cNvSpPr txBox="1"/>
          <p:nvPr/>
        </p:nvSpPr>
        <p:spPr>
          <a:xfrm flipH="1">
            <a:off x="8333295" y="5042110"/>
            <a:ext cx="1822838" cy="369332"/>
          </a:xfrm>
          <a:prstGeom prst="rect">
            <a:avLst/>
          </a:prstGeom>
          <a:noFill/>
        </p:spPr>
        <p:txBody>
          <a:bodyPr wrap="square" rtlCol="0">
            <a:spAutoFit/>
          </a:bodyPr>
          <a:lstStyle/>
          <a:p>
            <a:r>
              <a:rPr lang="en-US" dirty="0" err="1"/>
              <a:t>Visualisai</a:t>
            </a:r>
            <a:r>
              <a:rPr lang="en-US" dirty="0"/>
              <a:t> Data</a:t>
            </a:r>
          </a:p>
        </p:txBody>
      </p:sp>
      <p:pic>
        <p:nvPicPr>
          <p:cNvPr id="4" name="Picture 3">
            <a:extLst>
              <a:ext uri="{FF2B5EF4-FFF2-40B4-BE49-F238E27FC236}">
                <a16:creationId xmlns:a16="http://schemas.microsoft.com/office/drawing/2014/main" id="{DA402832-4506-4246-BBAF-2C36B19626BE}"/>
              </a:ext>
            </a:extLst>
          </p:cNvPr>
          <p:cNvPicPr>
            <a:picLocks noChangeAspect="1"/>
          </p:cNvPicPr>
          <p:nvPr/>
        </p:nvPicPr>
        <p:blipFill>
          <a:blip r:embed="rId2"/>
          <a:stretch>
            <a:fillRect/>
          </a:stretch>
        </p:blipFill>
        <p:spPr>
          <a:xfrm>
            <a:off x="1099181" y="2061469"/>
            <a:ext cx="3267075" cy="4019550"/>
          </a:xfrm>
          <a:prstGeom prst="rect">
            <a:avLst/>
          </a:prstGeom>
        </p:spPr>
      </p:pic>
      <p:pic>
        <p:nvPicPr>
          <p:cNvPr id="9" name="Picture 8">
            <a:extLst>
              <a:ext uri="{FF2B5EF4-FFF2-40B4-BE49-F238E27FC236}">
                <a16:creationId xmlns:a16="http://schemas.microsoft.com/office/drawing/2014/main" id="{AB547922-5EFE-4DDB-853B-ADACFAF3ED8A}"/>
              </a:ext>
            </a:extLst>
          </p:cNvPr>
          <p:cNvPicPr>
            <a:picLocks noChangeAspect="1"/>
          </p:cNvPicPr>
          <p:nvPr/>
        </p:nvPicPr>
        <p:blipFill>
          <a:blip r:embed="rId3"/>
          <a:stretch>
            <a:fillRect/>
          </a:stretch>
        </p:blipFill>
        <p:spPr>
          <a:xfrm>
            <a:off x="1097280" y="5653150"/>
            <a:ext cx="3228975" cy="885825"/>
          </a:xfrm>
          <a:prstGeom prst="rect">
            <a:avLst/>
          </a:prstGeom>
        </p:spPr>
      </p:pic>
      <p:pic>
        <p:nvPicPr>
          <p:cNvPr id="15" name="Picture 14">
            <a:extLst>
              <a:ext uri="{FF2B5EF4-FFF2-40B4-BE49-F238E27FC236}">
                <a16:creationId xmlns:a16="http://schemas.microsoft.com/office/drawing/2014/main" id="{EB4589FA-8271-4C6C-9694-A0F840C08222}"/>
              </a:ext>
            </a:extLst>
          </p:cNvPr>
          <p:cNvPicPr>
            <a:picLocks noChangeAspect="1"/>
          </p:cNvPicPr>
          <p:nvPr/>
        </p:nvPicPr>
        <p:blipFill>
          <a:blip r:embed="rId4"/>
          <a:stretch>
            <a:fillRect/>
          </a:stretch>
        </p:blipFill>
        <p:spPr>
          <a:xfrm>
            <a:off x="7149886" y="2466975"/>
            <a:ext cx="3648075" cy="1924050"/>
          </a:xfrm>
          <a:prstGeom prst="rect">
            <a:avLst/>
          </a:prstGeom>
        </p:spPr>
      </p:pic>
    </p:spTree>
    <p:extLst>
      <p:ext uri="{BB962C8B-B14F-4D97-AF65-F5344CB8AC3E}">
        <p14:creationId xmlns:p14="http://schemas.microsoft.com/office/powerpoint/2010/main" val="216963735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E72E-CC2B-4D11-8A4B-FE04F6447A5F}"/>
              </a:ext>
            </a:extLst>
          </p:cNvPr>
          <p:cNvSpPr>
            <a:spLocks noGrp="1"/>
          </p:cNvSpPr>
          <p:nvPr>
            <p:ph type="title"/>
          </p:nvPr>
        </p:nvSpPr>
        <p:spPr>
          <a:xfrm>
            <a:off x="1295401" y="760790"/>
            <a:ext cx="9601196" cy="797628"/>
          </a:xfrm>
        </p:spPr>
        <p:txBody>
          <a:bodyPr>
            <a:normAutofit fontScale="90000"/>
          </a:bodyPr>
          <a:lstStyle/>
          <a:p>
            <a:r>
              <a:rPr lang="en-US" sz="4000" dirty="0"/>
              <a:t>4. </a:t>
            </a:r>
            <a:r>
              <a:rPr lang="en-US" sz="4000" dirty="0" err="1"/>
              <a:t>Analisis</a:t>
            </a:r>
            <a:r>
              <a:rPr lang="en-US" sz="4000" dirty="0"/>
              <a:t> </a:t>
            </a:r>
            <a:r>
              <a:rPr lang="en-US" sz="4000" dirty="0" err="1"/>
              <a:t>Jumlah</a:t>
            </a:r>
            <a:r>
              <a:rPr lang="en-US" sz="4000" dirty="0"/>
              <a:t> income client </a:t>
            </a:r>
            <a:r>
              <a:rPr lang="en-US" sz="4000" dirty="0" err="1"/>
              <a:t>berdasarkan</a:t>
            </a:r>
            <a:r>
              <a:rPr lang="en-US" sz="4000" dirty="0"/>
              <a:t> </a:t>
            </a:r>
            <a:r>
              <a:rPr lang="en-US" sz="4000" dirty="0" err="1"/>
              <a:t>jenis</a:t>
            </a:r>
            <a:r>
              <a:rPr lang="en-US" sz="4000" dirty="0"/>
              <a:t> </a:t>
            </a:r>
            <a:r>
              <a:rPr lang="en-US" sz="4000" dirty="0" err="1"/>
              <a:t>kartu</a:t>
            </a:r>
            <a:r>
              <a:rPr lang="en-US" sz="4000" dirty="0"/>
              <a:t> dan status.</a:t>
            </a:r>
          </a:p>
        </p:txBody>
      </p:sp>
      <p:sp>
        <p:nvSpPr>
          <p:cNvPr id="3" name="Content Placeholder 2">
            <a:extLst>
              <a:ext uri="{FF2B5EF4-FFF2-40B4-BE49-F238E27FC236}">
                <a16:creationId xmlns:a16="http://schemas.microsoft.com/office/drawing/2014/main" id="{301F8E01-345B-4852-B93E-4DB72902FA26}"/>
              </a:ext>
            </a:extLst>
          </p:cNvPr>
          <p:cNvSpPr>
            <a:spLocks noGrp="1"/>
          </p:cNvSpPr>
          <p:nvPr>
            <p:ph idx="1"/>
          </p:nvPr>
        </p:nvSpPr>
        <p:spPr>
          <a:xfrm>
            <a:off x="1295401" y="1709530"/>
            <a:ext cx="9601196" cy="4166338"/>
          </a:xfrm>
        </p:spPr>
        <p:txBody>
          <a:bodyPr/>
          <a:lstStyle/>
          <a:p>
            <a:pPr marL="0" indent="0">
              <a:buNone/>
            </a:pPr>
            <a:r>
              <a:rPr lang="id-ID" dirty="0"/>
              <a:t>   </a:t>
            </a:r>
            <a:r>
              <a:rPr lang="en-US" dirty="0" err="1"/>
              <a:t>Analisis</a:t>
            </a:r>
            <a:r>
              <a:rPr lang="en-US" dirty="0"/>
              <a:t> </a:t>
            </a:r>
            <a:r>
              <a:rPr lang="en-US" dirty="0" err="1"/>
              <a:t>ini</a:t>
            </a:r>
            <a:r>
              <a:rPr lang="en-US" dirty="0"/>
              <a:t> </a:t>
            </a:r>
            <a:r>
              <a:rPr lang="en-US" dirty="0" err="1"/>
              <a:t>untuk</a:t>
            </a:r>
            <a:r>
              <a:rPr lang="en-US" dirty="0"/>
              <a:t> </a:t>
            </a:r>
            <a:r>
              <a:rPr lang="en-US" dirty="0" err="1"/>
              <a:t>mengetahui</a:t>
            </a:r>
            <a:r>
              <a:rPr lang="en-US" dirty="0"/>
              <a:t> income client </a:t>
            </a:r>
            <a:r>
              <a:rPr lang="en-US" dirty="0" err="1"/>
              <a:t>berdasarkan</a:t>
            </a:r>
            <a:r>
              <a:rPr lang="en-US" dirty="0"/>
              <a:t> </a:t>
            </a:r>
            <a:r>
              <a:rPr lang="en-US" dirty="0" err="1"/>
              <a:t>jenis</a:t>
            </a:r>
            <a:r>
              <a:rPr lang="en-US" dirty="0"/>
              <a:t> </a:t>
            </a:r>
            <a:r>
              <a:rPr lang="en-US" dirty="0" err="1"/>
              <a:t>kartu</a:t>
            </a:r>
            <a:r>
              <a:rPr lang="en-US" dirty="0"/>
              <a:t> yang </a:t>
            </a:r>
            <a:r>
              <a:rPr lang="en-US" dirty="0" err="1"/>
              <a:t>mereka</a:t>
            </a:r>
            <a:r>
              <a:rPr lang="en-US" dirty="0"/>
              <a:t> </a:t>
            </a:r>
            <a:r>
              <a:rPr lang="en-US" dirty="0" err="1"/>
              <a:t>miliki</a:t>
            </a:r>
            <a:r>
              <a:rPr lang="en-US" dirty="0"/>
              <a:t> dan status </a:t>
            </a:r>
            <a:r>
              <a:rPr lang="en-US" dirty="0" err="1"/>
              <a:t>merka</a:t>
            </a:r>
            <a:r>
              <a:rPr lang="en-US" dirty="0"/>
              <a:t> yang </a:t>
            </a:r>
            <a:r>
              <a:rPr lang="en-US" dirty="0" err="1"/>
              <a:t>disandang</a:t>
            </a:r>
            <a:r>
              <a:rPr lang="en-US" dirty="0"/>
              <a:t>.</a:t>
            </a:r>
          </a:p>
          <a:p>
            <a:pPr marL="0" indent="0">
              <a:buNone/>
            </a:pPr>
            <a:endParaRPr lang="en-US" dirty="0"/>
          </a:p>
        </p:txBody>
      </p:sp>
      <p:cxnSp>
        <p:nvCxnSpPr>
          <p:cNvPr id="7" name="Straight Arrow Connector 6">
            <a:extLst>
              <a:ext uri="{FF2B5EF4-FFF2-40B4-BE49-F238E27FC236}">
                <a16:creationId xmlns:a16="http://schemas.microsoft.com/office/drawing/2014/main" id="{A537DD13-3912-4971-9B46-C00374D2BE04}"/>
              </a:ext>
            </a:extLst>
          </p:cNvPr>
          <p:cNvCxnSpPr/>
          <p:nvPr/>
        </p:nvCxnSpPr>
        <p:spPr>
          <a:xfrm>
            <a:off x="4291055" y="4237396"/>
            <a:ext cx="7050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3F4EF6F-6DE0-41A4-A250-86F03C5EE63D}"/>
              </a:ext>
            </a:extLst>
          </p:cNvPr>
          <p:cNvSpPr/>
          <p:nvPr/>
        </p:nvSpPr>
        <p:spPr>
          <a:xfrm>
            <a:off x="4996070" y="3273456"/>
            <a:ext cx="1696279" cy="2160100"/>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Dikatakan</a:t>
            </a:r>
            <a:r>
              <a:rPr lang="en-US" sz="1400" dirty="0"/>
              <a:t> client yang </a:t>
            </a:r>
            <a:r>
              <a:rPr lang="en-US" sz="1400" dirty="0" err="1"/>
              <a:t>berkartu</a:t>
            </a:r>
            <a:r>
              <a:rPr lang="en-US" sz="1400" dirty="0"/>
              <a:t> </a:t>
            </a:r>
            <a:r>
              <a:rPr lang="en-US" sz="1400" dirty="0" err="1"/>
              <a:t>jenis</a:t>
            </a:r>
            <a:r>
              <a:rPr lang="en-US" sz="1400" dirty="0"/>
              <a:t> gold, </a:t>
            </a:r>
            <a:r>
              <a:rPr lang="en-US" sz="1400" dirty="0" err="1"/>
              <a:t>dengan</a:t>
            </a:r>
            <a:r>
              <a:rPr lang="en-US" sz="1400" dirty="0"/>
              <a:t> income $60-$80k </a:t>
            </a:r>
            <a:r>
              <a:rPr lang="en-US" sz="1400" dirty="0" err="1"/>
              <a:t>dengan</a:t>
            </a:r>
            <a:r>
              <a:rPr lang="en-US" sz="1400" dirty="0"/>
              <a:t> status </a:t>
            </a:r>
            <a:r>
              <a:rPr lang="en-US" sz="1400" dirty="0" err="1"/>
              <a:t>bercerai</a:t>
            </a:r>
            <a:r>
              <a:rPr lang="en-US" sz="1400" dirty="0"/>
              <a:t> 0, </a:t>
            </a:r>
            <a:r>
              <a:rPr lang="en-US" sz="1400" dirty="0" err="1"/>
              <a:t>menikah</a:t>
            </a:r>
            <a:r>
              <a:rPr lang="en-US" sz="1400" dirty="0"/>
              <a:t> 14 orang, </a:t>
            </a:r>
            <a:r>
              <a:rPr lang="en-US" sz="1400" dirty="0" err="1"/>
              <a:t>jomblo</a:t>
            </a:r>
            <a:r>
              <a:rPr lang="en-US" sz="1400" dirty="0"/>
              <a:t> 1 orang dan </a:t>
            </a:r>
            <a:r>
              <a:rPr lang="en-US" sz="1400" dirty="0" err="1"/>
              <a:t>tidak</a:t>
            </a:r>
            <a:r>
              <a:rPr lang="en-US" sz="1400" dirty="0"/>
              <a:t> </a:t>
            </a:r>
            <a:r>
              <a:rPr lang="en-US" sz="1400" dirty="0" err="1"/>
              <a:t>diketahui</a:t>
            </a:r>
            <a:r>
              <a:rPr lang="en-US" sz="1400" dirty="0"/>
              <a:t> 3 orang.</a:t>
            </a:r>
          </a:p>
        </p:txBody>
      </p:sp>
      <p:cxnSp>
        <p:nvCxnSpPr>
          <p:cNvPr id="10" name="Straight Arrow Connector 9">
            <a:extLst>
              <a:ext uri="{FF2B5EF4-FFF2-40B4-BE49-F238E27FC236}">
                <a16:creationId xmlns:a16="http://schemas.microsoft.com/office/drawing/2014/main" id="{463B382B-D1DC-407B-852A-F32426063522}"/>
              </a:ext>
            </a:extLst>
          </p:cNvPr>
          <p:cNvCxnSpPr>
            <a:cxnSpLocks/>
          </p:cNvCxnSpPr>
          <p:nvPr/>
        </p:nvCxnSpPr>
        <p:spPr>
          <a:xfrm>
            <a:off x="9098945" y="5386648"/>
            <a:ext cx="0" cy="4604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F6C8797-DA1A-4992-83FC-15985132666E}"/>
              </a:ext>
            </a:extLst>
          </p:cNvPr>
          <p:cNvSpPr txBox="1"/>
          <p:nvPr/>
        </p:nvSpPr>
        <p:spPr>
          <a:xfrm>
            <a:off x="8280546" y="5727878"/>
            <a:ext cx="1628844" cy="369332"/>
          </a:xfrm>
          <a:prstGeom prst="rect">
            <a:avLst/>
          </a:prstGeom>
          <a:noFill/>
        </p:spPr>
        <p:txBody>
          <a:bodyPr wrap="none" rtlCol="0">
            <a:spAutoFit/>
          </a:bodyPr>
          <a:lstStyle/>
          <a:p>
            <a:r>
              <a:rPr lang="en-US" dirty="0" err="1"/>
              <a:t>Visualisasi</a:t>
            </a:r>
            <a:r>
              <a:rPr lang="en-US" dirty="0"/>
              <a:t> Data</a:t>
            </a:r>
          </a:p>
        </p:txBody>
      </p:sp>
      <p:pic>
        <p:nvPicPr>
          <p:cNvPr id="11" name="Picture 10">
            <a:extLst>
              <a:ext uri="{FF2B5EF4-FFF2-40B4-BE49-F238E27FC236}">
                <a16:creationId xmlns:a16="http://schemas.microsoft.com/office/drawing/2014/main" id="{7E730A00-F7AF-4C58-8E75-124079BF8E8B}"/>
              </a:ext>
            </a:extLst>
          </p:cNvPr>
          <p:cNvPicPr>
            <a:picLocks noChangeAspect="1"/>
          </p:cNvPicPr>
          <p:nvPr/>
        </p:nvPicPr>
        <p:blipFill>
          <a:blip r:embed="rId2"/>
          <a:stretch>
            <a:fillRect/>
          </a:stretch>
        </p:blipFill>
        <p:spPr>
          <a:xfrm>
            <a:off x="924834" y="2448366"/>
            <a:ext cx="3314700" cy="4038600"/>
          </a:xfrm>
          <a:prstGeom prst="rect">
            <a:avLst/>
          </a:prstGeom>
        </p:spPr>
      </p:pic>
      <p:pic>
        <p:nvPicPr>
          <p:cNvPr id="14" name="Picture 13">
            <a:extLst>
              <a:ext uri="{FF2B5EF4-FFF2-40B4-BE49-F238E27FC236}">
                <a16:creationId xmlns:a16="http://schemas.microsoft.com/office/drawing/2014/main" id="{8752D86C-B3A9-4CC2-8BD4-276E7D2D67DA}"/>
              </a:ext>
            </a:extLst>
          </p:cNvPr>
          <p:cNvPicPr>
            <a:picLocks noChangeAspect="1"/>
          </p:cNvPicPr>
          <p:nvPr/>
        </p:nvPicPr>
        <p:blipFill>
          <a:blip r:embed="rId3"/>
          <a:stretch>
            <a:fillRect/>
          </a:stretch>
        </p:blipFill>
        <p:spPr>
          <a:xfrm>
            <a:off x="7448885" y="2302819"/>
            <a:ext cx="3215971" cy="3035395"/>
          </a:xfrm>
          <a:prstGeom prst="rect">
            <a:avLst/>
          </a:prstGeom>
        </p:spPr>
      </p:pic>
    </p:spTree>
    <p:extLst>
      <p:ext uri="{BB962C8B-B14F-4D97-AF65-F5344CB8AC3E}">
        <p14:creationId xmlns:p14="http://schemas.microsoft.com/office/powerpoint/2010/main" val="28388018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9A0B-C89D-4945-94B5-E6BC889FED68}"/>
              </a:ext>
            </a:extLst>
          </p:cNvPr>
          <p:cNvSpPr>
            <a:spLocks noGrp="1"/>
          </p:cNvSpPr>
          <p:nvPr>
            <p:ph type="title"/>
          </p:nvPr>
        </p:nvSpPr>
        <p:spPr>
          <a:xfrm>
            <a:off x="314741" y="647286"/>
            <a:ext cx="11360424" cy="669692"/>
          </a:xfrm>
        </p:spPr>
        <p:txBody>
          <a:bodyPr>
            <a:normAutofit fontScale="90000"/>
          </a:bodyPr>
          <a:lstStyle/>
          <a:p>
            <a:r>
              <a:rPr lang="en-US" sz="4000" dirty="0"/>
              <a:t>5. </a:t>
            </a:r>
            <a:r>
              <a:rPr lang="en-US" sz="4000" dirty="0" err="1"/>
              <a:t>Analisis</a:t>
            </a:r>
            <a:r>
              <a:rPr lang="en-US" sz="4000" dirty="0"/>
              <a:t> Tingkat </a:t>
            </a:r>
            <a:r>
              <a:rPr lang="en-US" sz="4000" dirty="0" err="1"/>
              <a:t>sekolah</a:t>
            </a:r>
            <a:r>
              <a:rPr lang="en-US" sz="4000" dirty="0"/>
              <a:t> client </a:t>
            </a:r>
            <a:r>
              <a:rPr lang="en-US" sz="4000" dirty="0" err="1"/>
              <a:t>berdasarkan</a:t>
            </a:r>
            <a:r>
              <a:rPr lang="en-US" sz="4000" dirty="0"/>
              <a:t> gender dan status.</a:t>
            </a:r>
          </a:p>
        </p:txBody>
      </p:sp>
      <p:sp>
        <p:nvSpPr>
          <p:cNvPr id="3" name="Content Placeholder 2">
            <a:extLst>
              <a:ext uri="{FF2B5EF4-FFF2-40B4-BE49-F238E27FC236}">
                <a16:creationId xmlns:a16="http://schemas.microsoft.com/office/drawing/2014/main" id="{8B7C0BCC-82D1-4E30-84C2-07D022E5F4D7}"/>
              </a:ext>
            </a:extLst>
          </p:cNvPr>
          <p:cNvSpPr>
            <a:spLocks noGrp="1"/>
          </p:cNvSpPr>
          <p:nvPr>
            <p:ph idx="1"/>
          </p:nvPr>
        </p:nvSpPr>
        <p:spPr>
          <a:xfrm>
            <a:off x="675861" y="1457739"/>
            <a:ext cx="10220736" cy="4418129"/>
          </a:xfrm>
        </p:spPr>
        <p:txBody>
          <a:bodyPr/>
          <a:lstStyle/>
          <a:p>
            <a:pPr marL="0" indent="0">
              <a:buNone/>
            </a:pPr>
            <a:r>
              <a:rPr lang="en-US" dirty="0" err="1"/>
              <a:t>Analisis</a:t>
            </a:r>
            <a:r>
              <a:rPr lang="en-US" dirty="0"/>
              <a:t> </a:t>
            </a:r>
            <a:r>
              <a:rPr lang="en-US" dirty="0" err="1"/>
              <a:t>ini</a:t>
            </a:r>
            <a:r>
              <a:rPr lang="en-US" dirty="0"/>
              <a:t> </a:t>
            </a:r>
            <a:r>
              <a:rPr lang="en-US" dirty="0" err="1"/>
              <a:t>untuk</a:t>
            </a:r>
            <a:r>
              <a:rPr lang="en-US" dirty="0"/>
              <a:t> </a:t>
            </a:r>
            <a:r>
              <a:rPr lang="en-US" dirty="0" err="1"/>
              <a:t>mengetahui</a:t>
            </a:r>
            <a:r>
              <a:rPr lang="en-US" dirty="0"/>
              <a:t> Tingkat </a:t>
            </a:r>
            <a:r>
              <a:rPr lang="en-US" dirty="0" err="1"/>
              <a:t>sekolah</a:t>
            </a:r>
            <a:r>
              <a:rPr lang="en-US" dirty="0"/>
              <a:t> client </a:t>
            </a:r>
            <a:r>
              <a:rPr lang="en-US" dirty="0" err="1"/>
              <a:t>berdasarkan</a:t>
            </a:r>
            <a:r>
              <a:rPr lang="en-US" dirty="0"/>
              <a:t> </a:t>
            </a:r>
            <a:r>
              <a:rPr lang="en-US" dirty="0" err="1"/>
              <a:t>jenis</a:t>
            </a:r>
            <a:r>
              <a:rPr lang="en-US" dirty="0"/>
              <a:t> </a:t>
            </a:r>
            <a:r>
              <a:rPr lang="en-US" dirty="0" err="1"/>
              <a:t>kelamin</a:t>
            </a:r>
            <a:r>
              <a:rPr lang="en-US" dirty="0"/>
              <a:t> dan </a:t>
            </a:r>
            <a:r>
              <a:rPr lang="en-US" dirty="0" err="1"/>
              <a:t>satatus</a:t>
            </a:r>
            <a:r>
              <a:rPr lang="en-US" dirty="0"/>
              <a:t> </a:t>
            </a:r>
            <a:r>
              <a:rPr lang="en-US" dirty="0" err="1"/>
              <a:t>mereka</a:t>
            </a:r>
            <a:r>
              <a:rPr lang="en-US" dirty="0"/>
              <a:t>.</a:t>
            </a:r>
          </a:p>
        </p:txBody>
      </p:sp>
      <p:sp>
        <p:nvSpPr>
          <p:cNvPr id="9" name="Rectangle 8">
            <a:extLst>
              <a:ext uri="{FF2B5EF4-FFF2-40B4-BE49-F238E27FC236}">
                <a16:creationId xmlns:a16="http://schemas.microsoft.com/office/drawing/2014/main" id="{900F06CA-6C02-49BB-AB95-AB7C93F73C9C}"/>
              </a:ext>
            </a:extLst>
          </p:cNvPr>
          <p:cNvSpPr/>
          <p:nvPr/>
        </p:nvSpPr>
        <p:spPr>
          <a:xfrm>
            <a:off x="4306957" y="2869465"/>
            <a:ext cx="1934817" cy="2292625"/>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Untuk</a:t>
            </a:r>
            <a:r>
              <a:rPr lang="en-US" sz="1400" dirty="0"/>
              <a:t> client yang </a:t>
            </a:r>
            <a:r>
              <a:rPr lang="en-US" sz="1400" dirty="0" err="1"/>
              <a:t>tingkat</a:t>
            </a:r>
            <a:r>
              <a:rPr lang="en-US" sz="1400" dirty="0"/>
              <a:t> </a:t>
            </a:r>
            <a:r>
              <a:rPr lang="en-US" sz="1400" dirty="0" err="1"/>
              <a:t>sekolahnya</a:t>
            </a:r>
            <a:r>
              <a:rPr lang="en-US" sz="1400" dirty="0"/>
              <a:t> </a:t>
            </a:r>
            <a:r>
              <a:rPr lang="en-US" sz="1400" dirty="0" err="1"/>
              <a:t>Doctorat</a:t>
            </a:r>
            <a:r>
              <a:rPr lang="en-US" sz="1400" dirty="0"/>
              <a:t>, yang </a:t>
            </a:r>
            <a:r>
              <a:rPr lang="en-US" sz="1400" dirty="0" err="1"/>
              <a:t>berstatus</a:t>
            </a:r>
            <a:r>
              <a:rPr lang="en-US" sz="1400" dirty="0"/>
              <a:t> </a:t>
            </a:r>
            <a:r>
              <a:rPr lang="en-US" sz="1400" dirty="0" err="1"/>
              <a:t>Jomblo</a:t>
            </a:r>
            <a:r>
              <a:rPr lang="en-US" sz="1400" dirty="0"/>
              <a:t> </a:t>
            </a:r>
            <a:r>
              <a:rPr lang="en-US" sz="1400" dirty="0" err="1"/>
              <a:t>untuk</a:t>
            </a:r>
            <a:r>
              <a:rPr lang="en-US" sz="1400" dirty="0"/>
              <a:t> </a:t>
            </a:r>
            <a:r>
              <a:rPr lang="en-US" sz="1400" dirty="0" err="1"/>
              <a:t>perempuan</a:t>
            </a:r>
            <a:r>
              <a:rPr lang="en-US" sz="1400" dirty="0"/>
              <a:t> </a:t>
            </a:r>
            <a:r>
              <a:rPr lang="en-US" sz="1400" dirty="0" err="1"/>
              <a:t>ada</a:t>
            </a:r>
            <a:r>
              <a:rPr lang="en-US" sz="1400" dirty="0"/>
              <a:t> 97 orang dan </a:t>
            </a:r>
            <a:r>
              <a:rPr lang="en-US" sz="1400" dirty="0" err="1"/>
              <a:t>laki-laki</a:t>
            </a:r>
            <a:r>
              <a:rPr lang="en-US" sz="1400" dirty="0"/>
              <a:t> 85 orang, </a:t>
            </a:r>
            <a:r>
              <a:rPr lang="en-US" sz="1400" dirty="0" err="1"/>
              <a:t>jadi</a:t>
            </a:r>
            <a:r>
              <a:rPr lang="en-US" sz="1400" dirty="0"/>
              <a:t> total 182 orang </a:t>
            </a:r>
            <a:r>
              <a:rPr lang="en-US" sz="1400" dirty="0" err="1"/>
              <a:t>untuk</a:t>
            </a:r>
            <a:r>
              <a:rPr lang="en-US" sz="1400" dirty="0"/>
              <a:t> </a:t>
            </a:r>
            <a:r>
              <a:rPr lang="en-US" sz="1400" dirty="0" err="1"/>
              <a:t>tingkat</a:t>
            </a:r>
            <a:r>
              <a:rPr lang="en-US" sz="1400" dirty="0"/>
              <a:t> </a:t>
            </a:r>
            <a:r>
              <a:rPr lang="en-US" sz="1400" dirty="0" err="1"/>
              <a:t>seklah</a:t>
            </a:r>
            <a:r>
              <a:rPr lang="en-US" sz="1400" dirty="0"/>
              <a:t> </a:t>
            </a:r>
            <a:r>
              <a:rPr lang="en-US" sz="1400" dirty="0" err="1"/>
              <a:t>doctorat</a:t>
            </a:r>
            <a:r>
              <a:rPr lang="en-US" sz="1400" dirty="0"/>
              <a:t> </a:t>
            </a:r>
            <a:r>
              <a:rPr lang="en-US" sz="1400" dirty="0" err="1"/>
              <a:t>tetapi</a:t>
            </a:r>
            <a:r>
              <a:rPr lang="en-US" sz="1400" dirty="0"/>
              <a:t> </a:t>
            </a:r>
            <a:r>
              <a:rPr lang="en-US" sz="1400" dirty="0" err="1"/>
              <a:t>jomblo</a:t>
            </a:r>
            <a:r>
              <a:rPr lang="en-US" sz="1400" dirty="0"/>
              <a:t>.</a:t>
            </a:r>
          </a:p>
        </p:txBody>
      </p:sp>
      <p:cxnSp>
        <p:nvCxnSpPr>
          <p:cNvPr id="13" name="Straight Arrow Connector 12">
            <a:extLst>
              <a:ext uri="{FF2B5EF4-FFF2-40B4-BE49-F238E27FC236}">
                <a16:creationId xmlns:a16="http://schemas.microsoft.com/office/drawing/2014/main" id="{82D49DBA-8171-4064-A114-0B67F312E51E}"/>
              </a:ext>
            </a:extLst>
          </p:cNvPr>
          <p:cNvCxnSpPr/>
          <p:nvPr/>
        </p:nvCxnSpPr>
        <p:spPr>
          <a:xfrm>
            <a:off x="3790122" y="3922643"/>
            <a:ext cx="5168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81B660F-2F65-4EDA-BD87-EAF1F789C091}"/>
              </a:ext>
            </a:extLst>
          </p:cNvPr>
          <p:cNvCxnSpPr>
            <a:cxnSpLocks/>
          </p:cNvCxnSpPr>
          <p:nvPr/>
        </p:nvCxnSpPr>
        <p:spPr>
          <a:xfrm>
            <a:off x="8421757" y="5162090"/>
            <a:ext cx="0" cy="3905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CE0AAAC-947B-498F-9B7B-BA92A7F2F660}"/>
              </a:ext>
            </a:extLst>
          </p:cNvPr>
          <p:cNvSpPr txBox="1"/>
          <p:nvPr/>
        </p:nvSpPr>
        <p:spPr>
          <a:xfrm>
            <a:off x="7726017" y="5471207"/>
            <a:ext cx="1628844" cy="369332"/>
          </a:xfrm>
          <a:prstGeom prst="rect">
            <a:avLst/>
          </a:prstGeom>
          <a:noFill/>
        </p:spPr>
        <p:txBody>
          <a:bodyPr wrap="none" rtlCol="0">
            <a:spAutoFit/>
          </a:bodyPr>
          <a:lstStyle/>
          <a:p>
            <a:r>
              <a:rPr lang="en-US" dirty="0" err="1"/>
              <a:t>Visualisasi</a:t>
            </a:r>
            <a:r>
              <a:rPr lang="en-US" dirty="0"/>
              <a:t> Data</a:t>
            </a:r>
          </a:p>
        </p:txBody>
      </p:sp>
      <p:pic>
        <p:nvPicPr>
          <p:cNvPr id="5" name="Picture 4">
            <a:extLst>
              <a:ext uri="{FF2B5EF4-FFF2-40B4-BE49-F238E27FC236}">
                <a16:creationId xmlns:a16="http://schemas.microsoft.com/office/drawing/2014/main" id="{2B70F2F4-EBB8-4AE4-A574-660C1D9B5D1D}"/>
              </a:ext>
            </a:extLst>
          </p:cNvPr>
          <p:cNvPicPr>
            <a:picLocks noChangeAspect="1"/>
          </p:cNvPicPr>
          <p:nvPr/>
        </p:nvPicPr>
        <p:blipFill>
          <a:blip r:embed="rId2"/>
          <a:stretch>
            <a:fillRect/>
          </a:stretch>
        </p:blipFill>
        <p:spPr>
          <a:xfrm>
            <a:off x="1537253" y="2316230"/>
            <a:ext cx="2206900" cy="3767673"/>
          </a:xfrm>
          <a:prstGeom prst="rect">
            <a:avLst/>
          </a:prstGeom>
        </p:spPr>
      </p:pic>
      <p:pic>
        <p:nvPicPr>
          <p:cNvPr id="7" name="Picture 6">
            <a:extLst>
              <a:ext uri="{FF2B5EF4-FFF2-40B4-BE49-F238E27FC236}">
                <a16:creationId xmlns:a16="http://schemas.microsoft.com/office/drawing/2014/main" id="{E1C3C14E-1592-4199-BBAF-6052390C292D}"/>
              </a:ext>
            </a:extLst>
          </p:cNvPr>
          <p:cNvPicPr>
            <a:picLocks noChangeAspect="1"/>
          </p:cNvPicPr>
          <p:nvPr/>
        </p:nvPicPr>
        <p:blipFill>
          <a:blip r:embed="rId3"/>
          <a:stretch>
            <a:fillRect/>
          </a:stretch>
        </p:blipFill>
        <p:spPr>
          <a:xfrm>
            <a:off x="1537253" y="4927210"/>
            <a:ext cx="2206899" cy="1457325"/>
          </a:xfrm>
          <a:prstGeom prst="rect">
            <a:avLst/>
          </a:prstGeom>
        </p:spPr>
      </p:pic>
      <p:pic>
        <p:nvPicPr>
          <p:cNvPr id="12" name="Picture 11">
            <a:extLst>
              <a:ext uri="{FF2B5EF4-FFF2-40B4-BE49-F238E27FC236}">
                <a16:creationId xmlns:a16="http://schemas.microsoft.com/office/drawing/2014/main" id="{77FF22DC-A209-4590-AA0A-592221343CBD}"/>
              </a:ext>
            </a:extLst>
          </p:cNvPr>
          <p:cNvPicPr>
            <a:picLocks noChangeAspect="1"/>
          </p:cNvPicPr>
          <p:nvPr/>
        </p:nvPicPr>
        <p:blipFill>
          <a:blip r:embed="rId4"/>
          <a:stretch>
            <a:fillRect/>
          </a:stretch>
        </p:blipFill>
        <p:spPr>
          <a:xfrm>
            <a:off x="6548849" y="2247915"/>
            <a:ext cx="4457700" cy="2714625"/>
          </a:xfrm>
          <a:prstGeom prst="rect">
            <a:avLst/>
          </a:prstGeom>
        </p:spPr>
      </p:pic>
    </p:spTree>
    <p:extLst>
      <p:ext uri="{BB962C8B-B14F-4D97-AF65-F5344CB8AC3E}">
        <p14:creationId xmlns:p14="http://schemas.microsoft.com/office/powerpoint/2010/main" val="321097405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7841-BA26-4024-B4C9-B6E6F94B0087}"/>
              </a:ext>
            </a:extLst>
          </p:cNvPr>
          <p:cNvSpPr>
            <a:spLocks noGrp="1"/>
          </p:cNvSpPr>
          <p:nvPr>
            <p:ph type="title"/>
          </p:nvPr>
        </p:nvSpPr>
        <p:spPr>
          <a:xfrm>
            <a:off x="1277512" y="582357"/>
            <a:ext cx="9601196" cy="1041039"/>
          </a:xfrm>
        </p:spPr>
        <p:txBody>
          <a:bodyPr>
            <a:normAutofit fontScale="90000"/>
          </a:bodyPr>
          <a:lstStyle/>
          <a:p>
            <a:r>
              <a:rPr lang="en-US" sz="4000" dirty="0"/>
              <a:t>6. </a:t>
            </a:r>
            <a:r>
              <a:rPr lang="en-US" sz="4000" dirty="0" err="1"/>
              <a:t>Analisis</a:t>
            </a:r>
            <a:r>
              <a:rPr lang="en-US" sz="4000" dirty="0"/>
              <a:t> </a:t>
            </a:r>
            <a:r>
              <a:rPr lang="en-US" sz="4000" dirty="0" err="1"/>
              <a:t>jenis</a:t>
            </a:r>
            <a:r>
              <a:rPr lang="en-US" sz="4000" dirty="0"/>
              <a:t> </a:t>
            </a:r>
            <a:r>
              <a:rPr lang="en-US" sz="4000" dirty="0" err="1"/>
              <a:t>kartu</a:t>
            </a:r>
            <a:r>
              <a:rPr lang="en-US" sz="4000" dirty="0"/>
              <a:t> </a:t>
            </a:r>
            <a:r>
              <a:rPr lang="en-US" sz="4000" dirty="0" err="1"/>
              <a:t>berdasrkan</a:t>
            </a:r>
            <a:r>
              <a:rPr lang="en-US" sz="4000" dirty="0"/>
              <a:t> </a:t>
            </a:r>
            <a:r>
              <a:rPr lang="en-US" sz="4000" dirty="0" err="1"/>
              <a:t>tingkat</a:t>
            </a:r>
            <a:r>
              <a:rPr lang="en-US" sz="4000" dirty="0"/>
              <a:t> </a:t>
            </a:r>
            <a:r>
              <a:rPr lang="en-US" sz="4000" dirty="0" err="1"/>
              <a:t>sekolah</a:t>
            </a:r>
            <a:r>
              <a:rPr lang="en-US" sz="4000" dirty="0"/>
              <a:t> dan gender.</a:t>
            </a:r>
          </a:p>
        </p:txBody>
      </p:sp>
      <p:sp>
        <p:nvSpPr>
          <p:cNvPr id="3" name="Content Placeholder 2">
            <a:extLst>
              <a:ext uri="{FF2B5EF4-FFF2-40B4-BE49-F238E27FC236}">
                <a16:creationId xmlns:a16="http://schemas.microsoft.com/office/drawing/2014/main" id="{0CB5C32C-981A-422F-B972-81CC8F9729E3}"/>
              </a:ext>
            </a:extLst>
          </p:cNvPr>
          <p:cNvSpPr>
            <a:spLocks noGrp="1"/>
          </p:cNvSpPr>
          <p:nvPr>
            <p:ph idx="1"/>
          </p:nvPr>
        </p:nvSpPr>
        <p:spPr>
          <a:xfrm>
            <a:off x="675861" y="1490872"/>
            <a:ext cx="10999304" cy="4384997"/>
          </a:xfrm>
        </p:spPr>
        <p:txBody>
          <a:bodyPr/>
          <a:lstStyle/>
          <a:p>
            <a:pPr marL="0" indent="0">
              <a:buNone/>
            </a:pPr>
            <a:r>
              <a:rPr lang="id-ID" dirty="0"/>
              <a:t> </a:t>
            </a:r>
            <a:r>
              <a:rPr lang="en-US" dirty="0" err="1"/>
              <a:t>Analisis</a:t>
            </a:r>
            <a:r>
              <a:rPr lang="en-US" dirty="0"/>
              <a:t> </a:t>
            </a:r>
            <a:r>
              <a:rPr lang="en-US" dirty="0" err="1"/>
              <a:t>ini</a:t>
            </a:r>
            <a:r>
              <a:rPr lang="en-US" dirty="0"/>
              <a:t> </a:t>
            </a:r>
            <a:r>
              <a:rPr lang="en-US" dirty="0" err="1"/>
              <a:t>untuk</a:t>
            </a:r>
            <a:r>
              <a:rPr lang="en-US" dirty="0"/>
              <a:t> </a:t>
            </a:r>
            <a:r>
              <a:rPr lang="en-US" dirty="0" err="1"/>
              <a:t>mengetahu</a:t>
            </a:r>
            <a:r>
              <a:rPr lang="en-US" dirty="0"/>
              <a:t> </a:t>
            </a:r>
            <a:r>
              <a:rPr lang="en-US" dirty="0" err="1"/>
              <a:t>jenis</a:t>
            </a:r>
            <a:r>
              <a:rPr lang="en-US" dirty="0"/>
              <a:t> </a:t>
            </a:r>
            <a:r>
              <a:rPr lang="en-US" dirty="0" err="1"/>
              <a:t>kartu</a:t>
            </a:r>
            <a:r>
              <a:rPr lang="en-US" dirty="0"/>
              <a:t> yang </a:t>
            </a:r>
            <a:r>
              <a:rPr lang="en-US" dirty="0" err="1"/>
              <a:t>mereka</a:t>
            </a:r>
            <a:r>
              <a:rPr lang="en-US" dirty="0"/>
              <a:t> </a:t>
            </a:r>
            <a:r>
              <a:rPr lang="en-US" dirty="0" err="1"/>
              <a:t>gunakan</a:t>
            </a:r>
            <a:r>
              <a:rPr lang="en-US" dirty="0"/>
              <a:t> </a:t>
            </a:r>
            <a:r>
              <a:rPr lang="en-US" dirty="0" err="1"/>
              <a:t>berdasrkan</a:t>
            </a:r>
            <a:r>
              <a:rPr lang="en-US" dirty="0"/>
              <a:t> </a:t>
            </a:r>
            <a:r>
              <a:rPr lang="en-US" dirty="0" err="1"/>
              <a:t>tingkat</a:t>
            </a:r>
            <a:r>
              <a:rPr lang="en-US" dirty="0"/>
              <a:t> </a:t>
            </a:r>
            <a:r>
              <a:rPr lang="en-US" dirty="0" err="1"/>
              <a:t>sekolah</a:t>
            </a:r>
            <a:r>
              <a:rPr lang="en-US" dirty="0"/>
              <a:t> yang </a:t>
            </a:r>
            <a:r>
              <a:rPr lang="en-US" dirty="0" err="1"/>
              <a:t>mereka</a:t>
            </a:r>
            <a:r>
              <a:rPr lang="en-US" dirty="0"/>
              <a:t> </a:t>
            </a:r>
            <a:r>
              <a:rPr lang="en-US" dirty="0" err="1"/>
              <a:t>tempuh</a:t>
            </a:r>
            <a:r>
              <a:rPr lang="en-US" dirty="0"/>
              <a:t> dan </a:t>
            </a:r>
            <a:r>
              <a:rPr lang="en-US" dirty="0" err="1"/>
              <a:t>jenis</a:t>
            </a:r>
            <a:r>
              <a:rPr lang="en-US" dirty="0"/>
              <a:t> </a:t>
            </a:r>
            <a:r>
              <a:rPr lang="en-US" dirty="0" err="1"/>
              <a:t>kelamin</a:t>
            </a:r>
            <a:r>
              <a:rPr lang="en-US" dirty="0"/>
              <a:t>.</a:t>
            </a:r>
          </a:p>
          <a:p>
            <a:endParaRPr lang="en-US" dirty="0"/>
          </a:p>
          <a:p>
            <a:endParaRPr lang="en-US" dirty="0"/>
          </a:p>
        </p:txBody>
      </p:sp>
      <p:cxnSp>
        <p:nvCxnSpPr>
          <p:cNvPr id="7" name="Straight Arrow Connector 6">
            <a:extLst>
              <a:ext uri="{FF2B5EF4-FFF2-40B4-BE49-F238E27FC236}">
                <a16:creationId xmlns:a16="http://schemas.microsoft.com/office/drawing/2014/main" id="{CEFB8507-0134-46C5-9F61-836CAF68EAB7}"/>
              </a:ext>
            </a:extLst>
          </p:cNvPr>
          <p:cNvCxnSpPr/>
          <p:nvPr/>
        </p:nvCxnSpPr>
        <p:spPr>
          <a:xfrm>
            <a:off x="3922642" y="3260034"/>
            <a:ext cx="6626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609BA08-D0B1-43AF-A65F-D873D32B54C2}"/>
              </a:ext>
            </a:extLst>
          </p:cNvPr>
          <p:cNvSpPr/>
          <p:nvPr/>
        </p:nvSpPr>
        <p:spPr>
          <a:xfrm>
            <a:off x="4585251" y="2729947"/>
            <a:ext cx="1762539" cy="2637181"/>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Untuk</a:t>
            </a:r>
            <a:r>
              <a:rPr lang="en-US" sz="1400" dirty="0"/>
              <a:t> </a:t>
            </a:r>
            <a:r>
              <a:rPr lang="en-US" sz="1400" dirty="0" err="1"/>
              <a:t>jenis</a:t>
            </a:r>
            <a:r>
              <a:rPr lang="en-US" sz="1400" dirty="0"/>
              <a:t> </a:t>
            </a:r>
            <a:r>
              <a:rPr lang="en-US" sz="1400" dirty="0" err="1"/>
              <a:t>kartu</a:t>
            </a:r>
            <a:r>
              <a:rPr lang="en-US" sz="1400" dirty="0"/>
              <a:t> </a:t>
            </a:r>
            <a:r>
              <a:rPr lang="en-US" sz="1400" dirty="0" err="1"/>
              <a:t>Biru</a:t>
            </a:r>
            <a:r>
              <a:rPr lang="en-US" sz="1400" dirty="0"/>
              <a:t> dan </a:t>
            </a:r>
            <a:r>
              <a:rPr lang="en-US" sz="1400" dirty="0" err="1"/>
              <a:t>tingkat</a:t>
            </a:r>
            <a:r>
              <a:rPr lang="en-US" sz="1400" dirty="0"/>
              <a:t> </a:t>
            </a:r>
            <a:r>
              <a:rPr lang="en-US" sz="1400" dirty="0" err="1"/>
              <a:t>sekolah</a:t>
            </a:r>
            <a:r>
              <a:rPr lang="en-US" sz="1400" dirty="0"/>
              <a:t> yang </a:t>
            </a:r>
            <a:r>
              <a:rPr lang="en-US" sz="1400" dirty="0" err="1"/>
              <a:t>ditempuh</a:t>
            </a:r>
            <a:r>
              <a:rPr lang="en-US" sz="1400" dirty="0"/>
              <a:t> </a:t>
            </a:r>
            <a:r>
              <a:rPr lang="en-US" sz="1400" dirty="0" err="1"/>
              <a:t>yaitu</a:t>
            </a:r>
            <a:r>
              <a:rPr lang="en-US" sz="1400" dirty="0"/>
              <a:t> </a:t>
            </a:r>
            <a:r>
              <a:rPr lang="en-US" sz="1400" dirty="0" err="1"/>
              <a:t>sekolah</a:t>
            </a:r>
            <a:r>
              <a:rPr lang="en-US" sz="1400" dirty="0"/>
              <a:t> </a:t>
            </a:r>
            <a:r>
              <a:rPr lang="en-US" sz="1400" dirty="0" err="1"/>
              <a:t>tinggi</a:t>
            </a:r>
            <a:r>
              <a:rPr lang="en-US" sz="1400" dirty="0"/>
              <a:t>, </a:t>
            </a:r>
            <a:r>
              <a:rPr lang="en-US" sz="1400" dirty="0" err="1"/>
              <a:t>untuk</a:t>
            </a:r>
            <a:r>
              <a:rPr lang="en-US" sz="1400" dirty="0"/>
              <a:t> </a:t>
            </a:r>
            <a:r>
              <a:rPr lang="en-US" sz="1400" dirty="0" err="1"/>
              <a:t>perempuan</a:t>
            </a:r>
            <a:r>
              <a:rPr lang="en-US" sz="1400" dirty="0"/>
              <a:t> </a:t>
            </a:r>
            <a:r>
              <a:rPr lang="en-US" sz="1400" dirty="0" err="1"/>
              <a:t>ada</a:t>
            </a:r>
            <a:r>
              <a:rPr lang="en-US" sz="1400" dirty="0"/>
              <a:t> 983 orang, </a:t>
            </a:r>
            <a:r>
              <a:rPr lang="en-US" sz="1400" dirty="0" err="1"/>
              <a:t>laki-laki</a:t>
            </a:r>
            <a:r>
              <a:rPr lang="en-US" sz="1400" dirty="0"/>
              <a:t> 905 orang, </a:t>
            </a:r>
            <a:r>
              <a:rPr lang="en-US" sz="1400" dirty="0" err="1"/>
              <a:t>jadi</a:t>
            </a:r>
            <a:r>
              <a:rPr lang="en-US" sz="1400" dirty="0"/>
              <a:t> total </a:t>
            </a:r>
            <a:r>
              <a:rPr lang="en-US" sz="1400" dirty="0" err="1"/>
              <a:t>untuk</a:t>
            </a:r>
            <a:r>
              <a:rPr lang="en-US" sz="1400" dirty="0"/>
              <a:t> client yang </a:t>
            </a:r>
            <a:r>
              <a:rPr lang="en-US" sz="1400" dirty="0" err="1"/>
              <a:t>berkartu</a:t>
            </a:r>
            <a:r>
              <a:rPr lang="en-US" sz="1400" dirty="0"/>
              <a:t> </a:t>
            </a:r>
            <a:r>
              <a:rPr lang="en-US" sz="1400" dirty="0" err="1"/>
              <a:t>biru</a:t>
            </a:r>
            <a:r>
              <a:rPr lang="en-US" sz="1400" dirty="0"/>
              <a:t> dan </a:t>
            </a:r>
            <a:r>
              <a:rPr lang="en-US" sz="1400" dirty="0" err="1"/>
              <a:t>tingkat</a:t>
            </a:r>
            <a:r>
              <a:rPr lang="en-US" sz="1400" dirty="0"/>
              <a:t> </a:t>
            </a:r>
            <a:r>
              <a:rPr lang="en-US" sz="1400" dirty="0" err="1"/>
              <a:t>sekolah</a:t>
            </a:r>
            <a:r>
              <a:rPr lang="en-US" sz="1400" dirty="0"/>
              <a:t> </a:t>
            </a:r>
            <a:r>
              <a:rPr lang="en-US" sz="1400" dirty="0" err="1"/>
              <a:t>tinggi</a:t>
            </a:r>
            <a:r>
              <a:rPr lang="en-US" sz="1400" dirty="0"/>
              <a:t> </a:t>
            </a:r>
            <a:r>
              <a:rPr lang="en-US" sz="1400" dirty="0" err="1"/>
              <a:t>ada</a:t>
            </a:r>
            <a:r>
              <a:rPr lang="en-US" sz="1400" dirty="0"/>
              <a:t> 1888 orang</a:t>
            </a:r>
          </a:p>
        </p:txBody>
      </p:sp>
      <p:cxnSp>
        <p:nvCxnSpPr>
          <p:cNvPr id="10" name="Straight Arrow Connector 9">
            <a:extLst>
              <a:ext uri="{FF2B5EF4-FFF2-40B4-BE49-F238E27FC236}">
                <a16:creationId xmlns:a16="http://schemas.microsoft.com/office/drawing/2014/main" id="{EF483C86-7EA9-4CD8-8E55-FE16EB81FE1F}"/>
              </a:ext>
            </a:extLst>
          </p:cNvPr>
          <p:cNvCxnSpPr>
            <a:cxnSpLocks/>
          </p:cNvCxnSpPr>
          <p:nvPr/>
        </p:nvCxnSpPr>
        <p:spPr>
          <a:xfrm>
            <a:off x="8527772" y="5068956"/>
            <a:ext cx="0" cy="4704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6DB6D61-9FC0-4722-A01C-27333A792C13}"/>
              </a:ext>
            </a:extLst>
          </p:cNvPr>
          <p:cNvSpPr txBox="1"/>
          <p:nvPr/>
        </p:nvSpPr>
        <p:spPr>
          <a:xfrm>
            <a:off x="7802143" y="5519586"/>
            <a:ext cx="1628844" cy="369332"/>
          </a:xfrm>
          <a:prstGeom prst="rect">
            <a:avLst/>
          </a:prstGeom>
          <a:noFill/>
        </p:spPr>
        <p:txBody>
          <a:bodyPr wrap="none" rtlCol="0">
            <a:spAutoFit/>
          </a:bodyPr>
          <a:lstStyle/>
          <a:p>
            <a:r>
              <a:rPr lang="en-US" dirty="0" err="1"/>
              <a:t>Visualisasi</a:t>
            </a:r>
            <a:r>
              <a:rPr lang="en-US" dirty="0"/>
              <a:t> Data</a:t>
            </a:r>
          </a:p>
        </p:txBody>
      </p:sp>
      <p:pic>
        <p:nvPicPr>
          <p:cNvPr id="11" name="Picture 10">
            <a:extLst>
              <a:ext uri="{FF2B5EF4-FFF2-40B4-BE49-F238E27FC236}">
                <a16:creationId xmlns:a16="http://schemas.microsoft.com/office/drawing/2014/main" id="{EDD43461-F702-4798-A96C-150D0A6B3C8C}"/>
              </a:ext>
            </a:extLst>
          </p:cNvPr>
          <p:cNvPicPr>
            <a:picLocks noChangeAspect="1"/>
          </p:cNvPicPr>
          <p:nvPr/>
        </p:nvPicPr>
        <p:blipFill>
          <a:blip r:embed="rId2"/>
          <a:stretch>
            <a:fillRect/>
          </a:stretch>
        </p:blipFill>
        <p:spPr>
          <a:xfrm>
            <a:off x="1453536" y="2248804"/>
            <a:ext cx="2422651" cy="4609196"/>
          </a:xfrm>
          <a:prstGeom prst="rect">
            <a:avLst/>
          </a:prstGeom>
        </p:spPr>
      </p:pic>
      <p:pic>
        <p:nvPicPr>
          <p:cNvPr id="14" name="Picture 13">
            <a:extLst>
              <a:ext uri="{FF2B5EF4-FFF2-40B4-BE49-F238E27FC236}">
                <a16:creationId xmlns:a16="http://schemas.microsoft.com/office/drawing/2014/main" id="{66006CB7-4FAF-4C36-B40E-6F77A658A82B}"/>
              </a:ext>
            </a:extLst>
          </p:cNvPr>
          <p:cNvPicPr>
            <a:picLocks noChangeAspect="1"/>
          </p:cNvPicPr>
          <p:nvPr/>
        </p:nvPicPr>
        <p:blipFill>
          <a:blip r:embed="rId3"/>
          <a:stretch>
            <a:fillRect/>
          </a:stretch>
        </p:blipFill>
        <p:spPr>
          <a:xfrm>
            <a:off x="6646584" y="1931603"/>
            <a:ext cx="3762375" cy="3133725"/>
          </a:xfrm>
          <a:prstGeom prst="rect">
            <a:avLst/>
          </a:prstGeom>
        </p:spPr>
      </p:pic>
    </p:spTree>
    <p:extLst>
      <p:ext uri="{BB962C8B-B14F-4D97-AF65-F5344CB8AC3E}">
        <p14:creationId xmlns:p14="http://schemas.microsoft.com/office/powerpoint/2010/main" val="106293926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D6AC2-3DE1-46DE-B7D5-46D46E9996BD}"/>
              </a:ext>
            </a:extLst>
          </p:cNvPr>
          <p:cNvSpPr>
            <a:spLocks noGrp="1"/>
          </p:cNvSpPr>
          <p:nvPr>
            <p:ph idx="1"/>
          </p:nvPr>
        </p:nvSpPr>
        <p:spPr>
          <a:xfrm>
            <a:off x="1295401" y="1550504"/>
            <a:ext cx="9601196" cy="4325364"/>
          </a:xfrm>
        </p:spPr>
        <p:txBody>
          <a:bodyPr>
            <a:normAutofit/>
          </a:bodyPr>
          <a:lstStyle/>
          <a:p>
            <a:pPr marL="0" indent="0" algn="ctr">
              <a:buNone/>
            </a:pPr>
            <a:endParaRPr lang="en-US" sz="4000" dirty="0"/>
          </a:p>
          <a:p>
            <a:pPr marL="0" indent="0" algn="ctr">
              <a:buNone/>
            </a:pPr>
            <a:r>
              <a:rPr lang="en-US" sz="4000" dirty="0"/>
              <a:t>SEKIAN</a:t>
            </a:r>
          </a:p>
          <a:p>
            <a:pPr marL="0" indent="0" algn="ctr">
              <a:buNone/>
            </a:pPr>
            <a:r>
              <a:rPr lang="en-US" sz="4000" dirty="0"/>
              <a:t>TERIMAKASIH </a:t>
            </a:r>
            <a:r>
              <a:rPr lang="en-US" sz="4000" dirty="0">
                <a:sym typeface="Wingdings" panose="05000000000000000000" pitchFamily="2" charset="2"/>
              </a:rPr>
              <a:t></a:t>
            </a:r>
            <a:endParaRPr lang="en-US" sz="4000" dirty="0"/>
          </a:p>
        </p:txBody>
      </p:sp>
    </p:spTree>
    <p:extLst>
      <p:ext uri="{BB962C8B-B14F-4D97-AF65-F5344CB8AC3E}">
        <p14:creationId xmlns:p14="http://schemas.microsoft.com/office/powerpoint/2010/main" val="391943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2BEB-4FD2-41A4-8BAC-EFF4B32A0038}"/>
              </a:ext>
            </a:extLst>
          </p:cNvPr>
          <p:cNvSpPr>
            <a:spLocks noGrp="1"/>
          </p:cNvSpPr>
          <p:nvPr>
            <p:ph type="title"/>
          </p:nvPr>
        </p:nvSpPr>
        <p:spPr/>
        <p:txBody>
          <a:bodyPr/>
          <a:lstStyle/>
          <a:p>
            <a:r>
              <a:rPr lang="id-ID" dirty="0"/>
              <a:t>Data Setory Telling</a:t>
            </a:r>
          </a:p>
        </p:txBody>
      </p:sp>
      <p:sp>
        <p:nvSpPr>
          <p:cNvPr id="3" name="Content Placeholder 2">
            <a:extLst>
              <a:ext uri="{FF2B5EF4-FFF2-40B4-BE49-F238E27FC236}">
                <a16:creationId xmlns:a16="http://schemas.microsoft.com/office/drawing/2014/main" id="{39B1AAD5-56F2-4D07-9EBE-E328235B07B8}"/>
              </a:ext>
            </a:extLst>
          </p:cNvPr>
          <p:cNvSpPr>
            <a:spLocks noGrp="1"/>
          </p:cNvSpPr>
          <p:nvPr>
            <p:ph idx="1"/>
          </p:nvPr>
        </p:nvSpPr>
        <p:spPr/>
        <p:txBody>
          <a:bodyPr/>
          <a:lstStyle/>
          <a:p>
            <a:pPr marL="457200" indent="-457200">
              <a:buAutoNum type="arabicPeriod"/>
            </a:pPr>
            <a:r>
              <a:rPr lang="id-ID" dirty="0"/>
              <a:t>Latar Belakang Data → Datanya darimana?, Field yang terdapat dalam data itu, analisisfungsi dan kegunaan masing2 field itu ada? Dengan menggunakan normalisasi knp fielditu ada??</a:t>
            </a:r>
          </a:p>
          <a:p>
            <a:pPr marL="457200" indent="-457200">
              <a:buAutoNum type="arabicPeriod"/>
            </a:pPr>
            <a:r>
              <a:rPr lang="id-ID" dirty="0"/>
              <a:t> Tujuan analisis marketing (target market, target sasarannya, produknya, produk baruproduk lama?), ekspansi (jangka waktu brp tahun?), spk?-&gt;(kalau semisal SPK,keputusannya apa?)</a:t>
            </a:r>
          </a:p>
          <a:p>
            <a:pPr marL="457200" indent="-457200">
              <a:buAutoNum type="arabicPeriod"/>
            </a:pPr>
            <a:r>
              <a:rPr lang="id-ID" dirty="0"/>
              <a:t>Field2 yang berhubungan dengan tujuan analisis tadi, yang mendukung tujuan dengan berbasis data</a:t>
            </a:r>
          </a:p>
        </p:txBody>
      </p:sp>
    </p:spTree>
    <p:extLst>
      <p:ext uri="{BB962C8B-B14F-4D97-AF65-F5344CB8AC3E}">
        <p14:creationId xmlns:p14="http://schemas.microsoft.com/office/powerpoint/2010/main" val="406185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DC92-800B-4F3B-9890-EB8B3D2AAABC}"/>
              </a:ext>
            </a:extLst>
          </p:cNvPr>
          <p:cNvSpPr>
            <a:spLocks noGrp="1"/>
          </p:cNvSpPr>
          <p:nvPr>
            <p:ph type="title"/>
          </p:nvPr>
        </p:nvSpPr>
        <p:spPr/>
        <p:txBody>
          <a:bodyPr/>
          <a:lstStyle/>
          <a:p>
            <a:r>
              <a:rPr lang="id-ID" dirty="0"/>
              <a:t>A. Latar belakang</a:t>
            </a:r>
          </a:p>
        </p:txBody>
      </p:sp>
      <p:sp>
        <p:nvSpPr>
          <p:cNvPr id="3" name="Content Placeholder 2">
            <a:extLst>
              <a:ext uri="{FF2B5EF4-FFF2-40B4-BE49-F238E27FC236}">
                <a16:creationId xmlns:a16="http://schemas.microsoft.com/office/drawing/2014/main" id="{148836D9-C8BB-4305-884D-C5A21D386DD5}"/>
              </a:ext>
            </a:extLst>
          </p:cNvPr>
          <p:cNvSpPr>
            <a:spLocks noGrp="1"/>
          </p:cNvSpPr>
          <p:nvPr>
            <p:ph idx="1"/>
          </p:nvPr>
        </p:nvSpPr>
        <p:spPr>
          <a:xfrm>
            <a:off x="901149" y="2382816"/>
            <a:ext cx="9995449" cy="4378372"/>
          </a:xfrm>
        </p:spPr>
        <p:txBody>
          <a:bodyPr>
            <a:normAutofit/>
          </a:bodyPr>
          <a:lstStyle/>
          <a:p>
            <a:pPr marL="0" indent="0" algn="just">
              <a:lnSpc>
                <a:spcPct val="107000"/>
              </a:lnSpc>
              <a:spcAft>
                <a:spcPts val="800"/>
              </a:spcAft>
              <a:buNone/>
            </a:pP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Kasus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kali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kami memiliki datanya di peroleh dari file yang di kasih oleh dosen kami dengan file yang isnya antara lain file excel bank1.xls, Costumer, Oder, Product, dan sales person. Data tersebut kita keolah dan kita analisis sampai serinci mungkin. </a:t>
            </a:r>
          </a:p>
          <a:p>
            <a:pPr marL="0" indent="0" algn="just">
              <a:lnSpc>
                <a:spcPct val="107000"/>
              </a:lnSpc>
              <a:spcAft>
                <a:spcPts val="800"/>
              </a:spcAft>
              <a:buNone/>
            </a:pPr>
            <a:r>
              <a:rPr lang="id-ID"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Tujuan saya menganalisis data Bank1 ini adalah </a:t>
            </a:r>
            <a:r>
              <a:rPr lang="id-ID" sz="1600" b="0" i="0" dirty="0">
                <a:solidFill>
                  <a:schemeClr val="tx1"/>
                </a:solidFill>
                <a:effectLst/>
                <a:latin typeface="Times New Roman" panose="02020603050405020304" pitchFamily="18" charset="0"/>
                <a:cs typeface="Times New Roman" panose="02020603050405020304" pitchFamily="18" charset="0"/>
              </a:rPr>
              <a:t> untuk memudahkan interpretasi data yang besar dan memaksimalkan penggunkaan informasi dengan meningkatkan kapasistas, sehingga menciptakan keuntungan kompetitif bagi perusahaan.</a:t>
            </a:r>
          </a:p>
          <a:p>
            <a:pPr marL="0" indent="0" algn="just">
              <a:lnSpc>
                <a:spcPct val="107000"/>
              </a:lnSpc>
              <a:spcAft>
                <a:spcPts val="800"/>
              </a:spcAft>
              <a:buNone/>
            </a:pP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kami olah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tools excel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pembuatan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Dashboard BI </a:t>
            </a: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 dil</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akukan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explorasi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dan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visualisasi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sesuai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analisis</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masing-masing Data yang di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ambil</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yaitu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bank1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jumlah</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a:t>
            </a: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yaitu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10271</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Hasil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analisis</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tersebut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kemudian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kumpulkan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bentuk</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link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mengumpulkan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file excel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serta</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ppt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penjelasan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dari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a:t>
            </a: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tersebut.</a:t>
            </a:r>
          </a:p>
          <a:p>
            <a:pPr marL="0" indent="0" algn="just">
              <a:lnSpc>
                <a:spcPct val="107000"/>
              </a:lnSpc>
              <a:spcAft>
                <a:spcPts val="800"/>
              </a:spcAft>
              <a:buNone/>
            </a:pPr>
            <a:r>
              <a:rPr lang="id-ID"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Dari Penjelsan di atas kita memproleh data analsisi berjumlah  6 antara lain:</a:t>
            </a:r>
          </a:p>
          <a:p>
            <a:pPr marL="0" indent="0" algn="just">
              <a:lnSpc>
                <a:spcPct val="107000"/>
              </a:lnSpc>
              <a:spcAft>
                <a:spcPts val="800"/>
              </a:spcAft>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id-ID" dirty="0"/>
          </a:p>
        </p:txBody>
      </p:sp>
    </p:spTree>
    <p:extLst>
      <p:ext uri="{BB962C8B-B14F-4D97-AF65-F5344CB8AC3E}">
        <p14:creationId xmlns:p14="http://schemas.microsoft.com/office/powerpoint/2010/main" val="191423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FB0C-BE2A-4A1E-BA1A-20922178EB7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Data </a:t>
            </a:r>
          </a:p>
        </p:txBody>
      </p:sp>
      <p:sp>
        <p:nvSpPr>
          <p:cNvPr id="3" name="Content Placeholder 2">
            <a:extLst>
              <a:ext uri="{FF2B5EF4-FFF2-40B4-BE49-F238E27FC236}">
                <a16:creationId xmlns:a16="http://schemas.microsoft.com/office/drawing/2014/main" id="{6002394F-EA6D-45D6-9114-35CE916FD30A}"/>
              </a:ext>
            </a:extLst>
          </p:cNvPr>
          <p:cNvSpPr>
            <a:spLocks noGrp="1"/>
          </p:cNvSpPr>
          <p:nvPr>
            <p:ph idx="1"/>
          </p:nvPr>
        </p:nvSpPr>
        <p:spPr/>
        <p:txBody>
          <a:bodyPr/>
          <a:lstStyle/>
          <a:p>
            <a:pPr marL="0" indent="0">
              <a:buNone/>
            </a:pPr>
            <a:r>
              <a:rPr lang="fi-FI" dirty="0">
                <a:latin typeface="Times New Roman" panose="02020603050405020304" pitchFamily="18" charset="0"/>
                <a:cs typeface="Times New Roman" panose="02020603050405020304" pitchFamily="18" charset="0"/>
              </a:rPr>
              <a:t>1. Analisis data jumlah usia berdasarkan jenis kelamin.</a:t>
            </a:r>
          </a:p>
          <a:p>
            <a:pPr marL="0" indent="0">
              <a:buNone/>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Jumlah</a:t>
            </a:r>
            <a:r>
              <a:rPr lang="en-US" dirty="0">
                <a:latin typeface="Times New Roman" panose="02020603050405020304" pitchFamily="18" charset="0"/>
                <a:cs typeface="Times New Roman" panose="02020603050405020304" pitchFamily="18" charset="0"/>
              </a:rPr>
              <a:t> income category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marial</a:t>
            </a:r>
            <a:r>
              <a:rPr lang="en-US" dirty="0">
                <a:latin typeface="Times New Roman" panose="02020603050405020304" pitchFamily="18" charset="0"/>
                <a:cs typeface="Times New Roman" panose="02020603050405020304" pitchFamily="18" charset="0"/>
              </a:rPr>
              <a:t> status dan gender.</a:t>
            </a:r>
          </a:p>
          <a:p>
            <a:pPr marL="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status client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usia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Jumlah</a:t>
            </a:r>
            <a:r>
              <a:rPr lang="en-US" dirty="0">
                <a:latin typeface="Times New Roman" panose="02020603050405020304" pitchFamily="18" charset="0"/>
                <a:cs typeface="Times New Roman" panose="02020603050405020304" pitchFamily="18" charset="0"/>
              </a:rPr>
              <a:t> income client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kartu</a:t>
            </a:r>
            <a:r>
              <a:rPr lang="en-US" dirty="0">
                <a:latin typeface="Times New Roman" panose="02020603050405020304" pitchFamily="18" charset="0"/>
                <a:cs typeface="Times New Roman" panose="02020603050405020304" pitchFamily="18" charset="0"/>
              </a:rPr>
              <a:t> dan status.</a:t>
            </a:r>
          </a:p>
          <a:p>
            <a:pPr marL="0" indent="0">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Tingkat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client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gender dan status.</a:t>
            </a:r>
          </a:p>
          <a:p>
            <a:pPr marL="0" indent="0">
              <a:buNone/>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berdasrkan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dan gender.</a:t>
            </a:r>
          </a:p>
        </p:txBody>
      </p:sp>
    </p:spTree>
    <p:extLst>
      <p:ext uri="{BB962C8B-B14F-4D97-AF65-F5344CB8AC3E}">
        <p14:creationId xmlns:p14="http://schemas.microsoft.com/office/powerpoint/2010/main" val="119481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3A82-A2FF-4EC3-9CD6-3DB9A126FF87}"/>
              </a:ext>
            </a:extLst>
          </p:cNvPr>
          <p:cNvSpPr>
            <a:spLocks noGrp="1"/>
          </p:cNvSpPr>
          <p:nvPr>
            <p:ph type="title"/>
          </p:nvPr>
        </p:nvSpPr>
        <p:spPr/>
        <p:txBody>
          <a:bodyPr>
            <a:normAutofit fontScale="90000"/>
          </a:bodyPr>
          <a:lstStyle/>
          <a:p>
            <a:r>
              <a:rPr lang="id-ID" dirty="0"/>
              <a:t>1.</a:t>
            </a:r>
            <a:r>
              <a:rPr lang="fi-FI" dirty="0">
                <a:latin typeface="Times New Roman" panose="02020603050405020304" pitchFamily="18" charset="0"/>
                <a:cs typeface="Times New Roman" panose="02020603050405020304" pitchFamily="18" charset="0"/>
              </a:rPr>
              <a:t> Analisis data jumlah usia berdasarkan jenis kelamin.</a:t>
            </a:r>
            <a:endParaRPr lang="id-ID" dirty="0"/>
          </a:p>
        </p:txBody>
      </p:sp>
      <p:sp>
        <p:nvSpPr>
          <p:cNvPr id="7" name="Rectangle 4">
            <a:extLst>
              <a:ext uri="{FF2B5EF4-FFF2-40B4-BE49-F238E27FC236}">
                <a16:creationId xmlns:a16="http://schemas.microsoft.com/office/drawing/2014/main" id="{AE27AE5F-FA0C-4ADA-BC23-ADE07FAE4A4F}"/>
              </a:ext>
            </a:extLst>
          </p:cNvPr>
          <p:cNvSpPr>
            <a:spLocks noChangeArrowheads="1"/>
          </p:cNvSpPr>
          <p:nvPr/>
        </p:nvSpPr>
        <p:spPr bwMode="auto">
          <a:xfrm>
            <a:off x="1166191" y="2775811"/>
            <a:ext cx="960119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defTabSz="914400" eaLnBrk="0" fontAlgn="base" hangingPunct="0">
              <a:spcBef>
                <a:spcPct val="0"/>
              </a:spcBef>
              <a:spcAft>
                <a:spcPct val="0"/>
              </a:spcAft>
            </a:pPr>
            <a:r>
              <a:rPr lang="id-ID" sz="2400" dirty="0">
                <a:effectLst/>
                <a:latin typeface="Times New Roman" panose="02020603050405020304" pitchFamily="18" charset="0"/>
                <a:ea typeface="Calibri" panose="020F0502020204030204" pitchFamily="34" charset="0"/>
                <a:cs typeface="Times New Roman" panose="02020603050405020304" pitchFamily="18" charset="0"/>
              </a:rPr>
              <a:t>Terdapat 3 fungsi  flied antara lain:</a:t>
            </a:r>
            <a:endParaRPr kumimoji="0" lang="id-ID" altLang="id-ID"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(perhitungan Gender) -&gt;Costumer Age (</a:t>
            </a:r>
            <a:r>
              <a:rPr kumimoji="0" lang="id-ID" altLang="id-ID" sz="240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Umur Pelanggan</a:t>
            </a:r>
            <a:r>
              <a:rPr kumimoji="0" lang="id-ID" altLang="id-ID"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yaitu field ini berfungsi untuk </a:t>
            </a:r>
            <a:r>
              <a:rPr kumimoji="0" lang="id-ID" altLang="id-ID" sz="240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mengetahui umur  pelanggan tersebut berapa saja.</a:t>
            </a:r>
            <a:r>
              <a:rPr kumimoji="0" lang="id-ID" altLang="id-ID"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(label colums)-&gt; Terdapat colums jenis kelamin (M dan F) filed ini berfungsi untuk menujukan colum jenis data laki-laki dan perpempuan</a:t>
            </a:r>
            <a:endParaRPr kumimoji="0" lang="id-ID" altLang="id-ID"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Grand total berfungsi menunjukkan dari total keseluruhan dari umur pelannggan yang masuk dengan kreteria jenis kelamin ( perempuan dan laki-laki)</a:t>
            </a:r>
            <a:endParaRPr kumimoji="0" lang="id-ID" altLang="id-ID"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88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EA81-D75A-48C4-8BE8-A250D2FAFBC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Jumlah</a:t>
            </a:r>
            <a:r>
              <a:rPr lang="en-US" dirty="0">
                <a:latin typeface="Times New Roman" panose="02020603050405020304" pitchFamily="18" charset="0"/>
                <a:cs typeface="Times New Roman" panose="02020603050405020304" pitchFamily="18" charset="0"/>
              </a:rPr>
              <a:t> income category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marial</a:t>
            </a:r>
            <a:r>
              <a:rPr lang="en-US" dirty="0">
                <a:latin typeface="Times New Roman" panose="02020603050405020304" pitchFamily="18" charset="0"/>
                <a:cs typeface="Times New Roman" panose="02020603050405020304" pitchFamily="18" charset="0"/>
              </a:rPr>
              <a:t> status dan gender.</a:t>
            </a:r>
            <a:br>
              <a:rPr lang="en-US" dirty="0">
                <a:latin typeface="Times New Roman" panose="02020603050405020304" pitchFamily="18" charset="0"/>
                <a:cs typeface="Times New Roman" panose="02020603050405020304" pitchFamily="18" charset="0"/>
              </a:rPr>
            </a:br>
            <a:endParaRPr lang="id-ID" dirty="0"/>
          </a:p>
        </p:txBody>
      </p:sp>
      <p:sp>
        <p:nvSpPr>
          <p:cNvPr id="4" name="Rectangle 1">
            <a:extLst>
              <a:ext uri="{FF2B5EF4-FFF2-40B4-BE49-F238E27FC236}">
                <a16:creationId xmlns:a16="http://schemas.microsoft.com/office/drawing/2014/main" id="{006B81EB-9FC4-4055-A162-6626E7807550}"/>
              </a:ext>
            </a:extLst>
          </p:cNvPr>
          <p:cNvSpPr>
            <a:spLocks noGrp="1" noChangeArrowheads="1"/>
          </p:cNvSpPr>
          <p:nvPr>
            <p:ph idx="1"/>
          </p:nvPr>
        </p:nvSpPr>
        <p:spPr bwMode="auto">
          <a:xfrm>
            <a:off x="1176132" y="2776665"/>
            <a:ext cx="960119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id-ID" altLang="id-ID"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id-ID" altLang="id-ID"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(Categori Gender) -&gt;Gender (jenis Categori Status) </a:t>
            </a:r>
            <a:r>
              <a:rPr kumimoji="0" lang="id-ID" altLang="id-ID"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field ini berfungsi untuk mengetahui Status seseorang dari (Status Cerai,menikah, jomblo, dan tidak di ketahui</a:t>
            </a:r>
            <a:r>
              <a:rPr kumimoji="0" lang="id-ID" altLang="id-ID"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(label colums)-&gt; Terdapat colums jenis kelamin (M dan F) filed ini berfungsi untuk menujukan colum jenis data laki-laki dan perpempuan</a:t>
            </a:r>
            <a:endParaRPr kumimoji="0" lang="id-ID" altLang="id-ID"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Grand total berfungsi menunjukkan dari total keseluruhan dari Status dengan  dengan kreteria jenis kelamin yaitu ( perempuan dan laki-laki)</a:t>
            </a:r>
            <a:endPar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46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BA63-AD72-4F58-8009-AD0862771E2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status client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usia</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id-ID" dirty="0"/>
          </a:p>
        </p:txBody>
      </p:sp>
      <p:sp>
        <p:nvSpPr>
          <p:cNvPr id="6" name="Rectangle 3">
            <a:extLst>
              <a:ext uri="{FF2B5EF4-FFF2-40B4-BE49-F238E27FC236}">
                <a16:creationId xmlns:a16="http://schemas.microsoft.com/office/drawing/2014/main" id="{D9419D8D-E4F0-4F05-95EE-7F1F94B1DB17}"/>
              </a:ext>
            </a:extLst>
          </p:cNvPr>
          <p:cNvSpPr>
            <a:spLocks noGrp="1" noChangeArrowheads="1"/>
          </p:cNvSpPr>
          <p:nvPr>
            <p:ph idx="1"/>
          </p:nvPr>
        </p:nvSpPr>
        <p:spPr bwMode="auto">
          <a:xfrm>
            <a:off x="583732" y="2597163"/>
            <a:ext cx="10654112"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d-ID" altLang="id-ID"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1.Count of Marital_Status(status pernikahan) -&gt;</a:t>
            </a:r>
            <a:r>
              <a:rPr kumimoji="0" lang="id-ID" altLang="id-ID" sz="2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field ini berfungsi untuk mengetahui Status seseorang dari (Status Cerai,menikah, jomblo, dan tidak di ketahui).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altLang="id-ID" sz="2800"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2.Dengan normalisai dengan umur si pelannggan jadi klien di lihat dari umur berapa mereka  bersetatus</a:t>
            </a:r>
            <a:r>
              <a:rPr kumimoji="0" lang="id-ID" altLang="id-ID" b="0" i="0" u="none" strike="noStrike" cap="none" normalizeH="0" baseline="0" dirty="0">
                <a:ln>
                  <a:noFill/>
                </a:ln>
                <a:solidFill>
                  <a:schemeClr val="tx1"/>
                </a:solidFill>
                <a:effectLst/>
              </a:rPr>
              <a:t> </a:t>
            </a:r>
            <a:endParaRPr kumimoji="0" lang="id-ID" altLang="id-ID"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59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7FD4-C0DD-42ED-AEA0-2BC507E74F8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Analisis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Jumlah</a:t>
            </a:r>
            <a:r>
              <a:rPr lang="en-US" dirty="0">
                <a:latin typeface="Times New Roman" panose="02020603050405020304" pitchFamily="18" charset="0"/>
                <a:cs typeface="Times New Roman" panose="02020603050405020304" pitchFamily="18" charset="0"/>
              </a:rPr>
              <a:t> income client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kartu</a:t>
            </a:r>
            <a:r>
              <a:rPr lang="en-US" dirty="0">
                <a:latin typeface="Times New Roman" panose="02020603050405020304" pitchFamily="18" charset="0"/>
                <a:cs typeface="Times New Roman" panose="02020603050405020304" pitchFamily="18" charset="0"/>
              </a:rPr>
              <a:t> dan status.</a:t>
            </a:r>
            <a:br>
              <a:rPr lang="en-US" dirty="0">
                <a:latin typeface="Times New Roman" panose="02020603050405020304" pitchFamily="18" charset="0"/>
                <a:cs typeface="Times New Roman" panose="02020603050405020304" pitchFamily="18" charset="0"/>
              </a:rPr>
            </a:br>
            <a:endParaRPr lang="id-ID" dirty="0"/>
          </a:p>
        </p:txBody>
      </p:sp>
      <p:sp>
        <p:nvSpPr>
          <p:cNvPr id="3" name="Content Placeholder 2">
            <a:extLst>
              <a:ext uri="{FF2B5EF4-FFF2-40B4-BE49-F238E27FC236}">
                <a16:creationId xmlns:a16="http://schemas.microsoft.com/office/drawing/2014/main" id="{1581BF05-E1FA-4F4A-881D-E576526B24CE}"/>
              </a:ext>
            </a:extLst>
          </p:cNvPr>
          <p:cNvSpPr>
            <a:spLocks noGrp="1"/>
          </p:cNvSpPr>
          <p:nvPr>
            <p:ph idx="1"/>
          </p:nvPr>
        </p:nvSpPr>
        <p:spPr/>
        <p:txBody>
          <a:bodyPr>
            <a:normAutofit/>
          </a:bodyPr>
          <a:lstStyle/>
          <a:p>
            <a:pPr marL="0" indent="0">
              <a:buNone/>
            </a:pPr>
            <a:r>
              <a:rPr lang="id-ID" dirty="0">
                <a:effectLst/>
                <a:latin typeface="Times New Roman" panose="02020603050405020304" pitchFamily="18" charset="0"/>
                <a:ea typeface="Calibri" panose="020F0502020204030204" pitchFamily="34" charset="0"/>
                <a:cs typeface="Times New Roman" panose="02020603050405020304" pitchFamily="18" charset="0"/>
              </a:rPr>
              <a:t>Jenis kartu-&gt; Flied ini berfungsi untuk mengetahui jenis kartu apa saja yang terdapat di income untuk di jumlahkan berdasarkan Status yang ada.</a:t>
            </a:r>
            <a:endParaRPr lang="id-ID"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982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1279</TotalTime>
  <Words>1984</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Times New Roman</vt:lpstr>
      <vt:lpstr>Organic</vt:lpstr>
      <vt:lpstr>Tugas Eksplorasi dan Visualisasi Data Menggunakan Tools di Excel (Studi Kasus : Bank)</vt:lpstr>
      <vt:lpstr>PowerPoint Presentation</vt:lpstr>
      <vt:lpstr>Data Setory Telling</vt:lpstr>
      <vt:lpstr>A. Latar belakang</vt:lpstr>
      <vt:lpstr>Analisis Data </vt:lpstr>
      <vt:lpstr>1. Analisis data jumlah usia berdasarkan jenis kelamin.</vt:lpstr>
      <vt:lpstr>2. Analisis Jumlah income category berdasarkan marial status dan gender. </vt:lpstr>
      <vt:lpstr>3. Analisis status client berdasarkan usia. </vt:lpstr>
      <vt:lpstr>4. Analisis Jumlah income client berdasarkan jenis kartu dan status. </vt:lpstr>
      <vt:lpstr>5. Analisis Tingkat sekolah client berdasarkan gender dan status. </vt:lpstr>
      <vt:lpstr> B. Tujuan analisis “marketing” </vt:lpstr>
      <vt:lpstr>1.Target Market</vt:lpstr>
      <vt:lpstr>2.Target sasarannya.</vt:lpstr>
      <vt:lpstr>3. Produknya</vt:lpstr>
      <vt:lpstr>Lanjutan...</vt:lpstr>
      <vt:lpstr>4.Produk baru atau produk lama.</vt:lpstr>
      <vt:lpstr>5.Ekspansi (jangka waktu brp tahun).</vt:lpstr>
      <vt:lpstr>6.Spk(Sistem Pengambilan Keputusan).</vt:lpstr>
      <vt:lpstr>PowerPoint Presentation</vt:lpstr>
      <vt:lpstr>PowerPoint Presentation</vt:lpstr>
      <vt:lpstr>1. Analisis data jumlah usia berdasarkan jenis kelamin.</vt:lpstr>
      <vt:lpstr>Visualisasi data </vt:lpstr>
      <vt:lpstr>2. Analisis Jumlah income category berdasarkan marial status dan gender.</vt:lpstr>
      <vt:lpstr>3. Analisis status client berdasarkan usia.</vt:lpstr>
      <vt:lpstr>4. Analisis Jumlah income client berdasarkan jenis kartu dan status.</vt:lpstr>
      <vt:lpstr>5. Analisis Tingkat sekolah client berdasarkan gender dan status.</vt:lpstr>
      <vt:lpstr>6. Analisis jenis kartu berdasrkan tingkat sekolah dan gender.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Eksplorasi dan Visualisasi Data Menggunakan Tools di Excel (Studi Kasus : Bank)</dc:title>
  <dc:creator>GEEK</dc:creator>
  <cp:lastModifiedBy>Yulvavi</cp:lastModifiedBy>
  <cp:revision>39</cp:revision>
  <dcterms:created xsi:type="dcterms:W3CDTF">2020-12-24T06:58:39Z</dcterms:created>
  <dcterms:modified xsi:type="dcterms:W3CDTF">2021-01-03T14:27:57Z</dcterms:modified>
</cp:coreProperties>
</file>