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498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97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6833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066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03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512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214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67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854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893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060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83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94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98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12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743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3380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A50A9C-F1BF-48F2-A303-635A530DA294}" type="datetimeFigureOut">
              <a:rPr lang="id-ID" smtClean="0"/>
              <a:t>03/01/2021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59FEE9-2C38-4553-81D7-C600BF36AA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00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3357-04BC-40DC-86D8-CD77A9B1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870" y="715618"/>
            <a:ext cx="9289910" cy="2570922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br>
              <a:rPr lang="id-ID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d-ID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d-ID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d-ID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d-ID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d-ID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id-ID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3600" b="1" i="0" u="none" strike="noStrike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Sentiment Analisis Twitter</a:t>
            </a:r>
            <a:br>
              <a:rPr lang="id-ID" sz="1200" b="1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r>
              <a:rPr lang="id-ID" sz="3600" b="1" i="0" u="none" strike="noStrike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  <a:t>Studi Kasus : (JAKARTA)</a:t>
            </a:r>
            <a:br>
              <a:rPr lang="id-ID" sz="12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br>
              <a:rPr lang="id-ID" sz="3600" b="1" i="0" u="none" strike="noStrike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endParaRPr lang="id-ID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592B5-870E-4E30-A288-B4C6590D9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890" y="3286540"/>
            <a:ext cx="6987645" cy="1232453"/>
          </a:xfrm>
        </p:spPr>
        <p:txBody>
          <a:bodyPr>
            <a:normAutofit/>
          </a:bodyPr>
          <a:lstStyle/>
          <a:p>
            <a:pPr algn="ctr"/>
            <a:r>
              <a:rPr lang="id-ID" u="sng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HIMATUS YULVI APRILIA SANTI </a:t>
            </a:r>
          </a:p>
          <a:p>
            <a:pPr algn="ctr"/>
            <a:r>
              <a:rPr lang="id-ID" u="sng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17.51.0005</a:t>
            </a:r>
          </a:p>
        </p:txBody>
      </p:sp>
    </p:spTree>
    <p:extLst>
      <p:ext uri="{BB962C8B-B14F-4D97-AF65-F5344CB8AC3E}">
        <p14:creationId xmlns:p14="http://schemas.microsoft.com/office/powerpoint/2010/main" val="351143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9664-7035-4233-B8AD-20725031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27" y="125897"/>
            <a:ext cx="10694471" cy="1399492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g</a:t>
            </a:r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) </a:t>
            </a:r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membuat fungsi untuk menghitung analisis negatif(-1), netral(0) dan positif (+1)</a:t>
            </a:r>
            <a:br>
              <a:rPr lang="id-ID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F162D-F4D4-40B2-951F-5476CA96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49" y="1225942"/>
            <a:ext cx="7977778" cy="2471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FD64BB-7A24-4E1F-B6DD-4119D22D394B}"/>
              </a:ext>
            </a:extLst>
          </p:cNvPr>
          <p:cNvSpPr txBox="1"/>
          <p:nvPr/>
        </p:nvSpPr>
        <p:spPr>
          <a:xfrm>
            <a:off x="3959722" y="4797534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BA4916-FDF5-4BD3-BB54-46F78AF70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87" y="3873753"/>
            <a:ext cx="4334706" cy="28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604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F517-50D9-48F5-9381-DED79C62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77957"/>
          </a:xfrm>
        </p:spPr>
        <p:txBody>
          <a:bodyPr>
            <a:normAutofit/>
          </a:bodyPr>
          <a:lstStyle/>
          <a:p>
            <a:r>
              <a:rPr lang="sv-S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 tweet yang positif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2C1E-8BE4-4365-A71D-81514AB7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563757"/>
            <a:ext cx="10774085" cy="4928153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print('Printing negative tweets:\n')</a:t>
            </a:r>
          </a:p>
          <a:p>
            <a:pPr marL="0" indent="0">
              <a:buNone/>
            </a:pPr>
            <a:r>
              <a:rPr lang="id-ID" dirty="0"/>
              <a:t>j=1</a:t>
            </a:r>
          </a:p>
          <a:p>
            <a:pPr marL="0" indent="0">
              <a:buNone/>
            </a:pPr>
            <a:r>
              <a:rPr lang="id-ID" dirty="0"/>
              <a:t>sortedDF = df.sort_values(by=['Polarity'],ascending=False) #Sort the tweets</a:t>
            </a:r>
          </a:p>
          <a:p>
            <a:pPr marL="0" indent="0">
              <a:buNone/>
            </a:pPr>
            <a:r>
              <a:rPr lang="id-ID" dirty="0"/>
              <a:t>for i in range(0, sortedDF.shape[0] ):</a:t>
            </a:r>
          </a:p>
          <a:p>
            <a:pPr marL="0" indent="0">
              <a:buNone/>
            </a:pPr>
            <a:r>
              <a:rPr lang="id-ID" dirty="0"/>
              <a:t> if( sortedDF['Analysis'][i] == 'Negative’):</a:t>
            </a:r>
          </a:p>
          <a:p>
            <a:pPr marL="0" indent="0">
              <a:buNone/>
            </a:pPr>
            <a:r>
              <a:rPr lang="id-ID" dirty="0"/>
              <a:t>  print(str(j) + ') '+sortedDF['Tweets'][i])</a:t>
            </a:r>
          </a:p>
          <a:p>
            <a:r>
              <a:rPr lang="id-ID" dirty="0"/>
              <a:t>    print()</a:t>
            </a:r>
          </a:p>
          <a:p>
            <a:pPr marL="0" indent="0">
              <a:buNone/>
            </a:pPr>
            <a:r>
              <a:rPr lang="id-ID" dirty="0"/>
              <a:t> j=j+1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674A0-0EF2-4797-94CB-9A46CE96E193}"/>
              </a:ext>
            </a:extLst>
          </p:cNvPr>
          <p:cNvSpPr/>
          <p:nvPr/>
        </p:nvSpPr>
        <p:spPr>
          <a:xfrm>
            <a:off x="2478257" y="5377945"/>
            <a:ext cx="2199759" cy="822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Mengahasilkan Output dengan Jumlah tweet Positif= 27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6F35D9-6126-4732-A76F-FC9DCA084A15}"/>
              </a:ext>
            </a:extLst>
          </p:cNvPr>
          <p:cNvCxnSpPr/>
          <p:nvPr/>
        </p:nvCxnSpPr>
        <p:spPr>
          <a:xfrm>
            <a:off x="4854345" y="5827370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58E21D8-F4A8-48AD-9576-AE15611B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74" y="3723866"/>
            <a:ext cx="6191309" cy="29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144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993B-7BD1-4D3D-B699-F5B04D9A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>
            <a:normAutofit/>
          </a:bodyPr>
          <a:lstStyle/>
          <a:p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i) </a:t>
            </a:r>
            <a:r>
              <a:rPr lang="sv-SE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Menampilkan tweet yang </a:t>
            </a:r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B14B-B20F-43E2-93EB-43FD9BAB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85ACB-1ED6-474F-9750-D04820EF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8" y="2126667"/>
            <a:ext cx="11448050" cy="26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4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413B-8168-4790-91FD-B15A2784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402888" cy="1752599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spcAft>
                <a:spcPts val="1600"/>
              </a:spcAft>
            </a:pPr>
            <a:br>
              <a:rPr lang="nl-NL" b="0" dirty="0">
                <a:effectLst/>
              </a:rPr>
            </a:b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 negatif yang tampil ada </a:t>
            </a:r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 </a:t>
            </a:r>
            <a:r>
              <a:rPr lang="nl-NL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br>
              <a:rPr lang="nl-NL" dirty="0"/>
            </a:b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28F3-B00C-4CD6-BDD2-08719A308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0" y="1644547"/>
            <a:ext cx="5993710" cy="2707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9A536F-EF89-48A1-84E5-4C9769457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3" y="3906752"/>
            <a:ext cx="5753345" cy="2482116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C09FF0E-4F53-4989-91BF-CEC4EBAB3FC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6000" y="2398643"/>
            <a:ext cx="3075456" cy="15081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030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D587-EFCB-4914-A757-E8F39450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342" y="371061"/>
            <a:ext cx="10018713" cy="1298713"/>
          </a:xfrm>
        </p:spPr>
        <p:txBody>
          <a:bodyPr>
            <a:noAutofit/>
          </a:bodyPr>
          <a:lstStyle/>
          <a:p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j)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 Scatter Plott dari subjektivitas dan polaritas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CE6979-8A0B-44EC-B0CE-E019030DE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865" y="1669774"/>
            <a:ext cx="7997666" cy="206651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E2853D-1B32-4A0C-8906-CFB9E352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49" y="3790662"/>
            <a:ext cx="3995462" cy="2964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8EDBE2-909E-4576-A45F-256BB67F8517}"/>
              </a:ext>
            </a:extLst>
          </p:cNvPr>
          <p:cNvSpPr txBox="1"/>
          <p:nvPr/>
        </p:nvSpPr>
        <p:spPr>
          <a:xfrm>
            <a:off x="3959722" y="4673847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565025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10DE-FE8B-4634-B675-DC543563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555" y="245352"/>
            <a:ext cx="10018713" cy="1752599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k) </a:t>
            </a:r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Mencetak persentase tweet Positif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9B16E-AF4A-4B2F-ABC1-C3DAED7F1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81" y="2438399"/>
            <a:ext cx="6410581" cy="1478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36139-7C25-4673-B465-7B37BB520FA2}"/>
              </a:ext>
            </a:extLst>
          </p:cNvPr>
          <p:cNvSpPr txBox="1"/>
          <p:nvPr/>
        </p:nvSpPr>
        <p:spPr>
          <a:xfrm>
            <a:off x="3959722" y="4797534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5C251-F611-4E14-AA61-53A172A637AC}"/>
              </a:ext>
            </a:extLst>
          </p:cNvPr>
          <p:cNvSpPr txBox="1"/>
          <p:nvPr/>
        </p:nvSpPr>
        <p:spPr>
          <a:xfrm>
            <a:off x="6096000" y="4797534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8.7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53972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20B6-67DB-4D65-8D8D-19C36FAB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34" y="0"/>
            <a:ext cx="10018713" cy="1752599"/>
          </a:xfrm>
        </p:spPr>
        <p:txBody>
          <a:bodyPr/>
          <a:lstStyle/>
          <a:p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l) Mencetak persentase tweet Negatif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7F73C-EED7-4451-B41E-06F8CEAE9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427" y="1879047"/>
            <a:ext cx="7808102" cy="19110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D4876-E99C-479B-87DD-A63FCFB52649}"/>
              </a:ext>
            </a:extLst>
          </p:cNvPr>
          <p:cNvSpPr txBox="1"/>
          <p:nvPr/>
        </p:nvSpPr>
        <p:spPr>
          <a:xfrm>
            <a:off x="3959722" y="4797534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F58CE-BB95-4251-883B-F39E6ED178B2}"/>
              </a:ext>
            </a:extLst>
          </p:cNvPr>
          <p:cNvSpPr txBox="1"/>
          <p:nvPr/>
        </p:nvSpPr>
        <p:spPr>
          <a:xfrm>
            <a:off x="6096000" y="4797534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2.7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4870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39ED-EA7F-4C65-88F4-0C56EAB9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23" y="248478"/>
            <a:ext cx="10018713" cy="1752599"/>
          </a:xfrm>
        </p:spPr>
        <p:txBody>
          <a:bodyPr>
            <a:normAutofit/>
          </a:bodyPr>
          <a:lstStyle/>
          <a:p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m) Menampilkan jumlah nilai Tweet Positif, negatif dan netral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4437A-FFB2-4612-9146-56E229B0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623" y="1866899"/>
            <a:ext cx="5493978" cy="25527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Show the value counts</a:t>
            </a:r>
          </a:p>
          <a:p>
            <a:pPr marL="0" indent="0">
              <a:buNone/>
            </a:pPr>
            <a:r>
              <a:rPr lang="en-US" dirty="0"/>
              <a:t>df['Analysis'].</a:t>
            </a:r>
            <a:r>
              <a:rPr lang="en-US" dirty="0" err="1"/>
              <a:t>value_counts</a:t>
            </a:r>
            <a:r>
              <a:rPr lang="en-US" dirty="0"/>
              <a:t>()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3C934-F0FD-42C6-A324-88559169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582" y="3955670"/>
            <a:ext cx="4380795" cy="1557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D8037-0AFB-4BF1-B4A6-15920BC69425}"/>
              </a:ext>
            </a:extLst>
          </p:cNvPr>
          <p:cNvSpPr txBox="1"/>
          <p:nvPr/>
        </p:nvSpPr>
        <p:spPr>
          <a:xfrm>
            <a:off x="4463304" y="4258032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785976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B76A-777D-4918-BAAD-02EAA432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015" y="190500"/>
            <a:ext cx="10018713" cy="1752599"/>
          </a:xfrm>
        </p:spPr>
        <p:txBody>
          <a:bodyPr>
            <a:normAutofit/>
          </a:bodyPr>
          <a:lstStyle/>
          <a:p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 Menampilkan nilai jumlah positif, negatif dan netral dalam bentuk grafik Culomn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F8EAD-94DA-42BF-A572-D5BC0F9FAC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015" y="1852256"/>
            <a:ext cx="7125036" cy="10127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E09F3-F689-4F74-8D05-F8A5223D4E9E}"/>
              </a:ext>
            </a:extLst>
          </p:cNvPr>
          <p:cNvSpPr txBox="1"/>
          <p:nvPr/>
        </p:nvSpPr>
        <p:spPr>
          <a:xfrm>
            <a:off x="2051408" y="3992988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C107A-31F4-4E72-A451-F1211E721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90" y="3050412"/>
            <a:ext cx="3549926" cy="37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93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E6BB-CE78-44A8-89DE-5125CD3B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o) Menampilkan nilai jumlah tweets positif, negatif dan netral dalam bentuk grafik line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74A5BC-7749-466E-8577-1F7DF7212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2027134"/>
            <a:ext cx="4533900" cy="140186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C46B3-FD99-4EE3-AD6A-237E828A56F6}"/>
              </a:ext>
            </a:extLst>
          </p:cNvPr>
          <p:cNvSpPr txBox="1"/>
          <p:nvPr/>
        </p:nvSpPr>
        <p:spPr>
          <a:xfrm>
            <a:off x="4950071" y="3820709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8E7873-151B-4F2A-9E77-B58B7851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349" y="3466298"/>
            <a:ext cx="4668329" cy="289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43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C1CD-A6AB-4082-8609-A9B3C718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704" y="178904"/>
            <a:ext cx="8653602" cy="1736034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d-ID" sz="3200" b="0" i="0" u="none" strike="noStrike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Tahapan-tahapan sentiment Analisis</a:t>
            </a:r>
            <a:br>
              <a:rPr lang="id-ID" sz="6000" b="0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br>
              <a:rPr lang="id-ID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F6A6-7109-44AD-BB5D-D287149CF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26" y="1046921"/>
            <a:ext cx="6785113" cy="5512905"/>
          </a:xfrm>
        </p:spPr>
        <p:txBody>
          <a:bodyPr>
            <a:normAutofit fontScale="70000" lnSpcReduction="20000"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Import Library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Input Api yang telah diberikan oleh Twitter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Input data yang ingin ditampilkan, dengan count 1.000 data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Create data frame dengan nama “Tweet”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Menghapus karakter-karakter Tweets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Visualisasi Cloud data</a:t>
            </a: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Membuat fungsi untuk menghitung analisis negatis(-1), netral(0) dan positif(+1)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Menampilkan tweets yang positif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Menampilkan tweets yang negatif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Membuat Scatter Plot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Mencetak persentase tweet positif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Mencetak persentase tweet negatif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Menampilkan jumlah nilai tweet positif, negatif dan netral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Menampilkan nilai positif, negatif dan netral dalam bentuk grafik column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id-ID" sz="1800" b="0" i="0" u="none" strike="noStrike" dirty="0">
              <a:effectLst/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1600"/>
              </a:spcAft>
              <a:buFont typeface="+mj-lt"/>
              <a:buAutoNum type="alphaLcParenR"/>
            </a:pPr>
            <a:r>
              <a:rPr lang="id-ID" sz="1800" b="0" i="0" u="none" strike="noStrike" dirty="0"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Menampilkan nilai positif, negatif dan netral dalam bentuk grafik line</a:t>
            </a:r>
          </a:p>
          <a:p>
            <a:pPr marL="0" indent="0">
              <a:buNone/>
            </a:pP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32954690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B3618A-9D84-4DA1-8CBD-F6C53A1C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16" y="848866"/>
            <a:ext cx="6527554" cy="4958917"/>
          </a:xfrm>
        </p:spPr>
      </p:pic>
    </p:spTree>
    <p:extLst>
      <p:ext uri="{BB962C8B-B14F-4D97-AF65-F5344CB8AC3E}">
        <p14:creationId xmlns:p14="http://schemas.microsoft.com/office/powerpoint/2010/main" val="76085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2F92-B74D-4806-98C2-CD60925F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000000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a) </a:t>
            </a:r>
            <a:r>
              <a:rPr lang="id-ID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Import Library</a:t>
            </a:r>
            <a:br>
              <a:rPr lang="id-ID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F4CCA-7763-4CF3-8AD3-256FE5C56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278" y="2057405"/>
            <a:ext cx="6082748" cy="3093021"/>
          </a:xfrm>
        </p:spPr>
      </p:pic>
    </p:spTree>
    <p:extLst>
      <p:ext uri="{BB962C8B-B14F-4D97-AF65-F5344CB8AC3E}">
        <p14:creationId xmlns:p14="http://schemas.microsoft.com/office/powerpoint/2010/main" val="85592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0668-A6B1-49FE-9E73-BDC811E9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4" y="190501"/>
            <a:ext cx="9780140" cy="1466022"/>
          </a:xfrm>
        </p:spPr>
        <p:txBody>
          <a:bodyPr>
            <a:normAutofit/>
          </a:bodyPr>
          <a:lstStyle/>
          <a:p>
            <a:r>
              <a:rPr lang="id-ID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id-ID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id-ID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 Twitter</a:t>
            </a:r>
            <a:endParaRPr lang="id-ID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6F94A-EB57-4B09-AF64-904080E33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497" y="1780243"/>
            <a:ext cx="9277202" cy="12810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D2E8E-F991-41E3-AA44-98AE3F42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497" y="3429000"/>
            <a:ext cx="9465381" cy="12810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B71EB7-34E9-4321-88E4-CEA7027CFCAC}"/>
              </a:ext>
            </a:extLst>
          </p:cNvPr>
          <p:cNvSpPr/>
          <p:nvPr/>
        </p:nvSpPr>
        <p:spPr>
          <a:xfrm>
            <a:off x="5102087" y="1921565"/>
            <a:ext cx="2796209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35976-F38F-4542-B2A8-91D969B01AF0}"/>
              </a:ext>
            </a:extLst>
          </p:cNvPr>
          <p:cNvSpPr/>
          <p:nvPr/>
        </p:nvSpPr>
        <p:spPr>
          <a:xfrm>
            <a:off x="5453270" y="2191577"/>
            <a:ext cx="5320747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C19388-FDDA-41C3-81A5-8188079DEE41}"/>
              </a:ext>
            </a:extLst>
          </p:cNvPr>
          <p:cNvSpPr/>
          <p:nvPr/>
        </p:nvSpPr>
        <p:spPr>
          <a:xfrm>
            <a:off x="5102087" y="2430116"/>
            <a:ext cx="5446643" cy="242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DD4F8D-1994-404D-8D17-7D3692B605F0}"/>
              </a:ext>
            </a:extLst>
          </p:cNvPr>
          <p:cNvSpPr/>
          <p:nvPr/>
        </p:nvSpPr>
        <p:spPr>
          <a:xfrm>
            <a:off x="5724940" y="2668655"/>
            <a:ext cx="5320747" cy="2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52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BC6D-C9A1-40EB-B04A-47953188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78296"/>
            <a:ext cx="10018713" cy="1444487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rgbClr val="000000"/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c) </a:t>
            </a:r>
            <a:r>
              <a:rPr lang="id-ID" sz="4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Input data dengan count 1.000 data</a:t>
            </a:r>
            <a:br>
              <a:rPr lang="id-ID" sz="4000" b="0" i="0" u="none" strike="noStrike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B91CB-281A-4506-B9CD-3F9768926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111" y="1899616"/>
            <a:ext cx="7413602" cy="20892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6C0665-B5C4-428C-AFBA-1CEC38320088}"/>
              </a:ext>
            </a:extLst>
          </p:cNvPr>
          <p:cNvSpPr/>
          <p:nvPr/>
        </p:nvSpPr>
        <p:spPr>
          <a:xfrm>
            <a:off x="6493667" y="1662988"/>
            <a:ext cx="2199759" cy="822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yang akan di tampilkan adalah Jakarta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93174B-4007-443E-A784-2EF65E604A44}"/>
              </a:ext>
            </a:extLst>
          </p:cNvPr>
          <p:cNvCxnSpPr/>
          <p:nvPr/>
        </p:nvCxnSpPr>
        <p:spPr>
          <a:xfrm>
            <a:off x="5621912" y="2131851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300D17-C745-405A-A8AA-964BD38BC32B}"/>
              </a:ext>
            </a:extLst>
          </p:cNvPr>
          <p:cNvCxnSpPr/>
          <p:nvPr/>
        </p:nvCxnSpPr>
        <p:spPr>
          <a:xfrm>
            <a:off x="8795807" y="3317920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46DBE-E48D-4302-ADEE-B9BD53A30CE1}"/>
              </a:ext>
            </a:extLst>
          </p:cNvPr>
          <p:cNvSpPr/>
          <p:nvPr/>
        </p:nvSpPr>
        <p:spPr>
          <a:xfrm>
            <a:off x="9659807" y="2637187"/>
            <a:ext cx="2479818" cy="13316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600" b="1" dirty="0">
                <a:solidFill>
                  <a:schemeClr val="tx1"/>
                </a:solidFill>
              </a:rPr>
              <a:t>Since:</a:t>
            </a:r>
          </a:p>
          <a:p>
            <a:pPr algn="ctr"/>
            <a:r>
              <a:rPr lang="id-ID" sz="1400" dirty="0"/>
              <a:t>Sejak tahun tweet yang di buat yaitu 23-04-2018</a:t>
            </a:r>
          </a:p>
          <a:p>
            <a:pPr algn="ctr"/>
            <a:r>
              <a:rPr lang="id-ID" b="1" dirty="0">
                <a:solidFill>
                  <a:schemeClr val="tx1"/>
                </a:solidFill>
              </a:rPr>
              <a:t>Item:</a:t>
            </a:r>
          </a:p>
          <a:p>
            <a:pPr algn="ctr"/>
            <a:r>
              <a:rPr lang="id-ID" sz="1400" dirty="0"/>
              <a:t>Dengan Jumlah data yang di ambil yaitu 1000 Data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988ABA-1393-4AFE-B3DE-8DF04838308E}"/>
              </a:ext>
            </a:extLst>
          </p:cNvPr>
          <p:cNvSpPr/>
          <p:nvPr/>
        </p:nvSpPr>
        <p:spPr>
          <a:xfrm>
            <a:off x="2640223" y="4717774"/>
            <a:ext cx="2199759" cy="822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400" dirty="0"/>
              <a:t>Data yang ingin di tampilkan = 5 data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2F1A76-7F3A-4723-8DB5-3FF3B52239C5}"/>
              </a:ext>
            </a:extLst>
          </p:cNvPr>
          <p:cNvCxnSpPr>
            <a:cxnSpLocks/>
          </p:cNvCxnSpPr>
          <p:nvPr/>
        </p:nvCxnSpPr>
        <p:spPr>
          <a:xfrm flipH="1">
            <a:off x="3647337" y="3927283"/>
            <a:ext cx="1" cy="790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4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2E8A-3913-45BB-89D9-369F93DA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71062"/>
            <a:ext cx="10018713" cy="1179442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4BA93-8884-4AFD-92A7-1AC77F1E8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2" y="1550504"/>
            <a:ext cx="10396111" cy="3154018"/>
          </a:xfrm>
        </p:spPr>
      </p:pic>
    </p:spTree>
    <p:extLst>
      <p:ext uri="{BB962C8B-B14F-4D97-AF65-F5344CB8AC3E}">
        <p14:creationId xmlns:p14="http://schemas.microsoft.com/office/powerpoint/2010/main" val="24750897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78E5-F301-43D1-B60C-7A8DF6CE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833" y="117830"/>
            <a:ext cx="10018713" cy="1752599"/>
          </a:xfrm>
        </p:spPr>
        <p:txBody>
          <a:bodyPr>
            <a:normAutofit fontScale="90000"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</a:pPr>
            <a:br>
              <a:rPr lang="id-ID" sz="4000" b="0" i="0" u="none" strike="noStrike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id-ID" sz="4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d) Create data frame dengan nama “Tweet”</a:t>
            </a:r>
            <a:br>
              <a:rPr lang="id-ID" sz="4000" b="0" i="0" u="none" strike="noStrike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5FC9-07B7-44D4-92EB-29E5293F3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34" y="1725519"/>
            <a:ext cx="10018713" cy="2729948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Create a </a:t>
            </a:r>
            <a:r>
              <a:rPr lang="en-US" sz="1800" b="0" i="0" u="none" strike="noStrike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b="0" i="0" u="none" strike="noStrike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 column called Tweets</a:t>
            </a:r>
            <a:endParaRPr lang="id-ID" sz="1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all_tweets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columns=['Tweets'])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Show the first 5 rows of data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21B11-80B1-4B1A-BE44-D6540B6C5D9D}"/>
              </a:ext>
            </a:extLst>
          </p:cNvPr>
          <p:cNvSpPr txBox="1"/>
          <p:nvPr/>
        </p:nvSpPr>
        <p:spPr>
          <a:xfrm>
            <a:off x="3042441" y="4851160"/>
            <a:ext cx="212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B02A8-F7FA-460B-BA81-2E55C75A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8" y="4200939"/>
            <a:ext cx="5402706" cy="2402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1470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6A8B-33FD-4A06-8F5B-0EE1B688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33" y="303824"/>
            <a:ext cx="10018713" cy="1752599"/>
          </a:xfrm>
        </p:spPr>
        <p:txBody>
          <a:bodyPr/>
          <a:lstStyle/>
          <a:p>
            <a:r>
              <a:rPr lang="id-ID" sz="4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e) Menghapus karakter-karakter Tweets</a:t>
            </a:r>
            <a:br>
              <a:rPr lang="id-ID" sz="4000" b="0" i="0" u="none" strike="noStrike" dirty="0">
                <a:solidFill>
                  <a:srgbClr val="000000"/>
                </a:solidFill>
                <a:effectLst/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819F-9D3A-4FF0-838A-7D4E938D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57" y="1762539"/>
            <a:ext cx="10244067" cy="46250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d-ID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cleanTxt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(text):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= re.sub('@[A-Za-z0–9]+’  ,'', text) #Removing @mentions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= re.sub('#', '', text) # Removing '#' hash tak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= re.sub('RT[\s]+', '', text) # Removing RT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= re.sub('https?:\/\/\S+', '', text) # Removing hyperlink </a:t>
            </a:r>
          </a:p>
          <a:p>
            <a:pPr marL="0" indent="0">
              <a:buNone/>
            </a:pPr>
            <a:endParaRPr lang="id-ID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Clean the tweets</a:t>
            </a: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df[</a:t>
            </a:r>
            <a:r>
              <a:rPr lang="id-ID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'Tweets’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id-ID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df[ </a:t>
            </a:r>
            <a:r>
              <a:rPr lang="id-ID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'Tweets’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].apply(cleanTxt)</a:t>
            </a:r>
          </a:p>
          <a:p>
            <a:pPr marL="0" indent="0">
              <a:buNone/>
            </a:pP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Show the cleaned tweets</a:t>
            </a:r>
          </a:p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C0111-846C-4375-8A5D-3CA91DBBF898}"/>
              </a:ext>
            </a:extLst>
          </p:cNvPr>
          <p:cNvSpPr txBox="1"/>
          <p:nvPr/>
        </p:nvSpPr>
        <p:spPr>
          <a:xfrm>
            <a:off x="5430713" y="4240697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1A1AD-91A5-4F7D-B045-86F081CD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649" y="2728084"/>
            <a:ext cx="4171756" cy="393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532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BEDA-82F3-44AD-9D11-6CBD0BF47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103" y="203752"/>
            <a:ext cx="5247794" cy="975691"/>
          </a:xfrm>
        </p:spPr>
        <p:txBody>
          <a:bodyPr>
            <a:normAutofit fontScale="90000"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</a:pPr>
            <a:br>
              <a:rPr lang="id-ID" sz="4400" b="0" i="0" u="none" strike="noStrike" dirty="0">
                <a:effectLst/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r>
              <a:rPr lang="id-ID" sz="4400" b="0" i="0" u="none" strike="noStrike" dirty="0">
                <a:effectLst/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f) </a:t>
            </a:r>
            <a:r>
              <a:rPr lang="id-ID" sz="4400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Visualisasi Cloud data</a:t>
            </a:r>
            <a:br>
              <a:rPr lang="id-ID" sz="4000" dirty="0">
                <a:solidFill>
                  <a:srgbClr val="00B050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99DC7-F25F-4547-BA43-2D6C01A8FCC3}"/>
              </a:ext>
            </a:extLst>
          </p:cNvPr>
          <p:cNvSpPr txBox="1"/>
          <p:nvPr/>
        </p:nvSpPr>
        <p:spPr>
          <a:xfrm>
            <a:off x="1693600" y="4610326"/>
            <a:ext cx="2136278" cy="598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Output--- &gt;</a:t>
            </a:r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3AF07D-D42A-4ED4-9E92-3780B9FB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7" y="1299230"/>
            <a:ext cx="10134600" cy="24671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A02F2A-17AF-4091-B5AC-95B11CE8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7" y="3902246"/>
            <a:ext cx="4876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60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274</TotalTime>
  <Words>582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Adobe Fan Heiti Std B</vt:lpstr>
      <vt:lpstr>Arial</vt:lpstr>
      <vt:lpstr>Corbel</vt:lpstr>
      <vt:lpstr>Times New Roman</vt:lpstr>
      <vt:lpstr>Parallax</vt:lpstr>
      <vt:lpstr>       Sentiment Analisis Twitter Studi Kasus : (JAKARTA)  </vt:lpstr>
      <vt:lpstr>Tahapan-tahapan sentiment Analisis  </vt:lpstr>
      <vt:lpstr>a) Import Library </vt:lpstr>
      <vt:lpstr>b) Input API Twitter</vt:lpstr>
      <vt:lpstr>c) Input data dengan count 1.000 data </vt:lpstr>
      <vt:lpstr>Output</vt:lpstr>
      <vt:lpstr> d) Create data frame dengan nama “Tweet” </vt:lpstr>
      <vt:lpstr>e) Menghapus karakter-karakter Tweets </vt:lpstr>
      <vt:lpstr> f) Visualisasi Cloud data </vt:lpstr>
      <vt:lpstr>g) membuat fungsi untuk menghitung analisis negatif(-1), netral(0) dan positif (+1) </vt:lpstr>
      <vt:lpstr> h) Menampilkan tweet yang positif</vt:lpstr>
      <vt:lpstr>i) Menampilkan tweet yang negatif</vt:lpstr>
      <vt:lpstr> Tweet negatif yang tampil ada 87 Tweets </vt:lpstr>
      <vt:lpstr>j) Create Scatter Plott dari subjektivitas dan polaritas</vt:lpstr>
      <vt:lpstr>k) Mencetak persentase tweet Positif</vt:lpstr>
      <vt:lpstr>l) Mencetak persentase tweet Negatif</vt:lpstr>
      <vt:lpstr>m) Menampilkan jumlah nilai Tweet Positif, negatif dan netral</vt:lpstr>
      <vt:lpstr>n) Menampilkan nilai jumlah positif, negatif dan netral dalam bentuk grafik Culomn</vt:lpstr>
      <vt:lpstr> o) Menampilkan nilai jumlah tweets positif, negatif dan netral dalam bentuk grafik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Analisis Twitter Studi Kasus : Trending In Twitter(JAKARTA)</dc:title>
  <dc:creator>Yulvavi</dc:creator>
  <cp:lastModifiedBy>Yulvavi</cp:lastModifiedBy>
  <cp:revision>17</cp:revision>
  <dcterms:created xsi:type="dcterms:W3CDTF">2021-01-01T10:21:59Z</dcterms:created>
  <dcterms:modified xsi:type="dcterms:W3CDTF">2021-01-03T14:26:02Z</dcterms:modified>
</cp:coreProperties>
</file>