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3"/>
  </p:notesMasterIdLst>
  <p:handoutMasterIdLst>
    <p:handoutMasterId r:id="rId14"/>
  </p:handoutMasterIdLst>
  <p:sldIdLst>
    <p:sldId id="257" r:id="rId5"/>
    <p:sldId id="268" r:id="rId6"/>
    <p:sldId id="273" r:id="rId7"/>
    <p:sldId id="274" r:id="rId8"/>
    <p:sldId id="275" r:id="rId9"/>
    <p:sldId id="278" r:id="rId10"/>
    <p:sldId id="277" r:id="rId11"/>
    <p:sldId id="276"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9F9F"/>
    <a:srgbClr val="B9B9B9"/>
    <a:srgbClr val="1ABC9C"/>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p:scale>
          <a:sx n="70" d="100"/>
          <a:sy n="70" d="100"/>
        </p:scale>
        <p:origin x="696" y="3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336" y="1769541"/>
            <a:ext cx="9437576" cy="1828801"/>
          </a:xfrm>
        </p:spPr>
        <p:txBody>
          <a:bodyPr anchor="b">
            <a:normAutofit/>
          </a:bodyPr>
          <a:lstStyle>
            <a:lvl1pPr algn="ctr">
              <a:defRPr sz="5398"/>
            </a:lvl1pPr>
          </a:lstStyle>
          <a:p>
            <a:r>
              <a:rPr lang="en-US"/>
              <a:t>Click to edit Master title style</a:t>
            </a:r>
            <a:endParaRPr lang="en-US" dirty="0"/>
          </a:p>
        </p:txBody>
      </p:sp>
      <p:sp>
        <p:nvSpPr>
          <p:cNvPr id="3" name="Subtitle 2"/>
          <p:cNvSpPr>
            <a:spLocks noGrp="1"/>
          </p:cNvSpPr>
          <p:nvPr>
            <p:ph type="subTitle" idx="1"/>
          </p:nvPr>
        </p:nvSpPr>
        <p:spPr>
          <a:xfrm>
            <a:off x="1370336" y="3598339"/>
            <a:ext cx="9437576" cy="1049867"/>
          </a:xfrm>
        </p:spPr>
        <p:txBody>
          <a:bodyPr anchor="t"/>
          <a:lstStyle>
            <a:lvl1pPr marL="0" indent="0" algn="ctr">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97188478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19" y="547807"/>
            <a:ext cx="10139158" cy="3816806"/>
          </a:xfrm>
          <a:prstGeom prst="rect">
            <a:avLst/>
          </a:prstGeom>
        </p:spPr>
      </p:pic>
      <p:sp>
        <p:nvSpPr>
          <p:cNvPr id="2" name="Title 1"/>
          <p:cNvSpPr>
            <a:spLocks noGrp="1"/>
          </p:cNvSpPr>
          <p:nvPr>
            <p:ph type="title"/>
          </p:nvPr>
        </p:nvSpPr>
        <p:spPr>
          <a:xfrm>
            <a:off x="913568" y="4565255"/>
            <a:ext cx="10352629" cy="543472"/>
          </a:xfrm>
        </p:spPr>
        <p:txBody>
          <a:bodyPr anchor="b">
            <a:normAutofit/>
          </a:bodyPr>
          <a:lstStyle>
            <a:lvl1pPr algn="ctr">
              <a:defRPr sz="2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045" y="695010"/>
            <a:ext cx="9842782" cy="3525671"/>
          </a:xfrm>
          <a:effectLst>
            <a:outerShdw blurRad="38100" dist="25400" dir="4440000">
              <a:srgbClr val="000000">
                <a:alpha val="36000"/>
              </a:srgbClr>
            </a:outerShdw>
          </a:effectLst>
        </p:spPr>
        <p:txBody>
          <a:bodyPr anchor="t">
            <a:normAutofit/>
          </a:bodyPr>
          <a:lstStyle>
            <a:lvl1pPr marL="0" indent="0" algn="ctr">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7" y="5108728"/>
            <a:ext cx="10351066" cy="682472"/>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421771172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8437"/>
            <a:ext cx="10351066" cy="3534344"/>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56" y="4295180"/>
            <a:ext cx="10351067" cy="1501826"/>
          </a:xfrm>
        </p:spPr>
        <p:txBody>
          <a:bodyPr anchor="ct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356853245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992904"/>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610033"/>
            <a:ext cx="8750020" cy="532749"/>
          </a:xfrm>
        </p:spPr>
        <p:txBody>
          <a:bodyPr anchor="t">
            <a:normAutofit/>
          </a:bodyPr>
          <a:lstStyle>
            <a:lvl1pPr marL="0" indent="0" algn="r">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4" name="Text Placeholder 3"/>
          <p:cNvSpPr>
            <a:spLocks noGrp="1"/>
          </p:cNvSpPr>
          <p:nvPr>
            <p:ph type="body" sz="half" idx="2"/>
          </p:nvPr>
        </p:nvSpPr>
        <p:spPr>
          <a:xfrm>
            <a:off x="913556" y="4304353"/>
            <a:ext cx="10351067" cy="1489496"/>
          </a:xfrm>
        </p:spPr>
        <p:txBody>
          <a:bodyPr anchor="ctr">
            <a:normAutofit/>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
        <p:nvSpPr>
          <p:cNvPr id="11" name="TextBox 10"/>
          <p:cNvSpPr txBox="1"/>
          <p:nvPr/>
        </p:nvSpPr>
        <p:spPr>
          <a:xfrm>
            <a:off x="990342" y="88479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3" name="TextBox 12"/>
          <p:cNvSpPr txBox="1"/>
          <p:nvPr/>
        </p:nvSpPr>
        <p:spPr>
          <a:xfrm>
            <a:off x="10501981" y="2928258"/>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61214330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556" y="2126943"/>
            <a:ext cx="10351067" cy="2511835"/>
          </a:xfrm>
        </p:spPr>
        <p:txBody>
          <a:bodyPr anchor="b"/>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47" y="4650556"/>
            <a:ext cx="10349503" cy="1140644"/>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162664644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557" y="609600"/>
            <a:ext cx="10351066"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557"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8" name="Text Placeholder 3"/>
          <p:cNvSpPr>
            <a:spLocks noGrp="1"/>
          </p:cNvSpPr>
          <p:nvPr>
            <p:ph type="body" sz="half" idx="15"/>
          </p:nvPr>
        </p:nvSpPr>
        <p:spPr>
          <a:xfrm>
            <a:off x="913557"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9" name="Text Placeholder 4"/>
          <p:cNvSpPr>
            <a:spLocks noGrp="1"/>
          </p:cNvSpPr>
          <p:nvPr>
            <p:ph type="body" sz="quarter" idx="3"/>
          </p:nvPr>
        </p:nvSpPr>
        <p:spPr>
          <a:xfrm>
            <a:off x="4445553"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0" name="Text Placeholder 3"/>
          <p:cNvSpPr>
            <a:spLocks noGrp="1"/>
          </p:cNvSpPr>
          <p:nvPr>
            <p:ph type="body" sz="half" idx="16"/>
          </p:nvPr>
        </p:nvSpPr>
        <p:spPr>
          <a:xfrm>
            <a:off x="4440279"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11" name="Text Placeholder 4"/>
          <p:cNvSpPr>
            <a:spLocks noGrp="1"/>
          </p:cNvSpPr>
          <p:nvPr>
            <p:ph type="body" sz="quarter" idx="13"/>
          </p:nvPr>
        </p:nvSpPr>
        <p:spPr>
          <a:xfrm>
            <a:off x="7964498"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12" name="Text Placeholder 3"/>
          <p:cNvSpPr>
            <a:spLocks noGrp="1"/>
          </p:cNvSpPr>
          <p:nvPr>
            <p:ph type="body" sz="half" idx="17"/>
          </p:nvPr>
        </p:nvSpPr>
        <p:spPr>
          <a:xfrm>
            <a:off x="7964498"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3/21/2017</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186576784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28" y="1818215"/>
            <a:ext cx="333910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53" y="1818215"/>
            <a:ext cx="333910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984" y="1818215"/>
            <a:ext cx="3339102" cy="1847851"/>
          </a:xfrm>
          <a:prstGeom prst="rect">
            <a:avLst/>
          </a:prstGeom>
        </p:spPr>
      </p:pic>
      <p:sp>
        <p:nvSpPr>
          <p:cNvPr id="30" name="Title 1"/>
          <p:cNvSpPr>
            <a:spLocks noGrp="1"/>
          </p:cNvSpPr>
          <p:nvPr>
            <p:ph type="title"/>
          </p:nvPr>
        </p:nvSpPr>
        <p:spPr>
          <a:xfrm>
            <a:off x="913556" y="609600"/>
            <a:ext cx="10351067"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557"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7837" y="1938918"/>
            <a:ext cx="3091563"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557" y="4480369"/>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2" name="Text Placeholder 4"/>
          <p:cNvSpPr>
            <a:spLocks noGrp="1"/>
          </p:cNvSpPr>
          <p:nvPr>
            <p:ph type="body" sz="quarter" idx="3"/>
          </p:nvPr>
        </p:nvSpPr>
        <p:spPr>
          <a:xfrm>
            <a:off x="4441631"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4559" y="1939094"/>
            <a:ext cx="3091563"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0279" y="4480368"/>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25" name="Text Placeholder 4"/>
          <p:cNvSpPr>
            <a:spLocks noGrp="1"/>
          </p:cNvSpPr>
          <p:nvPr>
            <p:ph type="body" sz="quarter" idx="13"/>
          </p:nvPr>
        </p:nvSpPr>
        <p:spPr>
          <a:xfrm>
            <a:off x="7964623"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3595" y="1934432"/>
            <a:ext cx="3091563"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4498" y="4480366"/>
            <a:ext cx="3300124" cy="131083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0DFD029-FB74-4578-B929-F66AA97659CA}" type="datetimeFigureOut">
              <a:rPr lang="en-US" smtClean="0"/>
              <a:pPr/>
              <a:t>3/21/2017</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pPr/>
              <a:t>‹#›</a:t>
            </a:fld>
            <a:endParaRPr lang="en-IN"/>
          </a:p>
        </p:txBody>
      </p:sp>
    </p:spTree>
    <p:extLst>
      <p:ext uri="{BB962C8B-B14F-4D97-AF65-F5344CB8AC3E}">
        <p14:creationId xmlns:p14="http://schemas.microsoft.com/office/powerpoint/2010/main" val="20847712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84949084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0729" y="609600"/>
            <a:ext cx="2283892"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558" y="609600"/>
            <a:ext cx="7914810"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82643738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229430376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064" y="1761068"/>
            <a:ext cx="9588052" cy="1828813"/>
          </a:xfrm>
        </p:spPr>
        <p:txBody>
          <a:bodyPr anchor="b"/>
          <a:lstStyle>
            <a:lvl1pPr algn="ct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3589879"/>
            <a:ext cx="9588052" cy="1507054"/>
          </a:xfrm>
        </p:spPr>
        <p:txBody>
          <a:bodyPr anchor="t"/>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3/21/2017</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17377713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558" y="1732449"/>
            <a:ext cx="5059179"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1277" y="1732450"/>
            <a:ext cx="5063346"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11289303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57" y="1734507"/>
            <a:ext cx="5087747"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76" y="1734507"/>
            <a:ext cx="5087747"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610" y="1835254"/>
            <a:ext cx="4875074" cy="544884"/>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05610" y="2380138"/>
            <a:ext cx="4875074"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3328" y="1835255"/>
            <a:ext cx="4894055" cy="544883"/>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93328" y="2380138"/>
            <a:ext cx="4894055"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3/21/2017</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31925328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3/21/2017</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8044821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3/21/2017</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390532644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0"/>
            <a:ext cx="3705924" cy="1821918"/>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4854369" y="609600"/>
            <a:ext cx="641025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557" y="2431518"/>
            <a:ext cx="3705924" cy="3359681"/>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40102000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765" y="609600"/>
            <a:ext cx="3583233" cy="5204832"/>
          </a:xfrm>
          <a:prstGeom prst="rect">
            <a:avLst/>
          </a:prstGeom>
        </p:spPr>
      </p:pic>
      <p:sp>
        <p:nvSpPr>
          <p:cNvPr id="2" name="Title 1"/>
          <p:cNvSpPr>
            <a:spLocks noGrp="1"/>
          </p:cNvSpPr>
          <p:nvPr>
            <p:ph type="title"/>
          </p:nvPr>
        </p:nvSpPr>
        <p:spPr>
          <a:xfrm>
            <a:off x="913558" y="609923"/>
            <a:ext cx="5933403" cy="1829338"/>
          </a:xfrm>
        </p:spPr>
        <p:txBody>
          <a:bodyPr anchor="b">
            <a:noAutofit/>
          </a:bodyPr>
          <a:lstStyle>
            <a:lvl1pPr algn="ctr">
              <a:defRPr sz="31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0613" y="763702"/>
            <a:ext cx="3274898" cy="4912822"/>
          </a:xfr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558" y="2439261"/>
            <a:ext cx="5933403" cy="337613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3/21/2017</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extLst>
      <p:ext uri="{BB962C8B-B14F-4D97-AF65-F5344CB8AC3E}">
        <p14:creationId xmlns:p14="http://schemas.microsoft.com/office/powerpoint/2010/main" val="167539809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557" y="609600"/>
            <a:ext cx="1035106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557" y="1732450"/>
            <a:ext cx="10351066"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6736" y="5883276"/>
            <a:ext cx="2742486"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0DFD029-FB74-4578-B929-F66AA97659CA}" type="datetimeFigureOut">
              <a:rPr lang="en-US" smtClean="0"/>
              <a:pPr/>
              <a:t>3/21/2017</a:t>
            </a:fld>
            <a:endParaRPr lang="en-US"/>
          </a:p>
        </p:txBody>
      </p:sp>
      <p:sp>
        <p:nvSpPr>
          <p:cNvPr id="5" name="Footer Placeholder 4"/>
          <p:cNvSpPr>
            <a:spLocks noGrp="1"/>
          </p:cNvSpPr>
          <p:nvPr>
            <p:ph type="ftr" sz="quarter" idx="3"/>
          </p:nvPr>
        </p:nvSpPr>
        <p:spPr>
          <a:xfrm>
            <a:off x="913558" y="5883276"/>
            <a:ext cx="6671127"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1273" y="5883276"/>
            <a:ext cx="75334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14DD1E-5D91-48A3-AD6D-45FBA980D106}" type="slidenum">
              <a:rPr lang="en-IN" smtClean="0"/>
              <a:pPr/>
              <a:t>‹#›</a:t>
            </a:fld>
            <a:endParaRPr lang="en-IN"/>
          </a:p>
        </p:txBody>
      </p:sp>
    </p:spTree>
    <p:extLst>
      <p:ext uri="{BB962C8B-B14F-4D97-AF65-F5344CB8AC3E}">
        <p14:creationId xmlns:p14="http://schemas.microsoft.com/office/powerpoint/2010/main" val="426834492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mc:Choice xmlns:p14="http://schemas.microsoft.com/office/powerpoint/2010/main" Requires="p14">
      <p:transition>
        <p14:reveal/>
      </p:transition>
    </mc:Choice>
    <mc:Fallback>
      <p:transition>
        <p:fade/>
      </p:transition>
    </mc:Fallback>
  </mc:AlternateContent>
  <p:txStyles>
    <p:titleStyle>
      <a:lvl1pPr algn="ctr" defTabSz="457063" rtl="0" eaLnBrk="1" latinLnBrk="0" hangingPunct="1">
        <a:spcBef>
          <a:spcPct val="0"/>
        </a:spcBef>
        <a:buNone/>
        <a:defRPr sz="3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05908" algn="l" defTabSz="457063" rtl="0" eaLnBrk="1" latinLnBrk="0" hangingPunct="1">
        <a:spcBef>
          <a:spcPct val="20000"/>
        </a:spcBef>
        <a:spcAft>
          <a:spcPts val="600"/>
        </a:spcAft>
        <a:buClr>
          <a:schemeClr val="tx2"/>
        </a:buClr>
        <a:buSzPct val="70000"/>
        <a:buFont typeface="Wingdings 2" charset="2"/>
        <a:buChar char=""/>
        <a:defRPr sz="1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784" indent="-269919" algn="l" defTabSz="457063" rtl="0" eaLnBrk="1" latinLnBrk="0" hangingPunct="1">
        <a:spcBef>
          <a:spcPct val="20000"/>
        </a:spcBef>
        <a:spcAft>
          <a:spcPts val="600"/>
        </a:spcAft>
        <a:buClr>
          <a:schemeClr val="tx2"/>
        </a:buClr>
        <a:buSzPct val="70000"/>
        <a:buFont typeface="Wingdings 2" charset="2"/>
        <a:buChar char=""/>
        <a:defRPr sz="17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692" indent="-215935" algn="l" defTabSz="457063"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584"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498"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3996"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079"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163"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5268"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0" y="0"/>
            <a:ext cx="12188825" cy="432227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81844" y="643463"/>
            <a:ext cx="10153127" cy="3249553"/>
          </a:xfrm>
          <a:prstGeom prst="rect">
            <a:avLst/>
          </a:prstGeom>
        </p:spPr>
      </p:pic>
      <p:sp>
        <p:nvSpPr>
          <p:cNvPr id="2" name="Title 1"/>
          <p:cNvSpPr>
            <a:spLocks noGrp="1"/>
          </p:cNvSpPr>
          <p:nvPr>
            <p:ph type="ctrTitle"/>
          </p:nvPr>
        </p:nvSpPr>
        <p:spPr>
          <a:xfrm>
            <a:off x="1370336" y="4406537"/>
            <a:ext cx="9437575" cy="1088336"/>
          </a:xfrm>
        </p:spPr>
        <p:txBody>
          <a:bodyPr>
            <a:normAutofit/>
          </a:bodyPr>
          <a:lstStyle/>
          <a:p>
            <a:r>
              <a:rPr lang="hi-IN" sz="4800">
                <a:latin typeface="TechnicBold" panose="00000400000000000000" pitchFamily="2" charset="2"/>
              </a:rPr>
              <a:t>ई</a:t>
            </a:r>
            <a:r>
              <a:rPr lang="en-US" sz="4800">
                <a:latin typeface="TechnicBold" panose="00000400000000000000" pitchFamily="2" charset="2"/>
              </a:rPr>
              <a:t>-LITE</a:t>
            </a:r>
          </a:p>
        </p:txBody>
      </p:sp>
      <p:sp>
        <p:nvSpPr>
          <p:cNvPr id="5" name="Subtitle 4"/>
          <p:cNvSpPr>
            <a:spLocks noGrp="1"/>
          </p:cNvSpPr>
          <p:nvPr>
            <p:ph type="subTitle" idx="1"/>
          </p:nvPr>
        </p:nvSpPr>
        <p:spPr>
          <a:xfrm>
            <a:off x="1370336" y="5494872"/>
            <a:ext cx="9437575" cy="621614"/>
          </a:xfrm>
        </p:spPr>
        <p:txBody>
          <a:bodyPr>
            <a:normAutofit/>
          </a:bodyPr>
          <a:lstStyle/>
          <a:p>
            <a:r>
              <a:rPr lang="en-US"/>
              <a:t>BY: CODE_JAMMER</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45943" y="452718"/>
            <a:ext cx="9402274" cy="960058"/>
          </a:xfrm>
        </p:spPr>
        <p:txBody>
          <a:bodyPr/>
          <a:lstStyle/>
          <a:p>
            <a:r>
              <a:rPr lang="en-US" dirty="0"/>
              <a:t>About the </a:t>
            </a:r>
            <a:r>
              <a:rPr lang="hi-IN" dirty="0">
                <a:solidFill>
                  <a:srgbClr val="92D050"/>
                </a:solidFill>
                <a:latin typeface="TechnicBold" panose="00000400000000000000" pitchFamily="2" charset="2"/>
              </a:rPr>
              <a:t>ई</a:t>
            </a:r>
            <a:r>
              <a:rPr lang="en-US" dirty="0">
                <a:solidFill>
                  <a:srgbClr val="92D050"/>
                </a:solidFill>
                <a:latin typeface="TechnicBold" panose="00000400000000000000" pitchFamily="2" charset="2"/>
              </a:rPr>
              <a:t>-LITE</a:t>
            </a:r>
            <a:r>
              <a:rPr lang="en-US" dirty="0"/>
              <a:t> App</a:t>
            </a:r>
            <a:endParaRPr lang="en-US" dirty="0"/>
          </a:p>
        </p:txBody>
      </p:sp>
      <p:sp>
        <p:nvSpPr>
          <p:cNvPr id="4" name="Title 12"/>
          <p:cNvSpPr txBox="1">
            <a:spLocks/>
          </p:cNvSpPr>
          <p:nvPr/>
        </p:nvSpPr>
        <p:spPr>
          <a:xfrm>
            <a:off x="644747" y="3717032"/>
            <a:ext cx="9402274" cy="960058"/>
          </a:xfrm>
          <a:prstGeom prst="rect">
            <a:avLst/>
          </a:prstGeom>
        </p:spPr>
        <p:txBody>
          <a:bodyPr vert="horz" lIns="91440" tIns="45720" rIns="91440" bIns="45720" rtlCol="0" anchor="t">
            <a:noAutofit/>
          </a:bodyPr>
          <a:lst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lumMod val="85000"/>
                  </a:schemeClr>
                </a:solidFill>
              </a:rPr>
              <a:t>Necessity of the</a:t>
            </a:r>
            <a:r>
              <a:rPr lang="en-US" dirty="0"/>
              <a:t>  </a:t>
            </a:r>
            <a:r>
              <a:rPr lang="hi-IN" dirty="0">
                <a:solidFill>
                  <a:srgbClr val="92D050"/>
                </a:solidFill>
                <a:latin typeface="TechnicBold" panose="00000400000000000000" pitchFamily="2" charset="2"/>
              </a:rPr>
              <a:t>ई</a:t>
            </a:r>
            <a:r>
              <a:rPr lang="en-US" dirty="0">
                <a:solidFill>
                  <a:srgbClr val="92D050"/>
                </a:solidFill>
                <a:latin typeface="TechnicBold" panose="00000400000000000000" pitchFamily="2" charset="2"/>
              </a:rPr>
              <a:t>-LITE</a:t>
            </a:r>
            <a:endParaRPr lang="en-US" dirty="0"/>
          </a:p>
        </p:txBody>
      </p:sp>
      <p:sp>
        <p:nvSpPr>
          <p:cNvPr id="5" name="Content Placeholder 13"/>
          <p:cNvSpPr txBox="1">
            <a:spLocks/>
          </p:cNvSpPr>
          <p:nvPr/>
        </p:nvSpPr>
        <p:spPr>
          <a:xfrm>
            <a:off x="1122212" y="4869160"/>
            <a:ext cx="8944211" cy="1376081"/>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dirty="0"/>
          </a:p>
        </p:txBody>
      </p:sp>
      <p:sp>
        <p:nvSpPr>
          <p:cNvPr id="2" name="TextBox 1"/>
          <p:cNvSpPr txBox="1"/>
          <p:nvPr/>
        </p:nvSpPr>
        <p:spPr>
          <a:xfrm>
            <a:off x="1102810" y="4869160"/>
            <a:ext cx="9096058" cy="1200329"/>
          </a:xfrm>
          <a:prstGeom prst="rect">
            <a:avLst/>
          </a:prstGeom>
          <a:noFill/>
        </p:spPr>
        <p:txBody>
          <a:bodyPr wrap="square" rtlCol="0">
            <a:spAutoFit/>
          </a:bodyPr>
          <a:lstStyle/>
          <a:p>
            <a:r>
              <a:rPr lang="hi-IN" dirty="0">
                <a:solidFill>
                  <a:schemeClr val="tx1">
                    <a:lumMod val="85000"/>
                  </a:schemeClr>
                </a:solidFill>
                <a:latin typeface="TechnicBold" panose="00000400000000000000" pitchFamily="2" charset="2"/>
              </a:rPr>
              <a:t>ई</a:t>
            </a:r>
            <a:r>
              <a:rPr lang="en-US" dirty="0">
                <a:solidFill>
                  <a:schemeClr val="tx1">
                    <a:lumMod val="85000"/>
                  </a:schemeClr>
                </a:solidFill>
                <a:latin typeface="TechnicBold" panose="00000400000000000000" pitchFamily="2" charset="2"/>
              </a:rPr>
              <a:t>-LITE </a:t>
            </a:r>
            <a:r>
              <a:rPr lang="en-US" dirty="0">
                <a:solidFill>
                  <a:schemeClr val="tx1">
                    <a:lumMod val="85000"/>
                  </a:schemeClr>
                </a:solidFill>
              </a:rPr>
              <a:t>can become a very useful as well as successful among the people who are not able to reach to the E-</a:t>
            </a:r>
            <a:r>
              <a:rPr lang="en-US" dirty="0" err="1">
                <a:solidFill>
                  <a:schemeClr val="tx1">
                    <a:lumMod val="85000"/>
                  </a:schemeClr>
                </a:solidFill>
              </a:rPr>
              <a:t>Mitra</a:t>
            </a:r>
            <a:r>
              <a:rPr lang="en-US" dirty="0">
                <a:solidFill>
                  <a:schemeClr val="tx1">
                    <a:lumMod val="85000"/>
                  </a:schemeClr>
                </a:solidFill>
              </a:rPr>
              <a:t> or have an emergency regarding to the services of E-</a:t>
            </a:r>
            <a:r>
              <a:rPr lang="en-US" dirty="0" err="1">
                <a:solidFill>
                  <a:schemeClr val="tx1">
                    <a:lumMod val="85000"/>
                  </a:schemeClr>
                </a:solidFill>
              </a:rPr>
              <a:t>Mitra</a:t>
            </a:r>
            <a:r>
              <a:rPr lang="en-US" dirty="0">
                <a:solidFill>
                  <a:schemeClr val="tx1">
                    <a:lumMod val="85000"/>
                  </a:schemeClr>
                </a:solidFill>
              </a:rPr>
              <a:t>. And keeping this in mind the app is build in such a way that It contain all basic services given by E-</a:t>
            </a:r>
            <a:r>
              <a:rPr lang="en-US" dirty="0" err="1">
                <a:solidFill>
                  <a:schemeClr val="tx1">
                    <a:lumMod val="85000"/>
                  </a:schemeClr>
                </a:solidFill>
              </a:rPr>
              <a:t>Mitra</a:t>
            </a:r>
            <a:r>
              <a:rPr lang="en-US" dirty="0">
                <a:solidFill>
                  <a:schemeClr val="tx1">
                    <a:lumMod val="85000"/>
                  </a:schemeClr>
                </a:solidFill>
              </a:rPr>
              <a:t> like bonafied ,certificates, postpaid bill payments etc. </a:t>
            </a:r>
            <a:endParaRPr lang="en-IN" dirty="0">
              <a:solidFill>
                <a:schemeClr val="tx1">
                  <a:lumMod val="85000"/>
                </a:schemeClr>
              </a:solidFill>
            </a:endParaRPr>
          </a:p>
        </p:txBody>
      </p:sp>
      <p:sp>
        <p:nvSpPr>
          <p:cNvPr id="7" name="TextBox 6"/>
          <p:cNvSpPr txBox="1"/>
          <p:nvPr/>
        </p:nvSpPr>
        <p:spPr>
          <a:xfrm>
            <a:off x="1046288" y="1520745"/>
            <a:ext cx="9096058" cy="1754326"/>
          </a:xfrm>
          <a:prstGeom prst="rect">
            <a:avLst/>
          </a:prstGeom>
          <a:noFill/>
        </p:spPr>
        <p:txBody>
          <a:bodyPr wrap="square" rtlCol="0">
            <a:spAutoFit/>
          </a:bodyPr>
          <a:lstStyle/>
          <a:p>
            <a:r>
              <a:rPr lang="en-US" dirty="0">
                <a:solidFill>
                  <a:schemeClr val="tx1">
                    <a:lumMod val="85000"/>
                  </a:schemeClr>
                </a:solidFill>
                <a:latin typeface="Times New Roman" panose="02020603050405020304" pitchFamily="18" charset="0"/>
                <a:cs typeface="Times New Roman" panose="02020603050405020304" pitchFamily="18" charset="0"/>
              </a:rPr>
              <a:t>The </a:t>
            </a:r>
            <a:r>
              <a:rPr lang="hi-IN" dirty="0">
                <a:solidFill>
                  <a:schemeClr val="tx1">
                    <a:lumMod val="85000"/>
                  </a:schemeClr>
                </a:solidFill>
                <a:latin typeface="Times New Roman" panose="02020603050405020304" pitchFamily="18" charset="0"/>
              </a:rPr>
              <a:t>ई</a:t>
            </a:r>
            <a:r>
              <a:rPr lang="en-US" dirty="0">
                <a:solidFill>
                  <a:schemeClr val="tx1">
                    <a:lumMod val="85000"/>
                  </a:schemeClr>
                </a:solidFill>
                <a:latin typeface="Times New Roman" panose="02020603050405020304" pitchFamily="18" charset="0"/>
                <a:cs typeface="Times New Roman" panose="02020603050405020304" pitchFamily="18" charset="0"/>
              </a:rPr>
              <a:t>-LITE is </a:t>
            </a:r>
            <a:r>
              <a:rPr lang="en-US" u="sng" dirty="0">
                <a:solidFill>
                  <a:schemeClr val="tx1">
                    <a:lumMod val="85000"/>
                  </a:schemeClr>
                </a:solidFill>
                <a:latin typeface="Times New Roman" panose="02020603050405020304" pitchFamily="18" charset="0"/>
                <a:cs typeface="Times New Roman" panose="02020603050405020304" pitchFamily="18" charset="0"/>
              </a:rPr>
              <a:t>Progressive Cross-Platform Web App</a:t>
            </a:r>
            <a:r>
              <a:rPr lang="en-US" dirty="0">
                <a:solidFill>
                  <a:schemeClr val="tx1">
                    <a:lumMod val="85000"/>
                  </a:schemeClr>
                </a:solidFill>
                <a:latin typeface="Times New Roman" panose="02020603050405020304" pitchFamily="18" charset="0"/>
                <a:cs typeface="Times New Roman" panose="02020603050405020304" pitchFamily="18" charset="0"/>
              </a:rPr>
              <a:t>. This app is basically a light version App which can be loaded at a very low connectivity with much less yet very important services. This App provides basic end-user government services specifically </a:t>
            </a:r>
            <a:r>
              <a:rPr lang="en-US" dirty="0" err="1">
                <a:solidFill>
                  <a:schemeClr val="tx1">
                    <a:lumMod val="85000"/>
                  </a:schemeClr>
                </a:solidFill>
                <a:latin typeface="Times New Roman" panose="02020603050405020304" pitchFamily="18" charset="0"/>
                <a:cs typeface="Times New Roman" panose="02020603050405020304" pitchFamily="18" charset="0"/>
              </a:rPr>
              <a:t>emitra</a:t>
            </a:r>
            <a:r>
              <a:rPr lang="en-US" dirty="0">
                <a:solidFill>
                  <a:schemeClr val="tx1">
                    <a:lumMod val="85000"/>
                  </a:schemeClr>
                </a:solidFill>
                <a:latin typeface="Times New Roman" panose="02020603050405020304" pitchFamily="18" charset="0"/>
                <a:cs typeface="Times New Roman" panose="02020603050405020304" pitchFamily="18" charset="0"/>
              </a:rPr>
              <a:t> services through mobile and web platform . There will be no updates required from the client side as all the changes are from the server side and will be directly implemented at the time of next loading from client side.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Progression Done in Hackathon</a:t>
            </a:r>
            <a:endParaRPr lang="en-IN" dirty="0"/>
          </a:p>
        </p:txBody>
      </p:sp>
      <p:sp>
        <p:nvSpPr>
          <p:cNvPr id="3" name="Content Placeholder 2"/>
          <p:cNvSpPr>
            <a:spLocks noGrp="1"/>
          </p:cNvSpPr>
          <p:nvPr>
            <p:ph idx="1"/>
          </p:nvPr>
        </p:nvSpPr>
        <p:spPr>
          <a:xfrm>
            <a:off x="918880" y="2204864"/>
            <a:ext cx="10351066" cy="4058751"/>
          </a:xfrm>
        </p:spPr>
        <p:txBody>
          <a:bodyPr>
            <a:normAutofit/>
          </a:bodyPr>
          <a:lstStyle/>
          <a:p>
            <a:r>
              <a:rPr lang="en-IN" dirty="0"/>
              <a:t>Starting from the scratch we made the app using HTML5 for the front-end, php for server calling and SQL for the database handling. According to our plan of building a lite app we restricted the app size in 15mb which can be further reduced to 2.5 mb– 4 mb.</a:t>
            </a:r>
          </a:p>
          <a:p>
            <a:endParaRPr lang="en-IN" dirty="0"/>
          </a:p>
          <a:p>
            <a:r>
              <a:rPr lang="en-IN" dirty="0"/>
              <a:t>As we planed to build a cross platform app we used INTEL xdk Cordova for the conversion of code to make it compatible for various platforms like Chromecast, android, web app &amp; iOS. </a:t>
            </a:r>
          </a:p>
          <a:p>
            <a:pPr marL="0" indent="0">
              <a:buNone/>
            </a:pPr>
            <a:r>
              <a:rPr lang="en-IN" dirty="0"/>
              <a:t>				</a:t>
            </a:r>
            <a:endParaRPr lang="en-IN" dirty="0"/>
          </a:p>
        </p:txBody>
      </p:sp>
    </p:spTree>
    <p:extLst>
      <p:ext uri="{BB962C8B-B14F-4D97-AF65-F5344CB8AC3E}">
        <p14:creationId xmlns:p14="http://schemas.microsoft.com/office/powerpoint/2010/main" val="21699002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772" y="404664"/>
            <a:ext cx="5544616" cy="5976664"/>
          </a:xfrm>
        </p:spPr>
        <p:txBody>
          <a:bodyPr>
            <a:normAutofit lnSpcReduction="10000"/>
          </a:bodyPr>
          <a:lstStyle/>
          <a:p>
            <a:pPr marL="0" indent="0">
              <a:buNone/>
            </a:pPr>
            <a:r>
              <a:rPr lang="en-IN" b="1" dirty="0"/>
              <a:t>The services we were able to implement in the app are: </a:t>
            </a:r>
          </a:p>
          <a:p>
            <a:r>
              <a:rPr lang="en-IN" sz="2400" dirty="0"/>
              <a:t>1- Bonafied (Domicile)</a:t>
            </a:r>
          </a:p>
          <a:p>
            <a:r>
              <a:rPr lang="en-IN" sz="2400" dirty="0"/>
              <a:t>2- Certificate (Birth Certificate, Marriage Certificate, Caste Certificate, Lease Certificate)</a:t>
            </a:r>
          </a:p>
          <a:p>
            <a:r>
              <a:rPr lang="en-IN" sz="2400" dirty="0"/>
              <a:t>3- Payment (</a:t>
            </a:r>
            <a:r>
              <a:rPr lang="en-IN" sz="2400" dirty="0" err="1"/>
              <a:t>Postpaid</a:t>
            </a:r>
            <a:r>
              <a:rPr lang="en-IN" sz="2400" dirty="0"/>
              <a:t> Mobile Bill Payment using SSOID, PHED water bill)</a:t>
            </a:r>
          </a:p>
          <a:p>
            <a:r>
              <a:rPr lang="en-IN" sz="2400" dirty="0"/>
              <a:t>4- RTI(for any query eligible for RTI)</a:t>
            </a:r>
          </a:p>
          <a:p>
            <a:r>
              <a:rPr lang="en-IN" sz="2400" dirty="0"/>
              <a:t>5- Status(To check the status of the application by applicant)</a:t>
            </a:r>
          </a:p>
          <a:p>
            <a:r>
              <a:rPr lang="en-IN" sz="2400" dirty="0"/>
              <a:t>6-Review(Review by authority for errors)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52" y="1390365"/>
            <a:ext cx="5458587" cy="4077269"/>
          </a:xfrm>
          <a:prstGeom prst="rect">
            <a:avLst/>
          </a:prstGeom>
        </p:spPr>
      </p:pic>
      <p:sp>
        <p:nvSpPr>
          <p:cNvPr id="6" name="Rectangle 5"/>
          <p:cNvSpPr/>
          <p:nvPr/>
        </p:nvSpPr>
        <p:spPr>
          <a:xfrm>
            <a:off x="7373897" y="280338"/>
            <a:ext cx="4265131" cy="707886"/>
          </a:xfrm>
          <a:prstGeom prst="rect">
            <a:avLst/>
          </a:prstGeom>
        </p:spPr>
        <p:txBody>
          <a:bodyPr wrap="square">
            <a:spAutoFit/>
          </a:bodyPr>
          <a:lstStyle/>
          <a:p>
            <a:r>
              <a:rPr lang="en-IN" sz="4000" dirty="0"/>
              <a:t>Use case diagram</a:t>
            </a:r>
            <a:endParaRPr lang="en-IN" sz="4000" dirty="0"/>
          </a:p>
        </p:txBody>
      </p:sp>
      <p:cxnSp>
        <p:nvCxnSpPr>
          <p:cNvPr id="8" name="Straight Arrow Connector 7"/>
          <p:cNvCxnSpPr>
            <a:cxnSpLocks/>
          </p:cNvCxnSpPr>
          <p:nvPr/>
        </p:nvCxnSpPr>
        <p:spPr>
          <a:xfrm>
            <a:off x="7894612" y="3645024"/>
            <a:ext cx="72008" cy="958514"/>
          </a:xfrm>
          <a:prstGeom prst="straightConnector1">
            <a:avLst/>
          </a:prstGeom>
          <a:ln>
            <a:solidFill>
              <a:srgbClr val="9F9F9F"/>
            </a:solidFill>
            <a:tailEnd type="triangle"/>
          </a:ln>
        </p:spPr>
        <p:style>
          <a:lnRef idx="3">
            <a:schemeClr val="dk1"/>
          </a:lnRef>
          <a:fillRef idx="0">
            <a:schemeClr val="dk1"/>
          </a:fillRef>
          <a:effectRef idx="2">
            <a:schemeClr val="dk1"/>
          </a:effectRef>
          <a:fontRef idx="minor">
            <a:schemeClr val="tx1"/>
          </a:fontRef>
        </p:style>
      </p:cxnSp>
      <p:sp>
        <p:nvSpPr>
          <p:cNvPr id="10" name="Oval 9"/>
          <p:cNvSpPr/>
          <p:nvPr/>
        </p:nvSpPr>
        <p:spPr>
          <a:xfrm>
            <a:off x="6886500" y="4603538"/>
            <a:ext cx="1670205" cy="864096"/>
          </a:xfrm>
          <a:prstGeom prst="ellipse">
            <a:avLst/>
          </a:prstGeom>
          <a:solidFill>
            <a:srgbClr val="1ABC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RTI</a:t>
            </a:r>
          </a:p>
        </p:txBody>
      </p:sp>
    </p:spTree>
    <p:extLst>
      <p:ext uri="{BB962C8B-B14F-4D97-AF65-F5344CB8AC3E}">
        <p14:creationId xmlns:p14="http://schemas.microsoft.com/office/powerpoint/2010/main" val="2443185659"/>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04" y="530678"/>
            <a:ext cx="10512862" cy="5796644"/>
          </a:xfrm>
        </p:spPr>
        <p:txBody>
          <a:bodyPr>
            <a:normAutofit/>
          </a:bodyPr>
          <a:lstStyle/>
          <a:p>
            <a:r>
              <a:rPr lang="en-IN" sz="1900" dirty="0" err="1"/>
              <a:t>Bonafide</a:t>
            </a:r>
            <a:r>
              <a:rPr lang="en-IN" sz="1900" dirty="0"/>
              <a:t>-In this section we have currently made the form to be filled online and will be directly submitted to e-</a:t>
            </a:r>
            <a:r>
              <a:rPr lang="en-IN" sz="1900" dirty="0" err="1"/>
              <a:t>Mitra</a:t>
            </a:r>
            <a:r>
              <a:rPr lang="en-IN" sz="1900" dirty="0"/>
              <a:t> office in the prescribed format to be printed in offline form.</a:t>
            </a:r>
          </a:p>
          <a:p>
            <a:r>
              <a:rPr lang="en-IN" sz="1900" dirty="0"/>
              <a:t>Certificate- in this section we have provided 4 types of certificates which will have all the fields required to be filled in the offline and will be stored In database and will be printed in prescribed form. Till now we have managed to complete General caste certificate with complete back end in this section.</a:t>
            </a:r>
          </a:p>
          <a:p>
            <a:r>
              <a:rPr lang="en-IN" sz="1900" dirty="0"/>
              <a:t>Payment: This section relates to the various online transections. Here we have included Mobile post paid bills, PHED water bills(according to API given). User can choose between various category and it requires SSOID to proceed for payment gateway.</a:t>
            </a:r>
          </a:p>
          <a:p>
            <a:r>
              <a:rPr lang="en-IN" sz="1900" dirty="0"/>
              <a:t>RTI: This section is not a part of the current e-</a:t>
            </a:r>
            <a:r>
              <a:rPr lang="en-IN" sz="1900" dirty="0" err="1"/>
              <a:t>Mitra</a:t>
            </a:r>
            <a:r>
              <a:rPr lang="en-IN" sz="1900" dirty="0"/>
              <a:t> services but as we think that RTI can play an important role in connection of government with people. So in this section we have added a from which contains field of name mobile number and query. The data will be collected in the database of the app server and it will also be stored and show in the RTI office for the team to analyse the query and respond accordingly.</a:t>
            </a:r>
          </a:p>
          <a:p>
            <a:r>
              <a:rPr lang="en-IN" sz="1900" dirty="0"/>
              <a:t>Status: This section allows the applicant to track the status of the application i.e. Date of delivery or errors in the form etc. . It includes section of mobile number, category of application, application no. and the status will me received by the applicant through a notification or a SMS.</a:t>
            </a:r>
          </a:p>
          <a:p>
            <a:endParaRPr lang="en-IN" dirty="0"/>
          </a:p>
        </p:txBody>
      </p:sp>
    </p:spTree>
    <p:extLst>
      <p:ext uri="{BB962C8B-B14F-4D97-AF65-F5344CB8AC3E}">
        <p14:creationId xmlns:p14="http://schemas.microsoft.com/office/powerpoint/2010/main" val="84529173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80" y="-167124"/>
            <a:ext cx="10351066" cy="970450"/>
          </a:xfrm>
        </p:spPr>
        <p:txBody>
          <a:bodyPr/>
          <a:lstStyle/>
          <a:p>
            <a:r>
              <a:rPr lang="en-IN" dirty="0"/>
              <a:t>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880" y="1034158"/>
            <a:ext cx="10225136" cy="2769182"/>
          </a:xfrm>
        </p:spPr>
      </p:pic>
      <p:sp>
        <p:nvSpPr>
          <p:cNvPr id="6" name="Rectangle 5"/>
          <p:cNvSpPr/>
          <p:nvPr/>
        </p:nvSpPr>
        <p:spPr>
          <a:xfrm>
            <a:off x="906356" y="572493"/>
            <a:ext cx="2448272" cy="461665"/>
          </a:xfrm>
          <a:prstGeom prst="rect">
            <a:avLst/>
          </a:prstGeom>
          <a:noFill/>
        </p:spPr>
        <p:txBody>
          <a:bodyPr wrap="square" lIns="91440" tIns="45720" rIns="91440" bIns="45720">
            <a:spAutoFit/>
          </a:bodyPr>
          <a:lstStyle/>
          <a:p>
            <a:r>
              <a:rPr lang="en-US" sz="2400" cap="none" spc="0" dirty="0">
                <a:ln w="0"/>
                <a:solidFill>
                  <a:schemeClr val="tx1">
                    <a:lumMod val="85000"/>
                  </a:schemeClr>
                </a:solidFill>
                <a:effectLst>
                  <a:outerShdw blurRad="38100" dist="19050" dir="2700000" algn="tl" rotWithShape="0">
                    <a:schemeClr val="dk1">
                      <a:alpha val="40000"/>
                    </a:schemeClr>
                  </a:outerShdw>
                </a:effectLst>
              </a:rPr>
              <a:t>Block Diagram 1</a:t>
            </a:r>
          </a:p>
        </p:txBody>
      </p:sp>
    </p:spTree>
    <p:extLst>
      <p:ext uri="{BB962C8B-B14F-4D97-AF65-F5344CB8AC3E}">
        <p14:creationId xmlns:p14="http://schemas.microsoft.com/office/powerpoint/2010/main" val="207394587"/>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80" y="404664"/>
            <a:ext cx="10351066" cy="970450"/>
          </a:xfrm>
        </p:spPr>
        <p:txBody>
          <a:bodyPr/>
          <a:lstStyle/>
          <a:p>
            <a:r>
              <a:rPr lang="en-IN" dirty="0"/>
              <a:t>Technology Stack</a:t>
            </a:r>
          </a:p>
        </p:txBody>
      </p:sp>
      <p:sp>
        <p:nvSpPr>
          <p:cNvPr id="3" name="Content Placeholder 2"/>
          <p:cNvSpPr>
            <a:spLocks noGrp="1"/>
          </p:cNvSpPr>
          <p:nvPr>
            <p:ph idx="1"/>
          </p:nvPr>
        </p:nvSpPr>
        <p:spPr>
          <a:xfrm>
            <a:off x="693812" y="1628800"/>
            <a:ext cx="5400601" cy="4576870"/>
          </a:xfrm>
        </p:spPr>
        <p:txBody>
          <a:bodyPr>
            <a:normAutofit lnSpcReduction="10000"/>
          </a:bodyPr>
          <a:lstStyle/>
          <a:p>
            <a:pPr marL="36889" indent="0">
              <a:buNone/>
            </a:pPr>
            <a:r>
              <a:rPr lang="en-IN" dirty="0"/>
              <a:t>Software Used</a:t>
            </a:r>
          </a:p>
          <a:p>
            <a:r>
              <a:rPr lang="en-IN" dirty="0"/>
              <a:t>IDE: Dreamweaver CC, Sublime Text 3</a:t>
            </a:r>
          </a:p>
          <a:p>
            <a:r>
              <a:rPr lang="en-IN" dirty="0"/>
              <a:t>Tools: Intel XDK</a:t>
            </a:r>
          </a:p>
          <a:p>
            <a:r>
              <a:rPr lang="en-IN" dirty="0"/>
              <a:t>Frame work: Cordova</a:t>
            </a:r>
          </a:p>
          <a:p>
            <a:endParaRPr lang="en-IN" dirty="0"/>
          </a:p>
          <a:p>
            <a:pPr marL="36889" indent="0">
              <a:buNone/>
            </a:pPr>
            <a:r>
              <a:rPr lang="en-IN" dirty="0"/>
              <a:t>Languages Used</a:t>
            </a:r>
          </a:p>
          <a:p>
            <a:r>
              <a:rPr lang="en-IN" dirty="0"/>
              <a:t>HTML5, php, SQL</a:t>
            </a:r>
          </a:p>
          <a:p>
            <a:endParaRPr lang="en-IN" dirty="0"/>
          </a:p>
          <a:p>
            <a:pPr marL="36889" indent="0">
              <a:buNone/>
            </a:pPr>
            <a:r>
              <a:rPr lang="en-IN" dirty="0"/>
              <a:t>Supported platform </a:t>
            </a:r>
          </a:p>
          <a:p>
            <a:r>
              <a:rPr lang="en-IN" dirty="0"/>
              <a:t>Android 5+, iOS 9+, Windows 8+, Chromecast</a:t>
            </a:r>
          </a:p>
          <a:p>
            <a:pPr marL="36889" indent="0">
              <a:buNone/>
            </a:pPr>
            <a:endParaRPr lang="en-IN" dirty="0"/>
          </a:p>
        </p:txBody>
      </p:sp>
    </p:spTree>
    <p:extLst>
      <p:ext uri="{BB962C8B-B14F-4D97-AF65-F5344CB8AC3E}">
        <p14:creationId xmlns:p14="http://schemas.microsoft.com/office/powerpoint/2010/main" val="3121873852"/>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880" y="764704"/>
            <a:ext cx="10351066" cy="970450"/>
          </a:xfrm>
        </p:spPr>
        <p:txBody>
          <a:bodyPr>
            <a:normAutofit fontScale="90000"/>
          </a:bodyPr>
          <a:lstStyle/>
          <a:p>
            <a:r>
              <a:rPr lang="en-IN" dirty="0"/>
              <a:t>  How we imagine the future of the of the app???</a:t>
            </a:r>
            <a:br>
              <a:rPr lang="en-IN" dirty="0"/>
            </a:br>
            <a:endParaRPr lang="en-IN" dirty="0"/>
          </a:p>
        </p:txBody>
      </p:sp>
      <p:sp>
        <p:nvSpPr>
          <p:cNvPr id="3" name="Content Placeholder 2"/>
          <p:cNvSpPr>
            <a:spLocks noGrp="1"/>
          </p:cNvSpPr>
          <p:nvPr>
            <p:ph idx="1"/>
          </p:nvPr>
        </p:nvSpPr>
        <p:spPr>
          <a:xfrm>
            <a:off x="657885" y="1916832"/>
            <a:ext cx="10873056" cy="2520279"/>
          </a:xfrm>
        </p:spPr>
        <p:txBody>
          <a:bodyPr>
            <a:normAutofit lnSpcReduction="10000"/>
          </a:bodyPr>
          <a:lstStyle/>
          <a:p>
            <a:pPr marL="0" indent="0">
              <a:buNone/>
            </a:pPr>
            <a:r>
              <a:rPr lang="en-IN" sz="2000" dirty="0"/>
              <a:t>If this app got a chance to develop further then we will connect almost the services keeping the concept of lite web app so that it will be easily assessable in all kinds of area even in weak internet and networks zone.</a:t>
            </a:r>
          </a:p>
          <a:p>
            <a:pPr marL="0" indent="0">
              <a:buNone/>
            </a:pPr>
            <a:r>
              <a:rPr lang="en-IN" sz="2000" dirty="0"/>
              <a:t>Thinking this app as a plan we will also add services which include biometric as a formality. We will give the option to request the free home services to take the samples of required biometric for further process. Also giving the data directly in E-</a:t>
            </a:r>
            <a:r>
              <a:rPr lang="en-IN" sz="2000" dirty="0" err="1"/>
              <a:t>Mitra</a:t>
            </a:r>
            <a:r>
              <a:rPr lang="en-IN" sz="2000" dirty="0"/>
              <a:t> database will reduce the  working middle man up to a great extent. It will help the even the most common person to connect with the basic services without delays and giving extra money to middle man.</a:t>
            </a:r>
          </a:p>
        </p:txBody>
      </p:sp>
      <p:sp>
        <p:nvSpPr>
          <p:cNvPr id="6" name="Rectangle 5"/>
          <p:cNvSpPr/>
          <p:nvPr/>
        </p:nvSpPr>
        <p:spPr>
          <a:xfrm>
            <a:off x="6532174" y="5013176"/>
            <a:ext cx="5106854" cy="923330"/>
          </a:xfrm>
          <a:prstGeom prst="rect">
            <a:avLst/>
          </a:prstGeom>
          <a:noFill/>
        </p:spPr>
        <p:txBody>
          <a:bodyPr wrap="squar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2895003"/>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362</TotalTime>
  <Words>804</Words>
  <Application>Microsoft Office PowerPoint</Application>
  <PresentationFormat>Custom</PresentationFormat>
  <Paragraphs>42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Calisto MT</vt:lpstr>
      <vt:lpstr>Mangal</vt:lpstr>
      <vt:lpstr>TechnicBold</vt:lpstr>
      <vt:lpstr>Times New Roman</vt:lpstr>
      <vt:lpstr>Trebuchet MS</vt:lpstr>
      <vt:lpstr>Wingdings 2</vt:lpstr>
      <vt:lpstr>Wingdings 3</vt:lpstr>
      <vt:lpstr>Slate</vt:lpstr>
      <vt:lpstr>ई-LITE</vt:lpstr>
      <vt:lpstr>About the ई-LITE App</vt:lpstr>
      <vt:lpstr>Progression Done in Hackathon</vt:lpstr>
      <vt:lpstr>PowerPoint Presentation</vt:lpstr>
      <vt:lpstr>PowerPoint Presentation</vt:lpstr>
      <vt:lpstr>Architecture</vt:lpstr>
      <vt:lpstr>Technology Stack</vt:lpstr>
      <vt:lpstr>  How we imagine the future of the of the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ई-LITE</dc:title>
  <dc:creator>Himanshu Dayma</dc:creator>
  <cp:lastModifiedBy>Himanshu Dayma</cp:lastModifiedBy>
  <cp:revision>24</cp:revision>
  <dcterms:created xsi:type="dcterms:W3CDTF">2017-03-20T21:20:27Z</dcterms:created>
  <dcterms:modified xsi:type="dcterms:W3CDTF">2017-03-21T03:23:21Z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