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04">
          <p15:clr>
            <a:srgbClr val="000000"/>
          </p15:clr>
        </p15:guide>
        <p15:guide id="2" pos="432">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110" roundtripDataSignature="AMtx7mikyZZ19TVyFe1a3IDdH8Nz9flR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44109A-FFA2-4930-BF5E-65C076955000}">
  <a:tblStyle styleId="{5A44109A-FFA2-4930-BF5E-65C0769550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04" orient="horz"/>
        <p:guide pos="432"/>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10" Type="http://customschemas.google.com/relationships/presentationmetadata" Target="meta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3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3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09-</a:t>
            </a: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nvSpPr>
        <p:spPr>
          <a:xfrm>
            <a:off x="0" y="0"/>
            <a:ext cx="3170237" cy="479425"/>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The Bash Shell</a:t>
            </a:r>
            <a:endParaRPr/>
          </a:p>
        </p:txBody>
      </p:sp>
      <p:sp>
        <p:nvSpPr>
          <p:cNvPr id="64" name="Google Shape;64;p1: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Copyright Department of Computer Science, Northern Illinois University, 2005</a:t>
            </a:r>
            <a:endParaRPr/>
          </a:p>
        </p:txBody>
      </p:sp>
      <p:sp>
        <p:nvSpPr>
          <p:cNvPr id="65" name="Google Shape;65;p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09-</a:t>
            </a:r>
            <a:fld id="{00000000-1234-1234-1234-123412341234}" type="slidenum">
              <a:rPr b="0" i="0" lang="en-US" sz="1300" u="none">
                <a:solidFill>
                  <a:srgbClr val="000000"/>
                </a:solidFill>
                <a:latin typeface="Arial"/>
                <a:ea typeface="Arial"/>
                <a:cs typeface="Arial"/>
                <a:sym typeface="Arial"/>
              </a:rPr>
              <a:t>‹#›</a:t>
            </a:fld>
            <a:endParaRPr/>
          </a:p>
        </p:txBody>
      </p:sp>
      <p:sp>
        <p:nvSpPr>
          <p:cNvPr id="66" name="Google Shape;6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 name="Google Shape;67;p1:notes"/>
          <p:cNvSpPr txBox="1"/>
          <p:nvPr>
            <p:ph idx="1" type="body"/>
          </p:nvPr>
        </p:nvSpPr>
        <p:spPr>
          <a:xfrm>
            <a:off x="974725" y="4560887"/>
            <a:ext cx="5365750" cy="43195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6881f579f_0_25: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9" name="Google Shape;129;ge6881f579f_0_2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9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21" name="Google Shape;1021;p9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9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28" name="Google Shape;1028;p9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9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35" name="Google Shape;1035;p9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6881f579f_0_1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6881f579f_0_18: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7" name="Google Shape;137;ge6881f579f_0_18:notes"/>
          <p:cNvSpPr txBox="1"/>
          <p:nvPr>
            <p:ph idx="12" type="sldNum"/>
          </p:nvPr>
        </p:nvSpPr>
        <p:spPr>
          <a:xfrm>
            <a:off x="4144962" y="9121775"/>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r>
              <a:rPr lang="en-US"/>
              <a:t>09-</a:t>
            </a: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144" name="Google Shape;144;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151" name="Google Shape;151;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72" name="Google Shape;72;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6881f579f_0_3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6881f579f_0_31: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9" name="Google Shape;209;ge6881f579f_0_31:notes"/>
          <p:cNvSpPr txBox="1"/>
          <p:nvPr>
            <p:ph idx="12" type="sldNum"/>
          </p:nvPr>
        </p:nvSpPr>
        <p:spPr>
          <a:xfrm>
            <a:off x="4144962" y="9121775"/>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r>
              <a:rPr lang="en-US"/>
              <a:t>09-</a:t>
            </a: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6881f579f_0_3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6881f579f_0_37: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6" name="Google Shape;216;ge6881f579f_0_37:notes"/>
          <p:cNvSpPr txBox="1"/>
          <p:nvPr>
            <p:ph idx="12" type="sldNum"/>
          </p:nvPr>
        </p:nvSpPr>
        <p:spPr>
          <a:xfrm>
            <a:off x="4144962" y="9121775"/>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r>
              <a:rPr lang="en-US"/>
              <a:t>09-</a:t>
            </a: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6881f579f_0_4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6881f579f_0_43: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3" name="Google Shape;223;ge6881f579f_0_43:notes"/>
          <p:cNvSpPr txBox="1"/>
          <p:nvPr>
            <p:ph idx="12" type="sldNum"/>
          </p:nvPr>
        </p:nvSpPr>
        <p:spPr>
          <a:xfrm>
            <a:off x="4144962" y="9121775"/>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r>
              <a:rPr lang="en-US"/>
              <a:t>09-</a:t>
            </a: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6881f579f_0_4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6881f579f_0_49: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0" name="Google Shape;230;ge6881f579f_0_49:notes"/>
          <p:cNvSpPr txBox="1"/>
          <p:nvPr>
            <p:ph idx="12" type="sldNum"/>
          </p:nvPr>
        </p:nvSpPr>
        <p:spPr>
          <a:xfrm>
            <a:off x="4144962" y="9121775"/>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r>
              <a:rPr lang="en-US"/>
              <a:t>09-</a:t>
            </a: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6881f579f_0_56: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7" name="Google Shape;237;ge6881f579f_0_5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1" name="Google Shape;291;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5" name="Google Shape;375;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1" name="Google Shape;381;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7" name="Google Shape;387;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6881f579f_0_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79" name="Google Shape;79;ge6881f579f_0_0: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0" name="Google Shape;80;ge6881f579f_0_0:notes"/>
          <p:cNvSpPr txBox="1"/>
          <p:nvPr>
            <p:ph idx="12" type="sldNum"/>
          </p:nvPr>
        </p:nvSpPr>
        <p:spPr>
          <a:xfrm>
            <a:off x="4144962" y="9121775"/>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300"/>
              <a:buFont typeface="Arial"/>
              <a:buNone/>
            </a:pPr>
            <a:r>
              <a:rPr lang="en-US"/>
              <a:t>09-</a:t>
            </a:r>
            <a:fld id="{00000000-1234-1234-1234-123412341234}" type="slidenum">
              <a:rPr lang="en-US"/>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0" name="Google Shape;400;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7" name="Google Shape;407;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3" name="Google Shape;41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9" name="Google Shape;419;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5" name="Google Shape;425;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1" name="Google Shape;431;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3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8" name="Google Shape;438;p31:notes"/>
          <p:cNvSpPr txBox="1"/>
          <p:nvPr/>
        </p:nvSpPr>
        <p:spPr>
          <a:xfrm>
            <a:off x="0" y="0"/>
            <a:ext cx="3170237" cy="479425"/>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The Bash Shell</a:t>
            </a:r>
            <a:endParaRPr/>
          </a:p>
        </p:txBody>
      </p:sp>
      <p:sp>
        <p:nvSpPr>
          <p:cNvPr id="439" name="Google Shape;439;p31: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NIU Department of Computer Science</a:t>
            </a:r>
            <a:endParaRPr/>
          </a:p>
        </p:txBody>
      </p:sp>
      <p:sp>
        <p:nvSpPr>
          <p:cNvPr id="440" name="Google Shape;440;p3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09-</a:t>
            </a: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6" name="Google Shape;446;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2" name="Google Shape;452;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8" name="Google Shape;458;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86" name="Google Shape;86;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2" name="Google Shape;572;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9" name="Google Shape;579;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7:notes"/>
          <p:cNvSpPr txBox="1"/>
          <p:nvPr/>
        </p:nvSpPr>
        <p:spPr>
          <a:xfrm>
            <a:off x="0" y="0"/>
            <a:ext cx="3170237" cy="479425"/>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The Bash Shell</a:t>
            </a:r>
            <a:endParaRPr/>
          </a:p>
        </p:txBody>
      </p:sp>
      <p:sp>
        <p:nvSpPr>
          <p:cNvPr id="586" name="Google Shape;586;p37: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Copyright Department of Computer Science, Northern Illinois University, 2005</a:t>
            </a:r>
            <a:endParaRPr/>
          </a:p>
        </p:txBody>
      </p:sp>
      <p:sp>
        <p:nvSpPr>
          <p:cNvPr id="587" name="Google Shape;587;p3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09-</a:t>
            </a:r>
            <a:fld id="{00000000-1234-1234-1234-123412341234}" type="slidenum">
              <a:rPr b="0" i="0" lang="en-US" sz="1300" u="none">
                <a:solidFill>
                  <a:srgbClr val="000000"/>
                </a:solidFill>
                <a:latin typeface="Arial"/>
                <a:ea typeface="Arial"/>
                <a:cs typeface="Arial"/>
                <a:sym typeface="Arial"/>
              </a:rPr>
              <a:t>‹#›</a:t>
            </a:fld>
            <a:endParaRPr/>
          </a:p>
        </p:txBody>
      </p:sp>
      <p:sp>
        <p:nvSpPr>
          <p:cNvPr id="588" name="Google Shape;588;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3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6" name="Google Shape;596;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3" name="Google Shape;603;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10" name="Google Shape;610;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4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17" name="Google Shape;617;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6" name="Google Shape;626;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e6881f579f_0_122: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2" name="Google Shape;632;ge6881f579f_0_12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e6881f579f_0_128: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9" name="Google Shape;639;ge6881f579f_0_12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94" name="Google Shape;94;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6" name="Google Shape;646;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3" name="Google Shape;653;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0" name="Google Shape;660;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4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7" name="Google Shape;667;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4" name="Google Shape;674;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1" name="Google Shape;681;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8" name="Google Shape;688;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5" name="Google Shape;695;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5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2" name="Google Shape;702;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5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9" name="Google Shape;709;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6881f579f_0_6:notes"/>
          <p:cNvSpPr txBox="1"/>
          <p:nvPr/>
        </p:nvSpPr>
        <p:spPr>
          <a:xfrm>
            <a:off x="4144962" y="9121775"/>
            <a:ext cx="3170100" cy="47940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101" name="Google Shape;101;ge6881f579f_0_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ge6881f579f_0_6:notes"/>
          <p:cNvSpPr txBox="1"/>
          <p:nvPr>
            <p:ph idx="1" type="body"/>
          </p:nvPr>
        </p:nvSpPr>
        <p:spPr>
          <a:xfrm>
            <a:off x="974725" y="4560887"/>
            <a:ext cx="53658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6" name="Google Shape;716;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5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3" name="Google Shape;723;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5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0" name="Google Shape;730;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6:notes"/>
          <p:cNvSpPr txBox="1"/>
          <p:nvPr/>
        </p:nvSpPr>
        <p:spPr>
          <a:xfrm>
            <a:off x="0" y="0"/>
            <a:ext cx="3170237" cy="479425"/>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The Bash Shell</a:t>
            </a:r>
            <a:endParaRPr/>
          </a:p>
        </p:txBody>
      </p:sp>
      <p:sp>
        <p:nvSpPr>
          <p:cNvPr id="737" name="Google Shape;737;p56: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Copyright Department of Computer Science, Northern Illinois University, 2005</a:t>
            </a:r>
            <a:endParaRPr/>
          </a:p>
        </p:txBody>
      </p:sp>
      <p:sp>
        <p:nvSpPr>
          <p:cNvPr id="738" name="Google Shape;738;p5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09-</a:t>
            </a:r>
            <a:fld id="{00000000-1234-1234-1234-123412341234}" type="slidenum">
              <a:rPr b="0" i="0" lang="en-US" sz="1300" u="none">
                <a:solidFill>
                  <a:srgbClr val="000000"/>
                </a:solidFill>
                <a:latin typeface="Arial"/>
                <a:ea typeface="Arial"/>
                <a:cs typeface="Arial"/>
                <a:sym typeface="Arial"/>
              </a:rPr>
              <a:t>‹#›</a:t>
            </a:fld>
            <a:endParaRPr/>
          </a:p>
        </p:txBody>
      </p:sp>
      <p:sp>
        <p:nvSpPr>
          <p:cNvPr id="739" name="Google Shape;739;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5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5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7" name="Google Shape;747;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5" name="Google Shape;755;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5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62" name="Google Shape;762;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6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69" name="Google Shape;769;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6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6" name="Google Shape;776;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6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83" name="Google Shape;783;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108" name="Google Shape;10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6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0" name="Google Shape;790;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6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7" name="Google Shape;797;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04" name="Google Shape;804;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6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1" name="Google Shape;811;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6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8" name="Google Shape;818;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6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25" name="Google Shape;825;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6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32" name="Google Shape;832;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7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39" name="Google Shape;839;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7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47" name="Google Shape;847;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7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55" name="Google Shape;855;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881f579f_0_12:notes"/>
          <p:cNvSpPr txBox="1"/>
          <p:nvPr/>
        </p:nvSpPr>
        <p:spPr>
          <a:xfrm>
            <a:off x="4144962" y="9121775"/>
            <a:ext cx="3170100" cy="47940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115" name="Google Shape;115;ge6881f579f_0_1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ge6881f579f_0_12:notes"/>
          <p:cNvSpPr txBox="1"/>
          <p:nvPr>
            <p:ph idx="1" type="body"/>
          </p:nvPr>
        </p:nvSpPr>
        <p:spPr>
          <a:xfrm>
            <a:off x="974725" y="4560887"/>
            <a:ext cx="5365800" cy="43197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7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862" name="Google Shape;862;p7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3" name="Google Shape;863;p7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74:notes"/>
          <p:cNvSpPr txBox="1"/>
          <p:nvPr/>
        </p:nvSpPr>
        <p:spPr>
          <a:xfrm>
            <a:off x="0" y="0"/>
            <a:ext cx="3170237" cy="479425"/>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The Bash Shell</a:t>
            </a:r>
            <a:endParaRPr/>
          </a:p>
        </p:txBody>
      </p:sp>
      <p:sp>
        <p:nvSpPr>
          <p:cNvPr id="870" name="Google Shape;870;p74: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Copyright Department of Computer Science, Northern Illinois University, 2005</a:t>
            </a:r>
            <a:endParaRPr/>
          </a:p>
        </p:txBody>
      </p:sp>
      <p:sp>
        <p:nvSpPr>
          <p:cNvPr id="871" name="Google Shape;871;p7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09-</a:t>
            </a:r>
            <a:fld id="{00000000-1234-1234-1234-123412341234}" type="slidenum">
              <a:rPr b="0" i="0" lang="en-US" sz="1300" u="none">
                <a:solidFill>
                  <a:srgbClr val="000000"/>
                </a:solidFill>
                <a:latin typeface="Arial"/>
                <a:ea typeface="Arial"/>
                <a:cs typeface="Arial"/>
                <a:sym typeface="Arial"/>
              </a:rPr>
              <a:t>‹#›</a:t>
            </a:fld>
            <a:endParaRPr/>
          </a:p>
        </p:txBody>
      </p:sp>
      <p:sp>
        <p:nvSpPr>
          <p:cNvPr id="872" name="Google Shape;872;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3" name="Google Shape;873;p7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75:notes"/>
          <p:cNvSpPr txBox="1"/>
          <p:nvPr/>
        </p:nvSpPr>
        <p:spPr>
          <a:xfrm>
            <a:off x="0" y="0"/>
            <a:ext cx="3170237" cy="479425"/>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The Bash Shell</a:t>
            </a:r>
            <a:endParaRPr/>
          </a:p>
        </p:txBody>
      </p:sp>
      <p:sp>
        <p:nvSpPr>
          <p:cNvPr id="885" name="Google Shape;885;p75: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Copyright Department of Computer Science, Northern Illinois University, 2005</a:t>
            </a:r>
            <a:endParaRPr/>
          </a:p>
        </p:txBody>
      </p:sp>
      <p:sp>
        <p:nvSpPr>
          <p:cNvPr id="886" name="Google Shape;886;p7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09-</a:t>
            </a:r>
            <a:fld id="{00000000-1234-1234-1234-123412341234}" type="slidenum">
              <a:rPr b="0" i="0" lang="en-US" sz="1300" u="none">
                <a:solidFill>
                  <a:srgbClr val="000000"/>
                </a:solidFill>
                <a:latin typeface="Arial"/>
                <a:ea typeface="Arial"/>
                <a:cs typeface="Arial"/>
                <a:sym typeface="Arial"/>
              </a:rPr>
              <a:t>‹#›</a:t>
            </a:fld>
            <a:endParaRPr/>
          </a:p>
        </p:txBody>
      </p:sp>
      <p:sp>
        <p:nvSpPr>
          <p:cNvPr id="887" name="Google Shape;887;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8" name="Google Shape;888;p7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7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900" name="Google Shape;900;p7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1" name="Google Shape;901;p7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7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908" name="Google Shape;908;p7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9" name="Google Shape;909;p7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6" name="Google Shape;916;p7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3" name="Google Shape;923;p7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8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0" name="Google Shape;930;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8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7" name="Google Shape;937;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8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4" name="Google Shape;944;p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800"/>
              <a:buFont typeface="Verdana"/>
              <a:buNone/>
            </a:pPr>
            <a:fld id="{00000000-1234-1234-1234-123412341234}" type="slidenum">
              <a:rPr b="0" i="0" lang="en-US" sz="1800" u="none">
                <a:solidFill>
                  <a:srgbClr val="000000"/>
                </a:solidFill>
                <a:latin typeface="Verdana"/>
                <a:ea typeface="Verdana"/>
                <a:cs typeface="Verdana"/>
                <a:sym typeface="Verdana"/>
              </a:rPr>
              <a:t>‹#›</a:t>
            </a:fld>
            <a:endParaRPr/>
          </a:p>
        </p:txBody>
      </p:sp>
      <p:sp>
        <p:nvSpPr>
          <p:cNvPr id="122" name="Google Shape;122;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8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51" name="Google Shape;951;p8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8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58" name="Google Shape;958;p8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8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5" name="Google Shape;965;p8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8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2" name="Google Shape;972;p8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8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9" name="Google Shape;979;p8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8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6" name="Google Shape;986;p8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8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93" name="Google Shape;993;p8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9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00" name="Google Shape;1000;p9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9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07" name="Google Shape;1007;p9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9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14" name="Google Shape;1014;p9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97"/>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0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07"/>
          <p:cNvSpPr txBox="1"/>
          <p:nvPr>
            <p:ph idx="1" type="body"/>
          </p:nvPr>
        </p:nvSpPr>
        <p:spPr>
          <a:xfrm>
            <a:off x="457200" y="1163637"/>
            <a:ext cx="4038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sz="1800">
                <a:latin typeface="Times New Roman"/>
                <a:ea typeface="Times New Roman"/>
                <a:cs typeface="Times New Roman"/>
                <a:sym typeface="Times New Roman"/>
              </a:defRPr>
            </a:lvl1pPr>
            <a:lvl2pPr indent="-320040" lvl="1" marL="914400" algn="l">
              <a:spcBef>
                <a:spcPts val="630"/>
              </a:spcBef>
              <a:spcAft>
                <a:spcPts val="0"/>
              </a:spcAft>
              <a:buSzPts val="1440"/>
              <a:buChar char="●"/>
              <a:defRPr sz="1800">
                <a:latin typeface="Times New Roman"/>
                <a:ea typeface="Times New Roman"/>
                <a:cs typeface="Times New Roman"/>
                <a:sym typeface="Times New Roman"/>
              </a:defRPr>
            </a:lvl2pPr>
            <a:lvl3pPr indent="-314325" lvl="2" marL="1371600" algn="l">
              <a:spcBef>
                <a:spcPts val="630"/>
              </a:spcBef>
              <a:spcAft>
                <a:spcPts val="0"/>
              </a:spcAft>
              <a:buSzPts val="1350"/>
              <a:buChar char="4"/>
              <a:defRPr sz="1800">
                <a:latin typeface="Times New Roman"/>
                <a:ea typeface="Times New Roman"/>
                <a:cs typeface="Times New Roman"/>
                <a:sym typeface="Times New Roman"/>
              </a:defRPr>
            </a:lvl3pPr>
            <a:lvl4pPr indent="-314325" lvl="3" marL="1828800" algn="l">
              <a:spcBef>
                <a:spcPts val="630"/>
              </a:spcBef>
              <a:spcAft>
                <a:spcPts val="0"/>
              </a:spcAft>
              <a:buSzPts val="1350"/>
              <a:buFont typeface="Times New Roman"/>
              <a:buChar char="–"/>
              <a:defRPr sz="1800">
                <a:latin typeface="Times New Roman"/>
                <a:ea typeface="Times New Roman"/>
                <a:cs typeface="Times New Roman"/>
                <a:sym typeface="Times New Roman"/>
              </a:defRPr>
            </a:lvl4pPr>
            <a:lvl5pPr indent="-314325" lvl="4" marL="2286000" algn="l">
              <a:spcBef>
                <a:spcPts val="630"/>
              </a:spcBef>
              <a:spcAft>
                <a:spcPts val="0"/>
              </a:spcAft>
              <a:buSzPts val="1350"/>
              <a:buFont typeface="Times New Roman"/>
              <a:buChar char="»"/>
              <a:defRPr sz="1800">
                <a:latin typeface="Times New Roman"/>
                <a:ea typeface="Times New Roman"/>
                <a:cs typeface="Times New Roman"/>
                <a:sym typeface="Times New Roman"/>
              </a:defRPr>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58" name="Google Shape;58;p107"/>
          <p:cNvSpPr txBox="1"/>
          <p:nvPr>
            <p:ph idx="2" type="body"/>
          </p:nvPr>
        </p:nvSpPr>
        <p:spPr>
          <a:xfrm>
            <a:off x="4648202" y="1163636"/>
            <a:ext cx="4038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sz="1800">
                <a:latin typeface="Times New Roman"/>
                <a:ea typeface="Times New Roman"/>
                <a:cs typeface="Times New Roman"/>
                <a:sym typeface="Times New Roman"/>
              </a:defRPr>
            </a:lvl1pPr>
            <a:lvl2pPr indent="-320040" lvl="1" marL="914400" algn="l">
              <a:spcBef>
                <a:spcPts val="630"/>
              </a:spcBef>
              <a:spcAft>
                <a:spcPts val="0"/>
              </a:spcAft>
              <a:buSzPts val="1440"/>
              <a:buChar char="●"/>
              <a:defRPr sz="1800">
                <a:latin typeface="Times New Roman"/>
                <a:ea typeface="Times New Roman"/>
                <a:cs typeface="Times New Roman"/>
                <a:sym typeface="Times New Roman"/>
              </a:defRPr>
            </a:lvl2pPr>
            <a:lvl3pPr indent="-314325" lvl="2" marL="1371600" algn="l">
              <a:spcBef>
                <a:spcPts val="630"/>
              </a:spcBef>
              <a:spcAft>
                <a:spcPts val="0"/>
              </a:spcAft>
              <a:buSzPts val="1350"/>
              <a:buChar char="4"/>
              <a:defRPr sz="1800">
                <a:latin typeface="Times New Roman"/>
                <a:ea typeface="Times New Roman"/>
                <a:cs typeface="Times New Roman"/>
                <a:sym typeface="Times New Roman"/>
              </a:defRPr>
            </a:lvl3pPr>
            <a:lvl4pPr indent="-314325" lvl="3" marL="1828800" algn="l">
              <a:spcBef>
                <a:spcPts val="630"/>
              </a:spcBef>
              <a:spcAft>
                <a:spcPts val="0"/>
              </a:spcAft>
              <a:buSzPts val="1350"/>
              <a:buFont typeface="Times New Roman"/>
              <a:buChar char="–"/>
              <a:defRPr sz="1800">
                <a:latin typeface="Times New Roman"/>
                <a:ea typeface="Times New Roman"/>
                <a:cs typeface="Times New Roman"/>
                <a:sym typeface="Times New Roman"/>
              </a:defRPr>
            </a:lvl4pPr>
            <a:lvl5pPr indent="-314325" lvl="4" marL="2286000" algn="l">
              <a:spcBef>
                <a:spcPts val="630"/>
              </a:spcBef>
              <a:spcAft>
                <a:spcPts val="0"/>
              </a:spcAft>
              <a:buSzPts val="1350"/>
              <a:buFont typeface="Times New Roman"/>
              <a:buChar char="»"/>
              <a:defRPr sz="1800">
                <a:latin typeface="Times New Roman"/>
                <a:ea typeface="Times New Roman"/>
                <a:cs typeface="Times New Roman"/>
                <a:sym typeface="Times New Roman"/>
              </a:defRPr>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0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0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9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99"/>
          <p:cNvSpPr txBox="1"/>
          <p:nvPr>
            <p:ph idx="1" type="body"/>
          </p:nvPr>
        </p:nvSpPr>
        <p:spPr>
          <a:xfrm>
            <a:off x="383663" y="1163637"/>
            <a:ext cx="8229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atin typeface="Times New Roman"/>
                <a:ea typeface="Times New Roman"/>
                <a:cs typeface="Times New Roman"/>
                <a:sym typeface="Times New Roman"/>
              </a:defRPr>
            </a:lvl1pPr>
            <a:lvl2pPr indent="-320040" lvl="1" marL="914400" algn="l">
              <a:spcBef>
                <a:spcPts val="630"/>
              </a:spcBef>
              <a:spcAft>
                <a:spcPts val="0"/>
              </a:spcAft>
              <a:buSzPts val="1440"/>
              <a:buChar char="●"/>
              <a:defRPr>
                <a:latin typeface="Times New Roman"/>
                <a:ea typeface="Times New Roman"/>
                <a:cs typeface="Times New Roman"/>
                <a:sym typeface="Times New Roman"/>
              </a:defRPr>
            </a:lvl2pPr>
            <a:lvl3pPr indent="-314325" lvl="2" marL="1371600" algn="l">
              <a:spcBef>
                <a:spcPts val="630"/>
              </a:spcBef>
              <a:spcAft>
                <a:spcPts val="0"/>
              </a:spcAft>
              <a:buSzPts val="1350"/>
              <a:buChar char="4"/>
              <a:defRPr>
                <a:latin typeface="Times New Roman"/>
                <a:ea typeface="Times New Roman"/>
                <a:cs typeface="Times New Roman"/>
                <a:sym typeface="Times New Roman"/>
              </a:defRPr>
            </a:lvl3pPr>
            <a:lvl4pPr indent="-314325" lvl="3" marL="1828800" algn="l">
              <a:spcBef>
                <a:spcPts val="630"/>
              </a:spcBef>
              <a:spcAft>
                <a:spcPts val="0"/>
              </a:spcAft>
              <a:buSzPts val="1350"/>
              <a:buFont typeface="Times New Roman"/>
              <a:buChar char="–"/>
              <a:defRPr>
                <a:latin typeface="Times New Roman"/>
                <a:ea typeface="Times New Roman"/>
                <a:cs typeface="Times New Roman"/>
                <a:sym typeface="Times New Roman"/>
              </a:defRPr>
            </a:lvl4pPr>
            <a:lvl5pPr indent="-314325" lvl="4" marL="2286000" algn="l">
              <a:spcBef>
                <a:spcPts val="630"/>
              </a:spcBef>
              <a:spcAft>
                <a:spcPts val="0"/>
              </a:spcAft>
              <a:buSzPts val="1350"/>
              <a:buFont typeface="Times New Roman"/>
              <a:buChar char="»"/>
              <a:defRPr>
                <a:latin typeface="Times New Roman"/>
                <a:ea typeface="Times New Roman"/>
                <a:cs typeface="Times New Roman"/>
                <a:sym typeface="Times New Roman"/>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0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101"/>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101"/>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10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102"/>
          <p:cNvSpPr txBox="1"/>
          <p:nvPr>
            <p:ph idx="1" type="body"/>
          </p:nvPr>
        </p:nvSpPr>
        <p:spPr>
          <a:xfrm rot="5400000">
            <a:off x="2655887" y="-615951"/>
            <a:ext cx="4530725" cy="82296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10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0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1120"/>
              </a:spcBef>
              <a:spcAft>
                <a:spcPts val="0"/>
              </a:spcAft>
              <a:buClr>
                <a:srgbClr val="993300"/>
              </a:buClr>
              <a:buSzPts val="2880"/>
              <a:buFont typeface="Arial"/>
              <a:buNone/>
              <a:defRPr sz="3200">
                <a:solidFill>
                  <a:schemeClr val="dk1"/>
                </a:solidFill>
                <a:latin typeface="Helvetica Neue"/>
                <a:ea typeface="Helvetica Neue"/>
                <a:cs typeface="Helvetica Neue"/>
                <a:sym typeface="Helvetica Neue"/>
              </a:defRPr>
            </a:lvl1pPr>
            <a:lvl2pPr lvl="1" marR="0" rtl="0" algn="l">
              <a:spcBef>
                <a:spcPts val="980"/>
              </a:spcBef>
              <a:spcAft>
                <a:spcPts val="0"/>
              </a:spcAft>
              <a:buClr>
                <a:srgbClr val="CC6600"/>
              </a:buClr>
              <a:buSzPts val="224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spcBef>
                <a:spcPts val="840"/>
              </a:spcBef>
              <a:spcAft>
                <a:spcPts val="0"/>
              </a:spcAft>
              <a:buClr>
                <a:srgbClr val="009900"/>
              </a:buClr>
              <a:buSzPts val="1800"/>
              <a:buFont typeface="Arimo"/>
              <a:buNone/>
              <a:defRPr b="0" i="0" sz="2400" u="none" cap="none" strike="noStrike">
                <a:solidFill>
                  <a:schemeClr val="dk1"/>
                </a:solidFill>
                <a:latin typeface="Helvetica Neue"/>
                <a:ea typeface="Helvetica Neue"/>
                <a:cs typeface="Helvetica Neue"/>
                <a:sym typeface="Helvetica Neue"/>
              </a:defRPr>
            </a:lvl3pPr>
            <a:lvl4pPr lvl="3" marR="0" rtl="0" algn="l">
              <a:spcBef>
                <a:spcPts val="700"/>
              </a:spcBef>
              <a:spcAft>
                <a:spcPts val="0"/>
              </a:spcAft>
              <a:buClr>
                <a:schemeClr val="hlink"/>
              </a:buClr>
              <a:buSzPts val="1500"/>
              <a:buFont typeface="Helvetica Neue"/>
              <a:buNone/>
              <a:defRPr b="0" i="0" sz="2000" u="none" cap="none" strike="noStrike">
                <a:solidFill>
                  <a:schemeClr val="dk1"/>
                </a:solidFill>
                <a:latin typeface="Helvetica Neue"/>
                <a:ea typeface="Helvetica Neue"/>
                <a:cs typeface="Helvetica Neue"/>
                <a:sym typeface="Helvetica Neue"/>
              </a:defRPr>
            </a:lvl4pPr>
            <a:lvl5pPr lvl="4"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5pPr>
            <a:lvl6pPr lvl="5"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6pPr>
            <a:lvl7pPr lvl="6"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7pPr>
            <a:lvl8pPr lvl="7"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8pPr>
            <a:lvl9pPr lvl="8" marR="0" rtl="0" algn="l">
              <a:spcBef>
                <a:spcPts val="700"/>
              </a:spcBef>
              <a:spcAft>
                <a:spcPts val="0"/>
              </a:spcAft>
              <a:buClr>
                <a:srgbClr val="FF0066"/>
              </a:buClr>
              <a:buSzPts val="1500"/>
              <a:buFont typeface="Helvetica Neue"/>
              <a:buNone/>
              <a:defRPr b="0" i="0" sz="2000" u="none" cap="none" strike="noStrike">
                <a:solidFill>
                  <a:schemeClr val="dk1"/>
                </a:solidFill>
                <a:latin typeface="Helvetica Neue"/>
                <a:ea typeface="Helvetica Neue"/>
                <a:cs typeface="Helvetica Neue"/>
                <a:sym typeface="Helvetica Neue"/>
              </a:defRPr>
            </a:lvl9pPr>
          </a:lstStyle>
          <a:p/>
        </p:txBody>
      </p:sp>
      <p:sp>
        <p:nvSpPr>
          <p:cNvPr id="43" name="Google Shape;43;p10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10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10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47" name="Google Shape;47;p10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06"/>
          <p:cNvSpPr txBox="1"/>
          <p:nvPr>
            <p:ph type="title"/>
          </p:nvPr>
        </p:nvSpPr>
        <p:spPr>
          <a:xfrm>
            <a:off x="457200" y="274638"/>
            <a:ext cx="8229600" cy="561104"/>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06"/>
          <p:cNvSpPr txBox="1"/>
          <p:nvPr>
            <p:ph idx="1" type="body"/>
          </p:nvPr>
        </p:nvSpPr>
        <p:spPr>
          <a:xfrm>
            <a:off x="457200" y="1063165"/>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630"/>
              </a:spcBef>
              <a:spcAft>
                <a:spcPts val="0"/>
              </a:spcAft>
              <a:buSzPts val="1620"/>
              <a:buNone/>
              <a:defRPr b="1" sz="1800">
                <a:latin typeface="Times New Roman"/>
                <a:ea typeface="Times New Roman"/>
                <a:cs typeface="Times New Roman"/>
                <a:sym typeface="Times New Roman"/>
              </a:defRPr>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52" name="Google Shape;52;p106"/>
          <p:cNvSpPr txBox="1"/>
          <p:nvPr>
            <p:ph idx="2" type="body"/>
          </p:nvPr>
        </p:nvSpPr>
        <p:spPr>
          <a:xfrm>
            <a:off x="457200" y="1855325"/>
            <a:ext cx="4040188" cy="395128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sz="1800">
                <a:latin typeface="Times New Roman"/>
                <a:ea typeface="Times New Roman"/>
                <a:cs typeface="Times New Roman"/>
                <a:sym typeface="Times New Roman"/>
              </a:defRPr>
            </a:lvl1pPr>
            <a:lvl2pPr indent="-320040" lvl="1" marL="914400" algn="l">
              <a:spcBef>
                <a:spcPts val="630"/>
              </a:spcBef>
              <a:spcAft>
                <a:spcPts val="0"/>
              </a:spcAft>
              <a:buSzPts val="1440"/>
              <a:buChar char="●"/>
              <a:defRPr sz="1800">
                <a:latin typeface="Times New Roman"/>
                <a:ea typeface="Times New Roman"/>
                <a:cs typeface="Times New Roman"/>
                <a:sym typeface="Times New Roman"/>
              </a:defRPr>
            </a:lvl2pPr>
            <a:lvl3pPr indent="-314325" lvl="2" marL="1371600" algn="l">
              <a:spcBef>
                <a:spcPts val="630"/>
              </a:spcBef>
              <a:spcAft>
                <a:spcPts val="0"/>
              </a:spcAft>
              <a:buSzPts val="1350"/>
              <a:buChar char="4"/>
              <a:defRPr sz="1800">
                <a:latin typeface="Times New Roman"/>
                <a:ea typeface="Times New Roman"/>
                <a:cs typeface="Times New Roman"/>
                <a:sym typeface="Times New Roman"/>
              </a:defRPr>
            </a:lvl3pPr>
            <a:lvl4pPr indent="-314325" lvl="3" marL="1828800" algn="l">
              <a:spcBef>
                <a:spcPts val="630"/>
              </a:spcBef>
              <a:spcAft>
                <a:spcPts val="0"/>
              </a:spcAft>
              <a:buSzPts val="1350"/>
              <a:buFont typeface="Times New Roman"/>
              <a:buChar char="–"/>
              <a:defRPr sz="1800">
                <a:latin typeface="Times New Roman"/>
                <a:ea typeface="Times New Roman"/>
                <a:cs typeface="Times New Roman"/>
                <a:sym typeface="Times New Roman"/>
              </a:defRPr>
            </a:lvl4pPr>
            <a:lvl5pPr indent="-314325" lvl="4" marL="2286000" algn="l">
              <a:spcBef>
                <a:spcPts val="630"/>
              </a:spcBef>
              <a:spcAft>
                <a:spcPts val="0"/>
              </a:spcAft>
              <a:buSzPts val="1350"/>
              <a:buFont typeface="Times New Roman"/>
              <a:buChar char="»"/>
              <a:defRPr sz="1800">
                <a:latin typeface="Times New Roman"/>
                <a:ea typeface="Times New Roman"/>
                <a:cs typeface="Times New Roman"/>
                <a:sym typeface="Times New Roman"/>
              </a:defRPr>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53" name="Google Shape;53;p106"/>
          <p:cNvSpPr txBox="1"/>
          <p:nvPr>
            <p:ph idx="3" type="body"/>
          </p:nvPr>
        </p:nvSpPr>
        <p:spPr>
          <a:xfrm>
            <a:off x="4645024" y="1077275"/>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630"/>
              </a:spcBef>
              <a:spcAft>
                <a:spcPts val="0"/>
              </a:spcAft>
              <a:buSzPts val="1620"/>
              <a:buNone/>
              <a:defRPr b="1" sz="1800">
                <a:latin typeface="Times New Roman"/>
                <a:ea typeface="Times New Roman"/>
                <a:cs typeface="Times New Roman"/>
                <a:sym typeface="Times New Roman"/>
              </a:defRPr>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54" name="Google Shape;54;p106"/>
          <p:cNvSpPr txBox="1"/>
          <p:nvPr>
            <p:ph idx="4" type="body"/>
          </p:nvPr>
        </p:nvSpPr>
        <p:spPr>
          <a:xfrm>
            <a:off x="4645024" y="1855325"/>
            <a:ext cx="4041775" cy="395128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sz="1800">
                <a:latin typeface="Times New Roman"/>
                <a:ea typeface="Times New Roman"/>
                <a:cs typeface="Times New Roman"/>
                <a:sym typeface="Times New Roman"/>
              </a:defRPr>
            </a:lvl1pPr>
            <a:lvl2pPr indent="-320040" lvl="1" marL="914400" algn="l">
              <a:spcBef>
                <a:spcPts val="630"/>
              </a:spcBef>
              <a:spcAft>
                <a:spcPts val="0"/>
              </a:spcAft>
              <a:buSzPts val="1440"/>
              <a:buChar char="●"/>
              <a:defRPr sz="1800">
                <a:latin typeface="Times New Roman"/>
                <a:ea typeface="Times New Roman"/>
                <a:cs typeface="Times New Roman"/>
                <a:sym typeface="Times New Roman"/>
              </a:defRPr>
            </a:lvl2pPr>
            <a:lvl3pPr indent="-314325" lvl="2" marL="1371600" algn="l">
              <a:spcBef>
                <a:spcPts val="630"/>
              </a:spcBef>
              <a:spcAft>
                <a:spcPts val="0"/>
              </a:spcAft>
              <a:buSzPts val="1350"/>
              <a:buChar char="4"/>
              <a:defRPr sz="1800">
                <a:latin typeface="Times New Roman"/>
                <a:ea typeface="Times New Roman"/>
                <a:cs typeface="Times New Roman"/>
                <a:sym typeface="Times New Roman"/>
              </a:defRPr>
            </a:lvl3pPr>
            <a:lvl4pPr indent="-314325" lvl="3" marL="1828800" algn="l">
              <a:spcBef>
                <a:spcPts val="630"/>
              </a:spcBef>
              <a:spcAft>
                <a:spcPts val="0"/>
              </a:spcAft>
              <a:buSzPts val="1350"/>
              <a:buFont typeface="Times New Roman"/>
              <a:buChar char="–"/>
              <a:defRPr sz="1800">
                <a:latin typeface="Times New Roman"/>
                <a:ea typeface="Times New Roman"/>
                <a:cs typeface="Times New Roman"/>
                <a:sym typeface="Times New Roman"/>
              </a:defRPr>
            </a:lvl4pPr>
            <a:lvl5pPr indent="-314325" lvl="4" marL="2286000" algn="l">
              <a:spcBef>
                <a:spcPts val="630"/>
              </a:spcBef>
              <a:spcAft>
                <a:spcPts val="0"/>
              </a:spcAft>
              <a:buSzPts val="1350"/>
              <a:buFont typeface="Times New Roman"/>
              <a:buChar char="»"/>
              <a:defRPr sz="1800">
                <a:latin typeface="Times New Roman"/>
                <a:ea typeface="Times New Roman"/>
                <a:cs typeface="Times New Roman"/>
                <a:sym typeface="Times New Roman"/>
              </a:defRPr>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96"/>
          <p:cNvGrpSpPr/>
          <p:nvPr/>
        </p:nvGrpSpPr>
        <p:grpSpPr>
          <a:xfrm>
            <a:off x="198437" y="2960687"/>
            <a:ext cx="8610600" cy="201612"/>
            <a:chOff x="125" y="1865"/>
            <a:chExt cx="5424" cy="127"/>
          </a:xfrm>
        </p:grpSpPr>
        <p:sp>
          <p:nvSpPr>
            <p:cNvPr id="11" name="Google Shape;11;p96"/>
            <p:cNvSpPr txBox="1"/>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 name="Google Shape;12;p96"/>
            <p:cNvSpPr txBox="1"/>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96"/>
            <p:cNvSpPr txBox="1"/>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pic>
        <p:nvPicPr>
          <p:cNvPr descr="dino_4" id="14" name="Google Shape;14;p96"/>
          <p:cNvPicPr preferRelativeResize="0"/>
          <p:nvPr/>
        </p:nvPicPr>
        <p:blipFill rotWithShape="1">
          <a:blip r:embed="rId1">
            <a:alphaModFix/>
          </a:blip>
          <a:srcRect b="0" l="0" r="0" t="0"/>
          <a:stretch/>
        </p:blipFill>
        <p:spPr>
          <a:xfrm>
            <a:off x="823912" y="3741737"/>
            <a:ext cx="2060575" cy="1593850"/>
          </a:xfrm>
          <a:prstGeom prst="rect">
            <a:avLst/>
          </a:prstGeom>
          <a:noFill/>
          <a:ln cap="flat" cmpd="sng" w="76200">
            <a:solidFill>
              <a:srgbClr val="336699"/>
            </a:solidFill>
            <a:prstDash val="solid"/>
            <a:miter lim="800000"/>
            <a:headEnd len="sm" w="sm" type="none"/>
            <a:tailEnd len="sm" w="sm" type="none"/>
          </a:ln>
        </p:spPr>
      </p:pic>
      <p:sp>
        <p:nvSpPr>
          <p:cNvPr id="15" name="Google Shape;15;p96"/>
          <p:cNvSpPr txBox="1"/>
          <p:nvPr/>
        </p:nvSpPr>
        <p:spPr>
          <a:xfrm>
            <a:off x="685800" y="3594100"/>
            <a:ext cx="2336800" cy="1887537"/>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96"/>
          <p:cNvSpPr txBox="1"/>
          <p:nvPr/>
        </p:nvSpPr>
        <p:spPr>
          <a:xfrm>
            <a:off x="3584575" y="3938587"/>
            <a:ext cx="4708525"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6699"/>
              </a:buClr>
              <a:buSzPts val="1800"/>
              <a:buFont typeface="Helvetica Neue"/>
              <a:buNone/>
            </a:pPr>
            <a:r>
              <a:rPr b="1" i="0" lang="en-US" sz="1800" u="none">
                <a:solidFill>
                  <a:srgbClr val="336699"/>
                </a:solidFill>
                <a:latin typeface="Helvetica Neue"/>
                <a:ea typeface="Helvetica Neue"/>
                <a:cs typeface="Helvetica Neue"/>
                <a:sym typeface="Helvetica Neue"/>
              </a:rPr>
              <a:t>Textbook Reference:</a:t>
            </a:r>
            <a:endParaRPr/>
          </a:p>
          <a:p>
            <a:pPr indent="0" lvl="0" marL="0" marR="0" rtl="0" algn="ctr">
              <a:lnSpc>
                <a:spcPct val="100000"/>
              </a:lnSpc>
              <a:spcBef>
                <a:spcPts val="900"/>
              </a:spcBef>
              <a:spcAft>
                <a:spcPts val="0"/>
              </a:spcAft>
              <a:buClr>
                <a:srgbClr val="336699"/>
              </a:buClr>
              <a:buSzPts val="1800"/>
              <a:buFont typeface="Helvetica Neue"/>
              <a:buNone/>
            </a:pPr>
            <a:r>
              <a:rPr b="1" i="0" lang="en-US" sz="1800" u="none">
                <a:solidFill>
                  <a:srgbClr val="336699"/>
                </a:solidFill>
                <a:latin typeface="Helvetica Neue"/>
                <a:ea typeface="Helvetica Neue"/>
                <a:cs typeface="Helvetica Neue"/>
                <a:sym typeface="Helvetica Neue"/>
              </a:rPr>
              <a:t>Operating System Concepts – 9</a:t>
            </a:r>
            <a:r>
              <a:rPr b="1" baseline="30000" i="0" lang="en-US" sz="1800" u="none">
                <a:solidFill>
                  <a:srgbClr val="336699"/>
                </a:solidFill>
                <a:latin typeface="Helvetica Neue"/>
                <a:ea typeface="Helvetica Neue"/>
                <a:cs typeface="Helvetica Neue"/>
                <a:sym typeface="Helvetica Neue"/>
              </a:rPr>
              <a:t>th</a:t>
            </a:r>
            <a:r>
              <a:rPr b="1" i="0" lang="en-US" sz="1800" u="none">
                <a:solidFill>
                  <a:srgbClr val="336699"/>
                </a:solidFill>
                <a:latin typeface="Helvetica Neue"/>
                <a:ea typeface="Helvetica Neue"/>
                <a:cs typeface="Helvetica Neue"/>
                <a:sym typeface="Helvetica Neue"/>
              </a:rPr>
              <a:t> Edition</a:t>
            </a:r>
            <a:endParaRPr/>
          </a:p>
          <a:p>
            <a:pPr indent="0" lvl="0" marL="0" marR="0" rtl="0" algn="ctr">
              <a:lnSpc>
                <a:spcPct val="100000"/>
              </a:lnSpc>
              <a:spcBef>
                <a:spcPts val="900"/>
              </a:spcBef>
              <a:spcAft>
                <a:spcPts val="0"/>
              </a:spcAft>
              <a:buClr>
                <a:srgbClr val="336699"/>
              </a:buClr>
              <a:buSzPts val="1800"/>
              <a:buFont typeface="Helvetica Neue"/>
              <a:buNone/>
            </a:pPr>
            <a:r>
              <a:rPr b="1" i="0" lang="en-US" sz="1800" u="none">
                <a:solidFill>
                  <a:srgbClr val="336699"/>
                </a:solidFill>
                <a:latin typeface="Helvetica Neue"/>
                <a:ea typeface="Helvetica Neue"/>
                <a:cs typeface="Helvetica Neue"/>
                <a:sym typeface="Helvetica Neue"/>
              </a:rPr>
              <a:t>Silberschatz, Galvin and Gagne ©2013</a:t>
            </a:r>
            <a:endParaRPr/>
          </a:p>
        </p:txBody>
      </p:sp>
      <p:sp>
        <p:nvSpPr>
          <p:cNvPr id="17" name="Google Shape;17;p9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8" name="Google Shape;18;p96"/>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pic>
        <p:nvPicPr>
          <p:cNvPr descr="dino_3" id="22" name="Google Shape;22;p98"/>
          <p:cNvPicPr preferRelativeResize="0"/>
          <p:nvPr/>
        </p:nvPicPr>
        <p:blipFill rotWithShape="1">
          <a:blip r:embed="rId1">
            <a:alphaModFix/>
          </a:blip>
          <a:srcRect b="0" l="0" r="0" t="0"/>
          <a:stretch/>
        </p:blipFill>
        <p:spPr>
          <a:xfrm>
            <a:off x="285750" y="0"/>
            <a:ext cx="1195387" cy="908050"/>
          </a:xfrm>
          <a:prstGeom prst="rect">
            <a:avLst/>
          </a:prstGeom>
          <a:noFill/>
          <a:ln>
            <a:noFill/>
          </a:ln>
        </p:spPr>
      </p:pic>
      <p:sp>
        <p:nvSpPr>
          <p:cNvPr id="23" name="Google Shape;23;p9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24" name="Google Shape;24;p98"/>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cxnSp>
        <p:nvCxnSpPr>
          <p:cNvPr id="25" name="Google Shape;25;p98"/>
          <p:cNvCxnSpPr/>
          <p:nvPr/>
        </p:nvCxnSpPr>
        <p:spPr>
          <a:xfrm>
            <a:off x="457200" y="860425"/>
            <a:ext cx="8077200" cy="0"/>
          </a:xfrm>
          <a:prstGeom prst="straightConnector1">
            <a:avLst/>
          </a:prstGeom>
          <a:noFill/>
          <a:ln cap="flat" cmpd="sng" w="19050">
            <a:solidFill>
              <a:srgbClr val="336699"/>
            </a:solidFill>
            <a:prstDash val="solid"/>
            <a:miter lim="800000"/>
            <a:headEnd len="med" w="med" type="none"/>
            <a:tailEnd len="med" w="med" type="none"/>
          </a:ln>
        </p:spPr>
      </p:cxnSp>
      <p:sp>
        <p:nvSpPr>
          <p:cNvPr id="26" name="Google Shape;26;p98"/>
          <p:cNvSpPr txBox="1"/>
          <p:nvPr/>
        </p:nvSpPr>
        <p:spPr>
          <a:xfrm>
            <a:off x="4308475" y="6613525"/>
            <a:ext cx="342900"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fld id="{00000000-1234-1234-1234-123412341234}" type="slidenum">
              <a:rPr b="1" i="0" lang="en-US" sz="1000" u="none">
                <a:solidFill>
                  <a:srgbClr val="006699"/>
                </a:solidFill>
                <a:latin typeface="Helvetica Neue"/>
                <a:ea typeface="Helvetica Neue"/>
                <a:cs typeface="Helvetica Neue"/>
                <a:sym typeface="Helvetica Neue"/>
              </a:rPr>
              <a:t>‹#›</a:t>
            </a:fld>
            <a:endParaRPr/>
          </a:p>
        </p:txBody>
      </p:sp>
      <p:sp>
        <p:nvSpPr>
          <p:cNvPr id="27" name="Google Shape;27;p98"/>
          <p:cNvSpPr txBox="1"/>
          <p:nvPr/>
        </p:nvSpPr>
        <p:spPr>
          <a:xfrm>
            <a:off x="0" y="6619875"/>
            <a:ext cx="2857500" cy="246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Dept. of Computer Science and Engineering</a:t>
            </a:r>
            <a:endParaRPr/>
          </a:p>
        </p:txBody>
      </p:sp>
      <p:pic>
        <p:nvPicPr>
          <p:cNvPr id="28" name="Google Shape;28;p98"/>
          <p:cNvPicPr preferRelativeResize="0"/>
          <p:nvPr/>
        </p:nvPicPr>
        <p:blipFill rotWithShape="1">
          <a:blip r:embed="rId2">
            <a:alphaModFix/>
          </a:blip>
          <a:srcRect b="31660" l="0" r="0" t="30589"/>
          <a:stretch/>
        </p:blipFill>
        <p:spPr>
          <a:xfrm>
            <a:off x="8040687" y="6489700"/>
            <a:ext cx="995362" cy="3762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Bash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6881f579f_0_25"/>
          <p:cNvSpPr txBox="1"/>
          <p:nvPr>
            <p:ph type="title"/>
          </p:nvPr>
        </p:nvSpPr>
        <p:spPr>
          <a:xfrm>
            <a:off x="457200" y="277812"/>
            <a:ext cx="82296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Basic Shell Programming</a:t>
            </a:r>
            <a:endParaRPr/>
          </a:p>
        </p:txBody>
      </p:sp>
      <p:sp>
        <p:nvSpPr>
          <p:cNvPr id="132" name="Google Shape;132;ge6881f579f_0_25"/>
          <p:cNvSpPr txBox="1"/>
          <p:nvPr>
            <p:ph idx="1" type="body"/>
          </p:nvPr>
        </p:nvSpPr>
        <p:spPr>
          <a:xfrm>
            <a:off x="384175" y="1163637"/>
            <a:ext cx="8229600" cy="4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Times New Roman"/>
                <a:ea typeface="Times New Roman"/>
                <a:cs typeface="Times New Roman"/>
                <a:sym typeface="Times New Roman"/>
              </a:rPr>
              <a:t>A script is a file that contains shell commands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data structure: variables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control structure: sequence, decision, loop</a:t>
            </a:r>
            <a:endParaRPr/>
          </a:p>
          <a:p>
            <a:pPr indent="-342900" lvl="0" marL="342900" marR="0" rtl="0" algn="l">
              <a:lnSpc>
                <a:spcPct val="100000"/>
              </a:lnSpc>
              <a:spcBef>
                <a:spcPts val="630"/>
              </a:spcBef>
              <a:spcAft>
                <a:spcPts val="0"/>
              </a:spcAft>
              <a:buClr>
                <a:srgbClr val="993300"/>
              </a:buClr>
              <a:buSzPts val="1620"/>
              <a:buFont typeface="Arial"/>
              <a:buChar char="●"/>
            </a:pPr>
            <a:r>
              <a:rPr lang="en-US"/>
              <a:t>Starting</a:t>
            </a:r>
            <a:r>
              <a:rPr b="0" i="0" lang="en-US" sz="1800" u="none" cap="none" strike="noStrike">
                <a:solidFill>
                  <a:schemeClr val="dk1"/>
                </a:solidFill>
                <a:latin typeface="Times New Roman"/>
                <a:ea typeface="Times New Roman"/>
                <a:cs typeface="Times New Roman"/>
                <a:sym typeface="Times New Roman"/>
              </a:rPr>
              <a:t> line for bash shell script:</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Courier New"/>
                <a:ea typeface="Courier New"/>
                <a:cs typeface="Courier New"/>
                <a:sym typeface="Courier New"/>
              </a:rPr>
              <a:t>#! /bin/bash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cap="none" strike="noStrike">
                <a:solidFill>
                  <a:schemeClr val="dk1"/>
                </a:solidFill>
                <a:latin typeface="Courier New"/>
                <a:ea typeface="Courier New"/>
                <a:cs typeface="Courier New"/>
                <a:sym typeface="Courier New"/>
              </a:rPr>
              <a:t>	#! /bin/sh</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Times New Roman"/>
                <a:ea typeface="Times New Roman"/>
                <a:cs typeface="Times New Roman"/>
                <a:sym typeface="Times New Roman"/>
              </a:rPr>
              <a:t>to run: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make executable:  </a:t>
            </a:r>
            <a:r>
              <a:rPr b="1" i="0" lang="en-US" sz="1800" u="none" cap="none" strike="noStrike">
                <a:solidFill>
                  <a:schemeClr val="dk1"/>
                </a:solidFill>
                <a:latin typeface="Courier New"/>
                <a:ea typeface="Courier New"/>
                <a:cs typeface="Courier New"/>
                <a:sym typeface="Courier New"/>
              </a:rPr>
              <a:t>% chmod +x script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invoke via: 	  </a:t>
            </a:r>
            <a:r>
              <a:rPr b="1" i="0" lang="en-US" sz="1800" u="none" cap="none" strike="noStrike">
                <a:solidFill>
                  <a:schemeClr val="dk1"/>
                </a:solidFill>
                <a:latin typeface="Courier New"/>
                <a:ea typeface="Courier New"/>
                <a:cs typeface="Courier New"/>
                <a:sym typeface="Courier New"/>
              </a:rPr>
              <a:t>% ./script</a:t>
            </a:r>
            <a:endParaRPr/>
          </a:p>
        </p:txBody>
      </p:sp>
      <p:sp>
        <p:nvSpPr>
          <p:cNvPr id="133" name="Google Shape;133;ge6881f579f_0_25"/>
          <p:cNvSpPr txBox="1"/>
          <p:nvPr/>
        </p:nvSpPr>
        <p:spPr>
          <a:xfrm>
            <a:off x="8534400" y="5734050"/>
            <a:ext cx="609600" cy="52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9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Debug Shell Programs</a:t>
            </a:r>
            <a:endParaRPr/>
          </a:p>
        </p:txBody>
      </p:sp>
      <p:sp>
        <p:nvSpPr>
          <p:cNvPr id="1024" name="Google Shape;1024;p93"/>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Debugging is troubleshooting errors that may occur during the execution of a program/script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The following two commands can help you debug a bash shell script: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echo</a:t>
            </a:r>
            <a:endParaRPr/>
          </a:p>
          <a:p>
            <a:pPr indent="-285750" lvl="1" marL="742950" marR="0" rtl="0" algn="l">
              <a:lnSpc>
                <a:spcPct val="100000"/>
              </a:lnSpc>
              <a:spcBef>
                <a:spcPts val="630"/>
              </a:spcBef>
              <a:spcAft>
                <a:spcPts val="0"/>
              </a:spcAft>
              <a:buClr>
                <a:srgbClr val="CC6600"/>
              </a:buClr>
              <a:buSzPts val="1440"/>
              <a:buFont typeface="Arial"/>
              <a:buNone/>
            </a:pPr>
            <a:r>
              <a:rPr b="0" i="0" lang="en-US" sz="1800" u="none" cap="none" strike="noStrike">
                <a:solidFill>
                  <a:schemeClr val="dk1"/>
                </a:solidFill>
                <a:latin typeface="Times New Roman"/>
                <a:ea typeface="Times New Roman"/>
                <a:cs typeface="Times New Roman"/>
                <a:sym typeface="Times New Roman"/>
              </a:rPr>
              <a:t>	use explicit output statements to trace execution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set</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025" name="Google Shape;1025;p93"/>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9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Debugging using “set”</a:t>
            </a:r>
            <a:endParaRPr/>
          </a:p>
        </p:txBody>
      </p:sp>
      <p:sp>
        <p:nvSpPr>
          <p:cNvPr id="1031" name="Google Shape;1031;p94"/>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The “set” command is a shell built-in command</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has options to allow flow of execution</a:t>
            </a:r>
            <a:endParaRPr/>
          </a:p>
          <a:p>
            <a:pPr indent="-285750" lvl="1" marL="742950" marR="0" rtl="0" algn="l">
              <a:lnSpc>
                <a:spcPct val="100000"/>
              </a:lnSpc>
              <a:spcBef>
                <a:spcPts val="630"/>
              </a:spcBef>
              <a:spcAft>
                <a:spcPts val="0"/>
              </a:spcAft>
              <a:buClr>
                <a:srgbClr val="CC6600"/>
              </a:buClr>
              <a:buSzPts val="1440"/>
              <a:buFont typeface="Arial"/>
              <a:buNone/>
            </a:pPr>
            <a:r>
              <a:rPr b="0" i="0" lang="en-US" sz="1800" u="none" cap="none" strike="noStrike">
                <a:solidFill>
                  <a:schemeClr val="dk1"/>
                </a:solidFill>
                <a:latin typeface="Times New Roman"/>
                <a:ea typeface="Times New Roman"/>
                <a:cs typeface="Times New Roman"/>
                <a:sym typeface="Times New Roman"/>
              </a:rPr>
              <a:t>–v option prints each line as it is read</a:t>
            </a:r>
            <a:endParaRPr/>
          </a:p>
          <a:p>
            <a:pPr indent="-285750" lvl="1" marL="742950" marR="0" rtl="0" algn="l">
              <a:lnSpc>
                <a:spcPct val="100000"/>
              </a:lnSpc>
              <a:spcBef>
                <a:spcPts val="630"/>
              </a:spcBef>
              <a:spcAft>
                <a:spcPts val="0"/>
              </a:spcAft>
              <a:buClr>
                <a:srgbClr val="CC6600"/>
              </a:buClr>
              <a:buSzPts val="1440"/>
              <a:buFont typeface="Arial"/>
              <a:buNone/>
            </a:pPr>
            <a:r>
              <a:rPr b="0" i="0" lang="en-US" sz="1800" u="none" cap="none" strike="noStrike">
                <a:solidFill>
                  <a:schemeClr val="dk1"/>
                </a:solidFill>
                <a:latin typeface="Times New Roman"/>
                <a:ea typeface="Times New Roman"/>
                <a:cs typeface="Times New Roman"/>
                <a:sym typeface="Times New Roman"/>
              </a:rPr>
              <a:t>–x option displays the command and its arguments</a:t>
            </a:r>
            <a:endParaRPr/>
          </a:p>
          <a:p>
            <a:pPr indent="-285750" lvl="1" marL="742950" marR="0" rtl="0" algn="l">
              <a:lnSpc>
                <a:spcPct val="100000"/>
              </a:lnSpc>
              <a:spcBef>
                <a:spcPts val="630"/>
              </a:spcBef>
              <a:spcAft>
                <a:spcPts val="0"/>
              </a:spcAft>
              <a:buClr>
                <a:srgbClr val="CC6600"/>
              </a:buClr>
              <a:buSzPts val="1440"/>
              <a:buFont typeface="Arial"/>
              <a:buNone/>
            </a:pPr>
            <a:r>
              <a:rPr b="0" i="0" lang="en-US" sz="1800" u="none" cap="none" strike="noStrike">
                <a:solidFill>
                  <a:schemeClr val="dk1"/>
                </a:solidFill>
                <a:latin typeface="Times New Roman"/>
                <a:ea typeface="Times New Roman"/>
                <a:cs typeface="Times New Roman"/>
                <a:sym typeface="Times New Roman"/>
              </a:rPr>
              <a:t>–n checks for syntax errors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options can turned on or off</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To turn on the option:    set -xv</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To turn off the options:  set +xv</a:t>
            </a:r>
            <a:endParaRPr/>
          </a:p>
          <a:p>
            <a:pPr indent="-194309" lvl="1" marL="742950"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Options can also be set via she-bang line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/bin/bash -xv</a:t>
            </a:r>
            <a:endParaRPr/>
          </a:p>
        </p:txBody>
      </p:sp>
      <p:sp>
        <p:nvSpPr>
          <p:cNvPr id="1032" name="Google Shape;1032;p94"/>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95"/>
          <p:cNvSpPr/>
          <p:nvPr/>
        </p:nvSpPr>
        <p:spPr>
          <a:xfrm>
            <a:off x="304800" y="908050"/>
            <a:ext cx="8077200" cy="4572000"/>
          </a:xfrm>
          <a:prstGeom prst="roundRect">
            <a:avLst>
              <a:gd fmla="val 2509" name="adj"/>
            </a:avLst>
          </a:prstGeom>
          <a:solidFill>
            <a:schemeClr val="accent1">
              <a:alpha val="9803"/>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r">
              <a:lnSpc>
                <a:spcPct val="100000"/>
              </a:lnSpc>
              <a:spcBef>
                <a:spcPts val="0"/>
              </a:spcBef>
              <a:spcAft>
                <a:spcPts val="0"/>
              </a:spcAft>
              <a:buClr>
                <a:schemeClr val="dk1"/>
              </a:buClr>
              <a:buSzPts val="2400"/>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400"/>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400"/>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0" lang="en-US" sz="2400" u="none">
                <a:solidFill>
                  <a:srgbClr val="FF0000"/>
                </a:solidFill>
                <a:latin typeface="Times New Roman"/>
                <a:ea typeface="Times New Roman"/>
                <a:cs typeface="Times New Roman"/>
                <a:sym typeface="Times New Roman"/>
              </a:rPr>
              <a:t>DONE !</a:t>
            </a:r>
            <a:endParaRPr/>
          </a:p>
        </p:txBody>
      </p:sp>
      <p:sp>
        <p:nvSpPr>
          <p:cNvPr id="1038" name="Google Shape;1038;p9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Summary: Bash shell programming</a:t>
            </a:r>
            <a:endParaRPr/>
          </a:p>
        </p:txBody>
      </p:sp>
      <p:sp>
        <p:nvSpPr>
          <p:cNvPr id="1039" name="Google Shape;1039;p95"/>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Sequence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Decision: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if-then-else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case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Repetition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do-while, repeat-until</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for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select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Functions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Traps </a:t>
            </a:r>
            <a:endParaRPr/>
          </a:p>
        </p:txBody>
      </p:sp>
      <p:sp>
        <p:nvSpPr>
          <p:cNvPr id="1040" name="Google Shape;1040;p95"/>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6881f579f_0_18"/>
          <p:cNvSpPr txBox="1"/>
          <p:nvPr>
            <p:ph type="title"/>
          </p:nvPr>
        </p:nvSpPr>
        <p:spPr>
          <a:xfrm>
            <a:off x="457200" y="277812"/>
            <a:ext cx="8229600" cy="576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Execute the following codes</a:t>
            </a:r>
            <a:endParaRPr/>
          </a:p>
        </p:txBody>
      </p:sp>
      <p:sp>
        <p:nvSpPr>
          <p:cNvPr id="140" name="Google Shape;140;ge6881f579f_0_18"/>
          <p:cNvSpPr txBox="1"/>
          <p:nvPr>
            <p:ph idx="1" type="body"/>
          </p:nvPr>
        </p:nvSpPr>
        <p:spPr>
          <a:xfrm>
            <a:off x="457200" y="1163637"/>
            <a:ext cx="4038600" cy="45306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None/>
            </a:pPr>
            <a:r>
              <a:rPr lang="en-US" sz="2000"/>
              <a:t>$ vi first.sh</a:t>
            </a:r>
            <a:br>
              <a:rPr lang="en-US" sz="2000"/>
            </a:br>
            <a:r>
              <a:rPr lang="en-US" sz="2000"/>
              <a:t>#</a:t>
            </a:r>
            <a:br>
              <a:rPr lang="en-US" sz="2000"/>
            </a:br>
            <a:r>
              <a:rPr lang="en-US" sz="2000"/>
              <a:t># My first shell script</a:t>
            </a:r>
            <a:br>
              <a:rPr lang="en-US" sz="2000"/>
            </a:br>
            <a:r>
              <a:rPr lang="en-US" sz="2000"/>
              <a:t>#</a:t>
            </a:r>
            <a:br>
              <a:rPr lang="en-US" sz="2000"/>
            </a:br>
            <a:r>
              <a:rPr lang="en-US" sz="2000"/>
              <a:t>clear</a:t>
            </a:r>
            <a:br>
              <a:rPr lang="en-US" sz="2000"/>
            </a:br>
            <a:r>
              <a:rPr lang="en-US" sz="2000"/>
              <a:t>echo “Hello World"</a:t>
            </a:r>
            <a:endParaRPr sz="2000"/>
          </a:p>
          <a:p>
            <a:pPr indent="0" lvl="0" marL="0" rtl="0" algn="l">
              <a:spcBef>
                <a:spcPts val="630"/>
              </a:spcBef>
              <a:spcAft>
                <a:spcPts val="0"/>
              </a:spcAft>
              <a:buNone/>
            </a:pPr>
            <a:r>
              <a:t/>
            </a:r>
            <a:endParaRPr/>
          </a:p>
        </p:txBody>
      </p:sp>
      <p:sp>
        <p:nvSpPr>
          <p:cNvPr id="141" name="Google Shape;141;ge6881f579f_0_18"/>
          <p:cNvSpPr txBox="1"/>
          <p:nvPr>
            <p:ph idx="2" type="body"/>
          </p:nvPr>
        </p:nvSpPr>
        <p:spPr>
          <a:xfrm>
            <a:off x="4648202" y="1163636"/>
            <a:ext cx="4038600" cy="45306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None/>
            </a:pPr>
            <a:r>
              <a:rPr lang="en-US" sz="2400"/>
              <a:t>$ vi ginfo</a:t>
            </a:r>
            <a:br>
              <a:rPr lang="en-US" sz="2400"/>
            </a:br>
            <a:r>
              <a:rPr lang="en-US" sz="2400"/>
              <a:t># Script to print user information who currently login , current date &amp; time</a:t>
            </a:r>
            <a:br>
              <a:rPr lang="en-US" sz="2400"/>
            </a:br>
            <a:r>
              <a:rPr lang="en-US" sz="2400"/>
              <a:t>#</a:t>
            </a:r>
            <a:br>
              <a:rPr lang="en-US" sz="2400"/>
            </a:br>
            <a:r>
              <a:rPr lang="en-US" sz="2400"/>
              <a:t>clear</a:t>
            </a:r>
            <a:br>
              <a:rPr lang="en-US" sz="2400"/>
            </a:br>
            <a:r>
              <a:rPr lang="en-US" sz="2400"/>
              <a:t>echo "Hello $USER"</a:t>
            </a:r>
            <a:br>
              <a:rPr lang="en-US" sz="2400"/>
            </a:br>
            <a:r>
              <a:rPr lang="en-US" sz="2400"/>
              <a:t>echo "Today is \c ";date</a:t>
            </a:r>
            <a:br>
              <a:rPr lang="en-US" sz="2400"/>
            </a:br>
            <a:r>
              <a:rPr lang="en-US" sz="2400"/>
              <a:t>echo "Number of user login : \c" ; who | wc -l</a:t>
            </a:r>
            <a:br>
              <a:rPr lang="en-US" sz="2400"/>
            </a:br>
            <a:r>
              <a:rPr lang="en-US" sz="2400"/>
              <a:t>echo "Calendar"</a:t>
            </a:r>
            <a:br>
              <a:rPr lang="en-US" sz="2400"/>
            </a:br>
            <a:r>
              <a:rPr lang="en-US" sz="2400"/>
              <a:t>cal</a:t>
            </a:r>
            <a:br>
              <a:rPr lang="en-US" sz="2400"/>
            </a:br>
            <a:r>
              <a:rPr lang="en-US" sz="2400"/>
              <a:t>exit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685800" y="190500"/>
            <a:ext cx="77724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Shell Scripts</a:t>
            </a:r>
            <a:endParaRPr/>
          </a:p>
        </p:txBody>
      </p:sp>
      <p:sp>
        <p:nvSpPr>
          <p:cNvPr id="148" name="Google Shape;148;p8"/>
          <p:cNvSpPr txBox="1"/>
          <p:nvPr>
            <p:ph idx="1" type="body"/>
          </p:nvPr>
        </p:nvSpPr>
        <p:spPr>
          <a:xfrm>
            <a:off x="495300" y="1066800"/>
            <a:ext cx="8153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When a script is run, the </a:t>
            </a:r>
            <a:r>
              <a:rPr b="1" i="0" lang="en-US" sz="2000" u="none">
                <a:solidFill>
                  <a:schemeClr val="dk1"/>
                </a:solidFill>
                <a:latin typeface="Times New Roman"/>
                <a:ea typeface="Times New Roman"/>
                <a:cs typeface="Times New Roman"/>
                <a:sym typeface="Times New Roman"/>
              </a:rPr>
              <a:t>kernel</a:t>
            </a:r>
            <a:r>
              <a:rPr b="0" i="0" lang="en-US" sz="2000" u="none">
                <a:solidFill>
                  <a:schemeClr val="dk1"/>
                </a:solidFill>
                <a:latin typeface="Times New Roman"/>
                <a:ea typeface="Times New Roman"/>
                <a:cs typeface="Times New Roman"/>
                <a:sym typeface="Times New Roman"/>
              </a:rPr>
              <a:t> determines which shell it is written for by examining the first line of the script</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If 1</a:t>
            </a:r>
            <a:r>
              <a:rPr b="0" baseline="30000" i="0" lang="en-US" sz="2000" u="none">
                <a:solidFill>
                  <a:schemeClr val="dk1"/>
                </a:solidFill>
                <a:latin typeface="Times New Roman"/>
                <a:ea typeface="Times New Roman"/>
                <a:cs typeface="Times New Roman"/>
                <a:sym typeface="Times New Roman"/>
              </a:rPr>
              <a:t>st</a:t>
            </a:r>
            <a:r>
              <a:rPr b="0" i="0" lang="en-US" sz="2000" u="none">
                <a:solidFill>
                  <a:schemeClr val="dk1"/>
                </a:solidFill>
                <a:latin typeface="Times New Roman"/>
                <a:ea typeface="Times New Roman"/>
                <a:cs typeface="Times New Roman"/>
                <a:sym typeface="Times New Roman"/>
              </a:rPr>
              <a:t> line starts with </a:t>
            </a:r>
            <a:r>
              <a:rPr b="1" i="0" lang="en-US" sz="2000" u="none">
                <a:solidFill>
                  <a:schemeClr val="accent2"/>
                </a:solidFill>
                <a:latin typeface="Courier New"/>
                <a:ea typeface="Courier New"/>
                <a:cs typeface="Courier New"/>
                <a:sym typeface="Courier New"/>
              </a:rPr>
              <a:t>#!</a:t>
            </a:r>
            <a:r>
              <a:rPr b="1" i="1" lang="en-US" sz="2000" u="none">
                <a:solidFill>
                  <a:schemeClr val="dk1"/>
                </a:solidFill>
                <a:latin typeface="Courier New"/>
                <a:ea typeface="Courier New"/>
                <a:cs typeface="Courier New"/>
                <a:sym typeface="Courier New"/>
              </a:rPr>
              <a:t>pathname-of-shell</a:t>
            </a:r>
            <a:r>
              <a:rPr b="0" i="0" lang="en-US" sz="2000" u="none">
                <a:solidFill>
                  <a:schemeClr val="dk1"/>
                </a:solidFill>
                <a:latin typeface="Times New Roman"/>
                <a:ea typeface="Times New Roman"/>
                <a:cs typeface="Times New Roman"/>
                <a:sym typeface="Times New Roman"/>
              </a:rPr>
              <a:t>, then it invokes </a:t>
            </a:r>
            <a:r>
              <a:rPr b="0" i="1" lang="en-US" sz="2000" u="none">
                <a:solidFill>
                  <a:schemeClr val="dk1"/>
                </a:solidFill>
                <a:latin typeface="Times New Roman"/>
                <a:ea typeface="Times New Roman"/>
                <a:cs typeface="Times New Roman"/>
                <a:sym typeface="Times New Roman"/>
              </a:rPr>
              <a:t>pathname</a:t>
            </a:r>
            <a:r>
              <a:rPr b="0" i="0" lang="en-US" sz="2000" u="none">
                <a:solidFill>
                  <a:schemeClr val="dk1"/>
                </a:solidFill>
                <a:latin typeface="Times New Roman"/>
                <a:ea typeface="Times New Roman"/>
                <a:cs typeface="Times New Roman"/>
                <a:sym typeface="Times New Roman"/>
              </a:rPr>
              <a:t> and sends the script as an argument to be interpreted</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If </a:t>
            </a:r>
            <a:r>
              <a:rPr b="1" i="0" lang="en-US" sz="2000" u="none">
                <a:solidFill>
                  <a:schemeClr val="accent2"/>
                </a:solidFill>
                <a:latin typeface="Courier New"/>
                <a:ea typeface="Courier New"/>
                <a:cs typeface="Courier New"/>
                <a:sym typeface="Courier New"/>
              </a:rPr>
              <a:t>#!</a:t>
            </a:r>
            <a:r>
              <a:rPr b="0" i="0" lang="en-US" sz="2000" u="none">
                <a:solidFill>
                  <a:schemeClr val="dk1"/>
                </a:solidFill>
                <a:latin typeface="Times New Roman"/>
                <a:ea typeface="Times New Roman"/>
                <a:cs typeface="Times New Roman"/>
                <a:sym typeface="Times New Roman"/>
              </a:rPr>
              <a:t> is not specified, the current shell assumes it is a script in its own language</a:t>
            </a:r>
            <a:endParaRPr/>
          </a:p>
          <a:p>
            <a:pPr indent="-228600" lvl="2" marL="1085850" rtl="0" algn="l">
              <a:lnSpc>
                <a:spcPct val="100000"/>
              </a:lnSpc>
              <a:spcBef>
                <a:spcPts val="700"/>
              </a:spcBef>
              <a:spcAft>
                <a:spcPts val="0"/>
              </a:spcAft>
              <a:buClr>
                <a:srgbClr val="009900"/>
              </a:buClr>
              <a:buSzPts val="1500"/>
              <a:buFont typeface="Arimo"/>
              <a:buChar char="4"/>
            </a:pPr>
            <a:r>
              <a:rPr b="0" i="0" lang="en-US" sz="2000" u="none">
                <a:solidFill>
                  <a:schemeClr val="dk1"/>
                </a:solidFill>
                <a:latin typeface="Times New Roman"/>
                <a:ea typeface="Times New Roman"/>
                <a:cs typeface="Times New Roman"/>
                <a:sym typeface="Times New Roman"/>
              </a:rPr>
              <a:t>leads to problems</a:t>
            </a:r>
            <a:endParaRPr/>
          </a:p>
          <a:p>
            <a:pPr indent="-228600" lvl="0" marL="342900" rtl="0" algn="l">
              <a:spcBef>
                <a:spcPts val="700"/>
              </a:spcBef>
              <a:spcAft>
                <a:spcPts val="0"/>
              </a:spcAft>
              <a:buSzPts val="1800"/>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Scripting vs. C Programming</a:t>
            </a:r>
            <a:endParaRPr/>
          </a:p>
        </p:txBody>
      </p:sp>
      <p:sp>
        <p:nvSpPr>
          <p:cNvPr id="155" name="Google Shape;155;p10"/>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Advantages of shell scripts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Easy to work with other programs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Easy to work with files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Easy to work with strings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Great for prototyping.  No compilation</a:t>
            </a:r>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Disadvantages of shell scripts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Slower</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Not well suited for algorithms &amp; data structures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Bash shell programming</a:t>
            </a:r>
            <a:endParaRPr/>
          </a:p>
        </p:txBody>
      </p:sp>
      <p:sp>
        <p:nvSpPr>
          <p:cNvPr id="161" name="Google Shape;161;p12"/>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993300"/>
              </a:buClr>
              <a:buSzPts val="1620"/>
              <a:buFont typeface="Noto Sans Symbols"/>
              <a:buChar char="🞆"/>
            </a:pPr>
            <a:r>
              <a:rPr b="0" i="0" lang="en-US" sz="1800" u="none" cap="none" strike="noStrike">
                <a:solidFill>
                  <a:schemeClr val="dk1"/>
                </a:solidFill>
                <a:latin typeface="Times New Roman"/>
                <a:ea typeface="Times New Roman"/>
                <a:cs typeface="Times New Roman"/>
                <a:sym typeface="Times New Roman"/>
              </a:rPr>
              <a:t>Input</a:t>
            </a:r>
            <a:endParaRPr/>
          </a:p>
          <a:p>
            <a:pPr indent="-273049" lvl="1" marL="639762" marR="0" rtl="0" algn="l">
              <a:lnSpc>
                <a:spcPct val="100000"/>
              </a:lnSpc>
              <a:spcBef>
                <a:spcPts val="630"/>
              </a:spcBef>
              <a:spcAft>
                <a:spcPts val="0"/>
              </a:spcAft>
              <a:buClr>
                <a:srgbClr val="CC6600"/>
              </a:buClr>
              <a:buSzPts val="1440"/>
              <a:buFont typeface="Noto Sans Symbols"/>
              <a:buChar char="⚫"/>
            </a:pPr>
            <a:r>
              <a:rPr b="0" i="0" lang="en-US" sz="1800" u="none" cap="none" strike="noStrike">
                <a:solidFill>
                  <a:schemeClr val="dk1"/>
                </a:solidFill>
                <a:latin typeface="Times New Roman"/>
                <a:ea typeface="Times New Roman"/>
                <a:cs typeface="Times New Roman"/>
                <a:sym typeface="Times New Roman"/>
              </a:rPr>
              <a:t>prompting user</a:t>
            </a:r>
            <a:endParaRPr/>
          </a:p>
          <a:p>
            <a:pPr indent="-273049" lvl="1" marL="639762" marR="0" rtl="0" algn="l">
              <a:lnSpc>
                <a:spcPct val="100000"/>
              </a:lnSpc>
              <a:spcBef>
                <a:spcPts val="630"/>
              </a:spcBef>
              <a:spcAft>
                <a:spcPts val="0"/>
              </a:spcAft>
              <a:buClr>
                <a:srgbClr val="CC6600"/>
              </a:buClr>
              <a:buSzPts val="1440"/>
              <a:buFont typeface="Noto Sans Symbols"/>
              <a:buChar char="⚫"/>
            </a:pPr>
            <a:r>
              <a:rPr b="0" i="0" lang="en-US" sz="1800" u="none" cap="none" strike="noStrike">
                <a:solidFill>
                  <a:schemeClr val="dk1"/>
                </a:solidFill>
                <a:latin typeface="Times New Roman"/>
                <a:ea typeface="Times New Roman"/>
                <a:cs typeface="Times New Roman"/>
                <a:sym typeface="Times New Roman"/>
              </a:rPr>
              <a:t>command line arguments</a:t>
            </a:r>
            <a:endParaRPr/>
          </a:p>
          <a:p>
            <a:pPr indent="-273050" lvl="0" marL="273050" marR="0" rtl="0" algn="l">
              <a:lnSpc>
                <a:spcPct val="100000"/>
              </a:lnSpc>
              <a:spcBef>
                <a:spcPts val="630"/>
              </a:spcBef>
              <a:spcAft>
                <a:spcPts val="0"/>
              </a:spcAft>
              <a:buClr>
                <a:srgbClr val="993300"/>
              </a:buClr>
              <a:buSzPts val="1620"/>
              <a:buFont typeface="Noto Sans Symbols"/>
              <a:buChar char="🞆"/>
            </a:pPr>
            <a:r>
              <a:rPr b="0" i="0" lang="en-US" sz="1800" u="none" cap="none" strike="noStrike">
                <a:solidFill>
                  <a:schemeClr val="dk1"/>
                </a:solidFill>
                <a:latin typeface="Times New Roman"/>
                <a:ea typeface="Times New Roman"/>
                <a:cs typeface="Times New Roman"/>
                <a:sym typeface="Times New Roman"/>
              </a:rPr>
              <a:t>Decision:</a:t>
            </a:r>
            <a:endParaRPr/>
          </a:p>
          <a:p>
            <a:pPr indent="-273049" lvl="1" marL="639762" marR="0" rtl="0" algn="l">
              <a:lnSpc>
                <a:spcPct val="100000"/>
              </a:lnSpc>
              <a:spcBef>
                <a:spcPts val="630"/>
              </a:spcBef>
              <a:spcAft>
                <a:spcPts val="0"/>
              </a:spcAft>
              <a:buClr>
                <a:srgbClr val="CC6600"/>
              </a:buClr>
              <a:buSzPts val="1440"/>
              <a:buFont typeface="Noto Sans Symbols"/>
              <a:buChar char="⚫"/>
            </a:pPr>
            <a:r>
              <a:rPr b="0" i="0" lang="en-US" sz="1800" u="none" cap="none" strike="noStrike">
                <a:solidFill>
                  <a:schemeClr val="dk1"/>
                </a:solidFill>
                <a:latin typeface="Times New Roman"/>
                <a:ea typeface="Times New Roman"/>
                <a:cs typeface="Times New Roman"/>
                <a:sym typeface="Times New Roman"/>
              </a:rPr>
              <a:t>if-then-else</a:t>
            </a:r>
            <a:endParaRPr/>
          </a:p>
          <a:p>
            <a:pPr indent="-273049" lvl="1" marL="639762" marR="0" rtl="0" algn="l">
              <a:lnSpc>
                <a:spcPct val="100000"/>
              </a:lnSpc>
              <a:spcBef>
                <a:spcPts val="630"/>
              </a:spcBef>
              <a:spcAft>
                <a:spcPts val="0"/>
              </a:spcAft>
              <a:buClr>
                <a:srgbClr val="CC6600"/>
              </a:buClr>
              <a:buSzPts val="1440"/>
              <a:buFont typeface="Noto Sans Symbols"/>
              <a:buChar char="⚫"/>
            </a:pPr>
            <a:r>
              <a:rPr b="0" i="0" lang="en-US" sz="1800" u="none" cap="none" strike="noStrike">
                <a:solidFill>
                  <a:schemeClr val="dk1"/>
                </a:solidFill>
                <a:latin typeface="Times New Roman"/>
                <a:ea typeface="Times New Roman"/>
                <a:cs typeface="Times New Roman"/>
                <a:sym typeface="Times New Roman"/>
              </a:rPr>
              <a:t>case</a:t>
            </a:r>
            <a:endParaRPr/>
          </a:p>
          <a:p>
            <a:pPr indent="-273050" lvl="0" marL="273050" marR="0" rtl="0" algn="l">
              <a:lnSpc>
                <a:spcPct val="100000"/>
              </a:lnSpc>
              <a:spcBef>
                <a:spcPts val="630"/>
              </a:spcBef>
              <a:spcAft>
                <a:spcPts val="0"/>
              </a:spcAft>
              <a:buClr>
                <a:srgbClr val="993300"/>
              </a:buClr>
              <a:buSzPts val="1620"/>
              <a:buFont typeface="Noto Sans Symbols"/>
              <a:buChar char="🞆"/>
            </a:pPr>
            <a:r>
              <a:rPr b="0" i="0" lang="en-US" sz="1800" u="none" cap="none" strike="noStrike">
                <a:solidFill>
                  <a:schemeClr val="dk1"/>
                </a:solidFill>
                <a:latin typeface="Times New Roman"/>
                <a:ea typeface="Times New Roman"/>
                <a:cs typeface="Times New Roman"/>
                <a:sym typeface="Times New Roman"/>
              </a:rPr>
              <a:t>Repetition</a:t>
            </a:r>
            <a:endParaRPr/>
          </a:p>
          <a:p>
            <a:pPr indent="-273049" lvl="1" marL="639762" marR="0" rtl="0" algn="l">
              <a:lnSpc>
                <a:spcPct val="100000"/>
              </a:lnSpc>
              <a:spcBef>
                <a:spcPts val="630"/>
              </a:spcBef>
              <a:spcAft>
                <a:spcPts val="0"/>
              </a:spcAft>
              <a:buClr>
                <a:srgbClr val="CC6600"/>
              </a:buClr>
              <a:buSzPts val="1440"/>
              <a:buFont typeface="Noto Sans Symbols"/>
              <a:buChar char="⚫"/>
            </a:pPr>
            <a:r>
              <a:rPr b="0" i="0" lang="en-US" sz="1800" u="none" cap="none" strike="noStrike">
                <a:solidFill>
                  <a:schemeClr val="dk1"/>
                </a:solidFill>
                <a:latin typeface="Times New Roman"/>
                <a:ea typeface="Times New Roman"/>
                <a:cs typeface="Times New Roman"/>
                <a:sym typeface="Times New Roman"/>
              </a:rPr>
              <a:t>do-while, repeat-until</a:t>
            </a:r>
            <a:endParaRPr/>
          </a:p>
          <a:p>
            <a:pPr indent="-273049" lvl="1" marL="639762" marR="0" rtl="0" algn="l">
              <a:lnSpc>
                <a:spcPct val="100000"/>
              </a:lnSpc>
              <a:spcBef>
                <a:spcPts val="630"/>
              </a:spcBef>
              <a:spcAft>
                <a:spcPts val="0"/>
              </a:spcAft>
              <a:buClr>
                <a:srgbClr val="CC6600"/>
              </a:buClr>
              <a:buSzPts val="1440"/>
              <a:buFont typeface="Noto Sans Symbols"/>
              <a:buChar char="⚫"/>
            </a:pPr>
            <a:r>
              <a:rPr b="0" i="0" lang="en-US" sz="1800" u="none" cap="none" strike="noStrike">
                <a:solidFill>
                  <a:schemeClr val="dk1"/>
                </a:solidFill>
                <a:latin typeface="Times New Roman"/>
                <a:ea typeface="Times New Roman"/>
                <a:cs typeface="Times New Roman"/>
                <a:sym typeface="Times New Roman"/>
              </a:rPr>
              <a:t>for</a:t>
            </a:r>
            <a:endParaRPr/>
          </a:p>
          <a:p>
            <a:pPr indent="-273049" lvl="1" marL="639762" marR="0" rtl="0" algn="l">
              <a:lnSpc>
                <a:spcPct val="100000"/>
              </a:lnSpc>
              <a:spcBef>
                <a:spcPts val="630"/>
              </a:spcBef>
              <a:spcAft>
                <a:spcPts val="0"/>
              </a:spcAft>
              <a:buClr>
                <a:srgbClr val="CC6600"/>
              </a:buClr>
              <a:buSzPts val="1440"/>
              <a:buFont typeface="Noto Sans Symbols"/>
              <a:buChar char="⚫"/>
            </a:pPr>
            <a:r>
              <a:rPr b="0" i="0" lang="en-US" sz="1800" u="none" cap="none" strike="noStrike">
                <a:solidFill>
                  <a:schemeClr val="dk1"/>
                </a:solidFill>
                <a:latin typeface="Times New Roman"/>
                <a:ea typeface="Times New Roman"/>
                <a:cs typeface="Times New Roman"/>
                <a:sym typeface="Times New Roman"/>
              </a:rPr>
              <a:t>select</a:t>
            </a:r>
            <a:endParaRPr/>
          </a:p>
          <a:p>
            <a:pPr indent="-273050" lvl="0" marL="273050" marR="0" rtl="0" algn="l">
              <a:lnSpc>
                <a:spcPct val="100000"/>
              </a:lnSpc>
              <a:spcBef>
                <a:spcPts val="630"/>
              </a:spcBef>
              <a:spcAft>
                <a:spcPts val="0"/>
              </a:spcAft>
              <a:buClr>
                <a:srgbClr val="993300"/>
              </a:buClr>
              <a:buSzPts val="1620"/>
              <a:buFont typeface="Noto Sans Symbols"/>
              <a:buChar char="🞆"/>
            </a:pPr>
            <a:r>
              <a:rPr b="0" i="0" lang="en-US" sz="1800" u="none" cap="none" strike="noStrike">
                <a:solidFill>
                  <a:schemeClr val="dk1"/>
                </a:solidFill>
                <a:latin typeface="Times New Roman"/>
                <a:ea typeface="Times New Roman"/>
                <a:cs typeface="Times New Roman"/>
                <a:sym typeface="Times New Roman"/>
              </a:rPr>
              <a:t>Functions</a:t>
            </a:r>
            <a:endParaRPr/>
          </a:p>
          <a:p>
            <a:pPr indent="-273050" lvl="0" marL="273050" marR="0" rtl="0" algn="l">
              <a:lnSpc>
                <a:spcPct val="100000"/>
              </a:lnSpc>
              <a:spcBef>
                <a:spcPts val="630"/>
              </a:spcBef>
              <a:spcAft>
                <a:spcPts val="0"/>
              </a:spcAft>
              <a:buClr>
                <a:srgbClr val="993300"/>
              </a:buClr>
              <a:buSzPts val="1620"/>
              <a:buFont typeface="Noto Sans Symbols"/>
              <a:buChar char="🞆"/>
            </a:pPr>
            <a:r>
              <a:rPr b="0" i="0" lang="en-US" sz="1800" u="none" cap="none" strike="noStrike">
                <a:solidFill>
                  <a:schemeClr val="dk1"/>
                </a:solidFill>
                <a:latin typeface="Times New Roman"/>
                <a:ea typeface="Times New Roman"/>
                <a:cs typeface="Times New Roman"/>
                <a:sym typeface="Times New Roman"/>
              </a:rPr>
              <a:t>Traps </a:t>
            </a:r>
            <a:endParaRPr/>
          </a:p>
        </p:txBody>
      </p:sp>
      <p:sp>
        <p:nvSpPr>
          <p:cNvPr id="162" name="Google Shape;162;p12"/>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User input</a:t>
            </a:r>
            <a:endParaRPr/>
          </a:p>
        </p:txBody>
      </p:sp>
      <p:sp>
        <p:nvSpPr>
          <p:cNvPr id="168" name="Google Shape;168;p13"/>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Char char="●"/>
            </a:pPr>
            <a:r>
              <a:rPr b="0" i="0" lang="en-US" sz="1800" u="none" cap="none" strike="noStrike">
                <a:solidFill>
                  <a:schemeClr val="dk1"/>
                </a:solidFill>
                <a:latin typeface="Times New Roman"/>
                <a:ea typeface="Times New Roman"/>
                <a:cs typeface="Times New Roman"/>
                <a:sym typeface="Times New Roman"/>
              </a:rPr>
              <a:t>shell allows to prompt for user input</a:t>
            </a:r>
            <a:endParaRPr/>
          </a:p>
          <a:p>
            <a:pPr indent="-342900" lvl="0" marL="342900" marR="0" rtl="0" algn="l">
              <a:lnSpc>
                <a:spcPct val="90000"/>
              </a:lnSpc>
              <a:spcBef>
                <a:spcPts val="630"/>
              </a:spcBef>
              <a:spcAft>
                <a:spcPts val="0"/>
              </a:spcAft>
              <a:buClr>
                <a:srgbClr val="993300"/>
              </a:buClr>
              <a:buSzPts val="1620"/>
              <a:buFont typeface="Arial"/>
              <a:buNone/>
            </a:pPr>
            <a:r>
              <a:rPr b="0" i="0" lang="en-US" sz="1800" u="sng" cap="none" strike="noStrike">
                <a:solidFill>
                  <a:schemeClr val="dk1"/>
                </a:solidFill>
                <a:latin typeface="Times New Roman"/>
                <a:ea typeface="Times New Roman"/>
                <a:cs typeface="Times New Roman"/>
                <a:sym typeface="Times New Roman"/>
              </a:rPr>
              <a:t>Syntax:</a:t>
            </a:r>
            <a:endParaRPr/>
          </a:p>
          <a:p>
            <a:pPr indent="-240030" lvl="0" marL="342900" marR="0" rtl="0" algn="l">
              <a:lnSpc>
                <a:spcPct val="90000"/>
              </a:lnSpc>
              <a:spcBef>
                <a:spcPts val="630"/>
              </a:spcBef>
              <a:spcAft>
                <a:spcPts val="0"/>
              </a:spcAft>
              <a:buClr>
                <a:srgbClr val="993300"/>
              </a:buClr>
              <a:buSzPts val="162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read varname [more vars]</a:t>
            </a:r>
            <a:endParaRPr/>
          </a:p>
          <a:p>
            <a:pPr indent="-194309" lvl="1" marL="742950" marR="0" rtl="0" algn="l">
              <a:lnSpc>
                <a:spcPct val="90000"/>
              </a:lnSpc>
              <a:spcBef>
                <a:spcPts val="630"/>
              </a:spcBef>
              <a:spcAft>
                <a:spcPts val="0"/>
              </a:spcAft>
              <a:buClr>
                <a:srgbClr val="CC6600"/>
              </a:buClr>
              <a:buSzPts val="144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cap="none" strike="noStrike">
                <a:solidFill>
                  <a:schemeClr val="dk1"/>
                </a:solidFill>
                <a:latin typeface="Times New Roman"/>
                <a:ea typeface="Times New Roman"/>
                <a:cs typeface="Times New Roman"/>
                <a:sym typeface="Times New Roman"/>
              </a:rPr>
              <a:t>or</a:t>
            </a:r>
            <a:endParaRPr/>
          </a:p>
          <a:p>
            <a:pPr indent="-194309" lvl="1" marL="742950" marR="0" rtl="0" algn="l">
              <a:lnSpc>
                <a:spcPct val="90000"/>
              </a:lnSpc>
              <a:spcBef>
                <a:spcPts val="630"/>
              </a:spcBef>
              <a:spcAft>
                <a:spcPts val="0"/>
              </a:spcAft>
              <a:buClr>
                <a:srgbClr val="CC6600"/>
              </a:buClr>
              <a:buSzPts val="144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read –p "prompt" varname [more vars]</a:t>
            </a:r>
            <a:endParaRPr/>
          </a:p>
          <a:p>
            <a:pPr indent="-194309" lvl="1" marL="742950" marR="0" rtl="0" algn="l">
              <a:lnSpc>
                <a:spcPct val="90000"/>
              </a:lnSpc>
              <a:spcBef>
                <a:spcPts val="630"/>
              </a:spcBef>
              <a:spcAft>
                <a:spcPts val="0"/>
              </a:spcAft>
              <a:buClr>
                <a:srgbClr val="CC6600"/>
              </a:buClr>
              <a:buSzPts val="144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cap="none" strike="noStrike">
                <a:solidFill>
                  <a:schemeClr val="dk1"/>
                </a:solidFill>
                <a:latin typeface="Times New Roman"/>
                <a:ea typeface="Times New Roman"/>
                <a:cs typeface="Times New Roman"/>
                <a:sym typeface="Times New Roman"/>
              </a:rPr>
              <a:t>words entered by user are assigned to </a:t>
            </a:r>
            <a:endParaRPr/>
          </a:p>
          <a:p>
            <a:pPr indent="-342900" lvl="0" marL="342900" marR="0" rtl="0" algn="l">
              <a:lnSpc>
                <a:spcPct val="90000"/>
              </a:lnSpc>
              <a:spcBef>
                <a:spcPts val="630"/>
              </a:spcBef>
              <a:spcAft>
                <a:spcPts val="0"/>
              </a:spcAft>
              <a:buClr>
                <a:srgbClr val="993300"/>
              </a:buClr>
              <a:buSzPts val="1620"/>
              <a:buFont typeface="Arial"/>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Courier New"/>
                <a:ea typeface="Courier New"/>
                <a:cs typeface="Courier New"/>
                <a:sym typeface="Courier New"/>
              </a:rPr>
              <a:t>varname</a:t>
            </a:r>
            <a:r>
              <a:rPr b="0" i="0" lang="en-US" sz="1800" u="none" cap="none" strike="noStrike">
                <a:solidFill>
                  <a:schemeClr val="dk1"/>
                </a:solidFill>
                <a:latin typeface="Times New Roman"/>
                <a:ea typeface="Times New Roman"/>
                <a:cs typeface="Times New Roman"/>
                <a:sym typeface="Times New Roman"/>
              </a:rPr>
              <a:t> and “</a:t>
            </a:r>
            <a:r>
              <a:rPr b="1" i="0" lang="en-US" sz="1800" u="none" cap="none" strike="noStrike">
                <a:solidFill>
                  <a:schemeClr val="dk1"/>
                </a:solidFill>
                <a:latin typeface="Courier New"/>
                <a:ea typeface="Courier New"/>
                <a:cs typeface="Courier New"/>
                <a:sym typeface="Courier New"/>
              </a:rPr>
              <a:t>more vars</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cap="none" strike="noStrike">
                <a:solidFill>
                  <a:schemeClr val="dk1"/>
                </a:solidFill>
                <a:latin typeface="Times New Roman"/>
                <a:ea typeface="Times New Roman"/>
                <a:cs typeface="Times New Roman"/>
                <a:sym typeface="Times New Roman"/>
              </a:rPr>
              <a:t>last variable gets rest of input line</a:t>
            </a:r>
            <a:endParaRPr/>
          </a:p>
        </p:txBody>
      </p:sp>
      <p:sp>
        <p:nvSpPr>
          <p:cNvPr id="169" name="Google Shape;169;p13"/>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User input example</a:t>
            </a:r>
            <a:endParaRPr/>
          </a:p>
        </p:txBody>
      </p:sp>
      <p:sp>
        <p:nvSpPr>
          <p:cNvPr id="175" name="Google Shape;175;p14"/>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cap="none" strike="noStrike">
                <a:solidFill>
                  <a:schemeClr val="dk1"/>
                </a:solidFill>
                <a:latin typeface="Courier New"/>
                <a:ea typeface="Courier New"/>
                <a:cs typeface="Courier New"/>
                <a:sym typeface="Courier New"/>
              </a:rPr>
              <a:t>#! /bin/sh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cap="none" strike="noStrike">
                <a:solidFill>
                  <a:schemeClr val="dk1"/>
                </a:solidFill>
                <a:latin typeface="Courier New"/>
                <a:ea typeface="Courier New"/>
                <a:cs typeface="Courier New"/>
                <a:sym typeface="Courier New"/>
              </a:rPr>
              <a:t>read -p "enter your name: " first last</a:t>
            </a:r>
            <a:endParaRPr/>
          </a:p>
          <a:p>
            <a:pPr indent="-342900" lvl="0" marL="342900" marR="0" rtl="0" algn="l">
              <a:lnSpc>
                <a:spcPct val="100000"/>
              </a:lnSpc>
              <a:spcBef>
                <a:spcPts val="630"/>
              </a:spcBef>
              <a:spcAft>
                <a:spcPts val="0"/>
              </a:spcAft>
              <a:buClr>
                <a:srgbClr val="993300"/>
              </a:buClr>
              <a:buSzPts val="1620"/>
              <a:buFont typeface="Arial"/>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cap="none" strike="noStrike">
                <a:solidFill>
                  <a:schemeClr val="dk1"/>
                </a:solidFill>
                <a:latin typeface="Courier New"/>
                <a:ea typeface="Courier New"/>
                <a:cs typeface="Courier New"/>
                <a:sym typeface="Courier New"/>
              </a:rPr>
              <a:t>echo "First name: $first"</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cap="none" strike="noStrike">
                <a:solidFill>
                  <a:schemeClr val="dk1"/>
                </a:solidFill>
                <a:latin typeface="Courier New"/>
                <a:ea typeface="Courier New"/>
                <a:cs typeface="Courier New"/>
                <a:sym typeface="Courier New"/>
              </a:rPr>
              <a:t>echo "Last name: $last"</a:t>
            </a:r>
            <a:endParaRPr/>
          </a:p>
          <a:p>
            <a:pPr indent="-240030" lvl="0" marL="342900" marR="0" rtl="0" algn="l">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p:txBody>
      </p:sp>
      <p:sp>
        <p:nvSpPr>
          <p:cNvPr id="176" name="Google Shape;176;p14"/>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Special shell variables</a:t>
            </a:r>
            <a:endParaRPr/>
          </a:p>
        </p:txBody>
      </p:sp>
      <p:sp>
        <p:nvSpPr>
          <p:cNvPr id="182" name="Google Shape;182;p15"/>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graphicFrame>
        <p:nvGraphicFramePr>
          <p:cNvPr id="183" name="Google Shape;183;p15"/>
          <p:cNvGraphicFramePr/>
          <p:nvPr/>
        </p:nvGraphicFramePr>
        <p:xfrm>
          <a:off x="762000" y="1244600"/>
          <a:ext cx="3000000" cy="3000000"/>
        </p:xfrm>
        <a:graphic>
          <a:graphicData uri="http://schemas.openxmlformats.org/drawingml/2006/table">
            <a:tbl>
              <a:tblPr>
                <a:noFill/>
                <a:tableStyleId>{5A44109A-FFA2-4930-BF5E-65C076955000}</a:tableStyleId>
              </a:tblPr>
              <a:tblGrid>
                <a:gridCol w="1643050"/>
                <a:gridCol w="5976925"/>
              </a:tblGrid>
              <a:tr h="5080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Parameter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Meaning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r>
              <a:tr h="48260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Name of the current shell script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Positional parameters 1 through 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The number of positional parameters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All positional parameters, “$*” is one string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All positional parameters, “$@” is a set of strings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Return status of most recently executed command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Process id of current process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Examples: Command Line Arguments</a:t>
            </a:r>
            <a:endParaRPr/>
          </a:p>
        </p:txBody>
      </p:sp>
      <p:sp>
        <p:nvSpPr>
          <p:cNvPr id="189" name="Google Shape;189;p16"/>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set tim bill ann fred</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$1  $2   $3  $4</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tim bill ann fred</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4</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tim</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$3 $4</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ann fred</a:t>
            </a:r>
            <a:endParaRPr/>
          </a:p>
        </p:txBody>
      </p:sp>
      <p:sp>
        <p:nvSpPr>
          <p:cNvPr id="190" name="Google Shape;190;p16"/>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191" name="Google Shape;191;p16"/>
          <p:cNvSpPr/>
          <p:nvPr/>
        </p:nvSpPr>
        <p:spPr>
          <a:xfrm>
            <a:off x="4816850" y="1163637"/>
            <a:ext cx="2362200" cy="2667000"/>
          </a:xfrm>
          <a:prstGeom prst="wedgeRoundRectCallout">
            <a:avLst>
              <a:gd fmla="val -206444" name="adj1"/>
              <a:gd fmla="val -39686" name="adj2"/>
              <a:gd fmla="val 0" name="adj3"/>
            </a:avLst>
          </a:prstGeom>
          <a:solidFill>
            <a:srgbClr val="CDFF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‘set’ command can be used to assign values to positional parameters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
        <p:nvSpPr>
          <p:cNvPr id="197" name="Google Shape;197;p17"/>
          <p:cNvSpPr txBox="1"/>
          <p:nvPr>
            <p:ph type="title"/>
          </p:nvPr>
        </p:nvSpPr>
        <p:spPr>
          <a:xfrm>
            <a:off x="457200" y="277812"/>
            <a:ext cx="8229600" cy="5603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a:t>
            </a:r>
            <a:r>
              <a:rPr b="1" i="1" lang="en-US" sz="3200" u="none">
                <a:solidFill>
                  <a:srgbClr val="006699"/>
                </a:solidFill>
                <a:latin typeface="Courier New"/>
                <a:ea typeface="Courier New"/>
                <a:cs typeface="Courier New"/>
                <a:sym typeface="Courier New"/>
              </a:rPr>
              <a:t>read</a:t>
            </a:r>
            <a:r>
              <a:rPr b="1" i="0" lang="en-US" sz="3200" u="none">
                <a:solidFill>
                  <a:srgbClr val="006699"/>
                </a:solidFill>
                <a:latin typeface="Arial"/>
                <a:ea typeface="Arial"/>
                <a:cs typeface="Arial"/>
                <a:sym typeface="Arial"/>
              </a:rPr>
              <a:t> Statement</a:t>
            </a:r>
            <a:endParaRPr/>
          </a:p>
        </p:txBody>
      </p:sp>
      <p:sp>
        <p:nvSpPr>
          <p:cNvPr id="198" name="Google Shape;198;p17"/>
          <p:cNvSpPr txBox="1"/>
          <p:nvPr>
            <p:ph idx="1" type="body"/>
          </p:nvPr>
        </p:nvSpPr>
        <p:spPr>
          <a:xfrm>
            <a:off x="287337" y="985837"/>
            <a:ext cx="8569325" cy="50403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Use to get input (data from user) from keyboard and store (data) to variable.</a:t>
            </a:r>
            <a:br>
              <a:rPr b="0" i="0" lang="en-US" sz="2000" u="none">
                <a:solidFill>
                  <a:schemeClr val="dk1"/>
                </a:solidFill>
                <a:latin typeface="Times New Roman"/>
                <a:ea typeface="Times New Roman"/>
                <a:cs typeface="Times New Roman"/>
                <a:sym typeface="Times New Roman"/>
              </a:rPr>
            </a:br>
            <a:r>
              <a:rPr b="0" i="1" lang="en-US" sz="2000" u="none">
                <a:solidFill>
                  <a:schemeClr val="dk1"/>
                </a:solidFill>
                <a:latin typeface="Times New Roman"/>
                <a:ea typeface="Times New Roman"/>
                <a:cs typeface="Times New Roman"/>
                <a:sym typeface="Times New Roman"/>
              </a:rPr>
              <a:t>Syntax: </a:t>
            </a:r>
            <a:br>
              <a:rPr b="0" i="0" lang="en-US" sz="2000" u="none">
                <a:solidFill>
                  <a:schemeClr val="dk1"/>
                </a:solidFill>
                <a:latin typeface="Times New Roman"/>
                <a:ea typeface="Times New Roman"/>
                <a:cs typeface="Times New Roman"/>
                <a:sym typeface="Times New Roman"/>
              </a:rPr>
            </a:br>
            <a:r>
              <a:rPr b="1" i="1" lang="en-US" sz="2000" u="none">
                <a:solidFill>
                  <a:schemeClr val="dk1"/>
                </a:solidFill>
                <a:latin typeface="Courier New"/>
                <a:ea typeface="Courier New"/>
                <a:cs typeface="Courier New"/>
                <a:sym typeface="Courier New"/>
              </a:rPr>
              <a:t>read</a:t>
            </a:r>
            <a:r>
              <a:rPr b="1" i="0" lang="en-US" sz="2000" u="none">
                <a:solidFill>
                  <a:schemeClr val="dk1"/>
                </a:solidFill>
                <a:latin typeface="Courier New"/>
                <a:ea typeface="Courier New"/>
                <a:cs typeface="Courier New"/>
                <a:sym typeface="Courier New"/>
              </a:rPr>
              <a:t> variable1, variable2,...variableN</a:t>
            </a:r>
            <a:endParaRPr/>
          </a:p>
          <a:p>
            <a:pPr indent="-342900" lvl="0" marL="342900" rtl="0" algn="l">
              <a:lnSpc>
                <a:spcPct val="100000"/>
              </a:lnSpc>
              <a:spcBef>
                <a:spcPts val="70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Example: Write a shell script to</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first ask user, name</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then waits to enter name from the user via keyboard. </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Then user enters name from keyboard (after giving name you have to press ENTER key) </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entered name through keyboard is stored (assigned) to variable fname.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What is a shell?</a:t>
            </a:r>
            <a:endParaRPr/>
          </a:p>
        </p:txBody>
      </p:sp>
      <p:sp>
        <p:nvSpPr>
          <p:cNvPr id="76" name="Google Shape;76;p2"/>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The user interface to the operating system</a:t>
            </a:r>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Functionality:</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Execute other programs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Manage files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Manage processes</a:t>
            </a:r>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Full programming language</a:t>
            </a:r>
            <a:endParaRPr/>
          </a:p>
          <a:p>
            <a:pPr indent="-342900" lvl="0" marL="342900" marR="0" rtl="0" algn="l">
              <a:lnSpc>
                <a:spcPct val="90000"/>
              </a:lnSpc>
              <a:spcBef>
                <a:spcPts val="630"/>
              </a:spcBef>
              <a:spcAft>
                <a:spcPts val="0"/>
              </a:spcAft>
              <a:buSzPts val="1620"/>
              <a:buChar char="●"/>
            </a:pPr>
            <a:r>
              <a:rPr b="0" i="0" lang="en-US" sz="1800" u="none">
                <a:solidFill>
                  <a:schemeClr val="dk1"/>
                </a:solidFill>
                <a:latin typeface="Times New Roman"/>
                <a:ea typeface="Times New Roman"/>
                <a:cs typeface="Times New Roman"/>
                <a:sym typeface="Times New Roman"/>
              </a:rPr>
              <a:t>A </a:t>
            </a:r>
            <a:r>
              <a:rPr lang="en-US"/>
              <a:t>program</a:t>
            </a:r>
            <a:r>
              <a:rPr b="0" i="0" lang="en-US" sz="1800" u="none">
                <a:solidFill>
                  <a:schemeClr val="dk1"/>
                </a:solidFill>
                <a:latin typeface="Times New Roman"/>
                <a:ea typeface="Times New Roman"/>
                <a:cs typeface="Times New Roman"/>
                <a:sym typeface="Times New Roman"/>
              </a:rPr>
              <a:t> like any other</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This is why there are so many shells</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630"/>
              </a:spcBef>
              <a:spcAft>
                <a:spcPts val="0"/>
              </a:spcAft>
              <a:buSzPts val="1620"/>
              <a:buChar char="●"/>
            </a:pPr>
            <a:r>
              <a:rPr lang="en-US"/>
              <a:t>Normally shells are interactive. </a:t>
            </a:r>
            <a:endParaRPr/>
          </a:p>
          <a:p>
            <a:pPr indent="-342900" lvl="0" marL="342900" marR="0" rtl="0" algn="l">
              <a:lnSpc>
                <a:spcPct val="90000"/>
              </a:lnSpc>
              <a:spcBef>
                <a:spcPts val="630"/>
              </a:spcBef>
              <a:spcAft>
                <a:spcPts val="0"/>
              </a:spcAft>
              <a:buSzPts val="1620"/>
              <a:buChar char="●"/>
            </a:pPr>
            <a:r>
              <a:rPr lang="en-US"/>
              <a:t>It means shell accept command from user and execute them. </a:t>
            </a:r>
            <a:endParaRPr/>
          </a:p>
          <a:p>
            <a:pPr indent="-342900" lvl="0" marL="342900" marR="0" rtl="0" algn="l">
              <a:lnSpc>
                <a:spcPct val="90000"/>
              </a:lnSpc>
              <a:spcBef>
                <a:spcPts val="630"/>
              </a:spcBef>
              <a:spcAft>
                <a:spcPts val="0"/>
              </a:spcAft>
              <a:buSzPts val="1620"/>
              <a:buChar char="●"/>
            </a:pPr>
            <a:r>
              <a:rPr lang="en-US"/>
              <a:t>But if we use command one by one, then we can store this sequence of command to text file and tell the shell to execute this text file instead of entering the commands. </a:t>
            </a:r>
            <a:endParaRPr/>
          </a:p>
          <a:p>
            <a:pPr indent="-342900" lvl="0" marL="342900" marR="0" rtl="0" algn="l">
              <a:lnSpc>
                <a:spcPct val="90000"/>
              </a:lnSpc>
              <a:spcBef>
                <a:spcPts val="630"/>
              </a:spcBef>
              <a:spcAft>
                <a:spcPts val="0"/>
              </a:spcAft>
              <a:buSzPts val="1620"/>
              <a:buChar char="●"/>
            </a:pPr>
            <a:r>
              <a:rPr lang="en-US"/>
              <a:t>This is know as shell scripting.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
        <p:nvSpPr>
          <p:cNvPr id="204" name="Google Shape;204;p18"/>
          <p:cNvSpPr txBox="1"/>
          <p:nvPr>
            <p:ph type="title"/>
          </p:nvPr>
        </p:nvSpPr>
        <p:spPr>
          <a:xfrm>
            <a:off x="457200" y="277812"/>
            <a:ext cx="8229600" cy="5603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a:t>
            </a:r>
            <a:r>
              <a:rPr b="1" i="1" lang="en-US" sz="3200" u="none">
                <a:solidFill>
                  <a:srgbClr val="006699"/>
                </a:solidFill>
                <a:latin typeface="Courier New"/>
                <a:ea typeface="Courier New"/>
                <a:cs typeface="Courier New"/>
                <a:sym typeface="Courier New"/>
              </a:rPr>
              <a:t>read</a:t>
            </a:r>
            <a:r>
              <a:rPr b="1" i="0" lang="en-US" sz="3200" u="none">
                <a:solidFill>
                  <a:srgbClr val="006699"/>
                </a:solidFill>
                <a:latin typeface="Arial"/>
                <a:ea typeface="Arial"/>
                <a:cs typeface="Arial"/>
                <a:sym typeface="Arial"/>
              </a:rPr>
              <a:t> Statement)</a:t>
            </a:r>
            <a:endParaRPr/>
          </a:p>
        </p:txBody>
      </p:sp>
      <p:sp>
        <p:nvSpPr>
          <p:cNvPr id="205" name="Google Shape;205;p18"/>
          <p:cNvSpPr txBox="1"/>
          <p:nvPr>
            <p:ph idx="1" type="body"/>
          </p:nvPr>
        </p:nvSpPr>
        <p:spPr>
          <a:xfrm>
            <a:off x="528637" y="1016000"/>
            <a:ext cx="8085137" cy="48244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0" i="0" lang="en-US" sz="2000" u="none">
                <a:solidFill>
                  <a:schemeClr val="dk1"/>
                </a:solidFill>
                <a:latin typeface="Arimo"/>
                <a:ea typeface="Arimo"/>
                <a:cs typeface="Arimo"/>
                <a:sym typeface="Arimo"/>
              </a:rPr>
              <a:t>$ vi Prog1</a:t>
            </a:r>
            <a:br>
              <a:rPr b="0" i="0" lang="en-US" sz="2000" u="none">
                <a:solidFill>
                  <a:schemeClr val="dk1"/>
                </a:solidFill>
                <a:latin typeface="Arimo"/>
                <a:ea typeface="Arimo"/>
                <a:cs typeface="Arimo"/>
                <a:sym typeface="Arimo"/>
              </a:rPr>
            </a:br>
            <a:r>
              <a:rPr b="1" i="0" lang="en-US" sz="2000" u="none">
                <a:solidFill>
                  <a:schemeClr val="dk1"/>
                </a:solidFill>
                <a:latin typeface="Courier New"/>
                <a:ea typeface="Courier New"/>
                <a:cs typeface="Courier New"/>
                <a:sym typeface="Courier New"/>
              </a:rPr>
              <a:t>#</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#Script to read your name from key-board</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a:t>
            </a:r>
            <a:br>
              <a:rPr b="1" i="0" lang="en-US" sz="2000" u="none">
                <a:solidFill>
                  <a:schemeClr val="dk1"/>
                </a:solidFill>
                <a:latin typeface="Courier New"/>
                <a:ea typeface="Courier New"/>
                <a:cs typeface="Courier New"/>
                <a:sym typeface="Courier New"/>
              </a:rPr>
            </a:br>
            <a:r>
              <a:rPr b="1" i="1" lang="en-US" sz="2000" u="none">
                <a:solidFill>
                  <a:schemeClr val="dk1"/>
                </a:solidFill>
                <a:latin typeface="Courier New"/>
                <a:ea typeface="Courier New"/>
                <a:cs typeface="Courier New"/>
                <a:sym typeface="Courier New"/>
              </a:rPr>
              <a:t>echo</a:t>
            </a:r>
            <a:r>
              <a:rPr b="1" i="0" lang="en-US" sz="2000" u="none">
                <a:solidFill>
                  <a:schemeClr val="dk1"/>
                </a:solidFill>
                <a:latin typeface="Courier New"/>
                <a:ea typeface="Courier New"/>
                <a:cs typeface="Courier New"/>
                <a:sym typeface="Courier New"/>
              </a:rPr>
              <a:t> "Your first name please:"</a:t>
            </a:r>
            <a:br>
              <a:rPr b="1" i="0" lang="en-US" sz="2000" u="none">
                <a:solidFill>
                  <a:schemeClr val="dk1"/>
                </a:solidFill>
                <a:latin typeface="Courier New"/>
                <a:ea typeface="Courier New"/>
                <a:cs typeface="Courier New"/>
                <a:sym typeface="Courier New"/>
              </a:rPr>
            </a:br>
            <a:r>
              <a:rPr b="1" i="1" lang="en-US" sz="2000" u="none">
                <a:solidFill>
                  <a:schemeClr val="dk1"/>
                </a:solidFill>
                <a:latin typeface="Courier New"/>
                <a:ea typeface="Courier New"/>
                <a:cs typeface="Courier New"/>
                <a:sym typeface="Courier New"/>
              </a:rPr>
              <a:t>read</a:t>
            </a:r>
            <a:r>
              <a:rPr b="1" i="0" lang="en-US" sz="2000" u="none">
                <a:solidFill>
                  <a:schemeClr val="dk1"/>
                </a:solidFill>
                <a:latin typeface="Courier New"/>
                <a:ea typeface="Courier New"/>
                <a:cs typeface="Courier New"/>
                <a:sym typeface="Courier New"/>
              </a:rPr>
              <a:t> fname</a:t>
            </a:r>
            <a:br>
              <a:rPr b="1" i="0" lang="en-US" sz="2000" u="none">
                <a:solidFill>
                  <a:schemeClr val="dk1"/>
                </a:solidFill>
                <a:latin typeface="Courier New"/>
                <a:ea typeface="Courier New"/>
                <a:cs typeface="Courier New"/>
                <a:sym typeface="Courier New"/>
              </a:rPr>
            </a:br>
            <a:r>
              <a:rPr b="1" i="1" lang="en-US" sz="2000" u="none">
                <a:solidFill>
                  <a:schemeClr val="dk1"/>
                </a:solidFill>
                <a:latin typeface="Courier New"/>
                <a:ea typeface="Courier New"/>
                <a:cs typeface="Courier New"/>
                <a:sym typeface="Courier New"/>
              </a:rPr>
              <a:t>echo</a:t>
            </a:r>
            <a:r>
              <a:rPr b="1" i="0" lang="en-US" sz="2000" u="none">
                <a:solidFill>
                  <a:schemeClr val="dk1"/>
                </a:solidFill>
                <a:latin typeface="Courier New"/>
                <a:ea typeface="Courier New"/>
                <a:cs typeface="Courier New"/>
                <a:sym typeface="Courier New"/>
              </a:rPr>
              <a:t> "Hello $fname, Lets be friend!"</a:t>
            </a:r>
            <a:endParaRPr/>
          </a:p>
          <a:p>
            <a:pPr indent="-228600" lvl="0" marL="342900" rtl="0" algn="l">
              <a:lnSpc>
                <a:spcPct val="100000"/>
              </a:lnSpc>
              <a:spcBef>
                <a:spcPts val="700"/>
              </a:spcBef>
              <a:spcAft>
                <a:spcPts val="0"/>
              </a:spcAft>
              <a:buClr>
                <a:srgbClr val="993300"/>
              </a:buClr>
              <a:buSzPts val="1800"/>
              <a:buFont typeface="Arial"/>
              <a:buNone/>
            </a:pPr>
            <a:r>
              <a:t/>
            </a:r>
            <a:endParaRPr b="0" i="0" sz="2000" u="none">
              <a:solidFill>
                <a:schemeClr val="dk1"/>
              </a:solidFill>
              <a:latin typeface="Arimo"/>
              <a:ea typeface="Arimo"/>
              <a:cs typeface="Arimo"/>
              <a:sym typeface="Arimo"/>
            </a:endParaRPr>
          </a:p>
          <a:p>
            <a:pPr indent="-342900" lvl="0" marL="342900" rtl="0" algn="l">
              <a:lnSpc>
                <a:spcPct val="100000"/>
              </a:lnSpc>
              <a:spcBef>
                <a:spcPts val="700"/>
              </a:spcBef>
              <a:spcAft>
                <a:spcPts val="0"/>
              </a:spcAft>
              <a:buClr>
                <a:srgbClr val="993300"/>
              </a:buClr>
              <a:buSzPts val="1800"/>
              <a:buFont typeface="Arial"/>
              <a:buChar char="●"/>
            </a:pPr>
            <a:r>
              <a:rPr b="0" i="0" lang="en-US" sz="2000" u="none">
                <a:solidFill>
                  <a:schemeClr val="dk1"/>
                </a:solidFill>
                <a:latin typeface="Arimo"/>
                <a:ea typeface="Arimo"/>
                <a:cs typeface="Arimo"/>
                <a:sym typeface="Arimo"/>
              </a:rPr>
              <a:t>Run it as follows:</a:t>
            </a:r>
            <a:br>
              <a:rPr b="0" i="0" lang="en-US" sz="2000" u="none">
                <a:solidFill>
                  <a:schemeClr val="dk1"/>
                </a:solidFill>
                <a:latin typeface="Arimo"/>
                <a:ea typeface="Arimo"/>
                <a:cs typeface="Arimo"/>
                <a:sym typeface="Arimo"/>
              </a:rPr>
            </a:br>
            <a:r>
              <a:rPr b="0" i="0" lang="en-US" sz="2000" u="none">
                <a:solidFill>
                  <a:schemeClr val="dk1"/>
                </a:solidFill>
                <a:latin typeface="Arimo"/>
                <a:ea typeface="Arimo"/>
                <a:cs typeface="Arimo"/>
                <a:sym typeface="Arimo"/>
              </a:rPr>
              <a:t>$ </a:t>
            </a:r>
            <a:r>
              <a:rPr b="1" i="1" lang="en-US" sz="2000" u="none">
                <a:solidFill>
                  <a:schemeClr val="dk1"/>
                </a:solidFill>
                <a:latin typeface="Courier New"/>
                <a:ea typeface="Courier New"/>
                <a:cs typeface="Courier New"/>
                <a:sym typeface="Courier New"/>
              </a:rPr>
              <a:t>chmod</a:t>
            </a:r>
            <a:r>
              <a:rPr b="1" i="0" lang="en-US" sz="2000" u="none">
                <a:solidFill>
                  <a:schemeClr val="dk1"/>
                </a:solidFill>
                <a:latin typeface="Courier New"/>
                <a:ea typeface="Courier New"/>
                <a:cs typeface="Courier New"/>
                <a:sym typeface="Courier New"/>
              </a:rPr>
              <a:t> +x Prog1</a:t>
            </a:r>
            <a:br>
              <a:rPr b="1" i="0" lang="en-US" sz="2000" u="none">
                <a:solidFill>
                  <a:schemeClr val="dk1"/>
                </a:solidFill>
                <a:latin typeface="Courier New"/>
                <a:ea typeface="Courier New"/>
                <a:cs typeface="Courier New"/>
                <a:sym typeface="Courier New"/>
              </a:rPr>
            </a:br>
            <a:r>
              <a:rPr b="0" i="0" lang="en-US" sz="2000" u="none">
                <a:solidFill>
                  <a:schemeClr val="dk1"/>
                </a:solidFill>
                <a:latin typeface="Arimo"/>
                <a:ea typeface="Arimo"/>
                <a:cs typeface="Arimo"/>
                <a:sym typeface="Arimo"/>
              </a:rPr>
              <a:t>$ </a:t>
            </a:r>
            <a:r>
              <a:rPr b="1" i="0" lang="en-US" sz="2000" u="none">
                <a:solidFill>
                  <a:schemeClr val="dk1"/>
                </a:solidFill>
                <a:latin typeface="Courier New"/>
                <a:ea typeface="Courier New"/>
                <a:cs typeface="Courier New"/>
                <a:sym typeface="Courier New"/>
              </a:rPr>
              <a:t>./Prog1</a:t>
            </a:r>
            <a:br>
              <a:rPr b="0" i="0" lang="en-US" sz="2000" u="none">
                <a:solidFill>
                  <a:schemeClr val="dk1"/>
                </a:solidFill>
                <a:latin typeface="Arimo"/>
                <a:ea typeface="Arimo"/>
                <a:cs typeface="Arimo"/>
                <a:sym typeface="Arimo"/>
              </a:rPr>
            </a:br>
            <a:r>
              <a:rPr b="0" i="1" lang="en-US" sz="2000" u="none">
                <a:solidFill>
                  <a:schemeClr val="dk1"/>
                </a:solidFill>
                <a:latin typeface="Arimo"/>
                <a:ea typeface="Arimo"/>
                <a:cs typeface="Arimo"/>
                <a:sym typeface="Arimo"/>
              </a:rPr>
              <a:t>Your first name please: </a:t>
            </a:r>
            <a:r>
              <a:rPr b="1" i="1" lang="en-US" sz="2000" u="none">
                <a:solidFill>
                  <a:schemeClr val="dk1"/>
                </a:solidFill>
                <a:latin typeface="Arimo"/>
                <a:ea typeface="Arimo"/>
                <a:cs typeface="Arimo"/>
                <a:sym typeface="Arimo"/>
              </a:rPr>
              <a:t>SRM</a:t>
            </a:r>
            <a:br>
              <a:rPr b="0" i="1" lang="en-US" sz="2000" u="none">
                <a:solidFill>
                  <a:schemeClr val="dk1"/>
                </a:solidFill>
                <a:latin typeface="Arimo"/>
                <a:ea typeface="Arimo"/>
                <a:cs typeface="Arimo"/>
                <a:sym typeface="Arimo"/>
              </a:rPr>
            </a:br>
            <a:r>
              <a:rPr b="0" i="1" lang="en-US" sz="2000" u="none">
                <a:solidFill>
                  <a:schemeClr val="dk1"/>
                </a:solidFill>
                <a:latin typeface="Arimo"/>
                <a:ea typeface="Arimo"/>
                <a:cs typeface="Arimo"/>
                <a:sym typeface="Arimo"/>
              </a:rPr>
              <a:t>Hello SRM, Lets be friend!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e6881f579f_0_31"/>
          <p:cNvSpPr txBox="1"/>
          <p:nvPr>
            <p:ph type="title"/>
          </p:nvPr>
        </p:nvSpPr>
        <p:spPr>
          <a:xfrm>
            <a:off x="457200" y="277812"/>
            <a:ext cx="8229600" cy="576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Shell </a:t>
            </a:r>
            <a:r>
              <a:rPr lang="en-US"/>
              <a:t>Arithmetic</a:t>
            </a:r>
            <a:endParaRPr/>
          </a:p>
        </p:txBody>
      </p:sp>
      <p:sp>
        <p:nvSpPr>
          <p:cNvPr id="212" name="Google Shape;212;ge6881f579f_0_31"/>
          <p:cNvSpPr txBox="1"/>
          <p:nvPr>
            <p:ph idx="1" type="body"/>
          </p:nvPr>
        </p:nvSpPr>
        <p:spPr>
          <a:xfrm>
            <a:off x="383663" y="1163637"/>
            <a:ext cx="8229600" cy="4530600"/>
          </a:xfrm>
          <a:prstGeom prst="rect">
            <a:avLst/>
          </a:prstGeom>
        </p:spPr>
        <p:txBody>
          <a:bodyPr anchorCtr="0" anchor="t" bIns="45700" lIns="91425" spcFirstLastPara="1" rIns="91425" wrap="square" tIns="45700">
            <a:noAutofit/>
          </a:bodyPr>
          <a:lstStyle/>
          <a:p>
            <a:pPr indent="-266700" lvl="0" marL="342900" rtl="0" algn="l">
              <a:spcBef>
                <a:spcPts val="0"/>
              </a:spcBef>
              <a:spcAft>
                <a:spcPts val="0"/>
              </a:spcAft>
              <a:buClr>
                <a:schemeClr val="dk1"/>
              </a:buClr>
              <a:buSzPts val="2000"/>
              <a:buFont typeface="Times New Roman"/>
              <a:buChar char="•"/>
            </a:pPr>
            <a:r>
              <a:rPr lang="en-US" sz="2000"/>
              <a:t>It is used to perform arithmetic operation.</a:t>
            </a:r>
            <a:endParaRPr sz="2000"/>
          </a:p>
          <a:p>
            <a:pPr indent="-266700" lvl="0" marL="342900" rtl="0" algn="l">
              <a:spcBef>
                <a:spcPts val="640"/>
              </a:spcBef>
              <a:spcAft>
                <a:spcPts val="0"/>
              </a:spcAft>
              <a:buClr>
                <a:schemeClr val="dk1"/>
              </a:buClr>
              <a:buSzPts val="2000"/>
              <a:buFont typeface="Times New Roman"/>
              <a:buChar char="•"/>
            </a:pPr>
            <a:r>
              <a:rPr i="1" lang="en-US" sz="2000"/>
              <a:t>Syntax:</a:t>
            </a:r>
            <a:br>
              <a:rPr lang="en-US" sz="2000"/>
            </a:br>
            <a:r>
              <a:rPr lang="en-US" sz="2000"/>
              <a:t>expr op1 math-operator op2</a:t>
            </a:r>
            <a:endParaRPr sz="2000"/>
          </a:p>
          <a:p>
            <a:pPr indent="-266700" lvl="0" marL="342900" rtl="0" algn="l">
              <a:spcBef>
                <a:spcPts val="640"/>
              </a:spcBef>
              <a:spcAft>
                <a:spcPts val="0"/>
              </a:spcAft>
              <a:buClr>
                <a:schemeClr val="dk1"/>
              </a:buClr>
              <a:buSzPts val="2000"/>
              <a:buFont typeface="Times New Roman"/>
              <a:buChar char="•"/>
            </a:pPr>
            <a:r>
              <a:rPr lang="en-US" sz="2000"/>
              <a:t>$ expr 1 + 3</a:t>
            </a:r>
            <a:br>
              <a:rPr lang="en-US" sz="2000"/>
            </a:br>
            <a:r>
              <a:rPr lang="en-US" sz="2000"/>
              <a:t>$ expr 2 - 1</a:t>
            </a:r>
            <a:br>
              <a:rPr lang="en-US" sz="2000"/>
            </a:br>
            <a:r>
              <a:rPr lang="en-US" sz="2000"/>
              <a:t>$ expr 10 / 2</a:t>
            </a:r>
            <a:br>
              <a:rPr lang="en-US" sz="2000"/>
            </a:br>
            <a:r>
              <a:rPr lang="en-US" sz="2000"/>
              <a:t>$ expr 20 % 3</a:t>
            </a:r>
            <a:br>
              <a:rPr lang="en-US" sz="2000"/>
            </a:br>
            <a:r>
              <a:rPr lang="en-US" sz="2000"/>
              <a:t>$ expr 10 \* 3</a:t>
            </a:r>
            <a:br>
              <a:rPr lang="en-US" sz="2000"/>
            </a:br>
            <a:r>
              <a:rPr lang="en-US" sz="2000"/>
              <a:t>$ echo `expr 6 + 3`</a:t>
            </a:r>
            <a:endParaRPr sz="2000"/>
          </a:p>
          <a:p>
            <a:pPr indent="-266700" lvl="0" marL="342900" rtl="0" algn="l">
              <a:spcBef>
                <a:spcPts val="0"/>
              </a:spcBef>
              <a:spcAft>
                <a:spcPts val="0"/>
              </a:spcAft>
              <a:buClr>
                <a:schemeClr val="dk1"/>
              </a:buClr>
              <a:buSzPts val="2000"/>
              <a:buFont typeface="Times New Roman"/>
              <a:buChar char="•"/>
            </a:pPr>
            <a:r>
              <a:rPr lang="en-US" sz="2000"/>
              <a:t>Here expr 6 + 3 is evaluated to 9, then echo command prints 9 as sum</a:t>
            </a:r>
            <a:endParaRPr sz="2000"/>
          </a:p>
          <a:p>
            <a:pPr indent="-266700" lvl="0" marL="342900" rtl="0" algn="l">
              <a:spcBef>
                <a:spcPts val="640"/>
              </a:spcBef>
              <a:spcAft>
                <a:spcPts val="0"/>
              </a:spcAft>
              <a:buClr>
                <a:schemeClr val="dk1"/>
              </a:buClr>
              <a:buSzPts val="2000"/>
              <a:buFont typeface="Times New Roman"/>
              <a:buChar char="•"/>
            </a:pPr>
            <a:r>
              <a:rPr lang="en-US" sz="2000"/>
              <a:t>Here if you use double quote or single quote, it will NOT work</a:t>
            </a:r>
            <a:br>
              <a:rPr lang="en-US" sz="2000"/>
            </a:br>
            <a:r>
              <a:rPr lang="en-US" sz="2000"/>
              <a:t>For e.g.</a:t>
            </a:r>
            <a:br>
              <a:rPr lang="en-US" sz="2000"/>
            </a:br>
            <a:r>
              <a:rPr b="1" lang="en-US" sz="2000"/>
              <a:t>$ echo "expr 6 + 3"</a:t>
            </a:r>
            <a:r>
              <a:rPr lang="en-US" sz="2000"/>
              <a:t> # It will print expr 6 + 3</a:t>
            </a:r>
            <a:br>
              <a:rPr lang="en-US" sz="2000"/>
            </a:br>
            <a:r>
              <a:rPr b="1" lang="en-US" sz="2000"/>
              <a:t>$ echo 'expr 6 + 3'</a:t>
            </a:r>
            <a:r>
              <a:rPr lang="en-US" sz="2000"/>
              <a:t> # It will print expr 6 + 3</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e6881f579f_0_37"/>
          <p:cNvSpPr txBox="1"/>
          <p:nvPr>
            <p:ph type="title"/>
          </p:nvPr>
        </p:nvSpPr>
        <p:spPr>
          <a:xfrm>
            <a:off x="457200" y="277812"/>
            <a:ext cx="8229600" cy="576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Exit status</a:t>
            </a:r>
            <a:endParaRPr/>
          </a:p>
        </p:txBody>
      </p:sp>
      <p:sp>
        <p:nvSpPr>
          <p:cNvPr id="219" name="Google Shape;219;ge6881f579f_0_37"/>
          <p:cNvSpPr txBox="1"/>
          <p:nvPr>
            <p:ph idx="1" type="body"/>
          </p:nvPr>
        </p:nvSpPr>
        <p:spPr>
          <a:xfrm>
            <a:off x="383663" y="1163637"/>
            <a:ext cx="8229600" cy="4530600"/>
          </a:xfrm>
          <a:prstGeom prst="rect">
            <a:avLst/>
          </a:prstGeom>
        </p:spPr>
        <p:txBody>
          <a:bodyPr anchorCtr="0" anchor="t" bIns="45700" lIns="91425" spcFirstLastPara="1" rIns="91425" wrap="square" tIns="45700">
            <a:noAutofit/>
          </a:bodyPr>
          <a:lstStyle/>
          <a:p>
            <a:pPr indent="-266700" lvl="0" marL="342900" rtl="0" algn="l">
              <a:spcBef>
                <a:spcPts val="0"/>
              </a:spcBef>
              <a:spcAft>
                <a:spcPts val="0"/>
              </a:spcAft>
              <a:buClr>
                <a:schemeClr val="dk1"/>
              </a:buClr>
              <a:buSzPts val="2000"/>
              <a:buFont typeface="Times New Roman"/>
              <a:buChar char="•"/>
            </a:pPr>
            <a:r>
              <a:rPr lang="en-US" sz="2000"/>
              <a:t>By default in Linux if particular command/shell script is executed, it return two type of values which is used to see whether command or shell script executed is successful or not.</a:t>
            </a:r>
            <a:endParaRPr sz="2000"/>
          </a:p>
          <a:p>
            <a:pPr indent="-266700" lvl="0" marL="342900" rtl="0" algn="l">
              <a:spcBef>
                <a:spcPts val="640"/>
              </a:spcBef>
              <a:spcAft>
                <a:spcPts val="0"/>
              </a:spcAft>
              <a:buClr>
                <a:schemeClr val="dk1"/>
              </a:buClr>
              <a:buSzPts val="2000"/>
              <a:buFont typeface="Times New Roman"/>
              <a:buChar char="•"/>
            </a:pPr>
            <a:r>
              <a:rPr lang="en-US" sz="2000"/>
              <a:t>If return </a:t>
            </a:r>
            <a:r>
              <a:rPr i="1" lang="en-US" sz="2000"/>
              <a:t>value is zero</a:t>
            </a:r>
            <a:r>
              <a:rPr lang="en-US" sz="2000"/>
              <a:t> (0), command is successful.</a:t>
            </a:r>
            <a:endParaRPr sz="2000"/>
          </a:p>
          <a:p>
            <a:pPr indent="-266700" lvl="0" marL="342900" rtl="0" algn="l">
              <a:spcBef>
                <a:spcPts val="640"/>
              </a:spcBef>
              <a:spcAft>
                <a:spcPts val="0"/>
              </a:spcAft>
              <a:buClr>
                <a:schemeClr val="dk1"/>
              </a:buClr>
              <a:buSzPts val="2000"/>
              <a:buFont typeface="Times New Roman"/>
              <a:buChar char="•"/>
            </a:pPr>
            <a:r>
              <a:rPr lang="en-US" sz="2000"/>
              <a:t>If return </a:t>
            </a:r>
            <a:r>
              <a:rPr i="1" lang="en-US" sz="2000"/>
              <a:t>value is nonzero</a:t>
            </a:r>
            <a:r>
              <a:rPr lang="en-US" sz="2000"/>
              <a:t>, command is not successful or some sort of error executing command/shell script.</a:t>
            </a:r>
            <a:endParaRPr sz="2000"/>
          </a:p>
          <a:p>
            <a:pPr indent="-266700" lvl="0" marL="342900" rtl="0" algn="l">
              <a:spcBef>
                <a:spcPts val="0"/>
              </a:spcBef>
              <a:spcAft>
                <a:spcPts val="0"/>
              </a:spcAft>
              <a:buClr>
                <a:schemeClr val="dk1"/>
              </a:buClr>
              <a:buSzPts val="2000"/>
              <a:buFont typeface="Times New Roman"/>
              <a:buChar char="•"/>
            </a:pPr>
            <a:r>
              <a:rPr lang="en-US" sz="2000"/>
              <a:t>This value is know as </a:t>
            </a:r>
            <a:r>
              <a:rPr b="1" i="1" lang="en-US" sz="2000"/>
              <a:t>Exit Status</a:t>
            </a:r>
            <a:r>
              <a:rPr lang="en-US" sz="2000"/>
              <a:t>.</a:t>
            </a:r>
            <a:endParaRPr sz="2000"/>
          </a:p>
          <a:p>
            <a:pPr indent="-266700" lvl="0" marL="342900" rtl="0" algn="l">
              <a:spcBef>
                <a:spcPts val="0"/>
              </a:spcBef>
              <a:spcAft>
                <a:spcPts val="0"/>
              </a:spcAft>
              <a:buClr>
                <a:schemeClr val="dk1"/>
              </a:buClr>
              <a:buSzPts val="2000"/>
              <a:buFont typeface="Times New Roman"/>
              <a:buChar char="•"/>
            </a:pPr>
            <a:r>
              <a:t/>
            </a:r>
            <a:endParaRPr sz="2000"/>
          </a:p>
          <a:p>
            <a:pPr indent="-266700" lvl="0" marL="342900" rtl="0" algn="l">
              <a:spcBef>
                <a:spcPts val="640"/>
              </a:spcBef>
              <a:spcAft>
                <a:spcPts val="0"/>
              </a:spcAft>
              <a:buClr>
                <a:schemeClr val="dk1"/>
              </a:buClr>
              <a:buSzPts val="2000"/>
              <a:buFont typeface="Times New Roman"/>
              <a:buChar char="•"/>
            </a:pPr>
            <a:r>
              <a:rPr lang="en-US" sz="2000"/>
              <a:t>To determine this exit Status you can use </a:t>
            </a:r>
            <a:r>
              <a:rPr b="1" lang="en-US" sz="2000"/>
              <a:t>$? </a:t>
            </a:r>
            <a:r>
              <a:rPr lang="en-US" sz="2000"/>
              <a:t>special variable of shell.</a:t>
            </a:r>
            <a:endParaRPr sz="2000"/>
          </a:p>
          <a:p>
            <a:pPr indent="-266700" lvl="0" marL="342900" rtl="0" algn="l">
              <a:spcBef>
                <a:spcPts val="640"/>
              </a:spcBef>
              <a:spcAft>
                <a:spcPts val="0"/>
              </a:spcAft>
              <a:buClr>
                <a:schemeClr val="dk1"/>
              </a:buClr>
              <a:buSzPts val="2000"/>
              <a:buFont typeface="Times New Roman"/>
              <a:buChar char="•"/>
            </a:pPr>
            <a:r>
              <a:rPr lang="en-US" sz="2000"/>
              <a:t>For Example</a:t>
            </a:r>
            <a:br>
              <a:rPr lang="en-US" sz="2000"/>
            </a:br>
            <a:r>
              <a:rPr b="1" lang="en-US" sz="2000"/>
              <a:t>$ rm unknownfile </a:t>
            </a:r>
            <a:br>
              <a:rPr lang="en-US" sz="2000"/>
            </a:br>
            <a:r>
              <a:rPr lang="en-US" sz="2000"/>
              <a:t>It will show error as follows</a:t>
            </a:r>
            <a:br>
              <a:rPr lang="en-US" sz="2000"/>
            </a:br>
            <a:r>
              <a:rPr lang="en-US" sz="2000"/>
              <a:t>rm: cannot remove `unkowmnfile': No such file or directory</a:t>
            </a:r>
            <a:br>
              <a:rPr lang="en-US" sz="2000"/>
            </a:br>
            <a:r>
              <a:rPr lang="en-US" sz="2000"/>
              <a:t>and after that if you give command</a:t>
            </a:r>
            <a:br>
              <a:rPr lang="en-US" sz="2000"/>
            </a:br>
            <a:r>
              <a:rPr b="1" lang="en-US" sz="2000"/>
              <a:t>$ echo $? -- will echo the exit status</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e6881f579f_0_43"/>
          <p:cNvSpPr txBox="1"/>
          <p:nvPr>
            <p:ph type="title"/>
          </p:nvPr>
        </p:nvSpPr>
        <p:spPr>
          <a:xfrm>
            <a:off x="457200" y="277812"/>
            <a:ext cx="8229600" cy="576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Execute the following</a:t>
            </a:r>
            <a:endParaRPr/>
          </a:p>
        </p:txBody>
      </p:sp>
      <p:sp>
        <p:nvSpPr>
          <p:cNvPr id="226" name="Google Shape;226;ge6881f579f_0_43"/>
          <p:cNvSpPr txBox="1"/>
          <p:nvPr>
            <p:ph idx="1" type="body"/>
          </p:nvPr>
        </p:nvSpPr>
        <p:spPr>
          <a:xfrm>
            <a:off x="383663" y="1163637"/>
            <a:ext cx="8229600" cy="4530600"/>
          </a:xfrm>
          <a:prstGeom prst="rect">
            <a:avLst/>
          </a:prstGeom>
        </p:spPr>
        <p:txBody>
          <a:bodyPr anchorCtr="0" anchor="t" bIns="45700" lIns="91425" spcFirstLastPara="1" rIns="91425" wrap="square" tIns="45700">
            <a:noAutofit/>
          </a:bodyPr>
          <a:lstStyle/>
          <a:p>
            <a:pPr indent="-266700" lvl="0" marL="342900" rtl="0" algn="l">
              <a:spcBef>
                <a:spcPts val="0"/>
              </a:spcBef>
              <a:spcAft>
                <a:spcPts val="0"/>
              </a:spcAft>
              <a:buClr>
                <a:schemeClr val="dk1"/>
              </a:buClr>
              <a:buSzPts val="2000"/>
              <a:buFont typeface="Times New Roman"/>
              <a:buChar char="•"/>
            </a:pPr>
            <a:r>
              <a:rPr b="1" lang="en-US" sz="2000"/>
              <a:t>$ ls</a:t>
            </a:r>
            <a:br>
              <a:rPr b="1" lang="en-US" sz="2000"/>
            </a:br>
            <a:r>
              <a:rPr b="1" lang="en-US" sz="2000"/>
              <a:t>$ echo $? </a:t>
            </a:r>
            <a:br>
              <a:rPr lang="en-US" sz="2000"/>
            </a:br>
            <a:r>
              <a:rPr lang="en-US" sz="2000"/>
              <a:t>It will print 0 to indicate command is successful.</a:t>
            </a:r>
            <a:endParaRPr sz="2000"/>
          </a:p>
          <a:p>
            <a:pPr indent="-266700" lvl="0" marL="342900" rtl="0" algn="l">
              <a:spcBef>
                <a:spcPts val="640"/>
              </a:spcBef>
              <a:spcAft>
                <a:spcPts val="0"/>
              </a:spcAft>
              <a:buClr>
                <a:schemeClr val="dk1"/>
              </a:buClr>
              <a:buSzPts val="2000"/>
              <a:buFont typeface="Times New Roman"/>
              <a:buChar char="•"/>
            </a:pPr>
            <a:r>
              <a:rPr lang="en-US" sz="2000"/>
              <a:t>$ expr 1 + 3</a:t>
            </a:r>
            <a:br>
              <a:rPr lang="en-US" sz="2000"/>
            </a:br>
            <a:r>
              <a:rPr lang="en-US" sz="2000"/>
              <a:t>$ echo $? – output?? </a:t>
            </a:r>
            <a:endParaRPr sz="2000"/>
          </a:p>
          <a:p>
            <a:pPr indent="-266700" lvl="0" marL="342900" rtl="0" algn="l">
              <a:spcBef>
                <a:spcPts val="640"/>
              </a:spcBef>
              <a:spcAft>
                <a:spcPts val="0"/>
              </a:spcAft>
              <a:buClr>
                <a:schemeClr val="dk1"/>
              </a:buClr>
              <a:buSzPts val="2000"/>
              <a:buFont typeface="Times New Roman"/>
              <a:buChar char="•"/>
            </a:pPr>
            <a:r>
              <a:rPr lang="en-US" sz="2000"/>
              <a:t>$ date</a:t>
            </a:r>
            <a:br>
              <a:rPr lang="en-US" sz="2000"/>
            </a:br>
            <a:r>
              <a:rPr lang="en-US" sz="2000"/>
              <a:t>$ echo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e6881f579f_0_49"/>
          <p:cNvSpPr txBox="1"/>
          <p:nvPr>
            <p:ph type="title"/>
          </p:nvPr>
        </p:nvSpPr>
        <p:spPr>
          <a:xfrm>
            <a:off x="457200" y="277812"/>
            <a:ext cx="8229600" cy="576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Pipes</a:t>
            </a:r>
            <a:endParaRPr/>
          </a:p>
        </p:txBody>
      </p:sp>
      <p:sp>
        <p:nvSpPr>
          <p:cNvPr id="233" name="Google Shape;233;ge6881f579f_0_49"/>
          <p:cNvSpPr txBox="1"/>
          <p:nvPr>
            <p:ph idx="1" type="body"/>
          </p:nvPr>
        </p:nvSpPr>
        <p:spPr>
          <a:xfrm>
            <a:off x="383663" y="1163637"/>
            <a:ext cx="8229600" cy="4530600"/>
          </a:xfrm>
          <a:prstGeom prst="rect">
            <a:avLst/>
          </a:prstGeom>
        </p:spPr>
        <p:txBody>
          <a:bodyPr anchorCtr="0" anchor="t" bIns="45700" lIns="91425" spcFirstLastPara="1" rIns="91425" wrap="square" tIns="45700">
            <a:noAutofit/>
          </a:bodyPr>
          <a:lstStyle/>
          <a:p>
            <a:pPr indent="-266700" lvl="0" marL="342900" rtl="0" algn="l">
              <a:spcBef>
                <a:spcPts val="0"/>
              </a:spcBef>
              <a:spcAft>
                <a:spcPts val="0"/>
              </a:spcAft>
              <a:buClr>
                <a:schemeClr val="dk1"/>
              </a:buClr>
              <a:buSzPts val="2000"/>
              <a:buFont typeface="Times New Roman"/>
              <a:buChar char="•"/>
            </a:pPr>
            <a:r>
              <a:rPr b="1" lang="en-US" sz="2000"/>
              <a:t>Pipes-</a:t>
            </a:r>
            <a:r>
              <a:rPr lang="en-US" sz="2000"/>
              <a:t>A pipe is a way to connect the output of one program to the input of another program without any temporary file.</a:t>
            </a:r>
            <a:endParaRPr sz="2000"/>
          </a:p>
          <a:p>
            <a:pPr indent="-266700" lvl="0" marL="342900" rtl="0" algn="l">
              <a:spcBef>
                <a:spcPts val="0"/>
              </a:spcBef>
              <a:spcAft>
                <a:spcPts val="0"/>
              </a:spcAft>
              <a:buClr>
                <a:schemeClr val="dk1"/>
              </a:buClr>
              <a:buSzPts val="2000"/>
              <a:buFont typeface="Times New Roman"/>
              <a:buChar char="•"/>
            </a:pPr>
            <a:r>
              <a:rPr lang="en-US" sz="2000"/>
              <a:t>Pipe is defined as:</a:t>
            </a:r>
            <a:br>
              <a:rPr lang="en-US" sz="2000"/>
            </a:br>
            <a:r>
              <a:rPr lang="en-US" sz="2000"/>
              <a:t>"</a:t>
            </a:r>
            <a:r>
              <a:rPr i="1" lang="en-US" sz="2000"/>
              <a:t>A pipe is nothing but a temporary storage place where the output of one command is stored and then passed as the input for second command. Pipes are used to run more than two commands ( Multiple commands) from same command line.</a:t>
            </a:r>
            <a:r>
              <a:rPr lang="en-US" sz="2000"/>
              <a:t>"</a:t>
            </a:r>
            <a:endParaRPr sz="2000"/>
          </a:p>
          <a:p>
            <a:pPr indent="-266700" lvl="0" marL="342900" rtl="0" algn="l">
              <a:spcBef>
                <a:spcPts val="640"/>
              </a:spcBef>
              <a:spcAft>
                <a:spcPts val="0"/>
              </a:spcAft>
              <a:buClr>
                <a:schemeClr val="dk1"/>
              </a:buClr>
              <a:buSzPts val="2000"/>
              <a:buFont typeface="Times New Roman"/>
              <a:buChar char="•"/>
            </a:pPr>
            <a:r>
              <a:rPr i="1" lang="en-US" sz="2000"/>
              <a:t>Syntax:</a:t>
            </a:r>
            <a:br>
              <a:rPr lang="en-US" sz="2000"/>
            </a:br>
            <a:r>
              <a:rPr lang="en-US" sz="2000"/>
              <a:t>command1 | command2</a:t>
            </a:r>
            <a:endParaRPr sz="2000"/>
          </a:p>
          <a:p>
            <a:pPr indent="-266700" lvl="0" marL="342900" rtl="0" algn="l">
              <a:spcBef>
                <a:spcPts val="560"/>
              </a:spcBef>
              <a:spcAft>
                <a:spcPts val="0"/>
              </a:spcAft>
              <a:buClr>
                <a:schemeClr val="dk1"/>
              </a:buClr>
              <a:buSzPts val="2000"/>
              <a:buFont typeface="Times New Roman"/>
              <a:buChar char="•"/>
            </a:pPr>
            <a:r>
              <a:rPr b="1" lang="en-US" sz="2000"/>
              <a:t>who | grep raju</a:t>
            </a:r>
            <a:endParaRPr sz="2000"/>
          </a:p>
          <a:p>
            <a:pPr indent="-266700" lvl="0" marL="342900" rtl="0" algn="l">
              <a:spcBef>
                <a:spcPts val="560"/>
              </a:spcBef>
              <a:spcAft>
                <a:spcPts val="0"/>
              </a:spcAft>
              <a:buClr>
                <a:schemeClr val="dk1"/>
              </a:buClr>
              <a:buSzPts val="2000"/>
              <a:buFont typeface="Times New Roman"/>
              <a:buChar char="•"/>
            </a:pPr>
            <a:r>
              <a:rPr b="1" lang="en-US" sz="2000"/>
              <a:t>who | wc -l</a:t>
            </a:r>
            <a:endParaRPr b="1" sz="2000"/>
          </a:p>
          <a:p>
            <a:pPr indent="0" lvl="0" marL="0" rtl="0" algn="l">
              <a:spcBef>
                <a:spcPts val="640"/>
              </a:spcBef>
              <a:spcAft>
                <a:spcPts val="0"/>
              </a:spcAft>
              <a:buNone/>
            </a:pPr>
            <a:r>
              <a:t/>
            </a:r>
            <a:endParaRPr sz="2000"/>
          </a:p>
        </p:txBody>
      </p:sp>
      <p:pic>
        <p:nvPicPr>
          <p:cNvPr descr="pipe.gif" id="234" name="Google Shape;234;ge6881f579f_0_49"/>
          <p:cNvPicPr preferRelativeResize="0"/>
          <p:nvPr/>
        </p:nvPicPr>
        <p:blipFill rotWithShape="1">
          <a:blip r:embed="rId3">
            <a:alphaModFix/>
          </a:blip>
          <a:srcRect b="0" l="0" r="0" t="0"/>
          <a:stretch/>
        </p:blipFill>
        <p:spPr>
          <a:xfrm>
            <a:off x="5031138" y="3171225"/>
            <a:ext cx="2752800" cy="1295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e6881f579f_0_56"/>
          <p:cNvSpPr txBox="1"/>
          <p:nvPr>
            <p:ph type="title"/>
          </p:nvPr>
        </p:nvSpPr>
        <p:spPr>
          <a:xfrm>
            <a:off x="457200" y="277812"/>
            <a:ext cx="82296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Pipe - Examples</a:t>
            </a:r>
            <a:endParaRPr/>
          </a:p>
        </p:txBody>
      </p:sp>
      <p:grpSp>
        <p:nvGrpSpPr>
          <p:cNvPr id="240" name="Google Shape;240;ge6881f579f_0_56"/>
          <p:cNvGrpSpPr/>
          <p:nvPr/>
        </p:nvGrpSpPr>
        <p:grpSpPr>
          <a:xfrm>
            <a:off x="0" y="990600"/>
            <a:ext cx="9229680" cy="5351462"/>
            <a:chOff x="-2" y="-2"/>
            <a:chExt cx="5817" cy="3371"/>
          </a:xfrm>
        </p:grpSpPr>
        <p:grpSp>
          <p:nvGrpSpPr>
            <p:cNvPr id="241" name="Google Shape;241;ge6881f579f_0_56"/>
            <p:cNvGrpSpPr/>
            <p:nvPr/>
          </p:nvGrpSpPr>
          <p:grpSpPr>
            <a:xfrm>
              <a:off x="0" y="0"/>
              <a:ext cx="5815" cy="3369"/>
              <a:chOff x="0" y="0"/>
              <a:chExt cx="5815" cy="3369"/>
            </a:xfrm>
          </p:grpSpPr>
          <p:grpSp>
            <p:nvGrpSpPr>
              <p:cNvPr id="242" name="Google Shape;242;ge6881f579f_0_56"/>
              <p:cNvGrpSpPr/>
              <p:nvPr/>
            </p:nvGrpSpPr>
            <p:grpSpPr>
              <a:xfrm>
                <a:off x="0" y="0"/>
                <a:ext cx="1506" cy="306"/>
                <a:chOff x="0" y="0"/>
                <a:chExt cx="1506" cy="306"/>
              </a:xfrm>
            </p:grpSpPr>
            <p:sp>
              <p:nvSpPr>
                <p:cNvPr id="243" name="Google Shape;243;ge6881f579f_0_56"/>
                <p:cNvSpPr txBox="1"/>
                <p:nvPr/>
              </p:nvSpPr>
              <p:spPr>
                <a:xfrm>
                  <a:off x="0" y="0"/>
                  <a:ext cx="1500" cy="3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44" name="Google Shape;244;ge6881f579f_0_56"/>
                <p:cNvGrpSpPr/>
                <p:nvPr/>
              </p:nvGrpSpPr>
              <p:grpSpPr>
                <a:xfrm>
                  <a:off x="0" y="0"/>
                  <a:ext cx="1506" cy="306"/>
                  <a:chOff x="0" y="0"/>
                  <a:chExt cx="1506" cy="306"/>
                </a:xfrm>
              </p:grpSpPr>
              <p:sp>
                <p:nvSpPr>
                  <p:cNvPr id="245" name="Google Shape;245;ge6881f579f_0_56"/>
                  <p:cNvSpPr txBox="1"/>
                  <p:nvPr/>
                </p:nvSpPr>
                <p:spPr>
                  <a:xfrm>
                    <a:off x="6" y="6"/>
                    <a:ext cx="1500" cy="3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Command using Pipes</a:t>
                    </a:r>
                    <a:endParaRPr/>
                  </a:p>
                </p:txBody>
              </p:sp>
              <p:sp>
                <p:nvSpPr>
                  <p:cNvPr id="246" name="Google Shape;246;ge6881f579f_0_56"/>
                  <p:cNvSpPr txBox="1"/>
                  <p:nvPr/>
                </p:nvSpPr>
                <p:spPr>
                  <a:xfrm>
                    <a:off x="0" y="0"/>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247" name="Google Shape;247;ge6881f579f_0_56"/>
              <p:cNvGrpSpPr/>
              <p:nvPr/>
            </p:nvGrpSpPr>
            <p:grpSpPr>
              <a:xfrm>
                <a:off x="1609" y="0"/>
                <a:ext cx="4206" cy="306"/>
                <a:chOff x="1609" y="0"/>
                <a:chExt cx="4206" cy="306"/>
              </a:xfrm>
            </p:grpSpPr>
            <p:sp>
              <p:nvSpPr>
                <p:cNvPr id="248" name="Google Shape;248;ge6881f579f_0_56"/>
                <p:cNvSpPr txBox="1"/>
                <p:nvPr/>
              </p:nvSpPr>
              <p:spPr>
                <a:xfrm>
                  <a:off x="1609" y="0"/>
                  <a:ext cx="4200" cy="3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49" name="Google Shape;249;ge6881f579f_0_56"/>
                <p:cNvGrpSpPr/>
                <p:nvPr/>
              </p:nvGrpSpPr>
              <p:grpSpPr>
                <a:xfrm>
                  <a:off x="1609" y="0"/>
                  <a:ext cx="4206" cy="306"/>
                  <a:chOff x="1609" y="0"/>
                  <a:chExt cx="4206" cy="306"/>
                </a:xfrm>
              </p:grpSpPr>
              <p:sp>
                <p:nvSpPr>
                  <p:cNvPr id="250" name="Google Shape;250;ge6881f579f_0_56"/>
                  <p:cNvSpPr txBox="1"/>
                  <p:nvPr/>
                </p:nvSpPr>
                <p:spPr>
                  <a:xfrm>
                    <a:off x="1615" y="6"/>
                    <a:ext cx="4200" cy="3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Meaning or Use of Pipes</a:t>
                    </a:r>
                    <a:endParaRPr/>
                  </a:p>
                </p:txBody>
              </p:sp>
              <p:sp>
                <p:nvSpPr>
                  <p:cNvPr id="251" name="Google Shape;251;ge6881f579f_0_56"/>
                  <p:cNvSpPr txBox="1"/>
                  <p:nvPr/>
                </p:nvSpPr>
                <p:spPr>
                  <a:xfrm>
                    <a:off x="1609" y="0"/>
                    <a:ext cx="42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252" name="Google Shape;252;ge6881f579f_0_56"/>
              <p:cNvGrpSpPr/>
              <p:nvPr/>
            </p:nvGrpSpPr>
            <p:grpSpPr>
              <a:xfrm>
                <a:off x="0" y="403"/>
                <a:ext cx="1506" cy="606"/>
                <a:chOff x="0" y="403"/>
                <a:chExt cx="1506" cy="606"/>
              </a:xfrm>
            </p:grpSpPr>
            <p:sp>
              <p:nvSpPr>
                <p:cNvPr id="253" name="Google Shape;253;ge6881f579f_0_56"/>
                <p:cNvSpPr txBox="1"/>
                <p:nvPr/>
              </p:nvSpPr>
              <p:spPr>
                <a:xfrm>
                  <a:off x="6" y="409"/>
                  <a:ext cx="15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r>
                    <a:rPr b="1" i="1" lang="en-US" sz="1800" u="none">
                      <a:solidFill>
                        <a:schemeClr val="dk1"/>
                      </a:solidFill>
                      <a:latin typeface="Courier New"/>
                      <a:ea typeface="Courier New"/>
                      <a:cs typeface="Courier New"/>
                      <a:sym typeface="Courier New"/>
                    </a:rPr>
                    <a:t>ls</a:t>
                  </a:r>
                  <a:r>
                    <a:rPr b="1" i="0" lang="en-US" sz="1800" u="none">
                      <a:solidFill>
                        <a:schemeClr val="dk1"/>
                      </a:solidFill>
                      <a:latin typeface="Courier New"/>
                      <a:ea typeface="Courier New"/>
                      <a:cs typeface="Courier New"/>
                      <a:sym typeface="Courier New"/>
                    </a:rPr>
                    <a:t> | </a:t>
                  </a:r>
                  <a:r>
                    <a:rPr b="1" i="1" lang="en-US" sz="1800" u="none">
                      <a:solidFill>
                        <a:schemeClr val="dk1"/>
                      </a:solidFill>
                      <a:latin typeface="Courier New"/>
                      <a:ea typeface="Courier New"/>
                      <a:cs typeface="Courier New"/>
                      <a:sym typeface="Courier New"/>
                    </a:rPr>
                    <a:t>more</a:t>
                  </a:r>
                  <a:endParaRPr/>
                </a:p>
              </p:txBody>
            </p:sp>
            <p:sp>
              <p:nvSpPr>
                <p:cNvPr id="254" name="Google Shape;254;ge6881f579f_0_56"/>
                <p:cNvSpPr txBox="1"/>
                <p:nvPr/>
              </p:nvSpPr>
              <p:spPr>
                <a:xfrm>
                  <a:off x="0" y="403"/>
                  <a:ext cx="15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55" name="Google Shape;255;ge6881f579f_0_56"/>
              <p:cNvGrpSpPr/>
              <p:nvPr/>
            </p:nvGrpSpPr>
            <p:grpSpPr>
              <a:xfrm>
                <a:off x="1609" y="403"/>
                <a:ext cx="4206" cy="606"/>
                <a:chOff x="1609" y="403"/>
                <a:chExt cx="4206" cy="606"/>
              </a:xfrm>
            </p:grpSpPr>
            <p:sp>
              <p:nvSpPr>
                <p:cNvPr id="256" name="Google Shape;256;ge6881f579f_0_56"/>
                <p:cNvSpPr txBox="1"/>
                <p:nvPr/>
              </p:nvSpPr>
              <p:spPr>
                <a:xfrm>
                  <a:off x="1615" y="409"/>
                  <a:ext cx="42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Output of </a:t>
                  </a:r>
                  <a:r>
                    <a:rPr b="1" i="1" lang="en-US" sz="1800" u="none">
                      <a:solidFill>
                        <a:schemeClr val="dk1"/>
                      </a:solidFill>
                      <a:latin typeface="Courier New"/>
                      <a:ea typeface="Courier New"/>
                      <a:cs typeface="Courier New"/>
                      <a:sym typeface="Courier New"/>
                    </a:rPr>
                    <a:t>ls</a:t>
                  </a:r>
                  <a:r>
                    <a:rPr b="0" i="0" lang="en-US" sz="1800" u="none">
                      <a:solidFill>
                        <a:schemeClr val="dk1"/>
                      </a:solidFill>
                      <a:latin typeface="Times New Roman"/>
                      <a:ea typeface="Times New Roman"/>
                      <a:cs typeface="Times New Roman"/>
                      <a:sym typeface="Times New Roman"/>
                    </a:rPr>
                    <a:t> command is given as input to the command </a:t>
                  </a:r>
                  <a:r>
                    <a:rPr b="1" i="1" lang="en-US" sz="1800" u="none">
                      <a:solidFill>
                        <a:schemeClr val="dk1"/>
                      </a:solidFill>
                      <a:latin typeface="Courier New"/>
                      <a:ea typeface="Courier New"/>
                      <a:cs typeface="Courier New"/>
                      <a:sym typeface="Courier New"/>
                    </a:rPr>
                    <a:t>more</a:t>
                  </a: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So output is printed one screen full page at a time.</a:t>
                  </a:r>
                  <a:endParaRPr/>
                </a:p>
              </p:txBody>
            </p:sp>
            <p:sp>
              <p:nvSpPr>
                <p:cNvPr id="257" name="Google Shape;257;ge6881f579f_0_56"/>
                <p:cNvSpPr txBox="1"/>
                <p:nvPr/>
              </p:nvSpPr>
              <p:spPr>
                <a:xfrm>
                  <a:off x="1609" y="403"/>
                  <a:ext cx="42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58" name="Google Shape;258;ge6881f579f_0_56"/>
              <p:cNvGrpSpPr/>
              <p:nvPr/>
            </p:nvGrpSpPr>
            <p:grpSpPr>
              <a:xfrm>
                <a:off x="0" y="921"/>
                <a:ext cx="1506" cy="306"/>
                <a:chOff x="0" y="921"/>
                <a:chExt cx="1506" cy="306"/>
              </a:xfrm>
            </p:grpSpPr>
            <p:sp>
              <p:nvSpPr>
                <p:cNvPr id="259" name="Google Shape;259;ge6881f579f_0_56"/>
                <p:cNvSpPr txBox="1"/>
                <p:nvPr/>
              </p:nvSpPr>
              <p:spPr>
                <a:xfrm>
                  <a:off x="6" y="927"/>
                  <a:ext cx="15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r>
                    <a:rPr b="1" i="1" lang="en-US" sz="1800" u="none">
                      <a:solidFill>
                        <a:schemeClr val="dk1"/>
                      </a:solidFill>
                      <a:latin typeface="Courier New"/>
                      <a:ea typeface="Courier New"/>
                      <a:cs typeface="Courier New"/>
                      <a:sym typeface="Courier New"/>
                    </a:rPr>
                    <a:t>who</a:t>
                  </a:r>
                  <a:r>
                    <a:rPr b="1" i="0" lang="en-US" sz="1800" u="none">
                      <a:solidFill>
                        <a:schemeClr val="dk1"/>
                      </a:solidFill>
                      <a:latin typeface="Courier New"/>
                      <a:ea typeface="Courier New"/>
                      <a:cs typeface="Courier New"/>
                      <a:sym typeface="Courier New"/>
                    </a:rPr>
                    <a:t> | </a:t>
                  </a:r>
                  <a:r>
                    <a:rPr b="1" i="1" lang="en-US" sz="1800" u="none">
                      <a:solidFill>
                        <a:schemeClr val="dk1"/>
                      </a:solidFill>
                      <a:latin typeface="Courier New"/>
                      <a:ea typeface="Courier New"/>
                      <a:cs typeface="Courier New"/>
                      <a:sym typeface="Courier New"/>
                    </a:rPr>
                    <a:t>sort</a:t>
                  </a:r>
                  <a:r>
                    <a:rPr b="1" i="0" lang="en-US" sz="1800" u="none">
                      <a:solidFill>
                        <a:schemeClr val="dk1"/>
                      </a:solidFill>
                      <a:latin typeface="Courier New"/>
                      <a:ea typeface="Courier New"/>
                      <a:cs typeface="Courier New"/>
                      <a:sym typeface="Courier New"/>
                    </a:rPr>
                    <a:t> </a:t>
                  </a:r>
                  <a:endParaRPr/>
                </a:p>
              </p:txBody>
            </p:sp>
            <p:sp>
              <p:nvSpPr>
                <p:cNvPr id="260" name="Google Shape;260;ge6881f579f_0_56"/>
                <p:cNvSpPr txBox="1"/>
                <p:nvPr/>
              </p:nvSpPr>
              <p:spPr>
                <a:xfrm>
                  <a:off x="0" y="921"/>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61" name="Google Shape;261;ge6881f579f_0_56"/>
              <p:cNvGrpSpPr/>
              <p:nvPr/>
            </p:nvGrpSpPr>
            <p:grpSpPr>
              <a:xfrm>
                <a:off x="1609" y="921"/>
                <a:ext cx="4206" cy="306"/>
                <a:chOff x="1609" y="921"/>
                <a:chExt cx="4206" cy="306"/>
              </a:xfrm>
            </p:grpSpPr>
            <p:sp>
              <p:nvSpPr>
                <p:cNvPr id="262" name="Google Shape;262;ge6881f579f_0_56"/>
                <p:cNvSpPr txBox="1"/>
                <p:nvPr/>
              </p:nvSpPr>
              <p:spPr>
                <a:xfrm>
                  <a:off x="1615" y="927"/>
                  <a:ext cx="42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Output of </a:t>
                  </a:r>
                  <a:r>
                    <a:rPr b="1" i="1" lang="en-US" sz="1800" u="none">
                      <a:solidFill>
                        <a:schemeClr val="dk1"/>
                      </a:solidFill>
                      <a:latin typeface="Courier New"/>
                      <a:ea typeface="Courier New"/>
                      <a:cs typeface="Courier New"/>
                      <a:sym typeface="Courier New"/>
                    </a:rPr>
                    <a:t>who</a:t>
                  </a:r>
                  <a:r>
                    <a:rPr b="0" i="0" lang="en-US" sz="1800" u="none">
                      <a:solidFill>
                        <a:schemeClr val="dk1"/>
                      </a:solidFill>
                      <a:latin typeface="Times New Roman"/>
                      <a:ea typeface="Times New Roman"/>
                      <a:cs typeface="Times New Roman"/>
                      <a:sym typeface="Times New Roman"/>
                    </a:rPr>
                    <a:t> command is given as input to sort command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So it will print sorted list of users</a:t>
                  </a:r>
                  <a:endParaRPr/>
                </a:p>
              </p:txBody>
            </p:sp>
            <p:sp>
              <p:nvSpPr>
                <p:cNvPr id="263" name="Google Shape;263;ge6881f579f_0_56"/>
                <p:cNvSpPr txBox="1"/>
                <p:nvPr/>
              </p:nvSpPr>
              <p:spPr>
                <a:xfrm>
                  <a:off x="1609" y="921"/>
                  <a:ext cx="42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64" name="Google Shape;264;ge6881f579f_0_56"/>
              <p:cNvGrpSpPr/>
              <p:nvPr/>
            </p:nvGrpSpPr>
            <p:grpSpPr>
              <a:xfrm>
                <a:off x="0" y="1324"/>
                <a:ext cx="1506" cy="306"/>
                <a:chOff x="0" y="1324"/>
                <a:chExt cx="1506" cy="306"/>
              </a:xfrm>
            </p:grpSpPr>
            <p:sp>
              <p:nvSpPr>
                <p:cNvPr id="265" name="Google Shape;265;ge6881f579f_0_56"/>
                <p:cNvSpPr txBox="1"/>
                <p:nvPr/>
              </p:nvSpPr>
              <p:spPr>
                <a:xfrm>
                  <a:off x="6" y="1330"/>
                  <a:ext cx="15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r>
                    <a:rPr b="1" i="1" lang="en-US" sz="1800" u="none">
                      <a:solidFill>
                        <a:schemeClr val="dk1"/>
                      </a:solidFill>
                      <a:latin typeface="Courier New"/>
                      <a:ea typeface="Courier New"/>
                      <a:cs typeface="Courier New"/>
                      <a:sym typeface="Courier New"/>
                    </a:rPr>
                    <a:t>who</a:t>
                  </a:r>
                  <a:r>
                    <a:rPr b="1" i="0" lang="en-US" sz="1800" u="none">
                      <a:solidFill>
                        <a:schemeClr val="dk1"/>
                      </a:solidFill>
                      <a:latin typeface="Courier New"/>
                      <a:ea typeface="Courier New"/>
                      <a:cs typeface="Courier New"/>
                      <a:sym typeface="Courier New"/>
                    </a:rPr>
                    <a:t> | </a:t>
                  </a:r>
                  <a:r>
                    <a:rPr b="1" i="1" lang="en-US" sz="1800" u="none">
                      <a:solidFill>
                        <a:schemeClr val="dk1"/>
                      </a:solidFill>
                      <a:latin typeface="Courier New"/>
                      <a:ea typeface="Courier New"/>
                      <a:cs typeface="Courier New"/>
                      <a:sym typeface="Courier New"/>
                    </a:rPr>
                    <a:t>sort</a:t>
                  </a:r>
                  <a:r>
                    <a:rPr b="1" i="0" lang="en-US" sz="1800" u="none">
                      <a:solidFill>
                        <a:schemeClr val="dk1"/>
                      </a:solidFill>
                      <a:latin typeface="Courier New"/>
                      <a:ea typeface="Courier New"/>
                      <a:cs typeface="Courier New"/>
                      <a:sym typeface="Courier New"/>
                    </a:rPr>
                    <a:t> &gt; user_list</a:t>
                  </a:r>
                  <a:endParaRPr/>
                </a:p>
              </p:txBody>
            </p:sp>
            <p:sp>
              <p:nvSpPr>
                <p:cNvPr id="266" name="Google Shape;266;ge6881f579f_0_56"/>
                <p:cNvSpPr txBox="1"/>
                <p:nvPr/>
              </p:nvSpPr>
              <p:spPr>
                <a:xfrm>
                  <a:off x="0" y="1324"/>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67" name="Google Shape;267;ge6881f579f_0_56"/>
              <p:cNvGrpSpPr/>
              <p:nvPr/>
            </p:nvGrpSpPr>
            <p:grpSpPr>
              <a:xfrm>
                <a:off x="1609" y="1324"/>
                <a:ext cx="4206" cy="306"/>
                <a:chOff x="1609" y="1324"/>
                <a:chExt cx="4206" cy="306"/>
              </a:xfrm>
            </p:grpSpPr>
            <p:sp>
              <p:nvSpPr>
                <p:cNvPr id="268" name="Google Shape;268;ge6881f579f_0_56"/>
                <p:cNvSpPr txBox="1"/>
                <p:nvPr/>
              </p:nvSpPr>
              <p:spPr>
                <a:xfrm>
                  <a:off x="1615" y="1330"/>
                  <a:ext cx="42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Same as above except output of sort is send to (redirected) the file named user_list</a:t>
                  </a:r>
                  <a:endParaRPr/>
                </a:p>
              </p:txBody>
            </p:sp>
            <p:sp>
              <p:nvSpPr>
                <p:cNvPr id="269" name="Google Shape;269;ge6881f579f_0_56"/>
                <p:cNvSpPr txBox="1"/>
                <p:nvPr/>
              </p:nvSpPr>
              <p:spPr>
                <a:xfrm>
                  <a:off x="1609" y="1324"/>
                  <a:ext cx="42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70" name="Google Shape;270;ge6881f579f_0_56"/>
              <p:cNvGrpSpPr/>
              <p:nvPr/>
            </p:nvGrpSpPr>
            <p:grpSpPr>
              <a:xfrm>
                <a:off x="0" y="1727"/>
                <a:ext cx="1506" cy="606"/>
                <a:chOff x="0" y="1727"/>
                <a:chExt cx="1506" cy="606"/>
              </a:xfrm>
            </p:grpSpPr>
            <p:sp>
              <p:nvSpPr>
                <p:cNvPr id="271" name="Google Shape;271;ge6881f579f_0_56"/>
                <p:cNvSpPr txBox="1"/>
                <p:nvPr/>
              </p:nvSpPr>
              <p:spPr>
                <a:xfrm>
                  <a:off x="6" y="1733"/>
                  <a:ext cx="15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r>
                    <a:rPr b="1" i="1" lang="en-US" sz="1800" u="none">
                      <a:solidFill>
                        <a:schemeClr val="dk1"/>
                      </a:solidFill>
                      <a:latin typeface="Courier New"/>
                      <a:ea typeface="Courier New"/>
                      <a:cs typeface="Courier New"/>
                      <a:sym typeface="Courier New"/>
                    </a:rPr>
                    <a:t>who</a:t>
                  </a:r>
                  <a:r>
                    <a:rPr b="1" i="0" lang="en-US" sz="1800" u="none">
                      <a:solidFill>
                        <a:schemeClr val="dk1"/>
                      </a:solidFill>
                      <a:latin typeface="Courier New"/>
                      <a:ea typeface="Courier New"/>
                      <a:cs typeface="Courier New"/>
                      <a:sym typeface="Courier New"/>
                    </a:rPr>
                    <a:t> | </a:t>
                  </a:r>
                  <a:r>
                    <a:rPr b="1" i="1" lang="en-US" sz="1800" u="none">
                      <a:solidFill>
                        <a:schemeClr val="dk1"/>
                      </a:solidFill>
                      <a:latin typeface="Courier New"/>
                      <a:ea typeface="Courier New"/>
                      <a:cs typeface="Courier New"/>
                      <a:sym typeface="Courier New"/>
                    </a:rPr>
                    <a:t>wc</a:t>
                  </a:r>
                  <a:r>
                    <a:rPr b="1" i="0" lang="en-US" sz="1800" u="none">
                      <a:solidFill>
                        <a:schemeClr val="dk1"/>
                      </a:solidFill>
                      <a:latin typeface="Courier New"/>
                      <a:ea typeface="Courier New"/>
                      <a:cs typeface="Courier New"/>
                      <a:sym typeface="Courier New"/>
                    </a:rPr>
                    <a:t> -l</a:t>
                  </a:r>
                  <a:endParaRPr/>
                </a:p>
              </p:txBody>
            </p:sp>
            <p:sp>
              <p:nvSpPr>
                <p:cNvPr id="272" name="Google Shape;272;ge6881f579f_0_56"/>
                <p:cNvSpPr txBox="1"/>
                <p:nvPr/>
              </p:nvSpPr>
              <p:spPr>
                <a:xfrm>
                  <a:off x="0" y="1727"/>
                  <a:ext cx="15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73" name="Google Shape;273;ge6881f579f_0_56"/>
              <p:cNvGrpSpPr/>
              <p:nvPr/>
            </p:nvGrpSpPr>
            <p:grpSpPr>
              <a:xfrm>
                <a:off x="1609" y="1727"/>
                <a:ext cx="4206" cy="606"/>
                <a:chOff x="1609" y="1727"/>
                <a:chExt cx="4206" cy="606"/>
              </a:xfrm>
            </p:grpSpPr>
            <p:sp>
              <p:nvSpPr>
                <p:cNvPr id="274" name="Google Shape;274;ge6881f579f_0_56"/>
                <p:cNvSpPr txBox="1"/>
                <p:nvPr/>
              </p:nvSpPr>
              <p:spPr>
                <a:xfrm>
                  <a:off x="1615" y="1733"/>
                  <a:ext cx="42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who</a:t>
                  </a:r>
                  <a:r>
                    <a:rPr b="0" i="0" lang="en-US" sz="1800" u="none">
                      <a:solidFill>
                        <a:schemeClr val="dk1"/>
                      </a:solidFill>
                      <a:latin typeface="Times New Roman"/>
                      <a:ea typeface="Times New Roman"/>
                      <a:cs typeface="Times New Roman"/>
                      <a:sym typeface="Times New Roman"/>
                    </a:rPr>
                    <a:t> command provides the input of </a:t>
                  </a:r>
                  <a:r>
                    <a:rPr b="1" i="1" lang="en-US" sz="1800" u="none">
                      <a:solidFill>
                        <a:schemeClr val="dk1"/>
                      </a:solidFill>
                      <a:latin typeface="Courier New"/>
                      <a:ea typeface="Courier New"/>
                      <a:cs typeface="Courier New"/>
                      <a:sym typeface="Courier New"/>
                    </a:rPr>
                    <a:t>wc</a:t>
                  </a:r>
                  <a:r>
                    <a:rPr b="0" i="0" lang="en-US" sz="1800" u="none">
                      <a:solidFill>
                        <a:schemeClr val="dk1"/>
                      </a:solidFill>
                      <a:latin typeface="Times New Roman"/>
                      <a:ea typeface="Times New Roman"/>
                      <a:cs typeface="Times New Roman"/>
                      <a:sym typeface="Times New Roman"/>
                    </a:rPr>
                    <a:t> command</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So it will count the users logged in.</a:t>
                  </a:r>
                  <a:endParaRPr/>
                </a:p>
              </p:txBody>
            </p:sp>
            <p:sp>
              <p:nvSpPr>
                <p:cNvPr id="275" name="Google Shape;275;ge6881f579f_0_56"/>
                <p:cNvSpPr txBox="1"/>
                <p:nvPr/>
              </p:nvSpPr>
              <p:spPr>
                <a:xfrm>
                  <a:off x="1609" y="1727"/>
                  <a:ext cx="42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76" name="Google Shape;276;ge6881f579f_0_56"/>
              <p:cNvGrpSpPr/>
              <p:nvPr/>
            </p:nvGrpSpPr>
            <p:grpSpPr>
              <a:xfrm>
                <a:off x="0" y="2245"/>
                <a:ext cx="1506" cy="606"/>
                <a:chOff x="0" y="2245"/>
                <a:chExt cx="1506" cy="606"/>
              </a:xfrm>
            </p:grpSpPr>
            <p:sp>
              <p:nvSpPr>
                <p:cNvPr id="277" name="Google Shape;277;ge6881f579f_0_56"/>
                <p:cNvSpPr txBox="1"/>
                <p:nvPr/>
              </p:nvSpPr>
              <p:spPr>
                <a:xfrm>
                  <a:off x="6" y="2251"/>
                  <a:ext cx="15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r>
                    <a:rPr b="1" i="1" lang="en-US" sz="1800" u="none">
                      <a:solidFill>
                        <a:schemeClr val="dk1"/>
                      </a:solidFill>
                      <a:latin typeface="Courier New"/>
                      <a:ea typeface="Courier New"/>
                      <a:cs typeface="Courier New"/>
                      <a:sym typeface="Courier New"/>
                    </a:rPr>
                    <a:t>ls</a:t>
                  </a:r>
                  <a:r>
                    <a:rPr b="1" i="0" lang="en-US" sz="1800" u="none">
                      <a:solidFill>
                        <a:schemeClr val="dk1"/>
                      </a:solidFill>
                      <a:latin typeface="Courier New"/>
                      <a:ea typeface="Courier New"/>
                      <a:cs typeface="Courier New"/>
                      <a:sym typeface="Courier New"/>
                    </a:rPr>
                    <a:t> -l | </a:t>
                  </a:r>
                  <a:r>
                    <a:rPr b="1" i="1" lang="en-US" sz="1800" u="none">
                      <a:solidFill>
                        <a:schemeClr val="dk1"/>
                      </a:solidFill>
                      <a:latin typeface="Courier New"/>
                      <a:ea typeface="Courier New"/>
                      <a:cs typeface="Courier New"/>
                      <a:sym typeface="Courier New"/>
                    </a:rPr>
                    <a:t>wc</a:t>
                  </a:r>
                  <a:r>
                    <a:rPr b="1" i="0" lang="en-US" sz="1800" u="none">
                      <a:solidFill>
                        <a:schemeClr val="dk1"/>
                      </a:solidFill>
                      <a:latin typeface="Courier New"/>
                      <a:ea typeface="Courier New"/>
                      <a:cs typeface="Courier New"/>
                      <a:sym typeface="Courier New"/>
                    </a:rPr>
                    <a:t>  -l</a:t>
                  </a:r>
                  <a:r>
                    <a:rPr b="1" i="0" lang="en-US" sz="1800" u="none">
                      <a:solidFill>
                        <a:schemeClr val="dk1"/>
                      </a:solidFill>
                      <a:latin typeface="Times New Roman"/>
                      <a:ea typeface="Times New Roman"/>
                      <a:cs typeface="Times New Roman"/>
                      <a:sym typeface="Times New Roman"/>
                    </a:rPr>
                    <a:t> </a:t>
                  </a:r>
                  <a:endParaRPr/>
                </a:p>
              </p:txBody>
            </p:sp>
            <p:sp>
              <p:nvSpPr>
                <p:cNvPr id="278" name="Google Shape;278;ge6881f579f_0_56"/>
                <p:cNvSpPr txBox="1"/>
                <p:nvPr/>
              </p:nvSpPr>
              <p:spPr>
                <a:xfrm>
                  <a:off x="0" y="2245"/>
                  <a:ext cx="15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79" name="Google Shape;279;ge6881f579f_0_56"/>
              <p:cNvGrpSpPr/>
              <p:nvPr/>
            </p:nvGrpSpPr>
            <p:grpSpPr>
              <a:xfrm>
                <a:off x="1609" y="2245"/>
                <a:ext cx="4206" cy="606"/>
                <a:chOff x="1609" y="2245"/>
                <a:chExt cx="4206" cy="606"/>
              </a:xfrm>
            </p:grpSpPr>
            <p:sp>
              <p:nvSpPr>
                <p:cNvPr id="280" name="Google Shape;280;ge6881f579f_0_56"/>
                <p:cNvSpPr txBox="1"/>
                <p:nvPr/>
              </p:nvSpPr>
              <p:spPr>
                <a:xfrm>
                  <a:off x="1615" y="2251"/>
                  <a:ext cx="42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ls</a:t>
                  </a:r>
                  <a:r>
                    <a:rPr b="0" i="0" lang="en-US" sz="1800" u="none">
                      <a:solidFill>
                        <a:schemeClr val="dk1"/>
                      </a:solidFill>
                      <a:latin typeface="Times New Roman"/>
                      <a:ea typeface="Times New Roman"/>
                      <a:cs typeface="Times New Roman"/>
                      <a:sym typeface="Times New Roman"/>
                    </a:rPr>
                    <a:t> command provides the input of </a:t>
                  </a:r>
                  <a:r>
                    <a:rPr b="1" i="1" lang="en-US" sz="1800" u="none">
                      <a:solidFill>
                        <a:schemeClr val="dk1"/>
                      </a:solidFill>
                      <a:latin typeface="Courier New"/>
                      <a:ea typeface="Courier New"/>
                      <a:cs typeface="Courier New"/>
                      <a:sym typeface="Courier New"/>
                    </a:rPr>
                    <a:t>wc</a:t>
                  </a:r>
                  <a:r>
                    <a:rPr b="0" i="0" lang="en-US" sz="1800" u="none">
                      <a:solidFill>
                        <a:schemeClr val="dk1"/>
                      </a:solidFill>
                      <a:latin typeface="Times New Roman"/>
                      <a:ea typeface="Times New Roman"/>
                      <a:cs typeface="Times New Roman"/>
                      <a:sym typeface="Times New Roman"/>
                    </a:rPr>
                    <a:t> command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So it will count files in current directory.</a:t>
                  </a:r>
                  <a:endParaRPr/>
                </a:p>
              </p:txBody>
            </p:sp>
            <p:sp>
              <p:nvSpPr>
                <p:cNvPr id="281" name="Google Shape;281;ge6881f579f_0_56"/>
                <p:cNvSpPr txBox="1"/>
                <p:nvPr/>
              </p:nvSpPr>
              <p:spPr>
                <a:xfrm>
                  <a:off x="1609" y="2245"/>
                  <a:ext cx="42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82" name="Google Shape;282;ge6881f579f_0_56"/>
              <p:cNvGrpSpPr/>
              <p:nvPr/>
            </p:nvGrpSpPr>
            <p:grpSpPr>
              <a:xfrm>
                <a:off x="0" y="2763"/>
                <a:ext cx="1506" cy="606"/>
                <a:chOff x="0" y="2763"/>
                <a:chExt cx="1506" cy="606"/>
              </a:xfrm>
            </p:grpSpPr>
            <p:sp>
              <p:nvSpPr>
                <p:cNvPr id="283" name="Google Shape;283;ge6881f579f_0_56"/>
                <p:cNvSpPr txBox="1"/>
                <p:nvPr/>
              </p:nvSpPr>
              <p:spPr>
                <a:xfrm>
                  <a:off x="6" y="2769"/>
                  <a:ext cx="15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r>
                    <a:rPr b="1" i="1" lang="en-US" sz="1800" u="none">
                      <a:solidFill>
                        <a:schemeClr val="dk1"/>
                      </a:solidFill>
                      <a:latin typeface="Courier New"/>
                      <a:ea typeface="Courier New"/>
                      <a:cs typeface="Courier New"/>
                      <a:sym typeface="Courier New"/>
                    </a:rPr>
                    <a:t>who</a:t>
                  </a:r>
                  <a:r>
                    <a:rPr b="1" i="0" lang="en-US" sz="1800" u="none">
                      <a:solidFill>
                        <a:schemeClr val="dk1"/>
                      </a:solidFill>
                      <a:latin typeface="Courier New"/>
                      <a:ea typeface="Courier New"/>
                      <a:cs typeface="Courier New"/>
                      <a:sym typeface="Courier New"/>
                    </a:rPr>
                    <a:t> | </a:t>
                  </a:r>
                  <a:r>
                    <a:rPr b="1" i="1" lang="en-US" sz="1800" u="none">
                      <a:solidFill>
                        <a:schemeClr val="dk1"/>
                      </a:solidFill>
                      <a:latin typeface="Courier New"/>
                      <a:ea typeface="Courier New"/>
                      <a:cs typeface="Courier New"/>
                      <a:sym typeface="Courier New"/>
                    </a:rPr>
                    <a:t>grep</a:t>
                  </a:r>
                  <a:r>
                    <a:rPr b="1" i="0" lang="en-US" sz="1800" u="none">
                      <a:solidFill>
                        <a:schemeClr val="dk1"/>
                      </a:solidFill>
                      <a:latin typeface="Courier New"/>
                      <a:ea typeface="Courier New"/>
                      <a:cs typeface="Courier New"/>
                      <a:sym typeface="Courier New"/>
                    </a:rPr>
                    <a:t> raju</a:t>
                  </a:r>
                  <a:endParaRPr/>
                </a:p>
              </p:txBody>
            </p:sp>
            <p:sp>
              <p:nvSpPr>
                <p:cNvPr id="284" name="Google Shape;284;ge6881f579f_0_56"/>
                <p:cNvSpPr txBox="1"/>
                <p:nvPr/>
              </p:nvSpPr>
              <p:spPr>
                <a:xfrm>
                  <a:off x="0" y="2763"/>
                  <a:ext cx="15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85" name="Google Shape;285;ge6881f579f_0_56"/>
              <p:cNvGrpSpPr/>
              <p:nvPr/>
            </p:nvGrpSpPr>
            <p:grpSpPr>
              <a:xfrm>
                <a:off x="1609" y="2763"/>
                <a:ext cx="4206" cy="606"/>
                <a:chOff x="1609" y="2763"/>
                <a:chExt cx="4206" cy="606"/>
              </a:xfrm>
            </p:grpSpPr>
            <p:sp>
              <p:nvSpPr>
                <p:cNvPr id="286" name="Google Shape;286;ge6881f579f_0_56"/>
                <p:cNvSpPr txBox="1"/>
                <p:nvPr/>
              </p:nvSpPr>
              <p:spPr>
                <a:xfrm>
                  <a:off x="1615" y="2769"/>
                  <a:ext cx="42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Output of </a:t>
                  </a:r>
                  <a:r>
                    <a:rPr b="1" i="1" lang="en-US" sz="1800" u="none">
                      <a:solidFill>
                        <a:schemeClr val="dk1"/>
                      </a:solidFill>
                      <a:latin typeface="Courier New"/>
                      <a:ea typeface="Courier New"/>
                      <a:cs typeface="Courier New"/>
                      <a:sym typeface="Courier New"/>
                    </a:rPr>
                    <a:t>who</a:t>
                  </a:r>
                  <a:r>
                    <a:rPr b="0" i="0" lang="en-US" sz="1800" u="none">
                      <a:solidFill>
                        <a:schemeClr val="dk1"/>
                      </a:solidFill>
                      <a:latin typeface="Times New Roman"/>
                      <a:ea typeface="Times New Roman"/>
                      <a:cs typeface="Times New Roman"/>
                      <a:sym typeface="Times New Roman"/>
                    </a:rPr>
                    <a:t> command is given as input to </a:t>
                  </a:r>
                  <a:r>
                    <a:rPr b="1" i="1" lang="en-US" sz="1800" u="none">
                      <a:solidFill>
                        <a:schemeClr val="dk1"/>
                      </a:solidFill>
                      <a:latin typeface="Courier New"/>
                      <a:ea typeface="Courier New"/>
                      <a:cs typeface="Courier New"/>
                      <a:sym typeface="Courier New"/>
                    </a:rPr>
                    <a:t>grep</a:t>
                  </a:r>
                  <a:r>
                    <a:rPr b="0" i="0" lang="en-US" sz="1800" u="none">
                      <a:solidFill>
                        <a:schemeClr val="dk1"/>
                      </a:solidFill>
                      <a:latin typeface="Times New Roman"/>
                      <a:ea typeface="Times New Roman"/>
                      <a:cs typeface="Times New Roman"/>
                      <a:sym typeface="Times New Roman"/>
                    </a:rPr>
                    <a:t> command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So it will print if particular user is logged in. Otherwise nothing is printed</a:t>
                  </a:r>
                  <a:endParaRPr/>
                </a:p>
              </p:txBody>
            </p:sp>
            <p:sp>
              <p:nvSpPr>
                <p:cNvPr id="287" name="Google Shape;287;ge6881f579f_0_56"/>
                <p:cNvSpPr txBox="1"/>
                <p:nvPr/>
              </p:nvSpPr>
              <p:spPr>
                <a:xfrm>
                  <a:off x="1609" y="2763"/>
                  <a:ext cx="42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sp>
          <p:nvSpPr>
            <p:cNvPr id="288" name="Google Shape;288;ge6881f579f_0_56"/>
            <p:cNvSpPr txBox="1"/>
            <p:nvPr/>
          </p:nvSpPr>
          <p:spPr>
            <a:xfrm>
              <a:off x="-2" y="-2"/>
              <a:ext cx="5700" cy="3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Wild Cards </a:t>
            </a:r>
            <a:endParaRPr/>
          </a:p>
        </p:txBody>
      </p:sp>
      <p:sp>
        <p:nvSpPr>
          <p:cNvPr id="294" name="Google Shape;294;p19"/>
          <p:cNvSpPr txBox="1"/>
          <p:nvPr/>
        </p:nvSpPr>
        <p:spPr>
          <a:xfrm>
            <a:off x="-1839912" y="-1685925"/>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95" name="Google Shape;295;p19"/>
          <p:cNvGrpSpPr/>
          <p:nvPr/>
        </p:nvGrpSpPr>
        <p:grpSpPr>
          <a:xfrm>
            <a:off x="152400" y="914400"/>
            <a:ext cx="8991600" cy="5394325"/>
            <a:chOff x="-2" y="-2"/>
            <a:chExt cx="5999" cy="4136"/>
          </a:xfrm>
        </p:grpSpPr>
        <p:grpSp>
          <p:nvGrpSpPr>
            <p:cNvPr id="296" name="Google Shape;296;p19"/>
            <p:cNvGrpSpPr/>
            <p:nvPr/>
          </p:nvGrpSpPr>
          <p:grpSpPr>
            <a:xfrm>
              <a:off x="0" y="0"/>
              <a:ext cx="5995" cy="4132"/>
              <a:chOff x="0" y="0"/>
              <a:chExt cx="5995" cy="4132"/>
            </a:xfrm>
          </p:grpSpPr>
          <p:grpSp>
            <p:nvGrpSpPr>
              <p:cNvPr id="297" name="Google Shape;297;p19"/>
              <p:cNvGrpSpPr/>
              <p:nvPr/>
            </p:nvGrpSpPr>
            <p:grpSpPr>
              <a:xfrm>
                <a:off x="0" y="0"/>
                <a:ext cx="855" cy="530"/>
                <a:chOff x="0" y="0"/>
                <a:chExt cx="855" cy="530"/>
              </a:xfrm>
            </p:grpSpPr>
            <p:sp>
              <p:nvSpPr>
                <p:cNvPr id="298" name="Google Shape;298;p19"/>
                <p:cNvSpPr txBox="1"/>
                <p:nvPr/>
              </p:nvSpPr>
              <p:spPr>
                <a:xfrm>
                  <a:off x="0" y="0"/>
                  <a:ext cx="855" cy="53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99" name="Google Shape;299;p19"/>
                <p:cNvGrpSpPr/>
                <p:nvPr/>
              </p:nvGrpSpPr>
              <p:grpSpPr>
                <a:xfrm>
                  <a:off x="0" y="0"/>
                  <a:ext cx="855" cy="506"/>
                  <a:chOff x="0" y="0"/>
                  <a:chExt cx="855" cy="506"/>
                </a:xfrm>
              </p:grpSpPr>
              <p:sp>
                <p:nvSpPr>
                  <p:cNvPr id="300" name="Google Shape;300;p19"/>
                  <p:cNvSpPr txBox="1"/>
                  <p:nvPr/>
                </p:nvSpPr>
                <p:spPr>
                  <a:xfrm>
                    <a:off x="6" y="6"/>
                    <a:ext cx="843" cy="494"/>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Wild card /Shorthand</a:t>
                    </a:r>
                    <a:endParaRPr/>
                  </a:p>
                </p:txBody>
              </p:sp>
              <p:sp>
                <p:nvSpPr>
                  <p:cNvPr id="301" name="Google Shape;301;p19"/>
                  <p:cNvSpPr txBox="1"/>
                  <p:nvPr/>
                </p:nvSpPr>
                <p:spPr>
                  <a:xfrm>
                    <a:off x="0" y="0"/>
                    <a:ext cx="855"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302" name="Google Shape;302;p19"/>
              <p:cNvGrpSpPr/>
              <p:nvPr/>
            </p:nvGrpSpPr>
            <p:grpSpPr>
              <a:xfrm>
                <a:off x="855" y="0"/>
                <a:ext cx="1298" cy="530"/>
                <a:chOff x="855" y="0"/>
                <a:chExt cx="1298" cy="530"/>
              </a:xfrm>
            </p:grpSpPr>
            <p:sp>
              <p:nvSpPr>
                <p:cNvPr id="303" name="Google Shape;303;p19"/>
                <p:cNvSpPr txBox="1"/>
                <p:nvPr/>
              </p:nvSpPr>
              <p:spPr>
                <a:xfrm>
                  <a:off x="855" y="0"/>
                  <a:ext cx="1298" cy="53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304" name="Google Shape;304;p19"/>
                <p:cNvGrpSpPr/>
                <p:nvPr/>
              </p:nvGrpSpPr>
              <p:grpSpPr>
                <a:xfrm>
                  <a:off x="855" y="0"/>
                  <a:ext cx="1298" cy="506"/>
                  <a:chOff x="855" y="0"/>
                  <a:chExt cx="1298" cy="506"/>
                </a:xfrm>
              </p:grpSpPr>
              <p:sp>
                <p:nvSpPr>
                  <p:cNvPr id="305" name="Google Shape;305;p19"/>
                  <p:cNvSpPr txBox="1"/>
                  <p:nvPr/>
                </p:nvSpPr>
                <p:spPr>
                  <a:xfrm>
                    <a:off x="861" y="6"/>
                    <a:ext cx="1286" cy="494"/>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Meaning</a:t>
                    </a:r>
                    <a:endParaRPr/>
                  </a:p>
                </p:txBody>
              </p:sp>
              <p:sp>
                <p:nvSpPr>
                  <p:cNvPr id="306" name="Google Shape;306;p19"/>
                  <p:cNvSpPr txBox="1"/>
                  <p:nvPr/>
                </p:nvSpPr>
                <p:spPr>
                  <a:xfrm>
                    <a:off x="855" y="0"/>
                    <a:ext cx="1298"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307" name="Google Shape;307;p19"/>
              <p:cNvGrpSpPr/>
              <p:nvPr/>
            </p:nvGrpSpPr>
            <p:grpSpPr>
              <a:xfrm>
                <a:off x="2153" y="0"/>
                <a:ext cx="3842" cy="530"/>
                <a:chOff x="2153" y="0"/>
                <a:chExt cx="3842" cy="530"/>
              </a:xfrm>
            </p:grpSpPr>
            <p:sp>
              <p:nvSpPr>
                <p:cNvPr id="308" name="Google Shape;308;p19"/>
                <p:cNvSpPr txBox="1"/>
                <p:nvPr/>
              </p:nvSpPr>
              <p:spPr>
                <a:xfrm>
                  <a:off x="2153" y="0"/>
                  <a:ext cx="3842" cy="53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309" name="Google Shape;309;p19"/>
                <p:cNvGrpSpPr/>
                <p:nvPr/>
              </p:nvGrpSpPr>
              <p:grpSpPr>
                <a:xfrm>
                  <a:off x="2153" y="0"/>
                  <a:ext cx="3842" cy="506"/>
                  <a:chOff x="2153" y="0"/>
                  <a:chExt cx="3842" cy="506"/>
                </a:xfrm>
              </p:grpSpPr>
              <p:sp>
                <p:nvSpPr>
                  <p:cNvPr id="310" name="Google Shape;310;p19"/>
                  <p:cNvSpPr txBox="1"/>
                  <p:nvPr/>
                </p:nvSpPr>
                <p:spPr>
                  <a:xfrm>
                    <a:off x="2159" y="6"/>
                    <a:ext cx="3830" cy="494"/>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Examples</a:t>
                    </a:r>
                    <a:endParaRPr/>
                  </a:p>
                </p:txBody>
              </p:sp>
              <p:sp>
                <p:nvSpPr>
                  <p:cNvPr id="311" name="Google Shape;311;p19"/>
                  <p:cNvSpPr txBox="1"/>
                  <p:nvPr/>
                </p:nvSpPr>
                <p:spPr>
                  <a:xfrm>
                    <a:off x="2153" y="0"/>
                    <a:ext cx="3842"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312" name="Google Shape;312;p19"/>
              <p:cNvGrpSpPr/>
              <p:nvPr/>
            </p:nvGrpSpPr>
            <p:grpSpPr>
              <a:xfrm>
                <a:off x="0" y="518"/>
                <a:ext cx="855" cy="2060"/>
                <a:chOff x="0" y="518"/>
                <a:chExt cx="855" cy="2060"/>
              </a:xfrm>
            </p:grpSpPr>
            <p:sp>
              <p:nvSpPr>
                <p:cNvPr id="313" name="Google Shape;313;p19"/>
                <p:cNvSpPr txBox="1"/>
                <p:nvPr/>
              </p:nvSpPr>
              <p:spPr>
                <a:xfrm>
                  <a:off x="6" y="524"/>
                  <a:ext cx="843" cy="204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a:t>
                  </a:r>
                  <a:endParaRPr/>
                </a:p>
              </p:txBody>
            </p:sp>
            <p:sp>
              <p:nvSpPr>
                <p:cNvPr id="314" name="Google Shape;314;p19"/>
                <p:cNvSpPr txBox="1"/>
                <p:nvPr/>
              </p:nvSpPr>
              <p:spPr>
                <a:xfrm>
                  <a:off x="0" y="518"/>
                  <a:ext cx="855" cy="206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15" name="Google Shape;315;p19"/>
              <p:cNvGrpSpPr/>
              <p:nvPr/>
            </p:nvGrpSpPr>
            <p:grpSpPr>
              <a:xfrm>
                <a:off x="855" y="518"/>
                <a:ext cx="1298" cy="2060"/>
                <a:chOff x="855" y="518"/>
                <a:chExt cx="1298" cy="2060"/>
              </a:xfrm>
            </p:grpSpPr>
            <p:sp>
              <p:nvSpPr>
                <p:cNvPr id="316" name="Google Shape;316;p19"/>
                <p:cNvSpPr txBox="1"/>
                <p:nvPr/>
              </p:nvSpPr>
              <p:spPr>
                <a:xfrm>
                  <a:off x="861" y="524"/>
                  <a:ext cx="1286" cy="204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Matches any string or group of characters.</a:t>
                  </a:r>
                  <a:endParaRPr/>
                </a:p>
              </p:txBody>
            </p:sp>
            <p:sp>
              <p:nvSpPr>
                <p:cNvPr id="317" name="Google Shape;317;p19"/>
                <p:cNvSpPr txBox="1"/>
                <p:nvPr/>
              </p:nvSpPr>
              <p:spPr>
                <a:xfrm>
                  <a:off x="855" y="518"/>
                  <a:ext cx="1298" cy="206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18" name="Google Shape;318;p19"/>
              <p:cNvGrpSpPr/>
              <p:nvPr/>
            </p:nvGrpSpPr>
            <p:grpSpPr>
              <a:xfrm>
                <a:off x="2153" y="518"/>
                <a:ext cx="789" cy="391"/>
                <a:chOff x="2153" y="518"/>
                <a:chExt cx="789" cy="391"/>
              </a:xfrm>
            </p:grpSpPr>
            <p:sp>
              <p:nvSpPr>
                <p:cNvPr id="319" name="Google Shape;319;p19"/>
                <p:cNvSpPr txBox="1"/>
                <p:nvPr/>
              </p:nvSpPr>
              <p:spPr>
                <a:xfrm>
                  <a:off x="2159" y="524"/>
                  <a:ext cx="777" cy="37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ls *</a:t>
                  </a:r>
                  <a:endParaRPr/>
                </a:p>
              </p:txBody>
            </p:sp>
            <p:sp>
              <p:nvSpPr>
                <p:cNvPr id="320" name="Google Shape;320;p19"/>
                <p:cNvSpPr txBox="1"/>
                <p:nvPr/>
              </p:nvSpPr>
              <p:spPr>
                <a:xfrm>
                  <a:off x="2153" y="518"/>
                  <a:ext cx="789" cy="39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21" name="Google Shape;321;p19"/>
              <p:cNvGrpSpPr/>
              <p:nvPr/>
            </p:nvGrpSpPr>
            <p:grpSpPr>
              <a:xfrm>
                <a:off x="2942" y="518"/>
                <a:ext cx="3053" cy="391"/>
                <a:chOff x="2942" y="518"/>
                <a:chExt cx="3053" cy="391"/>
              </a:xfrm>
            </p:grpSpPr>
            <p:sp>
              <p:nvSpPr>
                <p:cNvPr id="322" name="Google Shape;322;p19"/>
                <p:cNvSpPr txBox="1"/>
                <p:nvPr/>
              </p:nvSpPr>
              <p:spPr>
                <a:xfrm>
                  <a:off x="2948" y="524"/>
                  <a:ext cx="3041" cy="37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will show all files</a:t>
                  </a:r>
                  <a:endParaRPr/>
                </a:p>
              </p:txBody>
            </p:sp>
            <p:sp>
              <p:nvSpPr>
                <p:cNvPr id="323" name="Google Shape;323;p19"/>
                <p:cNvSpPr txBox="1"/>
                <p:nvPr/>
              </p:nvSpPr>
              <p:spPr>
                <a:xfrm>
                  <a:off x="2942" y="518"/>
                  <a:ext cx="3053" cy="39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24" name="Google Shape;324;p19"/>
              <p:cNvGrpSpPr/>
              <p:nvPr/>
            </p:nvGrpSpPr>
            <p:grpSpPr>
              <a:xfrm>
                <a:off x="2153" y="921"/>
                <a:ext cx="789" cy="506"/>
                <a:chOff x="2153" y="921"/>
                <a:chExt cx="789" cy="506"/>
              </a:xfrm>
            </p:grpSpPr>
            <p:sp>
              <p:nvSpPr>
                <p:cNvPr id="325" name="Google Shape;325;p19"/>
                <p:cNvSpPr txBox="1"/>
                <p:nvPr/>
              </p:nvSpPr>
              <p:spPr>
                <a:xfrm>
                  <a:off x="2159" y="927"/>
                  <a:ext cx="777" cy="4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ls a*</a:t>
                  </a:r>
                  <a:endParaRPr/>
                </a:p>
              </p:txBody>
            </p:sp>
            <p:sp>
              <p:nvSpPr>
                <p:cNvPr id="326" name="Google Shape;326;p19"/>
                <p:cNvSpPr txBox="1"/>
                <p:nvPr/>
              </p:nvSpPr>
              <p:spPr>
                <a:xfrm>
                  <a:off x="2153" y="921"/>
                  <a:ext cx="789"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27" name="Google Shape;327;p19"/>
              <p:cNvGrpSpPr/>
              <p:nvPr/>
            </p:nvGrpSpPr>
            <p:grpSpPr>
              <a:xfrm>
                <a:off x="2942" y="921"/>
                <a:ext cx="3053" cy="506"/>
                <a:chOff x="2942" y="921"/>
                <a:chExt cx="3053" cy="506"/>
              </a:xfrm>
            </p:grpSpPr>
            <p:sp>
              <p:nvSpPr>
                <p:cNvPr id="328" name="Google Shape;328;p19"/>
                <p:cNvSpPr txBox="1"/>
                <p:nvPr/>
              </p:nvSpPr>
              <p:spPr>
                <a:xfrm>
                  <a:off x="2948" y="927"/>
                  <a:ext cx="3041" cy="4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will show all files whose first name is starting with letter 'a'</a:t>
                  </a:r>
                  <a:endParaRPr/>
                </a:p>
              </p:txBody>
            </p:sp>
            <p:sp>
              <p:nvSpPr>
                <p:cNvPr id="329" name="Google Shape;329;p19"/>
                <p:cNvSpPr txBox="1"/>
                <p:nvPr/>
              </p:nvSpPr>
              <p:spPr>
                <a:xfrm>
                  <a:off x="2942" y="921"/>
                  <a:ext cx="3053"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0" name="Google Shape;330;p19"/>
              <p:cNvGrpSpPr/>
              <p:nvPr/>
            </p:nvGrpSpPr>
            <p:grpSpPr>
              <a:xfrm>
                <a:off x="2153" y="1439"/>
                <a:ext cx="789" cy="506"/>
                <a:chOff x="2153" y="1439"/>
                <a:chExt cx="789" cy="506"/>
              </a:xfrm>
            </p:grpSpPr>
            <p:sp>
              <p:nvSpPr>
                <p:cNvPr id="331" name="Google Shape;331;p19"/>
                <p:cNvSpPr txBox="1"/>
                <p:nvPr/>
              </p:nvSpPr>
              <p:spPr>
                <a:xfrm>
                  <a:off x="2159" y="1445"/>
                  <a:ext cx="777" cy="4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ls *.c</a:t>
                  </a:r>
                  <a:r>
                    <a:rPr b="0" i="0" lang="en-US" sz="1600" u="none">
                      <a:solidFill>
                        <a:schemeClr val="dk1"/>
                      </a:solidFill>
                      <a:latin typeface="Times New Roman"/>
                      <a:ea typeface="Times New Roman"/>
                      <a:cs typeface="Times New Roman"/>
                      <a:sym typeface="Times New Roman"/>
                    </a:rPr>
                    <a:t>  </a:t>
                  </a:r>
                  <a:endParaRPr/>
                </a:p>
              </p:txBody>
            </p:sp>
            <p:sp>
              <p:nvSpPr>
                <p:cNvPr id="332" name="Google Shape;332;p19"/>
                <p:cNvSpPr txBox="1"/>
                <p:nvPr/>
              </p:nvSpPr>
              <p:spPr>
                <a:xfrm>
                  <a:off x="2153" y="1439"/>
                  <a:ext cx="789"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3" name="Google Shape;333;p19"/>
              <p:cNvGrpSpPr/>
              <p:nvPr/>
            </p:nvGrpSpPr>
            <p:grpSpPr>
              <a:xfrm>
                <a:off x="2942" y="1439"/>
                <a:ext cx="3053" cy="506"/>
                <a:chOff x="2942" y="1439"/>
                <a:chExt cx="3053" cy="506"/>
              </a:xfrm>
            </p:grpSpPr>
            <p:sp>
              <p:nvSpPr>
                <p:cNvPr id="334" name="Google Shape;334;p19"/>
                <p:cNvSpPr txBox="1"/>
                <p:nvPr/>
              </p:nvSpPr>
              <p:spPr>
                <a:xfrm>
                  <a:off x="2948" y="1445"/>
                  <a:ext cx="3041" cy="4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will show all files having extension .c</a:t>
                  </a:r>
                  <a:endParaRPr/>
                </a:p>
              </p:txBody>
            </p:sp>
            <p:sp>
              <p:nvSpPr>
                <p:cNvPr id="335" name="Google Shape;335;p19"/>
                <p:cNvSpPr txBox="1"/>
                <p:nvPr/>
              </p:nvSpPr>
              <p:spPr>
                <a:xfrm>
                  <a:off x="2942" y="1439"/>
                  <a:ext cx="3053"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6" name="Google Shape;336;p19"/>
              <p:cNvGrpSpPr/>
              <p:nvPr/>
            </p:nvGrpSpPr>
            <p:grpSpPr>
              <a:xfrm>
                <a:off x="2153" y="1957"/>
                <a:ext cx="789" cy="621"/>
                <a:chOff x="2153" y="1957"/>
                <a:chExt cx="789" cy="621"/>
              </a:xfrm>
            </p:grpSpPr>
            <p:sp>
              <p:nvSpPr>
                <p:cNvPr id="337" name="Google Shape;337;p19"/>
                <p:cNvSpPr txBox="1"/>
                <p:nvPr/>
              </p:nvSpPr>
              <p:spPr>
                <a:xfrm>
                  <a:off x="2159" y="1963"/>
                  <a:ext cx="777" cy="60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ls ut*.c</a:t>
                  </a:r>
                  <a:endParaRPr/>
                </a:p>
              </p:txBody>
            </p:sp>
            <p:sp>
              <p:nvSpPr>
                <p:cNvPr id="338" name="Google Shape;338;p19"/>
                <p:cNvSpPr txBox="1"/>
                <p:nvPr/>
              </p:nvSpPr>
              <p:spPr>
                <a:xfrm>
                  <a:off x="2153" y="1957"/>
                  <a:ext cx="789" cy="62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9" name="Google Shape;339;p19"/>
              <p:cNvGrpSpPr/>
              <p:nvPr/>
            </p:nvGrpSpPr>
            <p:grpSpPr>
              <a:xfrm>
                <a:off x="2942" y="1957"/>
                <a:ext cx="3053" cy="621"/>
                <a:chOff x="2942" y="1957"/>
                <a:chExt cx="3053" cy="621"/>
              </a:xfrm>
            </p:grpSpPr>
            <p:sp>
              <p:nvSpPr>
                <p:cNvPr id="340" name="Google Shape;340;p19"/>
                <p:cNvSpPr txBox="1"/>
                <p:nvPr/>
              </p:nvSpPr>
              <p:spPr>
                <a:xfrm>
                  <a:off x="2948" y="1963"/>
                  <a:ext cx="3041" cy="60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will show all files having extension .c but file name must begin with 'ut'.</a:t>
                  </a:r>
                  <a:endParaRPr/>
                </a:p>
              </p:txBody>
            </p:sp>
            <p:sp>
              <p:nvSpPr>
                <p:cNvPr id="341" name="Google Shape;341;p19"/>
                <p:cNvSpPr txBox="1"/>
                <p:nvPr/>
              </p:nvSpPr>
              <p:spPr>
                <a:xfrm>
                  <a:off x="2942" y="1957"/>
                  <a:ext cx="3053" cy="62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42" name="Google Shape;342;p19"/>
              <p:cNvGrpSpPr/>
              <p:nvPr/>
            </p:nvGrpSpPr>
            <p:grpSpPr>
              <a:xfrm>
                <a:off x="0" y="2590"/>
                <a:ext cx="855" cy="1024"/>
                <a:chOff x="0" y="2590"/>
                <a:chExt cx="855" cy="1024"/>
              </a:xfrm>
            </p:grpSpPr>
            <p:sp>
              <p:nvSpPr>
                <p:cNvPr id="343" name="Google Shape;343;p19"/>
                <p:cNvSpPr txBox="1"/>
                <p:nvPr/>
              </p:nvSpPr>
              <p:spPr>
                <a:xfrm>
                  <a:off x="6" y="2596"/>
                  <a:ext cx="843" cy="10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a:t>
                  </a:r>
                  <a:endParaRPr/>
                </a:p>
              </p:txBody>
            </p:sp>
            <p:sp>
              <p:nvSpPr>
                <p:cNvPr id="344" name="Google Shape;344;p19"/>
                <p:cNvSpPr txBox="1"/>
                <p:nvPr/>
              </p:nvSpPr>
              <p:spPr>
                <a:xfrm>
                  <a:off x="0" y="2590"/>
                  <a:ext cx="855" cy="102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45" name="Google Shape;345;p19"/>
              <p:cNvGrpSpPr/>
              <p:nvPr/>
            </p:nvGrpSpPr>
            <p:grpSpPr>
              <a:xfrm>
                <a:off x="855" y="2590"/>
                <a:ext cx="1298" cy="1024"/>
                <a:chOff x="855" y="2590"/>
                <a:chExt cx="1298" cy="1024"/>
              </a:xfrm>
            </p:grpSpPr>
            <p:sp>
              <p:nvSpPr>
                <p:cNvPr id="346" name="Google Shape;346;p19"/>
                <p:cNvSpPr txBox="1"/>
                <p:nvPr/>
              </p:nvSpPr>
              <p:spPr>
                <a:xfrm>
                  <a:off x="861" y="2596"/>
                  <a:ext cx="1286" cy="10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Matches any single character.</a:t>
                  </a:r>
                  <a:endParaRPr/>
                </a:p>
              </p:txBody>
            </p:sp>
            <p:sp>
              <p:nvSpPr>
                <p:cNvPr id="347" name="Google Shape;347;p19"/>
                <p:cNvSpPr txBox="1"/>
                <p:nvPr/>
              </p:nvSpPr>
              <p:spPr>
                <a:xfrm>
                  <a:off x="855" y="2590"/>
                  <a:ext cx="1298" cy="1024"/>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48" name="Google Shape;348;p19"/>
              <p:cNvGrpSpPr/>
              <p:nvPr/>
            </p:nvGrpSpPr>
            <p:grpSpPr>
              <a:xfrm>
                <a:off x="2153" y="2590"/>
                <a:ext cx="789" cy="391"/>
                <a:chOff x="2153" y="2590"/>
                <a:chExt cx="789" cy="391"/>
              </a:xfrm>
            </p:grpSpPr>
            <p:sp>
              <p:nvSpPr>
                <p:cNvPr id="349" name="Google Shape;349;p19"/>
                <p:cNvSpPr txBox="1"/>
                <p:nvPr/>
              </p:nvSpPr>
              <p:spPr>
                <a:xfrm>
                  <a:off x="2159" y="2596"/>
                  <a:ext cx="777" cy="37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ls ?</a:t>
                  </a:r>
                  <a:r>
                    <a:rPr b="0" i="0" lang="en-US" sz="1600" u="none">
                      <a:solidFill>
                        <a:schemeClr val="dk1"/>
                      </a:solidFill>
                      <a:latin typeface="Times New Roman"/>
                      <a:ea typeface="Times New Roman"/>
                      <a:cs typeface="Times New Roman"/>
                      <a:sym typeface="Times New Roman"/>
                    </a:rPr>
                    <a:t>  </a:t>
                  </a:r>
                  <a:endParaRPr/>
                </a:p>
              </p:txBody>
            </p:sp>
            <p:sp>
              <p:nvSpPr>
                <p:cNvPr id="350" name="Google Shape;350;p19"/>
                <p:cNvSpPr txBox="1"/>
                <p:nvPr/>
              </p:nvSpPr>
              <p:spPr>
                <a:xfrm>
                  <a:off x="2153" y="2590"/>
                  <a:ext cx="789" cy="39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51" name="Google Shape;351;p19"/>
              <p:cNvGrpSpPr/>
              <p:nvPr/>
            </p:nvGrpSpPr>
            <p:grpSpPr>
              <a:xfrm>
                <a:off x="2942" y="2590"/>
                <a:ext cx="3053" cy="391"/>
                <a:chOff x="2942" y="2590"/>
                <a:chExt cx="3053" cy="391"/>
              </a:xfrm>
            </p:grpSpPr>
            <p:sp>
              <p:nvSpPr>
                <p:cNvPr id="352" name="Google Shape;352;p19"/>
                <p:cNvSpPr txBox="1"/>
                <p:nvPr/>
              </p:nvSpPr>
              <p:spPr>
                <a:xfrm>
                  <a:off x="2948" y="2596"/>
                  <a:ext cx="3041" cy="37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will show all files whose names are 1 character long </a:t>
                  </a:r>
                  <a:endParaRPr/>
                </a:p>
              </p:txBody>
            </p:sp>
            <p:sp>
              <p:nvSpPr>
                <p:cNvPr id="353" name="Google Shape;353;p19"/>
                <p:cNvSpPr txBox="1"/>
                <p:nvPr/>
              </p:nvSpPr>
              <p:spPr>
                <a:xfrm>
                  <a:off x="2942" y="2590"/>
                  <a:ext cx="3053" cy="39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54" name="Google Shape;354;p19"/>
              <p:cNvGrpSpPr/>
              <p:nvPr/>
            </p:nvGrpSpPr>
            <p:grpSpPr>
              <a:xfrm>
                <a:off x="2153" y="2993"/>
                <a:ext cx="789" cy="621"/>
                <a:chOff x="2153" y="2993"/>
                <a:chExt cx="789" cy="621"/>
              </a:xfrm>
            </p:grpSpPr>
            <p:sp>
              <p:nvSpPr>
                <p:cNvPr id="355" name="Google Shape;355;p19"/>
                <p:cNvSpPr txBox="1"/>
                <p:nvPr/>
              </p:nvSpPr>
              <p:spPr>
                <a:xfrm>
                  <a:off x="2159" y="2999"/>
                  <a:ext cx="777" cy="60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ls fo?</a:t>
                  </a:r>
                  <a:endParaRPr/>
                </a:p>
              </p:txBody>
            </p:sp>
            <p:sp>
              <p:nvSpPr>
                <p:cNvPr id="356" name="Google Shape;356;p19"/>
                <p:cNvSpPr txBox="1"/>
                <p:nvPr/>
              </p:nvSpPr>
              <p:spPr>
                <a:xfrm>
                  <a:off x="2153" y="2993"/>
                  <a:ext cx="789" cy="62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57" name="Google Shape;357;p19"/>
              <p:cNvGrpSpPr/>
              <p:nvPr/>
            </p:nvGrpSpPr>
            <p:grpSpPr>
              <a:xfrm>
                <a:off x="2942" y="2993"/>
                <a:ext cx="3053" cy="621"/>
                <a:chOff x="2942" y="2993"/>
                <a:chExt cx="3053" cy="621"/>
              </a:xfrm>
            </p:grpSpPr>
            <p:sp>
              <p:nvSpPr>
                <p:cNvPr id="358" name="Google Shape;358;p19"/>
                <p:cNvSpPr txBox="1"/>
                <p:nvPr/>
              </p:nvSpPr>
              <p:spPr>
                <a:xfrm>
                  <a:off x="2948" y="2999"/>
                  <a:ext cx="3041" cy="60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will show all files whose names are 3 character long and file name begin with fo</a:t>
                  </a:r>
                  <a:endParaRPr/>
                </a:p>
              </p:txBody>
            </p:sp>
            <p:sp>
              <p:nvSpPr>
                <p:cNvPr id="359" name="Google Shape;359;p19"/>
                <p:cNvSpPr txBox="1"/>
                <p:nvPr/>
              </p:nvSpPr>
              <p:spPr>
                <a:xfrm>
                  <a:off x="2942" y="2993"/>
                  <a:ext cx="3053" cy="62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60" name="Google Shape;360;p19"/>
              <p:cNvGrpSpPr/>
              <p:nvPr/>
            </p:nvGrpSpPr>
            <p:grpSpPr>
              <a:xfrm>
                <a:off x="0" y="3626"/>
                <a:ext cx="855" cy="506"/>
                <a:chOff x="0" y="3626"/>
                <a:chExt cx="855" cy="506"/>
              </a:xfrm>
            </p:grpSpPr>
            <p:sp>
              <p:nvSpPr>
                <p:cNvPr id="361" name="Google Shape;361;p19"/>
                <p:cNvSpPr txBox="1"/>
                <p:nvPr/>
              </p:nvSpPr>
              <p:spPr>
                <a:xfrm>
                  <a:off x="6" y="3632"/>
                  <a:ext cx="843" cy="4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a:t>
                  </a:r>
                  <a:endParaRPr/>
                </a:p>
              </p:txBody>
            </p:sp>
            <p:sp>
              <p:nvSpPr>
                <p:cNvPr id="362" name="Google Shape;362;p19"/>
                <p:cNvSpPr txBox="1"/>
                <p:nvPr/>
              </p:nvSpPr>
              <p:spPr>
                <a:xfrm>
                  <a:off x="0" y="3626"/>
                  <a:ext cx="855"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63" name="Google Shape;363;p19"/>
              <p:cNvGrpSpPr/>
              <p:nvPr/>
            </p:nvGrpSpPr>
            <p:grpSpPr>
              <a:xfrm>
                <a:off x="855" y="3626"/>
                <a:ext cx="1298" cy="506"/>
                <a:chOff x="855" y="3626"/>
                <a:chExt cx="1298" cy="506"/>
              </a:xfrm>
            </p:grpSpPr>
            <p:sp>
              <p:nvSpPr>
                <p:cNvPr id="364" name="Google Shape;364;p19"/>
                <p:cNvSpPr txBox="1"/>
                <p:nvPr/>
              </p:nvSpPr>
              <p:spPr>
                <a:xfrm>
                  <a:off x="861" y="3632"/>
                  <a:ext cx="1286" cy="4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Matches any one of the enclosed characters</a:t>
                  </a:r>
                  <a:endParaRPr/>
                </a:p>
              </p:txBody>
            </p:sp>
            <p:sp>
              <p:nvSpPr>
                <p:cNvPr id="365" name="Google Shape;365;p19"/>
                <p:cNvSpPr txBox="1"/>
                <p:nvPr/>
              </p:nvSpPr>
              <p:spPr>
                <a:xfrm>
                  <a:off x="855" y="3626"/>
                  <a:ext cx="1298"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66" name="Google Shape;366;p19"/>
              <p:cNvGrpSpPr/>
              <p:nvPr/>
            </p:nvGrpSpPr>
            <p:grpSpPr>
              <a:xfrm>
                <a:off x="2153" y="3626"/>
                <a:ext cx="789" cy="506"/>
                <a:chOff x="2153" y="3626"/>
                <a:chExt cx="789" cy="506"/>
              </a:xfrm>
            </p:grpSpPr>
            <p:sp>
              <p:nvSpPr>
                <p:cNvPr id="367" name="Google Shape;367;p19"/>
                <p:cNvSpPr txBox="1"/>
                <p:nvPr/>
              </p:nvSpPr>
              <p:spPr>
                <a:xfrm>
                  <a:off x="2159" y="3632"/>
                  <a:ext cx="777" cy="4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ls [abc]* </a:t>
                  </a:r>
                  <a:endParaRPr/>
                </a:p>
              </p:txBody>
            </p:sp>
            <p:sp>
              <p:nvSpPr>
                <p:cNvPr id="368" name="Google Shape;368;p19"/>
                <p:cNvSpPr txBox="1"/>
                <p:nvPr/>
              </p:nvSpPr>
              <p:spPr>
                <a:xfrm>
                  <a:off x="2153" y="3626"/>
                  <a:ext cx="789"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69" name="Google Shape;369;p19"/>
              <p:cNvGrpSpPr/>
              <p:nvPr/>
            </p:nvGrpSpPr>
            <p:grpSpPr>
              <a:xfrm>
                <a:off x="2942" y="3626"/>
                <a:ext cx="3053" cy="506"/>
                <a:chOff x="2942" y="3626"/>
                <a:chExt cx="3053" cy="506"/>
              </a:xfrm>
            </p:grpSpPr>
            <p:sp>
              <p:nvSpPr>
                <p:cNvPr id="370" name="Google Shape;370;p19"/>
                <p:cNvSpPr txBox="1"/>
                <p:nvPr/>
              </p:nvSpPr>
              <p:spPr>
                <a:xfrm>
                  <a:off x="2948" y="3632"/>
                  <a:ext cx="3041" cy="49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will show all files beginning with letters a,b,c</a:t>
                  </a:r>
                  <a:endParaRPr/>
                </a:p>
              </p:txBody>
            </p:sp>
            <p:sp>
              <p:nvSpPr>
                <p:cNvPr id="371" name="Google Shape;371;p19"/>
                <p:cNvSpPr txBox="1"/>
                <p:nvPr/>
              </p:nvSpPr>
              <p:spPr>
                <a:xfrm>
                  <a:off x="2942" y="3626"/>
                  <a:ext cx="3053" cy="5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sp>
          <p:nvSpPr>
            <p:cNvPr id="372" name="Google Shape;372;p19"/>
            <p:cNvSpPr txBox="1"/>
            <p:nvPr/>
          </p:nvSpPr>
          <p:spPr>
            <a:xfrm>
              <a:off x="-2" y="-2"/>
              <a:ext cx="5999" cy="41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0"/>
          <p:cNvSpPr txBox="1"/>
          <p:nvPr>
            <p:ph type="title"/>
          </p:nvPr>
        </p:nvSpPr>
        <p:spPr>
          <a:xfrm>
            <a:off x="381000" y="152400"/>
            <a:ext cx="8915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700"/>
              <a:buFont typeface="Arial"/>
              <a:buNone/>
            </a:pPr>
            <a:r>
              <a:rPr b="1" i="0" lang="en-US" sz="3700" u="none">
                <a:solidFill>
                  <a:srgbClr val="006699"/>
                </a:solidFill>
                <a:latin typeface="Arial"/>
                <a:ea typeface="Arial"/>
                <a:cs typeface="Arial"/>
                <a:sym typeface="Arial"/>
              </a:rPr>
              <a:t>More commands on one command line</a:t>
            </a:r>
            <a:endParaRPr/>
          </a:p>
        </p:txBody>
      </p:sp>
      <p:sp>
        <p:nvSpPr>
          <p:cNvPr id="378" name="Google Shape;378;p20"/>
          <p:cNvSpPr txBox="1"/>
          <p:nvPr>
            <p:ph idx="1" type="body"/>
          </p:nvPr>
        </p:nvSpPr>
        <p:spPr>
          <a:xfrm>
            <a:off x="395287" y="1125537"/>
            <a:ext cx="8229600" cy="50403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980"/>
              <a:buFont typeface="Arial"/>
              <a:buChar char="●"/>
            </a:pPr>
            <a:r>
              <a:rPr b="0" i="1" lang="en-US" sz="2200" u="none">
                <a:solidFill>
                  <a:schemeClr val="dk1"/>
                </a:solidFill>
                <a:latin typeface="Times New Roman"/>
                <a:ea typeface="Times New Roman"/>
                <a:cs typeface="Times New Roman"/>
                <a:sym typeface="Times New Roman"/>
              </a:rPr>
              <a:t>Syntax:</a:t>
            </a:r>
            <a:br>
              <a:rPr b="0" i="0" lang="en-US" sz="2200" u="none">
                <a:solidFill>
                  <a:schemeClr val="dk1"/>
                </a:solidFill>
                <a:latin typeface="Times New Roman"/>
                <a:ea typeface="Times New Roman"/>
                <a:cs typeface="Times New Roman"/>
                <a:sym typeface="Times New Roman"/>
              </a:rPr>
            </a:br>
            <a:r>
              <a:rPr b="1" i="0" lang="en-US" sz="2200" u="none">
                <a:solidFill>
                  <a:schemeClr val="dk1"/>
                </a:solidFill>
                <a:latin typeface="Courier New"/>
                <a:ea typeface="Courier New"/>
                <a:cs typeface="Courier New"/>
                <a:sym typeface="Courier New"/>
              </a:rPr>
              <a:t>command1;command2</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To run two command in one command line.</a:t>
            </a:r>
            <a:endParaRPr/>
          </a:p>
          <a:p>
            <a:pPr indent="-342900" lvl="0" marL="342900" rtl="0" algn="l">
              <a:lnSpc>
                <a:spcPct val="100000"/>
              </a:lnSpc>
              <a:spcBef>
                <a:spcPts val="770"/>
              </a:spcBef>
              <a:spcAft>
                <a:spcPts val="0"/>
              </a:spcAft>
              <a:buClr>
                <a:srgbClr val="993300"/>
              </a:buClr>
              <a:buSzPts val="1980"/>
              <a:buFont typeface="Arial"/>
              <a:buChar char="●"/>
            </a:pPr>
            <a:r>
              <a:rPr b="0" i="1" lang="en-US" sz="2200" u="none">
                <a:solidFill>
                  <a:schemeClr val="dk1"/>
                </a:solidFill>
                <a:latin typeface="Times New Roman"/>
                <a:ea typeface="Times New Roman"/>
                <a:cs typeface="Times New Roman"/>
                <a:sym typeface="Times New Roman"/>
              </a:rPr>
              <a:t>Examples:</a:t>
            </a:r>
            <a:br>
              <a:rPr b="0" i="0" lang="en-US" sz="2200" u="none">
                <a:solidFill>
                  <a:schemeClr val="dk1"/>
                </a:solidFill>
                <a:latin typeface="Times New Roman"/>
                <a:ea typeface="Times New Roman"/>
                <a:cs typeface="Times New Roman"/>
                <a:sym typeface="Times New Roman"/>
              </a:rPr>
            </a:br>
            <a:endParaRPr/>
          </a:p>
          <a:p>
            <a:pPr indent="-342900" lvl="0" marL="342900" rtl="0" algn="l">
              <a:lnSpc>
                <a:spcPct val="100000"/>
              </a:lnSpc>
              <a:spcBef>
                <a:spcPts val="770"/>
              </a:spcBef>
              <a:spcAft>
                <a:spcPts val="0"/>
              </a:spcAft>
              <a:buClr>
                <a:srgbClr val="993300"/>
              </a:buClr>
              <a:buSzPts val="1980"/>
              <a:buFont typeface="Arial"/>
              <a:buChar char="●"/>
            </a:pPr>
            <a:r>
              <a:rPr b="1" i="0" lang="en-US" sz="2200" u="none">
                <a:solidFill>
                  <a:schemeClr val="dk1"/>
                </a:solidFill>
                <a:latin typeface="Times New Roman"/>
                <a:ea typeface="Times New Roman"/>
                <a:cs typeface="Times New Roman"/>
                <a:sym typeface="Times New Roman"/>
              </a:rPr>
              <a:t>$ </a:t>
            </a:r>
            <a:r>
              <a:rPr b="1" i="1" lang="en-US" sz="2200" u="none">
                <a:solidFill>
                  <a:schemeClr val="dk1"/>
                </a:solidFill>
                <a:latin typeface="Courier New"/>
                <a:ea typeface="Courier New"/>
                <a:cs typeface="Courier New"/>
                <a:sym typeface="Courier New"/>
              </a:rPr>
              <a:t>date</a:t>
            </a:r>
            <a:r>
              <a:rPr b="1" i="0" lang="en-US" sz="2200" u="none">
                <a:solidFill>
                  <a:schemeClr val="dk1"/>
                </a:solidFill>
                <a:latin typeface="Courier New"/>
                <a:ea typeface="Courier New"/>
                <a:cs typeface="Courier New"/>
                <a:sym typeface="Courier New"/>
              </a:rPr>
              <a:t>;</a:t>
            </a:r>
            <a:r>
              <a:rPr b="1" i="1" lang="en-US" sz="2200" u="none">
                <a:solidFill>
                  <a:schemeClr val="dk1"/>
                </a:solidFill>
                <a:latin typeface="Courier New"/>
                <a:ea typeface="Courier New"/>
                <a:cs typeface="Courier New"/>
                <a:sym typeface="Courier New"/>
              </a:rPr>
              <a:t>who</a:t>
            </a:r>
            <a:r>
              <a:rPr b="1" i="0" lang="en-US" sz="2200" u="none">
                <a:solidFill>
                  <a:schemeClr val="dk1"/>
                </a:solidFill>
                <a:latin typeface="Times New Roman"/>
                <a:ea typeface="Times New Roman"/>
                <a:cs typeface="Times New Roman"/>
                <a:sym typeface="Times New Roman"/>
              </a:rPr>
              <a:t> </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Will print today's date followed by users who are currently login. </a:t>
            </a:r>
            <a:endParaRPr/>
          </a:p>
          <a:p>
            <a:pPr indent="-217170" lvl="0" marL="342900" rtl="0" algn="l">
              <a:lnSpc>
                <a:spcPct val="100000"/>
              </a:lnSpc>
              <a:spcBef>
                <a:spcPts val="770"/>
              </a:spcBef>
              <a:spcAft>
                <a:spcPts val="0"/>
              </a:spcAft>
              <a:buClr>
                <a:srgbClr val="993300"/>
              </a:buClr>
              <a:buSzPts val="1980"/>
              <a:buFont typeface="Arial"/>
              <a:buNone/>
            </a:pPr>
            <a:r>
              <a:t/>
            </a:r>
            <a:endParaRPr b="0" i="0" sz="2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770"/>
              </a:spcBef>
              <a:spcAft>
                <a:spcPts val="0"/>
              </a:spcAft>
              <a:buClr>
                <a:srgbClr val="993300"/>
              </a:buClr>
              <a:buSzPts val="1980"/>
              <a:buFont typeface="Arial"/>
              <a:buChar char="●"/>
            </a:pPr>
            <a:r>
              <a:rPr b="0" i="0" lang="en-US" sz="2200" u="none">
                <a:solidFill>
                  <a:schemeClr val="dk1"/>
                </a:solidFill>
                <a:latin typeface="Times New Roman"/>
                <a:ea typeface="Times New Roman"/>
                <a:cs typeface="Times New Roman"/>
                <a:sym typeface="Times New Roman"/>
              </a:rPr>
              <a:t>Note that You can't use</a:t>
            </a:r>
            <a:br>
              <a:rPr b="0" i="0" lang="en-US" sz="2200" u="none">
                <a:solidFill>
                  <a:schemeClr val="dk1"/>
                </a:solidFill>
                <a:latin typeface="Times New Roman"/>
                <a:ea typeface="Times New Roman"/>
                <a:cs typeface="Times New Roman"/>
                <a:sym typeface="Times New Roman"/>
              </a:rPr>
            </a:br>
            <a:r>
              <a:rPr b="1" i="0" lang="en-US" sz="2200" u="none">
                <a:solidFill>
                  <a:schemeClr val="dk1"/>
                </a:solidFill>
                <a:latin typeface="Times New Roman"/>
                <a:ea typeface="Times New Roman"/>
                <a:cs typeface="Times New Roman"/>
                <a:sym typeface="Times New Roman"/>
              </a:rPr>
              <a:t>$ </a:t>
            </a:r>
            <a:r>
              <a:rPr b="1" i="1" lang="en-US" sz="2200" u="none">
                <a:solidFill>
                  <a:schemeClr val="dk1"/>
                </a:solidFill>
                <a:latin typeface="Courier New"/>
                <a:ea typeface="Courier New"/>
                <a:cs typeface="Courier New"/>
                <a:sym typeface="Courier New"/>
              </a:rPr>
              <a:t>date</a:t>
            </a:r>
            <a:r>
              <a:rPr b="1" i="0" lang="en-US" sz="2200" u="none">
                <a:solidFill>
                  <a:schemeClr val="dk1"/>
                </a:solidFill>
                <a:latin typeface="Courier New"/>
                <a:ea typeface="Courier New"/>
                <a:cs typeface="Courier New"/>
                <a:sym typeface="Courier New"/>
              </a:rPr>
              <a:t> </a:t>
            </a:r>
            <a:r>
              <a:rPr b="1" i="1" lang="en-US" sz="2200" u="none">
                <a:solidFill>
                  <a:schemeClr val="dk1"/>
                </a:solidFill>
                <a:latin typeface="Courier New"/>
                <a:ea typeface="Courier New"/>
                <a:cs typeface="Courier New"/>
                <a:sym typeface="Courier New"/>
              </a:rPr>
              <a:t>who</a:t>
            </a:r>
            <a:r>
              <a:rPr b="1" i="0" lang="en-US" sz="2200" u="none">
                <a:solidFill>
                  <a:schemeClr val="dk1"/>
                </a:solidFill>
                <a:latin typeface="Times New Roman"/>
                <a:ea typeface="Times New Roman"/>
                <a:cs typeface="Times New Roman"/>
                <a:sym typeface="Times New Roman"/>
              </a:rPr>
              <a:t> </a:t>
            </a:r>
            <a:br>
              <a:rPr b="0" i="0" lang="en-US" sz="2200" u="none">
                <a:solidFill>
                  <a:schemeClr val="dk1"/>
                </a:solidFill>
                <a:latin typeface="Times New Roman"/>
                <a:ea typeface="Times New Roman"/>
                <a:cs typeface="Times New Roman"/>
                <a:sym typeface="Times New Roman"/>
              </a:rPr>
            </a:br>
            <a:r>
              <a:rPr b="0" i="0" lang="en-US" sz="2200" u="none">
                <a:solidFill>
                  <a:schemeClr val="dk1"/>
                </a:solidFill>
                <a:latin typeface="Times New Roman"/>
                <a:ea typeface="Times New Roman"/>
                <a:cs typeface="Times New Roman"/>
                <a:sym typeface="Times New Roman"/>
              </a:rPr>
              <a:t>for same purpose, you must put semicolon </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in between the </a:t>
            </a:r>
            <a:r>
              <a:rPr b="1" i="1" lang="en-US" sz="2000" u="none">
                <a:solidFill>
                  <a:schemeClr val="dk1"/>
                </a:solidFill>
                <a:latin typeface="Courier New"/>
                <a:ea typeface="Courier New"/>
                <a:cs typeface="Courier New"/>
                <a:sym typeface="Courier New"/>
              </a:rPr>
              <a:t>date</a:t>
            </a:r>
            <a:r>
              <a:rPr b="0" i="0" lang="en-US" sz="2000" u="none">
                <a:solidFill>
                  <a:schemeClr val="dk1"/>
                </a:solidFill>
                <a:latin typeface="Times New Roman"/>
                <a:ea typeface="Times New Roman"/>
                <a:cs typeface="Times New Roman"/>
                <a:sym typeface="Times New Roman"/>
              </a:rPr>
              <a:t> and </a:t>
            </a:r>
            <a:r>
              <a:rPr b="1" i="1" lang="en-US" sz="2000" u="none">
                <a:solidFill>
                  <a:schemeClr val="dk1"/>
                </a:solidFill>
                <a:latin typeface="Courier New"/>
                <a:ea typeface="Courier New"/>
                <a:cs typeface="Courier New"/>
                <a:sym typeface="Courier New"/>
              </a:rPr>
              <a:t>who</a:t>
            </a:r>
            <a:r>
              <a:rPr b="0" i="0" lang="en-US" sz="2000" u="none">
                <a:solidFill>
                  <a:schemeClr val="dk1"/>
                </a:solidFill>
                <a:latin typeface="Times New Roman"/>
                <a:ea typeface="Times New Roman"/>
                <a:cs typeface="Times New Roman"/>
                <a:sym typeface="Times New Roman"/>
              </a:rPr>
              <a:t> command.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Command Line Arguments </a:t>
            </a:r>
            <a:endParaRPr/>
          </a:p>
        </p:txBody>
      </p:sp>
      <p:sp>
        <p:nvSpPr>
          <p:cNvPr id="384" name="Google Shape;384;p21"/>
          <p:cNvSpPr txBox="1"/>
          <p:nvPr>
            <p:ph idx="1" type="body"/>
          </p:nvPr>
        </p:nvSpPr>
        <p:spPr>
          <a:xfrm>
            <a:off x="395287" y="1125537"/>
            <a:ext cx="8229600" cy="5040312"/>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rgbClr val="993300"/>
              </a:buClr>
              <a:buSzPts val="2250"/>
              <a:buFont typeface="Noto Sans Symbols"/>
              <a:buAutoNum type="arabicPeriod"/>
            </a:pPr>
            <a:r>
              <a:rPr b="0" i="0" lang="en-US" sz="2500" u="none">
                <a:solidFill>
                  <a:schemeClr val="dk1"/>
                </a:solidFill>
                <a:latin typeface="Times New Roman"/>
                <a:ea typeface="Times New Roman"/>
                <a:cs typeface="Times New Roman"/>
                <a:sym typeface="Times New Roman"/>
              </a:rPr>
              <a:t>Telling the command/utility </a:t>
            </a:r>
            <a:endParaRPr/>
          </a:p>
          <a:p>
            <a:pPr indent="-646112" lvl="1" marL="990600" rtl="0" algn="l">
              <a:lnSpc>
                <a:spcPct val="80000"/>
              </a:lnSpc>
              <a:spcBef>
                <a:spcPts val="735"/>
              </a:spcBef>
              <a:spcAft>
                <a:spcPts val="0"/>
              </a:spcAft>
              <a:buClr>
                <a:srgbClr val="CC6600"/>
              </a:buClr>
              <a:buSzPts val="1680"/>
              <a:buFont typeface="Noto Sans Symbols"/>
              <a:buChar char="■"/>
            </a:pPr>
            <a:r>
              <a:rPr b="0" i="0" lang="en-US" sz="2100" u="none">
                <a:solidFill>
                  <a:schemeClr val="dk1"/>
                </a:solidFill>
                <a:latin typeface="Times New Roman"/>
                <a:ea typeface="Times New Roman"/>
                <a:cs typeface="Times New Roman"/>
                <a:sym typeface="Times New Roman"/>
              </a:rPr>
              <a:t>which option to use. </a:t>
            </a:r>
            <a:endParaRPr/>
          </a:p>
          <a:p>
            <a:pPr indent="-533400" lvl="0" marL="533400" rtl="0" algn="l">
              <a:lnSpc>
                <a:spcPct val="80000"/>
              </a:lnSpc>
              <a:spcBef>
                <a:spcPts val="875"/>
              </a:spcBef>
              <a:spcAft>
                <a:spcPts val="0"/>
              </a:spcAft>
              <a:buClr>
                <a:srgbClr val="993300"/>
              </a:buClr>
              <a:buSzPts val="2250"/>
              <a:buFont typeface="Noto Sans Symbols"/>
              <a:buAutoNum type="arabicPeriod"/>
            </a:pPr>
            <a:r>
              <a:rPr b="0" i="0" lang="en-US" sz="2500" u="none">
                <a:solidFill>
                  <a:schemeClr val="dk1"/>
                </a:solidFill>
                <a:latin typeface="Times New Roman"/>
                <a:ea typeface="Times New Roman"/>
                <a:cs typeface="Times New Roman"/>
                <a:sym typeface="Times New Roman"/>
              </a:rPr>
              <a:t>Informing the utility/command </a:t>
            </a:r>
            <a:endParaRPr/>
          </a:p>
          <a:p>
            <a:pPr indent="-646112" lvl="1" marL="990600" rtl="0" algn="l">
              <a:lnSpc>
                <a:spcPct val="80000"/>
              </a:lnSpc>
              <a:spcBef>
                <a:spcPts val="735"/>
              </a:spcBef>
              <a:spcAft>
                <a:spcPts val="0"/>
              </a:spcAft>
              <a:buClr>
                <a:srgbClr val="CC6600"/>
              </a:buClr>
              <a:buSzPts val="1680"/>
              <a:buFont typeface="Noto Sans Symbols"/>
              <a:buChar char="■"/>
            </a:pPr>
            <a:r>
              <a:rPr b="0" i="0" lang="en-US" sz="2100" u="none">
                <a:solidFill>
                  <a:schemeClr val="dk1"/>
                </a:solidFill>
                <a:latin typeface="Times New Roman"/>
                <a:ea typeface="Times New Roman"/>
                <a:cs typeface="Times New Roman"/>
                <a:sym typeface="Times New Roman"/>
              </a:rPr>
              <a:t>which file or group of files to process </a:t>
            </a:r>
            <a:endParaRPr/>
          </a:p>
          <a:p>
            <a:pPr indent="-533400" lvl="0" marL="533400" rtl="0" algn="l">
              <a:lnSpc>
                <a:spcPct val="80000"/>
              </a:lnSpc>
              <a:spcBef>
                <a:spcPts val="875"/>
              </a:spcBef>
              <a:spcAft>
                <a:spcPts val="0"/>
              </a:spcAft>
              <a:buClr>
                <a:srgbClr val="993300"/>
              </a:buClr>
              <a:buSzPts val="2250"/>
              <a:buFont typeface="Arial"/>
              <a:buChar char="●"/>
            </a:pPr>
            <a:r>
              <a:rPr b="0" i="0" lang="en-US" sz="2500" u="none">
                <a:solidFill>
                  <a:schemeClr val="dk1"/>
                </a:solidFill>
                <a:latin typeface="Times New Roman"/>
                <a:ea typeface="Times New Roman"/>
                <a:cs typeface="Times New Roman"/>
                <a:sym typeface="Times New Roman"/>
              </a:rPr>
              <a:t>Let's take </a:t>
            </a:r>
            <a:r>
              <a:rPr b="1" i="1" lang="en-US" sz="2500" u="none">
                <a:solidFill>
                  <a:schemeClr val="dk1"/>
                </a:solidFill>
                <a:latin typeface="Courier New"/>
                <a:ea typeface="Courier New"/>
                <a:cs typeface="Courier New"/>
                <a:sym typeface="Courier New"/>
              </a:rPr>
              <a:t>rm</a:t>
            </a:r>
            <a:r>
              <a:rPr b="0" i="0" lang="en-US" sz="2500" u="none">
                <a:solidFill>
                  <a:schemeClr val="dk1"/>
                </a:solidFill>
                <a:latin typeface="Times New Roman"/>
                <a:ea typeface="Times New Roman"/>
                <a:cs typeface="Times New Roman"/>
                <a:sym typeface="Times New Roman"/>
              </a:rPr>
              <a:t> command, </a:t>
            </a:r>
            <a:endParaRPr/>
          </a:p>
          <a:p>
            <a:pPr indent="-646112" lvl="1" marL="990600" rtl="0" algn="l">
              <a:lnSpc>
                <a:spcPct val="80000"/>
              </a:lnSpc>
              <a:spcBef>
                <a:spcPts val="735"/>
              </a:spcBef>
              <a:spcAft>
                <a:spcPts val="0"/>
              </a:spcAft>
              <a:buClr>
                <a:srgbClr val="CC6600"/>
              </a:buClr>
              <a:buSzPts val="1680"/>
              <a:buFont typeface="Arial"/>
              <a:buChar char="●"/>
            </a:pPr>
            <a:r>
              <a:rPr b="0" i="0" lang="en-US" sz="2100" u="none">
                <a:solidFill>
                  <a:schemeClr val="dk1"/>
                </a:solidFill>
                <a:latin typeface="Times New Roman"/>
                <a:ea typeface="Times New Roman"/>
                <a:cs typeface="Times New Roman"/>
                <a:sym typeface="Times New Roman"/>
              </a:rPr>
              <a:t>is used to remove file, </a:t>
            </a:r>
            <a:endParaRPr/>
          </a:p>
          <a:p>
            <a:pPr indent="-646112" lvl="1" marL="990600" rtl="0" algn="l">
              <a:lnSpc>
                <a:spcPct val="80000"/>
              </a:lnSpc>
              <a:spcBef>
                <a:spcPts val="875"/>
              </a:spcBef>
              <a:spcAft>
                <a:spcPts val="0"/>
              </a:spcAft>
              <a:buClr>
                <a:srgbClr val="CC6600"/>
              </a:buClr>
              <a:buSzPts val="2000"/>
              <a:buFont typeface="Arial"/>
              <a:buChar char="●"/>
            </a:pPr>
            <a:r>
              <a:rPr b="0" i="0" lang="en-US" sz="2500" u="none">
                <a:solidFill>
                  <a:schemeClr val="dk1"/>
                </a:solidFill>
                <a:latin typeface="Times New Roman"/>
                <a:ea typeface="Times New Roman"/>
                <a:cs typeface="Times New Roman"/>
                <a:sym typeface="Times New Roman"/>
              </a:rPr>
              <a:t>which of the file? </a:t>
            </a:r>
            <a:endParaRPr/>
          </a:p>
          <a:p>
            <a:pPr indent="-646112" lvl="1" marL="990600" rtl="0" algn="l">
              <a:lnSpc>
                <a:spcPct val="80000"/>
              </a:lnSpc>
              <a:spcBef>
                <a:spcPts val="875"/>
              </a:spcBef>
              <a:spcAft>
                <a:spcPts val="0"/>
              </a:spcAft>
              <a:buClr>
                <a:srgbClr val="CC6600"/>
              </a:buClr>
              <a:buSzPts val="2000"/>
              <a:buFont typeface="Arial"/>
              <a:buChar char="●"/>
            </a:pPr>
            <a:r>
              <a:rPr b="0" i="0" lang="en-US" sz="2500" u="none">
                <a:solidFill>
                  <a:schemeClr val="dk1"/>
                </a:solidFill>
                <a:latin typeface="Times New Roman"/>
                <a:ea typeface="Times New Roman"/>
                <a:cs typeface="Times New Roman"/>
                <a:sym typeface="Times New Roman"/>
              </a:rPr>
              <a:t>how to tail this to </a:t>
            </a:r>
            <a:r>
              <a:rPr b="1" i="1" lang="en-US" sz="2100" u="none">
                <a:solidFill>
                  <a:schemeClr val="dk1"/>
                </a:solidFill>
                <a:latin typeface="Courier New"/>
                <a:ea typeface="Courier New"/>
                <a:cs typeface="Courier New"/>
                <a:sym typeface="Courier New"/>
              </a:rPr>
              <a:t>rm</a:t>
            </a:r>
            <a:r>
              <a:rPr b="0" i="0" lang="en-US" sz="2100" u="none">
                <a:solidFill>
                  <a:schemeClr val="dk1"/>
                </a:solidFill>
                <a:latin typeface="Times New Roman"/>
                <a:ea typeface="Times New Roman"/>
                <a:cs typeface="Times New Roman"/>
                <a:sym typeface="Times New Roman"/>
              </a:rPr>
              <a:t> </a:t>
            </a:r>
            <a:r>
              <a:rPr b="0" i="0" lang="en-US" sz="2500" u="none">
                <a:solidFill>
                  <a:schemeClr val="dk1"/>
                </a:solidFill>
                <a:latin typeface="Times New Roman"/>
                <a:ea typeface="Times New Roman"/>
                <a:cs typeface="Times New Roman"/>
                <a:sym typeface="Times New Roman"/>
              </a:rPr>
              <a:t>command </a:t>
            </a:r>
            <a:endParaRPr/>
          </a:p>
          <a:p>
            <a:pPr indent="-776287" lvl="2" marL="1447800" rtl="0" algn="l">
              <a:lnSpc>
                <a:spcPct val="80000"/>
              </a:lnSpc>
              <a:spcBef>
                <a:spcPts val="630"/>
              </a:spcBef>
              <a:spcAft>
                <a:spcPts val="0"/>
              </a:spcAft>
              <a:buClr>
                <a:srgbClr val="009900"/>
              </a:buClr>
              <a:buSzPts val="1350"/>
              <a:buFont typeface="Arimo"/>
              <a:buChar char="4"/>
            </a:pPr>
            <a:r>
              <a:rPr b="1" i="1" lang="en-US" sz="1800" u="none">
                <a:solidFill>
                  <a:schemeClr val="dk1"/>
                </a:solidFill>
                <a:latin typeface="Courier New"/>
                <a:ea typeface="Courier New"/>
                <a:cs typeface="Courier New"/>
                <a:sym typeface="Courier New"/>
              </a:rPr>
              <a:t>rm</a:t>
            </a:r>
            <a:r>
              <a:rPr b="0" i="0" lang="en-US" sz="1800" u="none">
                <a:solidFill>
                  <a:schemeClr val="dk1"/>
                </a:solidFill>
                <a:latin typeface="Times New Roman"/>
                <a:ea typeface="Times New Roman"/>
                <a:cs typeface="Times New Roman"/>
                <a:sym typeface="Times New Roman"/>
              </a:rPr>
              <a:t> command does not ask the name of the file</a:t>
            </a:r>
            <a:endParaRPr/>
          </a:p>
          <a:p>
            <a:pPr indent="-646112" lvl="1" marL="990600" rtl="0" algn="l">
              <a:lnSpc>
                <a:spcPct val="80000"/>
              </a:lnSpc>
              <a:spcBef>
                <a:spcPts val="875"/>
              </a:spcBef>
              <a:spcAft>
                <a:spcPts val="0"/>
              </a:spcAft>
              <a:buClr>
                <a:srgbClr val="CC6600"/>
              </a:buClr>
              <a:buSzPts val="2000"/>
              <a:buFont typeface="Arial"/>
              <a:buChar char="●"/>
            </a:pPr>
            <a:r>
              <a:rPr b="0" i="0" lang="en-US" sz="2500" u="none">
                <a:solidFill>
                  <a:schemeClr val="dk1"/>
                </a:solidFill>
                <a:latin typeface="Times New Roman"/>
                <a:ea typeface="Times New Roman"/>
                <a:cs typeface="Times New Roman"/>
                <a:sym typeface="Times New Roman"/>
              </a:rPr>
              <a:t>So what we do is to write command as follows:</a:t>
            </a:r>
            <a:br>
              <a:rPr b="0" i="0" lang="en-US" sz="2500" u="none">
                <a:solidFill>
                  <a:schemeClr val="dk1"/>
                </a:solidFill>
                <a:latin typeface="Times New Roman"/>
                <a:ea typeface="Times New Roman"/>
                <a:cs typeface="Times New Roman"/>
                <a:sym typeface="Times New Roman"/>
              </a:rPr>
            </a:br>
            <a:endParaRPr/>
          </a:p>
          <a:p>
            <a:pPr indent="-646112" lvl="1" marL="990600" rtl="0" algn="l">
              <a:lnSpc>
                <a:spcPct val="80000"/>
              </a:lnSpc>
              <a:spcBef>
                <a:spcPts val="875"/>
              </a:spcBef>
              <a:spcAft>
                <a:spcPts val="0"/>
              </a:spcAft>
              <a:buClr>
                <a:srgbClr val="CC6600"/>
              </a:buClr>
              <a:buSzPts val="2000"/>
              <a:buFont typeface="Arial"/>
              <a:buChar char="●"/>
            </a:pPr>
            <a:r>
              <a:rPr b="1" i="0" lang="en-US" sz="2500" u="none">
                <a:solidFill>
                  <a:schemeClr val="dk1"/>
                </a:solidFill>
                <a:latin typeface="Times New Roman"/>
                <a:ea typeface="Times New Roman"/>
                <a:cs typeface="Times New Roman"/>
                <a:sym typeface="Times New Roman"/>
              </a:rPr>
              <a:t>$ </a:t>
            </a:r>
            <a:r>
              <a:rPr b="1" i="1" lang="en-US" sz="2500" u="none">
                <a:solidFill>
                  <a:schemeClr val="dk1"/>
                </a:solidFill>
                <a:latin typeface="Courier New"/>
                <a:ea typeface="Courier New"/>
                <a:cs typeface="Courier New"/>
                <a:sym typeface="Courier New"/>
              </a:rPr>
              <a:t>rm</a:t>
            </a:r>
            <a:r>
              <a:rPr b="1" i="0" lang="en-US" sz="2500" u="none">
                <a:solidFill>
                  <a:schemeClr val="dk1"/>
                </a:solidFill>
                <a:latin typeface="Times New Roman"/>
                <a:ea typeface="Times New Roman"/>
                <a:cs typeface="Times New Roman"/>
                <a:sym typeface="Times New Roman"/>
              </a:rPr>
              <a:t> {file-name}</a:t>
            </a:r>
            <a:br>
              <a:rPr b="0" i="0" lang="en-US" sz="2500" u="none">
                <a:solidFill>
                  <a:schemeClr val="dk1"/>
                </a:solidFill>
                <a:latin typeface="Times New Roman"/>
                <a:ea typeface="Times New Roman"/>
                <a:cs typeface="Times New Roman"/>
                <a:sym typeface="Times New Roman"/>
              </a:rPr>
            </a:br>
            <a:r>
              <a:rPr b="1" i="1" lang="en-US" sz="2500" u="none">
                <a:solidFill>
                  <a:schemeClr val="dk1"/>
                </a:solidFill>
                <a:latin typeface="Courier New"/>
                <a:ea typeface="Courier New"/>
                <a:cs typeface="Courier New"/>
                <a:sym typeface="Courier New"/>
              </a:rPr>
              <a:t>rm</a:t>
            </a:r>
            <a:r>
              <a:rPr b="0" i="0" lang="en-US" sz="2500" u="none">
                <a:solidFill>
                  <a:schemeClr val="dk1"/>
                </a:solidFill>
                <a:latin typeface="Times New Roman"/>
                <a:ea typeface="Times New Roman"/>
                <a:cs typeface="Times New Roman"/>
                <a:sym typeface="Times New Roman"/>
              </a:rPr>
              <a:t> : is the command </a:t>
            </a:r>
            <a:endParaRPr/>
          </a:p>
          <a:p>
            <a:pPr indent="-646112" lvl="1" marL="990600" rtl="0" algn="l">
              <a:lnSpc>
                <a:spcPct val="80000"/>
              </a:lnSpc>
              <a:spcBef>
                <a:spcPts val="875"/>
              </a:spcBef>
              <a:spcAft>
                <a:spcPts val="0"/>
              </a:spcAft>
              <a:buSzPts val="2000"/>
              <a:buNone/>
            </a:pPr>
            <a:r>
              <a:rPr b="0" i="0" lang="en-US" sz="2500" u="none">
                <a:solidFill>
                  <a:schemeClr val="dk1"/>
                </a:solidFill>
                <a:latin typeface="Times New Roman"/>
                <a:ea typeface="Times New Roman"/>
                <a:cs typeface="Times New Roman"/>
                <a:sym typeface="Times New Roman"/>
              </a:rPr>
              <a:t>	 </a:t>
            </a:r>
            <a:r>
              <a:rPr b="1" i="0" lang="en-US" sz="2500" u="none">
                <a:solidFill>
                  <a:schemeClr val="dk1"/>
                </a:solidFill>
                <a:latin typeface="Times New Roman"/>
                <a:ea typeface="Times New Roman"/>
                <a:cs typeface="Times New Roman"/>
                <a:sym typeface="Times New Roman"/>
              </a:rPr>
              <a:t>file-name</a:t>
            </a:r>
            <a:r>
              <a:rPr b="0" i="0" lang="en-US" sz="2500" u="none">
                <a:solidFill>
                  <a:schemeClr val="dk1"/>
                </a:solidFill>
                <a:latin typeface="Times New Roman"/>
                <a:ea typeface="Times New Roman"/>
                <a:cs typeface="Times New Roman"/>
                <a:sym typeface="Times New Roman"/>
              </a:rPr>
              <a:t> :file to remove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2"/>
          <p:cNvSpPr txBox="1"/>
          <p:nvPr>
            <p:ph type="title"/>
          </p:nvPr>
        </p:nvSpPr>
        <p:spPr>
          <a:xfrm>
            <a:off x="457200" y="277812"/>
            <a:ext cx="8229600" cy="703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800"/>
              <a:buFont typeface="Arial"/>
              <a:buNone/>
            </a:pPr>
            <a:r>
              <a:rPr b="1" i="0" lang="en-US" sz="3800" u="none">
                <a:solidFill>
                  <a:srgbClr val="006699"/>
                </a:solidFill>
                <a:latin typeface="Arial"/>
                <a:ea typeface="Arial"/>
                <a:cs typeface="Arial"/>
                <a:sym typeface="Arial"/>
              </a:rPr>
              <a:t>Arguments - Specification</a:t>
            </a:r>
            <a:endParaRPr/>
          </a:p>
        </p:txBody>
      </p:sp>
      <p:sp>
        <p:nvSpPr>
          <p:cNvPr id="390" name="Google Shape;390;p22"/>
          <p:cNvSpPr txBox="1"/>
          <p:nvPr/>
        </p:nvSpPr>
        <p:spPr>
          <a:xfrm>
            <a:off x="609600" y="914400"/>
            <a:ext cx="8229600" cy="5656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Courier New"/>
                <a:ea typeface="Courier New"/>
                <a:cs typeface="Courier New"/>
                <a:sym typeface="Courier New"/>
              </a:rPr>
              <a:t>myshell foo bar</a:t>
            </a:r>
            <a:r>
              <a:rPr b="1"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63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1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Shell Script name i.e. </a:t>
            </a:r>
            <a:r>
              <a:rPr b="1" i="0" lang="en-US" sz="2000" u="none">
                <a:solidFill>
                  <a:schemeClr val="dk1"/>
                </a:solidFill>
                <a:latin typeface="Courier New"/>
                <a:ea typeface="Courier New"/>
                <a:cs typeface="Courier New"/>
                <a:sym typeface="Courier New"/>
              </a:rPr>
              <a:t>myshell</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  </a:t>
            </a:r>
            <a:r>
              <a:rPr b="0" i="0" lang="en-US" sz="21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First command line argument passed to </a:t>
            </a:r>
            <a:r>
              <a:rPr b="1" i="0" lang="en-US" sz="2000" u="none">
                <a:solidFill>
                  <a:schemeClr val="dk1"/>
                </a:solidFill>
                <a:latin typeface="Courier New"/>
                <a:ea typeface="Courier New"/>
                <a:cs typeface="Courier New"/>
                <a:sym typeface="Courier New"/>
              </a:rPr>
              <a:t>myshell</a:t>
            </a:r>
            <a:r>
              <a:rPr b="0" i="0" lang="en-US" sz="2000" u="none">
                <a:solidFill>
                  <a:schemeClr val="dk1"/>
                </a:solidFill>
                <a:latin typeface="Times New Roman"/>
                <a:ea typeface="Times New Roman"/>
                <a:cs typeface="Times New Roman"/>
                <a:sym typeface="Times New Roman"/>
              </a:rPr>
              <a:t> i.e. </a:t>
            </a:r>
            <a:r>
              <a:rPr b="1" i="1" lang="en-US" sz="2000" u="none">
                <a:solidFill>
                  <a:schemeClr val="dk1"/>
                </a:solidFill>
                <a:latin typeface="Courier New"/>
                <a:ea typeface="Courier New"/>
                <a:cs typeface="Courier New"/>
                <a:sym typeface="Courier New"/>
              </a:rPr>
              <a:t>foo</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      Second command line argument passed to </a:t>
            </a:r>
            <a:r>
              <a:rPr b="1" i="0" lang="en-US" sz="2000" u="none">
                <a:solidFill>
                  <a:schemeClr val="dk1"/>
                </a:solidFill>
                <a:latin typeface="Courier New"/>
                <a:ea typeface="Courier New"/>
                <a:cs typeface="Courier New"/>
                <a:sym typeface="Courier New"/>
              </a:rPr>
              <a:t>myshell</a:t>
            </a:r>
            <a:r>
              <a:rPr b="0" i="0" lang="en-US" sz="2000" u="none">
                <a:solidFill>
                  <a:schemeClr val="dk1"/>
                </a:solidFill>
                <a:latin typeface="Times New Roman"/>
                <a:ea typeface="Times New Roman"/>
                <a:cs typeface="Times New Roman"/>
                <a:sym typeface="Times New Roman"/>
              </a:rPr>
              <a:t> i.e. </a:t>
            </a:r>
            <a:r>
              <a:rPr b="1" i="0" lang="en-US" sz="2000" u="none">
                <a:solidFill>
                  <a:schemeClr val="dk1"/>
                </a:solidFill>
                <a:latin typeface="Courier New"/>
                <a:ea typeface="Courier New"/>
                <a:cs typeface="Courier New"/>
                <a:sym typeface="Courier New"/>
              </a:rPr>
              <a:t>bar</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 shell if we wish to refer this command line argument we refer above as follows</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	myshell it is $0</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Courier New"/>
                <a:ea typeface="Courier New"/>
                <a:cs typeface="Courier New"/>
                <a:sym typeface="Courier New"/>
              </a:rPr>
              <a:t>foo it is $1</a:t>
            </a:r>
            <a:br>
              <a:rPr b="1" i="0" lang="en-US" sz="2000" u="none">
                <a:solidFill>
                  <a:schemeClr val="dk1"/>
                </a:solidFill>
                <a:latin typeface="Courier New"/>
                <a:ea typeface="Courier New"/>
                <a:cs typeface="Courier New"/>
                <a:sym typeface="Courier New"/>
              </a:rPr>
            </a:br>
            <a:r>
              <a:rPr b="1" i="0" lang="en-US" sz="2000" u="none">
                <a:solidFill>
                  <a:schemeClr val="dk1"/>
                </a:solidFill>
                <a:latin typeface="Courier New"/>
                <a:ea typeface="Courier New"/>
                <a:cs typeface="Courier New"/>
                <a:sym typeface="Courier New"/>
              </a:rPr>
              <a:t>	bar it is $2</a:t>
            </a:r>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Here </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(built in shell variable ) will be 2 (Since </a:t>
            </a:r>
            <a:r>
              <a:rPr b="1" i="1" lang="en-US" sz="2000" u="none">
                <a:solidFill>
                  <a:schemeClr val="dk1"/>
                </a:solidFill>
                <a:latin typeface="Courier New"/>
                <a:ea typeface="Courier New"/>
                <a:cs typeface="Courier New"/>
                <a:sym typeface="Courier New"/>
              </a:rPr>
              <a:t>foo</a:t>
            </a:r>
            <a:r>
              <a:rPr b="0" i="0" lang="en-US" sz="2000" u="none">
                <a:solidFill>
                  <a:schemeClr val="dk1"/>
                </a:solidFill>
                <a:latin typeface="Times New Roman"/>
                <a:ea typeface="Times New Roman"/>
                <a:cs typeface="Times New Roman"/>
                <a:sym typeface="Times New Roman"/>
              </a:rPr>
              <a:t> and </a:t>
            </a:r>
            <a:r>
              <a:rPr b="1" i="0" lang="en-US" sz="2000" u="none">
                <a:solidFill>
                  <a:schemeClr val="dk1"/>
                </a:solidFill>
                <a:latin typeface="Courier New"/>
                <a:ea typeface="Courier New"/>
                <a:cs typeface="Courier New"/>
                <a:sym typeface="Courier New"/>
              </a:rPr>
              <a:t>bar</a:t>
            </a:r>
            <a:r>
              <a:rPr b="0" i="0" lang="en-US" sz="2000" u="none">
                <a:solidFill>
                  <a:schemeClr val="dk1"/>
                </a:solidFill>
                <a:latin typeface="Times New Roman"/>
                <a:ea typeface="Times New Roman"/>
                <a:cs typeface="Times New Roman"/>
                <a:sym typeface="Times New Roman"/>
              </a:rPr>
              <a:t> only two Arguments), </a:t>
            </a:r>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Please note at a time such 9 arguments can be used from $1..$9, </a:t>
            </a:r>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You can also refer all of them by using $* (which expand to `$1,$2...$9`). </a:t>
            </a:r>
            <a:endParaRPr/>
          </a:p>
          <a:p>
            <a:pPr indent="-127000" lvl="0" marL="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Note that $1..$9 i.e command line arguments to shell script is know as "</a:t>
            </a:r>
            <a:r>
              <a:rPr b="0" i="1" lang="en-US" sz="2000" u="none">
                <a:solidFill>
                  <a:schemeClr val="dk1"/>
                </a:solidFill>
                <a:latin typeface="Times New Roman"/>
                <a:ea typeface="Times New Roman"/>
                <a:cs typeface="Times New Roman"/>
                <a:sym typeface="Times New Roman"/>
              </a:rPr>
              <a:t>positional parameters</a:t>
            </a:r>
            <a:r>
              <a:rPr b="0" i="0" lang="en-US" sz="2000" u="none">
                <a:solidFill>
                  <a:schemeClr val="dk1"/>
                </a:solidFill>
                <a:latin typeface="Times New Roman"/>
                <a:ea typeface="Times New Roman"/>
                <a:cs typeface="Times New Roman"/>
                <a:sym typeface="Times New Roman"/>
              </a:rPr>
              <a:t>".</a:t>
            </a:r>
            <a:endParaRPr/>
          </a:p>
        </p:txBody>
      </p:sp>
      <p:pic>
        <p:nvPicPr>
          <p:cNvPr id="391" name="Google Shape;391;p22"/>
          <p:cNvPicPr preferRelativeResize="0"/>
          <p:nvPr/>
        </p:nvPicPr>
        <p:blipFill rotWithShape="1">
          <a:blip r:embed="rId3">
            <a:alphaModFix/>
          </a:blip>
          <a:srcRect b="0" l="0" r="0" t="0"/>
          <a:stretch/>
        </p:blipFill>
        <p:spPr>
          <a:xfrm>
            <a:off x="1066800" y="1295400"/>
            <a:ext cx="2057400" cy="990600"/>
          </a:xfrm>
          <a:prstGeom prst="rect">
            <a:avLst/>
          </a:prstGeom>
          <a:noFill/>
          <a:ln>
            <a:noFill/>
          </a:ln>
        </p:spPr>
      </p:pic>
      <p:pic>
        <p:nvPicPr>
          <p:cNvPr id="392" name="Google Shape;392;p22"/>
          <p:cNvPicPr preferRelativeResize="0"/>
          <p:nvPr/>
        </p:nvPicPr>
        <p:blipFill rotWithShape="1">
          <a:blip r:embed="rId4">
            <a:alphaModFix/>
          </a:blip>
          <a:srcRect b="0" l="0" r="0" t="0"/>
          <a:stretch/>
        </p:blipFill>
        <p:spPr>
          <a:xfrm>
            <a:off x="762000" y="2286000"/>
            <a:ext cx="296862" cy="230187"/>
          </a:xfrm>
          <a:prstGeom prst="rect">
            <a:avLst/>
          </a:prstGeom>
          <a:noFill/>
          <a:ln>
            <a:noFill/>
          </a:ln>
        </p:spPr>
      </p:pic>
      <p:pic>
        <p:nvPicPr>
          <p:cNvPr id="393" name="Google Shape;393;p22"/>
          <p:cNvPicPr preferRelativeResize="0"/>
          <p:nvPr/>
        </p:nvPicPr>
        <p:blipFill rotWithShape="1">
          <a:blip r:embed="rId5">
            <a:alphaModFix/>
          </a:blip>
          <a:srcRect b="0" l="0" r="0" t="0"/>
          <a:stretch/>
        </p:blipFill>
        <p:spPr>
          <a:xfrm>
            <a:off x="762000" y="2590800"/>
            <a:ext cx="296862" cy="238125"/>
          </a:xfrm>
          <a:prstGeom prst="rect">
            <a:avLst/>
          </a:prstGeom>
          <a:noFill/>
          <a:ln>
            <a:noFill/>
          </a:ln>
        </p:spPr>
      </p:pic>
      <p:pic>
        <p:nvPicPr>
          <p:cNvPr id="394" name="Google Shape;394;p22"/>
          <p:cNvPicPr preferRelativeResize="0"/>
          <p:nvPr/>
        </p:nvPicPr>
        <p:blipFill rotWithShape="1">
          <a:blip r:embed="rId6">
            <a:alphaModFix/>
          </a:blip>
          <a:srcRect b="0" l="0" r="0" t="0"/>
          <a:stretch/>
        </p:blipFill>
        <p:spPr>
          <a:xfrm>
            <a:off x="762000" y="2895600"/>
            <a:ext cx="296862" cy="244475"/>
          </a:xfrm>
          <a:prstGeom prst="rect">
            <a:avLst/>
          </a:prstGeom>
          <a:noFill/>
          <a:ln>
            <a:noFill/>
          </a:ln>
        </p:spPr>
      </p:pic>
      <p:pic>
        <p:nvPicPr>
          <p:cNvPr id="395" name="Google Shape;395;p22"/>
          <p:cNvPicPr preferRelativeResize="0"/>
          <p:nvPr/>
        </p:nvPicPr>
        <p:blipFill rotWithShape="1">
          <a:blip r:embed="rId4">
            <a:alphaModFix/>
          </a:blip>
          <a:srcRect b="0" l="0" r="0" t="0"/>
          <a:stretch/>
        </p:blipFill>
        <p:spPr>
          <a:xfrm>
            <a:off x="762000" y="3886200"/>
            <a:ext cx="296862" cy="234950"/>
          </a:xfrm>
          <a:prstGeom prst="rect">
            <a:avLst/>
          </a:prstGeom>
          <a:noFill/>
          <a:ln>
            <a:noFill/>
          </a:ln>
        </p:spPr>
      </p:pic>
      <p:pic>
        <p:nvPicPr>
          <p:cNvPr id="396" name="Google Shape;396;p22"/>
          <p:cNvPicPr preferRelativeResize="0"/>
          <p:nvPr/>
        </p:nvPicPr>
        <p:blipFill rotWithShape="1">
          <a:blip r:embed="rId5">
            <a:alphaModFix/>
          </a:blip>
          <a:srcRect b="0" l="0" r="0" t="0"/>
          <a:stretch/>
        </p:blipFill>
        <p:spPr>
          <a:xfrm>
            <a:off x="762000" y="4191000"/>
            <a:ext cx="296862" cy="244475"/>
          </a:xfrm>
          <a:prstGeom prst="rect">
            <a:avLst/>
          </a:prstGeom>
          <a:noFill/>
          <a:ln>
            <a:noFill/>
          </a:ln>
        </p:spPr>
      </p:pic>
      <p:pic>
        <p:nvPicPr>
          <p:cNvPr id="397" name="Google Shape;397;p22"/>
          <p:cNvPicPr preferRelativeResize="0"/>
          <p:nvPr/>
        </p:nvPicPr>
        <p:blipFill rotWithShape="1">
          <a:blip r:embed="rId6">
            <a:alphaModFix/>
          </a:blip>
          <a:srcRect b="0" l="0" r="0" t="0"/>
          <a:stretch/>
        </p:blipFill>
        <p:spPr>
          <a:xfrm>
            <a:off x="762000" y="4495800"/>
            <a:ext cx="296862" cy="24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e6881f579f_0_0"/>
          <p:cNvSpPr txBox="1"/>
          <p:nvPr>
            <p:ph type="title"/>
          </p:nvPr>
        </p:nvSpPr>
        <p:spPr>
          <a:xfrm>
            <a:off x="457200" y="277812"/>
            <a:ext cx="8229600" cy="576300"/>
          </a:xfrm>
          <a:prstGeom prst="rect">
            <a:avLst/>
          </a:prstGeom>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lang="en-US"/>
              <a:t>Why to Write Shell Script ?</a:t>
            </a:r>
            <a:endParaRPr/>
          </a:p>
        </p:txBody>
      </p:sp>
      <p:sp>
        <p:nvSpPr>
          <p:cNvPr id="83" name="Google Shape;83;ge6881f579f_0_0"/>
          <p:cNvSpPr txBox="1"/>
          <p:nvPr>
            <p:ph idx="1" type="body"/>
          </p:nvPr>
        </p:nvSpPr>
        <p:spPr>
          <a:xfrm>
            <a:off x="383663" y="1163637"/>
            <a:ext cx="8229600" cy="4530600"/>
          </a:xfrm>
          <a:prstGeom prst="rect">
            <a:avLst/>
          </a:prstGeom>
        </p:spPr>
        <p:txBody>
          <a:bodyPr anchorCtr="0" anchor="t" bIns="45700" lIns="91425" spcFirstLastPara="1" rIns="91425" wrap="square" tIns="45700">
            <a:noAutofit/>
          </a:bodyPr>
          <a:lstStyle/>
          <a:p>
            <a:pPr indent="-266700" lvl="0" marL="342900" rtl="0" algn="l">
              <a:spcBef>
                <a:spcPts val="0"/>
              </a:spcBef>
              <a:spcAft>
                <a:spcPts val="0"/>
              </a:spcAft>
              <a:buClr>
                <a:schemeClr val="dk1"/>
              </a:buClr>
              <a:buSzPts val="2000"/>
              <a:buFont typeface="Times New Roman"/>
              <a:buChar char="•"/>
            </a:pPr>
            <a:r>
              <a:rPr lang="en-US" sz="2000"/>
              <a:t>Shell script can take input from user, file and output them on screen.</a:t>
            </a:r>
            <a:endParaRPr sz="2000"/>
          </a:p>
          <a:p>
            <a:pPr indent="-266700" lvl="0" marL="342900" rtl="0" algn="l">
              <a:spcBef>
                <a:spcPts val="640"/>
              </a:spcBef>
              <a:spcAft>
                <a:spcPts val="0"/>
              </a:spcAft>
              <a:buClr>
                <a:schemeClr val="dk1"/>
              </a:buClr>
              <a:buSzPts val="2000"/>
              <a:buFont typeface="Times New Roman"/>
              <a:buChar char="•"/>
            </a:pPr>
            <a:r>
              <a:rPr lang="en-US" sz="2000"/>
              <a:t>Useful to create our own commands.</a:t>
            </a:r>
            <a:endParaRPr sz="2000"/>
          </a:p>
          <a:p>
            <a:pPr indent="-266700" lvl="0" marL="342900" rtl="0" algn="l">
              <a:spcBef>
                <a:spcPts val="640"/>
              </a:spcBef>
              <a:spcAft>
                <a:spcPts val="0"/>
              </a:spcAft>
              <a:buClr>
                <a:schemeClr val="dk1"/>
              </a:buClr>
              <a:buSzPts val="2000"/>
              <a:buFont typeface="Times New Roman"/>
              <a:buChar char="•"/>
            </a:pPr>
            <a:r>
              <a:rPr lang="en-US" sz="2000"/>
              <a:t>Save lots of time.</a:t>
            </a:r>
            <a:endParaRPr sz="2000"/>
          </a:p>
          <a:p>
            <a:pPr indent="-266700" lvl="0" marL="342900" rtl="0" algn="l">
              <a:spcBef>
                <a:spcPts val="640"/>
              </a:spcBef>
              <a:spcAft>
                <a:spcPts val="0"/>
              </a:spcAft>
              <a:buClr>
                <a:schemeClr val="dk1"/>
              </a:buClr>
              <a:buSzPts val="2000"/>
              <a:buFont typeface="Times New Roman"/>
              <a:buChar char="•"/>
            </a:pPr>
            <a:r>
              <a:rPr lang="en-US" sz="2000"/>
              <a:t>To automate some task of day today life.</a:t>
            </a:r>
            <a:endParaRPr sz="2000"/>
          </a:p>
          <a:p>
            <a:pPr indent="-266700" lvl="0" marL="342900" rtl="0" algn="l">
              <a:spcBef>
                <a:spcPts val="640"/>
              </a:spcBef>
              <a:spcAft>
                <a:spcPts val="0"/>
              </a:spcAft>
              <a:buClr>
                <a:schemeClr val="dk1"/>
              </a:buClr>
              <a:buSzPts val="2000"/>
              <a:buFont typeface="Times New Roman"/>
              <a:buChar char="•"/>
            </a:pPr>
            <a:r>
              <a:rPr lang="en-US" sz="2000"/>
              <a:t>System Administration part can be also automated.</a:t>
            </a:r>
            <a:endParaRPr sz="2000"/>
          </a:p>
          <a:p>
            <a:pPr indent="-266700" lvl="0" marL="342900" marR="0" rtl="0" algn="l">
              <a:lnSpc>
                <a:spcPct val="100000"/>
              </a:lnSpc>
              <a:spcBef>
                <a:spcPts val="640"/>
              </a:spcBef>
              <a:spcAft>
                <a:spcPts val="0"/>
              </a:spcAft>
              <a:buClr>
                <a:schemeClr val="dk1"/>
              </a:buClr>
              <a:buSzPts val="2000"/>
              <a:buFont typeface="Times New Roman"/>
              <a:buChar char="•"/>
            </a:pPr>
            <a:r>
              <a:rPr lang="en-US" sz="2000"/>
              <a:t>Shell Script is series of command written in plain text file.</a:t>
            </a:r>
            <a:endParaRPr sz="2000"/>
          </a:p>
          <a:p>
            <a:pPr indent="-266700" lvl="0" marL="342900" marR="0" rtl="0" algn="l">
              <a:lnSpc>
                <a:spcPct val="100000"/>
              </a:lnSpc>
              <a:spcBef>
                <a:spcPts val="640"/>
              </a:spcBef>
              <a:spcAft>
                <a:spcPts val="0"/>
              </a:spcAft>
              <a:buClr>
                <a:schemeClr val="dk1"/>
              </a:buClr>
              <a:buSzPts val="2000"/>
              <a:buFont typeface="Times New Roman"/>
              <a:buChar char="•"/>
            </a:pPr>
            <a:r>
              <a:rPr lang="en-US" sz="2000"/>
              <a:t>Shell script is just like batch file is MS-DOS but have more power than the MS-DOS batch file.</a:t>
            </a:r>
            <a:endParaRPr sz="2000"/>
          </a:p>
          <a:p>
            <a:pPr indent="0" lvl="0" marL="0" rtl="0" algn="l">
              <a:spcBef>
                <a:spcPts val="630"/>
              </a:spcBef>
              <a:spcAft>
                <a:spcPts val="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3"/>
          <p:cNvSpPr txBox="1"/>
          <p:nvPr>
            <p:ph type="title"/>
          </p:nvPr>
        </p:nvSpPr>
        <p:spPr>
          <a:xfrm>
            <a:off x="457200" y="277812"/>
            <a:ext cx="8229600" cy="4984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Arguments - Example</a:t>
            </a:r>
            <a:endParaRPr/>
          </a:p>
        </p:txBody>
      </p:sp>
      <p:sp>
        <p:nvSpPr>
          <p:cNvPr id="403" name="Google Shape;403;p23"/>
          <p:cNvSpPr txBox="1"/>
          <p:nvPr>
            <p:ph idx="1" type="body"/>
          </p:nvPr>
        </p:nvSpPr>
        <p:spPr>
          <a:xfrm>
            <a:off x="468312" y="981075"/>
            <a:ext cx="8229600" cy="27352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710"/>
              <a:buNone/>
            </a:pPr>
            <a:r>
              <a:rPr b="0" i="0" lang="en-US" sz="1900" u="none">
                <a:solidFill>
                  <a:schemeClr val="dk1"/>
                </a:solidFill>
                <a:latin typeface="Arimo"/>
                <a:ea typeface="Arimo"/>
                <a:cs typeface="Arimo"/>
                <a:sym typeface="Arimo"/>
              </a:rPr>
              <a:t>$ </a:t>
            </a:r>
            <a:r>
              <a:rPr b="1" i="0" lang="en-US" sz="1900" u="none">
                <a:solidFill>
                  <a:schemeClr val="dk1"/>
                </a:solidFill>
                <a:latin typeface="Courier New"/>
                <a:ea typeface="Courier New"/>
                <a:cs typeface="Courier New"/>
                <a:sym typeface="Courier New"/>
              </a:rPr>
              <a:t>vi demo</a:t>
            </a:r>
            <a:br>
              <a:rPr b="1" i="0" lang="en-US" sz="1900" u="none">
                <a:solidFill>
                  <a:schemeClr val="dk1"/>
                </a:solidFill>
                <a:latin typeface="Courier New"/>
                <a:ea typeface="Courier New"/>
                <a:cs typeface="Courier New"/>
                <a:sym typeface="Courier New"/>
              </a:rPr>
            </a:br>
            <a:r>
              <a:rPr b="1" i="0" lang="en-US" sz="1900" u="none">
                <a:solidFill>
                  <a:schemeClr val="dk1"/>
                </a:solidFill>
                <a:latin typeface="Courier New"/>
                <a:ea typeface="Courier New"/>
                <a:cs typeface="Courier New"/>
                <a:sym typeface="Courier New"/>
              </a:rPr>
              <a:t>#!/bin/sh</a:t>
            </a:r>
            <a:br>
              <a:rPr b="1" i="0" lang="en-US" sz="1900" u="none">
                <a:solidFill>
                  <a:schemeClr val="dk1"/>
                </a:solidFill>
                <a:latin typeface="Courier New"/>
                <a:ea typeface="Courier New"/>
                <a:cs typeface="Courier New"/>
                <a:sym typeface="Courier New"/>
              </a:rPr>
            </a:br>
            <a:r>
              <a:rPr b="1" i="0" lang="en-US" sz="1900" u="none">
                <a:solidFill>
                  <a:schemeClr val="dk1"/>
                </a:solidFill>
                <a:latin typeface="Courier New"/>
                <a:ea typeface="Courier New"/>
                <a:cs typeface="Courier New"/>
                <a:sym typeface="Courier New"/>
              </a:rPr>
              <a:t>#</a:t>
            </a:r>
            <a:br>
              <a:rPr b="1" i="0" lang="en-US" sz="1900" u="none">
                <a:solidFill>
                  <a:schemeClr val="dk1"/>
                </a:solidFill>
                <a:latin typeface="Courier New"/>
                <a:ea typeface="Courier New"/>
                <a:cs typeface="Courier New"/>
                <a:sym typeface="Courier New"/>
              </a:rPr>
            </a:br>
            <a:r>
              <a:rPr b="1" i="0" lang="en-US" sz="1900" u="none">
                <a:solidFill>
                  <a:schemeClr val="dk1"/>
                </a:solidFill>
                <a:latin typeface="Courier New"/>
                <a:ea typeface="Courier New"/>
                <a:cs typeface="Courier New"/>
                <a:sym typeface="Courier New"/>
              </a:rPr>
              <a:t># Script that demos, command line args</a:t>
            </a:r>
            <a:br>
              <a:rPr b="1" i="0" lang="en-US" sz="1900" u="none">
                <a:solidFill>
                  <a:schemeClr val="dk1"/>
                </a:solidFill>
                <a:latin typeface="Courier New"/>
                <a:ea typeface="Courier New"/>
                <a:cs typeface="Courier New"/>
                <a:sym typeface="Courier New"/>
              </a:rPr>
            </a:br>
            <a:r>
              <a:rPr b="1" i="0" lang="en-US" sz="1900" u="none">
                <a:solidFill>
                  <a:schemeClr val="dk1"/>
                </a:solidFill>
                <a:latin typeface="Courier New"/>
                <a:ea typeface="Courier New"/>
                <a:cs typeface="Courier New"/>
                <a:sym typeface="Courier New"/>
              </a:rPr>
              <a:t>#</a:t>
            </a:r>
            <a:br>
              <a:rPr b="1" i="0" lang="en-US" sz="1900" u="none">
                <a:solidFill>
                  <a:schemeClr val="dk1"/>
                </a:solidFill>
                <a:latin typeface="Courier New"/>
                <a:ea typeface="Courier New"/>
                <a:cs typeface="Courier New"/>
                <a:sym typeface="Courier New"/>
              </a:rPr>
            </a:br>
            <a:r>
              <a:rPr b="1" i="1" lang="en-US" sz="1900" u="none">
                <a:solidFill>
                  <a:schemeClr val="dk1"/>
                </a:solidFill>
                <a:latin typeface="Courier New"/>
                <a:ea typeface="Courier New"/>
                <a:cs typeface="Courier New"/>
                <a:sym typeface="Courier New"/>
              </a:rPr>
              <a:t>echo</a:t>
            </a:r>
            <a:r>
              <a:rPr b="1" i="0" lang="en-US" sz="1900" u="none">
                <a:solidFill>
                  <a:schemeClr val="dk1"/>
                </a:solidFill>
                <a:latin typeface="Courier New"/>
                <a:ea typeface="Courier New"/>
                <a:cs typeface="Courier New"/>
                <a:sym typeface="Courier New"/>
              </a:rPr>
              <a:t> "Total number of command line argument are $#"</a:t>
            </a:r>
            <a:br>
              <a:rPr b="1" i="0" lang="en-US" sz="1900" u="none">
                <a:solidFill>
                  <a:schemeClr val="dk1"/>
                </a:solidFill>
                <a:latin typeface="Courier New"/>
                <a:ea typeface="Courier New"/>
                <a:cs typeface="Courier New"/>
                <a:sym typeface="Courier New"/>
              </a:rPr>
            </a:br>
            <a:r>
              <a:rPr b="1" i="1" lang="en-US" sz="1900" u="none">
                <a:solidFill>
                  <a:schemeClr val="dk1"/>
                </a:solidFill>
                <a:latin typeface="Courier New"/>
                <a:ea typeface="Courier New"/>
                <a:cs typeface="Courier New"/>
                <a:sym typeface="Courier New"/>
              </a:rPr>
              <a:t>echo</a:t>
            </a:r>
            <a:r>
              <a:rPr b="1" i="0" lang="en-US" sz="1900" u="none">
                <a:solidFill>
                  <a:schemeClr val="dk1"/>
                </a:solidFill>
                <a:latin typeface="Courier New"/>
                <a:ea typeface="Courier New"/>
                <a:cs typeface="Courier New"/>
                <a:sym typeface="Courier New"/>
              </a:rPr>
              <a:t> "$0 is script name"</a:t>
            </a:r>
            <a:br>
              <a:rPr b="1" i="0" lang="en-US" sz="1900" u="none">
                <a:solidFill>
                  <a:schemeClr val="dk1"/>
                </a:solidFill>
                <a:latin typeface="Courier New"/>
                <a:ea typeface="Courier New"/>
                <a:cs typeface="Courier New"/>
                <a:sym typeface="Courier New"/>
              </a:rPr>
            </a:br>
            <a:r>
              <a:rPr b="1" i="1" lang="en-US" sz="1900" u="none">
                <a:solidFill>
                  <a:schemeClr val="dk1"/>
                </a:solidFill>
                <a:latin typeface="Courier New"/>
                <a:ea typeface="Courier New"/>
                <a:cs typeface="Courier New"/>
                <a:sym typeface="Courier New"/>
              </a:rPr>
              <a:t>echo</a:t>
            </a:r>
            <a:r>
              <a:rPr b="1" i="0" lang="en-US" sz="1900" u="none">
                <a:solidFill>
                  <a:schemeClr val="dk1"/>
                </a:solidFill>
                <a:latin typeface="Courier New"/>
                <a:ea typeface="Courier New"/>
                <a:cs typeface="Courier New"/>
                <a:sym typeface="Courier New"/>
              </a:rPr>
              <a:t> "$1 is first argument"</a:t>
            </a:r>
            <a:br>
              <a:rPr b="1" i="0" lang="en-US" sz="1900" u="none">
                <a:solidFill>
                  <a:schemeClr val="dk1"/>
                </a:solidFill>
                <a:latin typeface="Courier New"/>
                <a:ea typeface="Courier New"/>
                <a:cs typeface="Courier New"/>
                <a:sym typeface="Courier New"/>
              </a:rPr>
            </a:br>
            <a:r>
              <a:rPr b="1" i="1" lang="en-US" sz="1900" u="none">
                <a:solidFill>
                  <a:schemeClr val="dk1"/>
                </a:solidFill>
                <a:latin typeface="Courier New"/>
                <a:ea typeface="Courier New"/>
                <a:cs typeface="Courier New"/>
                <a:sym typeface="Courier New"/>
              </a:rPr>
              <a:t>echo</a:t>
            </a:r>
            <a:r>
              <a:rPr b="1" i="0" lang="en-US" sz="1900" u="none">
                <a:solidFill>
                  <a:schemeClr val="dk1"/>
                </a:solidFill>
                <a:latin typeface="Courier New"/>
                <a:ea typeface="Courier New"/>
                <a:cs typeface="Courier New"/>
                <a:sym typeface="Courier New"/>
              </a:rPr>
              <a:t> "$2 is second argument"</a:t>
            </a:r>
            <a:br>
              <a:rPr b="1" i="0" lang="en-US" sz="1900" u="none">
                <a:solidFill>
                  <a:schemeClr val="dk1"/>
                </a:solidFill>
                <a:latin typeface="Courier New"/>
                <a:ea typeface="Courier New"/>
                <a:cs typeface="Courier New"/>
                <a:sym typeface="Courier New"/>
              </a:rPr>
            </a:br>
            <a:r>
              <a:rPr b="1" i="1" lang="en-US" sz="1900" u="none">
                <a:solidFill>
                  <a:schemeClr val="dk1"/>
                </a:solidFill>
                <a:latin typeface="Courier New"/>
                <a:ea typeface="Courier New"/>
                <a:cs typeface="Courier New"/>
                <a:sym typeface="Courier New"/>
              </a:rPr>
              <a:t>echo</a:t>
            </a:r>
            <a:r>
              <a:rPr b="1" i="0" lang="en-US" sz="1900" u="none">
                <a:solidFill>
                  <a:schemeClr val="dk1"/>
                </a:solidFill>
                <a:latin typeface="Courier New"/>
                <a:ea typeface="Courier New"/>
                <a:cs typeface="Courier New"/>
                <a:sym typeface="Courier New"/>
              </a:rPr>
              <a:t> "All of them are :- $* or $@"</a:t>
            </a:r>
            <a:endParaRPr/>
          </a:p>
        </p:txBody>
      </p:sp>
      <p:sp>
        <p:nvSpPr>
          <p:cNvPr id="404" name="Google Shape;404;p23"/>
          <p:cNvSpPr txBox="1"/>
          <p:nvPr/>
        </p:nvSpPr>
        <p:spPr>
          <a:xfrm>
            <a:off x="381000" y="3657600"/>
            <a:ext cx="8229600" cy="2838450"/>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Run it as follows</a:t>
            </a:r>
            <a:endParaRPr/>
          </a:p>
          <a:p>
            <a:pPr indent="-114300" lvl="0" marL="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Set execute permission as follows:</a:t>
            </a:r>
            <a:br>
              <a:rPr b="0" i="0" lang="en-US" sz="1800" u="none">
                <a:solidFill>
                  <a:schemeClr val="dk1"/>
                </a:solidFill>
                <a:latin typeface="Times New Roman"/>
                <a:ea typeface="Times New Roman"/>
                <a:cs typeface="Times New Roman"/>
                <a:sym typeface="Times New Roman"/>
              </a:rPr>
            </a:br>
            <a:r>
              <a:rPr b="1" i="0" lang="en-US" sz="1800" u="none">
                <a:solidFill>
                  <a:schemeClr val="dk1"/>
                </a:solidFill>
                <a:latin typeface="Times New Roman"/>
                <a:ea typeface="Times New Roman"/>
                <a:cs typeface="Times New Roman"/>
                <a:sym typeface="Times New Roman"/>
              </a:rPr>
              <a:t>$ </a:t>
            </a:r>
            <a:r>
              <a:rPr b="1" i="1" lang="en-US" sz="1800" u="none">
                <a:solidFill>
                  <a:schemeClr val="dk1"/>
                </a:solidFill>
                <a:latin typeface="Courier New"/>
                <a:ea typeface="Courier New"/>
                <a:cs typeface="Courier New"/>
                <a:sym typeface="Courier New"/>
              </a:rPr>
              <a:t>chmod</a:t>
            </a:r>
            <a:r>
              <a:rPr b="1" i="0" lang="en-US" sz="1800" u="none">
                <a:solidFill>
                  <a:schemeClr val="dk1"/>
                </a:solidFill>
                <a:latin typeface="Courier New"/>
                <a:ea typeface="Courier New"/>
                <a:cs typeface="Courier New"/>
                <a:sym typeface="Courier New"/>
              </a:rPr>
              <a:t> 755 demo</a:t>
            </a:r>
            <a:endParaRPr/>
          </a:p>
          <a:p>
            <a:pPr indent="-114300" lvl="0" marL="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Run it &amp; test it as follows:</a:t>
            </a:r>
            <a:br>
              <a:rPr b="0" i="0" lang="en-US" sz="1800" u="none">
                <a:solidFill>
                  <a:schemeClr val="dk1"/>
                </a:solidFill>
                <a:latin typeface="Times New Roman"/>
                <a:ea typeface="Times New Roman"/>
                <a:cs typeface="Times New Roman"/>
                <a:sym typeface="Times New Roman"/>
              </a:rPr>
            </a:br>
            <a:r>
              <a:rPr b="1"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./demo Hello World</a:t>
            </a:r>
            <a:endParaRPr/>
          </a:p>
          <a:p>
            <a:pPr indent="-114300" lvl="0" marL="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If test successful, copy script to your own bin directory (Install script for private use)</a:t>
            </a:r>
            <a:br>
              <a:rPr b="0" i="0" lang="en-US" sz="1800" u="none">
                <a:solidFill>
                  <a:schemeClr val="dk1"/>
                </a:solidFill>
                <a:latin typeface="Times New Roman"/>
                <a:ea typeface="Times New Roman"/>
                <a:cs typeface="Times New Roman"/>
                <a:sym typeface="Times New Roman"/>
              </a:rPr>
            </a:br>
            <a:r>
              <a:rPr b="1" i="0" lang="en-US" sz="1800" u="none">
                <a:solidFill>
                  <a:schemeClr val="dk1"/>
                </a:solidFill>
                <a:latin typeface="Times New Roman"/>
                <a:ea typeface="Times New Roman"/>
                <a:cs typeface="Times New Roman"/>
                <a:sym typeface="Times New Roman"/>
              </a:rPr>
              <a:t>$ </a:t>
            </a:r>
            <a:r>
              <a:rPr b="1" i="1" lang="en-US" sz="1800" u="none">
                <a:solidFill>
                  <a:schemeClr val="dk1"/>
                </a:solidFill>
                <a:latin typeface="Courier New"/>
                <a:ea typeface="Courier New"/>
                <a:cs typeface="Courier New"/>
                <a:sym typeface="Courier New"/>
              </a:rPr>
              <a:t>cp</a:t>
            </a:r>
            <a:r>
              <a:rPr b="1" i="0" lang="en-US" sz="1800" u="none">
                <a:solidFill>
                  <a:schemeClr val="dk1"/>
                </a:solidFill>
                <a:latin typeface="Courier New"/>
                <a:ea typeface="Courier New"/>
                <a:cs typeface="Courier New"/>
                <a:sym typeface="Courier New"/>
              </a:rPr>
              <a:t> demo ~/bin</a:t>
            </a:r>
            <a:endParaRPr/>
          </a:p>
          <a:p>
            <a:pPr indent="-114300" lvl="0" marL="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Check whether it is working or not (?)</a:t>
            </a:r>
            <a:br>
              <a:rPr b="0" i="0" lang="en-US" sz="1800" u="none">
                <a:solidFill>
                  <a:schemeClr val="dk1"/>
                </a:solidFill>
                <a:latin typeface="Times New Roman"/>
                <a:ea typeface="Times New Roman"/>
                <a:cs typeface="Times New Roman"/>
                <a:sym typeface="Times New Roman"/>
              </a:rPr>
            </a:br>
            <a:r>
              <a:rPr b="1"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demo</a:t>
            </a:r>
            <a:br>
              <a:rPr b="1" i="0" lang="en-US" sz="1800" u="none">
                <a:solidFill>
                  <a:schemeClr val="dk1"/>
                </a:solidFill>
                <a:latin typeface="Courier New"/>
                <a:ea typeface="Courier New"/>
                <a:cs typeface="Courier New"/>
                <a:sym typeface="Courier New"/>
              </a:rPr>
            </a:br>
            <a:r>
              <a:rPr b="1"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demo Hello World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Redirection of Input/Output</a:t>
            </a:r>
            <a:endParaRPr/>
          </a:p>
        </p:txBody>
      </p:sp>
      <p:sp>
        <p:nvSpPr>
          <p:cNvPr id="410" name="Google Shape;410;p24"/>
          <p:cNvSpPr txBox="1"/>
          <p:nvPr>
            <p:ph idx="1" type="body"/>
          </p:nvPr>
        </p:nvSpPr>
        <p:spPr>
          <a:xfrm>
            <a:off x="304800" y="1557337"/>
            <a:ext cx="8637587" cy="4464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2250"/>
              <a:buFont typeface="Arial"/>
              <a:buChar char="●"/>
            </a:pPr>
            <a:r>
              <a:rPr b="0" i="0" lang="en-US" sz="2500" u="none">
                <a:solidFill>
                  <a:schemeClr val="dk1"/>
                </a:solidFill>
                <a:latin typeface="Times New Roman"/>
                <a:ea typeface="Times New Roman"/>
                <a:cs typeface="Times New Roman"/>
                <a:sym typeface="Times New Roman"/>
              </a:rPr>
              <a:t>In Linux (and in other OSs also) </a:t>
            </a:r>
            <a:endParaRPr/>
          </a:p>
          <a:p>
            <a:pPr indent="-285750" lvl="1" marL="742950" rtl="0" algn="l">
              <a:lnSpc>
                <a:spcPct val="100000"/>
              </a:lnSpc>
              <a:spcBef>
                <a:spcPts val="735"/>
              </a:spcBef>
              <a:spcAft>
                <a:spcPts val="0"/>
              </a:spcAft>
              <a:buClr>
                <a:srgbClr val="CC6600"/>
              </a:buClr>
              <a:buSzPts val="1680"/>
              <a:buFont typeface="Arial"/>
              <a:buChar char="●"/>
            </a:pPr>
            <a:r>
              <a:rPr b="0" i="0" lang="en-US" sz="2100" u="none">
                <a:solidFill>
                  <a:schemeClr val="dk1"/>
                </a:solidFill>
                <a:latin typeface="Times New Roman"/>
                <a:ea typeface="Times New Roman"/>
                <a:cs typeface="Times New Roman"/>
                <a:sym typeface="Times New Roman"/>
              </a:rPr>
              <a:t>it's possible to send output to file </a:t>
            </a:r>
            <a:endParaRPr/>
          </a:p>
          <a:p>
            <a:pPr indent="-285750" lvl="1" marL="742950" rtl="0" algn="l">
              <a:lnSpc>
                <a:spcPct val="100000"/>
              </a:lnSpc>
              <a:spcBef>
                <a:spcPts val="735"/>
              </a:spcBef>
              <a:spcAft>
                <a:spcPts val="0"/>
              </a:spcAft>
              <a:buClr>
                <a:srgbClr val="CC6600"/>
              </a:buClr>
              <a:buSzPts val="1680"/>
              <a:buFont typeface="Arial"/>
              <a:buChar char="●"/>
            </a:pPr>
            <a:r>
              <a:rPr b="0" i="0" lang="en-US" sz="2100" u="none">
                <a:solidFill>
                  <a:schemeClr val="dk1"/>
                </a:solidFill>
                <a:latin typeface="Times New Roman"/>
                <a:ea typeface="Times New Roman"/>
                <a:cs typeface="Times New Roman"/>
                <a:sym typeface="Times New Roman"/>
              </a:rPr>
              <a:t>or to read input from a file</a:t>
            </a:r>
            <a:endParaRPr/>
          </a:p>
          <a:p>
            <a:pPr indent="-342900" lvl="0" marL="342900" rtl="0" algn="l">
              <a:lnSpc>
                <a:spcPct val="100000"/>
              </a:lnSpc>
              <a:spcBef>
                <a:spcPts val="875"/>
              </a:spcBef>
              <a:spcAft>
                <a:spcPts val="0"/>
              </a:spcAft>
              <a:buClr>
                <a:srgbClr val="993300"/>
              </a:buClr>
              <a:buSzPts val="2250"/>
              <a:buFont typeface="Arial"/>
              <a:buChar char="●"/>
            </a:pPr>
            <a:r>
              <a:rPr b="0" i="0" lang="en-US" sz="2500" u="none">
                <a:solidFill>
                  <a:schemeClr val="dk1"/>
                </a:solidFill>
                <a:latin typeface="Times New Roman"/>
                <a:ea typeface="Times New Roman"/>
                <a:cs typeface="Times New Roman"/>
                <a:sym typeface="Times New Roman"/>
              </a:rPr>
              <a:t>For e.g.</a:t>
            </a:r>
            <a:br>
              <a:rPr b="0" i="0" lang="en-US" sz="2500" u="none">
                <a:solidFill>
                  <a:schemeClr val="dk1"/>
                </a:solidFill>
                <a:latin typeface="Times New Roman"/>
                <a:ea typeface="Times New Roman"/>
                <a:cs typeface="Times New Roman"/>
                <a:sym typeface="Times New Roman"/>
              </a:rPr>
            </a:br>
            <a:r>
              <a:rPr b="1" i="0" lang="en-US" sz="2500" u="none">
                <a:solidFill>
                  <a:schemeClr val="dk1"/>
                </a:solidFill>
                <a:latin typeface="Times New Roman"/>
                <a:ea typeface="Times New Roman"/>
                <a:cs typeface="Times New Roman"/>
                <a:sym typeface="Times New Roman"/>
              </a:rPr>
              <a:t>$ </a:t>
            </a:r>
            <a:r>
              <a:rPr b="1" i="1" lang="en-US" sz="2500" u="none">
                <a:solidFill>
                  <a:schemeClr val="dk1"/>
                </a:solidFill>
                <a:latin typeface="Courier New"/>
                <a:ea typeface="Courier New"/>
                <a:cs typeface="Courier New"/>
                <a:sym typeface="Courier New"/>
              </a:rPr>
              <a:t>ls</a:t>
            </a:r>
            <a:r>
              <a:rPr b="0" i="0" lang="en-US" sz="2500" u="none">
                <a:solidFill>
                  <a:schemeClr val="dk1"/>
                </a:solidFill>
                <a:latin typeface="Times New Roman"/>
                <a:ea typeface="Times New Roman"/>
                <a:cs typeface="Times New Roman"/>
                <a:sym typeface="Times New Roman"/>
              </a:rPr>
              <a:t> command gives output to screen; </a:t>
            </a:r>
            <a:endParaRPr/>
          </a:p>
          <a:p>
            <a:pPr indent="-342900" lvl="0" marL="342900" rtl="0" algn="l">
              <a:lnSpc>
                <a:spcPct val="100000"/>
              </a:lnSpc>
              <a:spcBef>
                <a:spcPts val="875"/>
              </a:spcBef>
              <a:spcAft>
                <a:spcPts val="0"/>
              </a:spcAft>
              <a:buClr>
                <a:srgbClr val="993300"/>
              </a:buClr>
              <a:buSzPts val="2250"/>
              <a:buFont typeface="Arial"/>
              <a:buChar char="●"/>
            </a:pPr>
            <a:r>
              <a:rPr b="0" i="0" lang="en-US" sz="2500" u="none">
                <a:solidFill>
                  <a:schemeClr val="dk1"/>
                </a:solidFill>
                <a:latin typeface="Times New Roman"/>
                <a:ea typeface="Times New Roman"/>
                <a:cs typeface="Times New Roman"/>
                <a:sym typeface="Times New Roman"/>
              </a:rPr>
              <a:t>to send output to file of ls command give command</a:t>
            </a:r>
            <a:br>
              <a:rPr b="0" i="0" lang="en-US" sz="2500" u="none">
                <a:solidFill>
                  <a:schemeClr val="dk1"/>
                </a:solidFill>
                <a:latin typeface="Times New Roman"/>
                <a:ea typeface="Times New Roman"/>
                <a:cs typeface="Times New Roman"/>
                <a:sym typeface="Times New Roman"/>
              </a:rPr>
            </a:br>
            <a:r>
              <a:rPr b="1" i="1" lang="en-US" sz="2500" u="none">
                <a:solidFill>
                  <a:schemeClr val="dk1"/>
                </a:solidFill>
                <a:latin typeface="Courier New"/>
                <a:ea typeface="Courier New"/>
                <a:cs typeface="Courier New"/>
                <a:sym typeface="Courier New"/>
              </a:rPr>
              <a:t>ls</a:t>
            </a:r>
            <a:r>
              <a:rPr b="1" i="0" lang="en-US" sz="2500" u="none">
                <a:solidFill>
                  <a:schemeClr val="dk1"/>
                </a:solidFill>
                <a:latin typeface="Courier New"/>
                <a:ea typeface="Courier New"/>
                <a:cs typeface="Courier New"/>
                <a:sym typeface="Courier New"/>
              </a:rPr>
              <a:t> &gt; filename</a:t>
            </a:r>
            <a:br>
              <a:rPr b="0" i="0" lang="en-US" sz="2500" u="none">
                <a:solidFill>
                  <a:schemeClr val="dk1"/>
                </a:solidFill>
                <a:latin typeface="Courier New"/>
                <a:ea typeface="Courier New"/>
                <a:cs typeface="Courier New"/>
                <a:sym typeface="Courier New"/>
              </a:rPr>
            </a:br>
            <a:r>
              <a:rPr b="0" i="0" lang="en-US" sz="2500" u="none">
                <a:solidFill>
                  <a:schemeClr val="dk1"/>
                </a:solidFill>
                <a:latin typeface="Times New Roman"/>
                <a:ea typeface="Times New Roman"/>
                <a:cs typeface="Times New Roman"/>
                <a:sym typeface="Times New Roman"/>
              </a:rPr>
              <a:t>It means put output of </a:t>
            </a:r>
            <a:r>
              <a:rPr b="1" i="1" lang="en-US" sz="2500" u="none">
                <a:solidFill>
                  <a:schemeClr val="dk1"/>
                </a:solidFill>
                <a:latin typeface="Courier New"/>
                <a:ea typeface="Courier New"/>
                <a:cs typeface="Courier New"/>
                <a:sym typeface="Courier New"/>
              </a:rPr>
              <a:t>ls</a:t>
            </a:r>
            <a:r>
              <a:rPr b="0" i="0" lang="en-US" sz="2500" u="none">
                <a:solidFill>
                  <a:schemeClr val="dk1"/>
                </a:solidFill>
                <a:latin typeface="Times New Roman"/>
                <a:ea typeface="Times New Roman"/>
                <a:cs typeface="Times New Roman"/>
                <a:sym typeface="Times New Roman"/>
              </a:rPr>
              <a:t> command to filename.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5"/>
          <p:cNvSpPr txBox="1"/>
          <p:nvPr>
            <p:ph type="title"/>
          </p:nvPr>
        </p:nvSpPr>
        <p:spPr>
          <a:xfrm>
            <a:off x="457200" y="277812"/>
            <a:ext cx="8229600" cy="6365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redirection symbols: ‘</a:t>
            </a:r>
            <a:r>
              <a:rPr b="1" i="0" lang="en-US" sz="3200" u="none">
                <a:solidFill>
                  <a:srgbClr val="006699"/>
                </a:solidFill>
                <a:latin typeface="Courier New"/>
                <a:ea typeface="Courier New"/>
                <a:cs typeface="Courier New"/>
                <a:sym typeface="Courier New"/>
              </a:rPr>
              <a:t>&gt;</a:t>
            </a:r>
            <a:r>
              <a:rPr b="1" i="0" lang="en-US" sz="3200" u="none">
                <a:solidFill>
                  <a:srgbClr val="006699"/>
                </a:solidFill>
                <a:latin typeface="Arial"/>
                <a:ea typeface="Arial"/>
                <a:cs typeface="Arial"/>
                <a:sym typeface="Arial"/>
              </a:rPr>
              <a:t>’</a:t>
            </a:r>
            <a:endParaRPr/>
          </a:p>
        </p:txBody>
      </p:sp>
      <p:sp>
        <p:nvSpPr>
          <p:cNvPr id="416" name="Google Shape;416;p25"/>
          <p:cNvSpPr txBox="1"/>
          <p:nvPr>
            <p:ph idx="1" type="body"/>
          </p:nvPr>
        </p:nvSpPr>
        <p:spPr>
          <a:xfrm>
            <a:off x="539750" y="1268412"/>
            <a:ext cx="8421687" cy="4826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993300"/>
              </a:buClr>
              <a:buSzPts val="1890"/>
              <a:buFont typeface="Arial"/>
              <a:buChar char="●"/>
            </a:pPr>
            <a:r>
              <a:rPr b="0" i="0" lang="en-US" sz="2100" u="none">
                <a:solidFill>
                  <a:schemeClr val="dk1"/>
                </a:solidFill>
                <a:latin typeface="Times New Roman"/>
                <a:ea typeface="Times New Roman"/>
                <a:cs typeface="Times New Roman"/>
                <a:sym typeface="Times New Roman"/>
              </a:rPr>
              <a:t>There are three main redirection symbols: </a:t>
            </a:r>
            <a:r>
              <a:rPr b="1" i="0" lang="en-US" sz="2100" u="none">
                <a:solidFill>
                  <a:schemeClr val="dk1"/>
                </a:solidFill>
                <a:latin typeface="Times New Roman"/>
                <a:ea typeface="Times New Roman"/>
                <a:cs typeface="Times New Roman"/>
                <a:sym typeface="Times New Roman"/>
              </a:rPr>
              <a:t>&gt;,&gt;&gt;,&lt;</a:t>
            </a:r>
            <a:endParaRPr b="0" i="0" sz="2100" u="none">
              <a:solidFill>
                <a:schemeClr val="dk1"/>
              </a:solidFill>
              <a:latin typeface="Times New Roman"/>
              <a:ea typeface="Times New Roman"/>
              <a:cs typeface="Times New Roman"/>
              <a:sym typeface="Times New Roman"/>
            </a:endParaRPr>
          </a:p>
          <a:p>
            <a:pPr indent="-342900" lvl="0" marL="342900" rtl="0" algn="l">
              <a:lnSpc>
                <a:spcPct val="80000"/>
              </a:lnSpc>
              <a:spcBef>
                <a:spcPts val="735"/>
              </a:spcBef>
              <a:spcAft>
                <a:spcPts val="0"/>
              </a:spcAft>
              <a:buSzPts val="1890"/>
              <a:buNone/>
            </a:pPr>
            <a:r>
              <a:rPr b="0" i="0" lang="en-US" sz="2100" u="none">
                <a:solidFill>
                  <a:schemeClr val="dk1"/>
                </a:solidFill>
                <a:latin typeface="Times New Roman"/>
                <a:ea typeface="Times New Roman"/>
                <a:cs typeface="Times New Roman"/>
                <a:sym typeface="Times New Roman"/>
              </a:rPr>
              <a:t>(1) </a:t>
            </a:r>
            <a:r>
              <a:rPr b="1" i="0" lang="en-US" sz="2100" u="none">
                <a:solidFill>
                  <a:schemeClr val="dk1"/>
                </a:solidFill>
                <a:latin typeface="Courier New"/>
                <a:ea typeface="Courier New"/>
                <a:cs typeface="Courier New"/>
                <a:sym typeface="Courier New"/>
              </a:rPr>
              <a:t>&gt;</a:t>
            </a:r>
            <a:r>
              <a:rPr b="0" i="0" lang="en-US" sz="2100" u="none">
                <a:solidFill>
                  <a:schemeClr val="dk1"/>
                </a:solidFill>
                <a:latin typeface="Times New Roman"/>
                <a:ea typeface="Times New Roman"/>
                <a:cs typeface="Times New Roman"/>
                <a:sym typeface="Times New Roman"/>
              </a:rPr>
              <a:t> Redirector Symbol</a:t>
            </a:r>
            <a:br>
              <a:rPr b="0" i="0" lang="en-US" sz="2100" u="none">
                <a:solidFill>
                  <a:schemeClr val="dk1"/>
                </a:solidFill>
                <a:latin typeface="Times New Roman"/>
                <a:ea typeface="Times New Roman"/>
                <a:cs typeface="Times New Roman"/>
                <a:sym typeface="Times New Roman"/>
              </a:rPr>
            </a:br>
            <a:r>
              <a:rPr b="0" i="1" lang="en-US" sz="2100" u="none">
                <a:solidFill>
                  <a:schemeClr val="dk1"/>
                </a:solidFill>
                <a:latin typeface="Times New Roman"/>
                <a:ea typeface="Times New Roman"/>
                <a:cs typeface="Times New Roman"/>
                <a:sym typeface="Times New Roman"/>
              </a:rPr>
              <a:t>Syntax:</a:t>
            </a:r>
            <a:br>
              <a:rPr b="0" i="0" lang="en-US" sz="2100" u="none">
                <a:solidFill>
                  <a:schemeClr val="dk1"/>
                </a:solidFill>
                <a:latin typeface="Times New Roman"/>
                <a:ea typeface="Times New Roman"/>
                <a:cs typeface="Times New Roman"/>
                <a:sym typeface="Times New Roman"/>
              </a:rPr>
            </a:br>
            <a:r>
              <a:rPr b="1" i="0" lang="en-US" sz="2100" u="none">
                <a:solidFill>
                  <a:schemeClr val="dk1"/>
                </a:solidFill>
                <a:latin typeface="Courier New"/>
                <a:ea typeface="Courier New"/>
                <a:cs typeface="Courier New"/>
                <a:sym typeface="Courier New"/>
              </a:rPr>
              <a:t>Linux-command &gt; filename</a:t>
            </a:r>
            <a:br>
              <a:rPr b="0" i="0" lang="en-US" sz="2100" u="none">
                <a:solidFill>
                  <a:schemeClr val="dk1"/>
                </a:solidFill>
                <a:latin typeface="Times New Roman"/>
                <a:ea typeface="Times New Roman"/>
                <a:cs typeface="Times New Roman"/>
                <a:sym typeface="Times New Roman"/>
              </a:rPr>
            </a:br>
            <a:endParaRPr/>
          </a:p>
          <a:p>
            <a:pPr indent="-342900" lvl="0" marL="342900" rtl="0" algn="l">
              <a:lnSpc>
                <a:spcPct val="80000"/>
              </a:lnSpc>
              <a:spcBef>
                <a:spcPts val="735"/>
              </a:spcBef>
              <a:spcAft>
                <a:spcPts val="0"/>
              </a:spcAft>
              <a:buClr>
                <a:srgbClr val="993300"/>
              </a:buClr>
              <a:buSzPts val="1890"/>
              <a:buFont typeface="Arial"/>
              <a:buChar char="●"/>
            </a:pPr>
            <a:r>
              <a:rPr b="0" i="0" lang="en-US" sz="2100" u="none">
                <a:solidFill>
                  <a:schemeClr val="dk1"/>
                </a:solidFill>
                <a:latin typeface="Times New Roman"/>
                <a:ea typeface="Times New Roman"/>
                <a:cs typeface="Times New Roman"/>
                <a:sym typeface="Times New Roman"/>
              </a:rPr>
              <a:t>To output Linux-commands result to file. </a:t>
            </a:r>
            <a:endParaRPr/>
          </a:p>
          <a:p>
            <a:pPr indent="-285750" lvl="1" marL="742950" rtl="0" algn="l">
              <a:lnSpc>
                <a:spcPct val="80000"/>
              </a:lnSpc>
              <a:spcBef>
                <a:spcPts val="665"/>
              </a:spcBef>
              <a:spcAft>
                <a:spcPts val="0"/>
              </a:spcAft>
              <a:buClr>
                <a:srgbClr val="CC6600"/>
              </a:buClr>
              <a:buSzPts val="1520"/>
              <a:buFont typeface="Arial"/>
              <a:buChar char="●"/>
            </a:pPr>
            <a:r>
              <a:rPr b="0" i="0" lang="en-US" sz="1900" u="none">
                <a:solidFill>
                  <a:schemeClr val="dk1"/>
                </a:solidFill>
                <a:latin typeface="Times New Roman"/>
                <a:ea typeface="Times New Roman"/>
                <a:cs typeface="Times New Roman"/>
                <a:sym typeface="Times New Roman"/>
              </a:rPr>
              <a:t>Note that if the file already exist, </a:t>
            </a:r>
            <a:endParaRPr/>
          </a:p>
          <a:p>
            <a:pPr indent="-228600" lvl="2" marL="1085850" rtl="0" algn="l">
              <a:lnSpc>
                <a:spcPct val="80000"/>
              </a:lnSpc>
              <a:spcBef>
                <a:spcPts val="595"/>
              </a:spcBef>
              <a:spcAft>
                <a:spcPts val="0"/>
              </a:spcAft>
              <a:buClr>
                <a:srgbClr val="009900"/>
              </a:buClr>
              <a:buSzPts val="1275"/>
              <a:buFont typeface="Arimo"/>
              <a:buChar char="4"/>
            </a:pPr>
            <a:r>
              <a:rPr b="0" i="0" lang="en-US" sz="1700" u="none">
                <a:solidFill>
                  <a:schemeClr val="dk1"/>
                </a:solidFill>
                <a:latin typeface="Times New Roman"/>
                <a:ea typeface="Times New Roman"/>
                <a:cs typeface="Times New Roman"/>
                <a:sym typeface="Times New Roman"/>
              </a:rPr>
              <a:t>it will be overwritten </a:t>
            </a:r>
            <a:endParaRPr/>
          </a:p>
          <a:p>
            <a:pPr indent="-285750" lvl="1" marL="742950" rtl="0" algn="l">
              <a:lnSpc>
                <a:spcPct val="80000"/>
              </a:lnSpc>
              <a:spcBef>
                <a:spcPts val="665"/>
              </a:spcBef>
              <a:spcAft>
                <a:spcPts val="0"/>
              </a:spcAft>
              <a:buClr>
                <a:srgbClr val="CC6600"/>
              </a:buClr>
              <a:buSzPts val="1520"/>
              <a:buFont typeface="Arial"/>
              <a:buChar char="●"/>
            </a:pPr>
            <a:r>
              <a:rPr b="0" i="0" lang="en-US" sz="1900" u="none">
                <a:solidFill>
                  <a:schemeClr val="dk1"/>
                </a:solidFill>
                <a:latin typeface="Times New Roman"/>
                <a:ea typeface="Times New Roman"/>
                <a:cs typeface="Times New Roman"/>
                <a:sym typeface="Times New Roman"/>
              </a:rPr>
              <a:t>else a new file will be created. </a:t>
            </a:r>
            <a:endParaRPr/>
          </a:p>
          <a:p>
            <a:pPr indent="-342900" lvl="0" marL="342900" rtl="0" algn="l">
              <a:lnSpc>
                <a:spcPct val="80000"/>
              </a:lnSpc>
              <a:spcBef>
                <a:spcPts val="735"/>
              </a:spcBef>
              <a:spcAft>
                <a:spcPts val="0"/>
              </a:spcAft>
              <a:buSzPts val="1890"/>
              <a:buNone/>
            </a:pPr>
            <a:r>
              <a:t/>
            </a:r>
            <a:endParaRPr b="0" i="0" sz="2100" u="none">
              <a:solidFill>
                <a:schemeClr val="dk1"/>
              </a:solidFill>
              <a:latin typeface="Times New Roman"/>
              <a:ea typeface="Times New Roman"/>
              <a:cs typeface="Times New Roman"/>
              <a:sym typeface="Times New Roman"/>
            </a:endParaRPr>
          </a:p>
          <a:p>
            <a:pPr indent="-342900" lvl="0" marL="342900" rtl="0" algn="l">
              <a:lnSpc>
                <a:spcPct val="80000"/>
              </a:lnSpc>
              <a:spcBef>
                <a:spcPts val="735"/>
              </a:spcBef>
              <a:spcAft>
                <a:spcPts val="0"/>
              </a:spcAft>
              <a:buClr>
                <a:srgbClr val="993300"/>
              </a:buClr>
              <a:buSzPts val="1890"/>
              <a:buFont typeface="Arial"/>
              <a:buChar char="●"/>
            </a:pPr>
            <a:r>
              <a:rPr b="0" i="0" lang="en-US" sz="2100" u="none">
                <a:solidFill>
                  <a:schemeClr val="dk1"/>
                </a:solidFill>
                <a:latin typeface="Times New Roman"/>
                <a:ea typeface="Times New Roman"/>
                <a:cs typeface="Times New Roman"/>
                <a:sym typeface="Times New Roman"/>
              </a:rPr>
              <a:t>For e.g. </a:t>
            </a:r>
            <a:endParaRPr/>
          </a:p>
          <a:p>
            <a:pPr indent="-342900" lvl="0" marL="342900" rtl="0" algn="l">
              <a:lnSpc>
                <a:spcPct val="80000"/>
              </a:lnSpc>
              <a:spcBef>
                <a:spcPts val="735"/>
              </a:spcBef>
              <a:spcAft>
                <a:spcPts val="0"/>
              </a:spcAft>
              <a:buClr>
                <a:srgbClr val="993300"/>
              </a:buClr>
              <a:buSzPts val="1890"/>
              <a:buFont typeface="Arial"/>
              <a:buChar char="●"/>
            </a:pPr>
            <a:r>
              <a:rPr b="0" i="0" lang="en-US" sz="2100" u="none">
                <a:solidFill>
                  <a:schemeClr val="dk1"/>
                </a:solidFill>
                <a:latin typeface="Times New Roman"/>
                <a:ea typeface="Times New Roman"/>
                <a:cs typeface="Times New Roman"/>
                <a:sym typeface="Times New Roman"/>
              </a:rPr>
              <a:t>To send output of </a:t>
            </a:r>
            <a:r>
              <a:rPr b="1" i="1" lang="en-US" sz="2100" u="none">
                <a:solidFill>
                  <a:schemeClr val="dk1"/>
                </a:solidFill>
                <a:latin typeface="Courier New"/>
                <a:ea typeface="Courier New"/>
                <a:cs typeface="Courier New"/>
                <a:sym typeface="Courier New"/>
              </a:rPr>
              <a:t>ls</a:t>
            </a:r>
            <a:r>
              <a:rPr b="0" i="0" lang="en-US" sz="2100" u="none">
                <a:solidFill>
                  <a:schemeClr val="dk1"/>
                </a:solidFill>
                <a:latin typeface="Times New Roman"/>
                <a:ea typeface="Times New Roman"/>
                <a:cs typeface="Times New Roman"/>
                <a:sym typeface="Times New Roman"/>
              </a:rPr>
              <a:t> command give</a:t>
            </a:r>
            <a:br>
              <a:rPr b="0" i="0" lang="en-US" sz="2100" u="none">
                <a:solidFill>
                  <a:schemeClr val="dk1"/>
                </a:solidFill>
                <a:latin typeface="Times New Roman"/>
                <a:ea typeface="Times New Roman"/>
                <a:cs typeface="Times New Roman"/>
                <a:sym typeface="Times New Roman"/>
              </a:rPr>
            </a:br>
            <a:r>
              <a:rPr b="1" i="0" lang="en-US" sz="2100" u="none">
                <a:solidFill>
                  <a:schemeClr val="dk1"/>
                </a:solidFill>
                <a:latin typeface="Times New Roman"/>
                <a:ea typeface="Times New Roman"/>
                <a:cs typeface="Times New Roman"/>
                <a:sym typeface="Times New Roman"/>
              </a:rPr>
              <a:t>$ </a:t>
            </a:r>
            <a:r>
              <a:rPr b="1" i="1" lang="en-US" sz="2100" u="none">
                <a:solidFill>
                  <a:schemeClr val="dk1"/>
                </a:solidFill>
                <a:latin typeface="Courier New"/>
                <a:ea typeface="Courier New"/>
                <a:cs typeface="Courier New"/>
                <a:sym typeface="Courier New"/>
              </a:rPr>
              <a:t>ls</a:t>
            </a:r>
            <a:r>
              <a:rPr b="1" i="0" lang="en-US" sz="2100" u="none">
                <a:solidFill>
                  <a:schemeClr val="dk1"/>
                </a:solidFill>
                <a:latin typeface="Courier New"/>
                <a:ea typeface="Courier New"/>
                <a:cs typeface="Courier New"/>
                <a:sym typeface="Courier New"/>
              </a:rPr>
              <a:t> &gt; myfiles</a:t>
            </a:r>
            <a:br>
              <a:rPr b="0" i="0" lang="en-US" sz="2100" u="none">
                <a:solidFill>
                  <a:schemeClr val="dk1"/>
                </a:solidFill>
                <a:latin typeface="Times New Roman"/>
                <a:ea typeface="Times New Roman"/>
                <a:cs typeface="Times New Roman"/>
                <a:sym typeface="Times New Roman"/>
              </a:rPr>
            </a:br>
            <a:endParaRPr/>
          </a:p>
          <a:p>
            <a:pPr indent="-342900" lvl="0" marL="342900" rtl="0" algn="l">
              <a:lnSpc>
                <a:spcPct val="80000"/>
              </a:lnSpc>
              <a:spcBef>
                <a:spcPts val="735"/>
              </a:spcBef>
              <a:spcAft>
                <a:spcPts val="0"/>
              </a:spcAft>
              <a:buClr>
                <a:srgbClr val="993300"/>
              </a:buClr>
              <a:buSzPts val="1890"/>
              <a:buFont typeface="Arial"/>
              <a:buChar char="●"/>
            </a:pPr>
            <a:r>
              <a:rPr b="0" i="0" lang="en-US" sz="2100" u="none">
                <a:solidFill>
                  <a:schemeClr val="dk1"/>
                </a:solidFill>
                <a:latin typeface="Times New Roman"/>
                <a:ea typeface="Times New Roman"/>
                <a:cs typeface="Times New Roman"/>
                <a:sym typeface="Times New Roman"/>
              </a:rPr>
              <a:t>if '</a:t>
            </a:r>
            <a:r>
              <a:rPr b="1" i="0" lang="en-US" sz="2100" u="none">
                <a:solidFill>
                  <a:schemeClr val="dk1"/>
                </a:solidFill>
                <a:latin typeface="Courier New"/>
                <a:ea typeface="Courier New"/>
                <a:cs typeface="Courier New"/>
                <a:sym typeface="Courier New"/>
              </a:rPr>
              <a:t>myfiles</a:t>
            </a:r>
            <a:r>
              <a:rPr b="0" i="0" lang="en-US" sz="2100" u="none">
                <a:solidFill>
                  <a:schemeClr val="dk1"/>
                </a:solidFill>
                <a:latin typeface="Times New Roman"/>
                <a:ea typeface="Times New Roman"/>
                <a:cs typeface="Times New Roman"/>
                <a:sym typeface="Times New Roman"/>
              </a:rPr>
              <a:t>' exist in your current directory </a:t>
            </a:r>
            <a:endParaRPr/>
          </a:p>
          <a:p>
            <a:pPr indent="-285750" lvl="1" marL="742950" rtl="0" algn="l">
              <a:lnSpc>
                <a:spcPct val="80000"/>
              </a:lnSpc>
              <a:spcBef>
                <a:spcPts val="665"/>
              </a:spcBef>
              <a:spcAft>
                <a:spcPts val="0"/>
              </a:spcAft>
              <a:buClr>
                <a:srgbClr val="CC6600"/>
              </a:buClr>
              <a:buSzPts val="1520"/>
              <a:buFont typeface="Arial"/>
              <a:buChar char="●"/>
            </a:pPr>
            <a:r>
              <a:rPr b="0" i="0" lang="en-US" sz="1900" u="none">
                <a:solidFill>
                  <a:schemeClr val="dk1"/>
                </a:solidFill>
                <a:latin typeface="Times New Roman"/>
                <a:ea typeface="Times New Roman"/>
                <a:cs typeface="Times New Roman"/>
                <a:sym typeface="Times New Roman"/>
              </a:rPr>
              <a:t>it will be overwritten without any warning.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6"/>
          <p:cNvSpPr txBox="1"/>
          <p:nvPr>
            <p:ph type="title"/>
          </p:nvPr>
        </p:nvSpPr>
        <p:spPr>
          <a:xfrm>
            <a:off x="457200" y="277812"/>
            <a:ext cx="8229600" cy="558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redirection symbols: ‘</a:t>
            </a:r>
            <a:r>
              <a:rPr b="1" i="0" lang="en-US" sz="3200" u="none">
                <a:solidFill>
                  <a:srgbClr val="006699"/>
                </a:solidFill>
                <a:latin typeface="Courier New"/>
                <a:ea typeface="Courier New"/>
                <a:cs typeface="Courier New"/>
                <a:sym typeface="Courier New"/>
              </a:rPr>
              <a:t>&gt;&gt;</a:t>
            </a:r>
            <a:r>
              <a:rPr b="1" i="0" lang="en-US" sz="3200" u="none">
                <a:solidFill>
                  <a:srgbClr val="006699"/>
                </a:solidFill>
                <a:latin typeface="Arial"/>
                <a:ea typeface="Arial"/>
                <a:cs typeface="Arial"/>
                <a:sym typeface="Arial"/>
              </a:rPr>
              <a:t>’</a:t>
            </a:r>
            <a:endParaRPr/>
          </a:p>
        </p:txBody>
      </p:sp>
      <p:sp>
        <p:nvSpPr>
          <p:cNvPr id="422" name="Google Shape;422;p26"/>
          <p:cNvSpPr txBox="1"/>
          <p:nvPr>
            <p:ph idx="1" type="body"/>
          </p:nvPr>
        </p:nvSpPr>
        <p:spPr>
          <a:xfrm>
            <a:off x="468312" y="1341437"/>
            <a:ext cx="8474075"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710"/>
              <a:buNone/>
            </a:pPr>
            <a:r>
              <a:rPr b="0" i="0" lang="en-US" sz="1900" u="none">
                <a:solidFill>
                  <a:schemeClr val="dk1"/>
                </a:solidFill>
                <a:latin typeface="Times New Roman"/>
                <a:ea typeface="Times New Roman"/>
                <a:cs typeface="Times New Roman"/>
                <a:sym typeface="Times New Roman"/>
              </a:rPr>
              <a:t>(2) </a:t>
            </a:r>
            <a:r>
              <a:rPr b="1" i="0" lang="en-US" sz="1900" u="none">
                <a:solidFill>
                  <a:schemeClr val="dk1"/>
                </a:solidFill>
                <a:latin typeface="Courier New"/>
                <a:ea typeface="Courier New"/>
                <a:cs typeface="Courier New"/>
                <a:sym typeface="Courier New"/>
              </a:rPr>
              <a:t>&gt;&gt;</a:t>
            </a:r>
            <a:r>
              <a:rPr b="0" i="0" lang="en-US" sz="1900" u="none">
                <a:solidFill>
                  <a:schemeClr val="dk1"/>
                </a:solidFill>
                <a:latin typeface="Times New Roman"/>
                <a:ea typeface="Times New Roman"/>
                <a:cs typeface="Times New Roman"/>
                <a:sym typeface="Times New Roman"/>
              </a:rPr>
              <a:t> Redirector Symbol</a:t>
            </a:r>
            <a:br>
              <a:rPr b="0" i="0" lang="en-US" sz="1900" u="none">
                <a:solidFill>
                  <a:schemeClr val="dk1"/>
                </a:solidFill>
                <a:latin typeface="Times New Roman"/>
                <a:ea typeface="Times New Roman"/>
                <a:cs typeface="Times New Roman"/>
                <a:sym typeface="Times New Roman"/>
              </a:rPr>
            </a:br>
            <a:r>
              <a:rPr b="0" i="1" lang="en-US" sz="1900" u="none">
                <a:solidFill>
                  <a:schemeClr val="dk1"/>
                </a:solidFill>
                <a:latin typeface="Times New Roman"/>
                <a:ea typeface="Times New Roman"/>
                <a:cs typeface="Times New Roman"/>
                <a:sym typeface="Times New Roman"/>
              </a:rPr>
              <a:t>Syntax:</a:t>
            </a:r>
            <a:br>
              <a:rPr b="0" i="0" lang="en-US" sz="1900" u="none">
                <a:solidFill>
                  <a:schemeClr val="dk1"/>
                </a:solidFill>
                <a:latin typeface="Times New Roman"/>
                <a:ea typeface="Times New Roman"/>
                <a:cs typeface="Times New Roman"/>
                <a:sym typeface="Times New Roman"/>
              </a:rPr>
            </a:br>
            <a:r>
              <a:rPr b="1" i="0" lang="en-US" sz="1900" u="none">
                <a:solidFill>
                  <a:schemeClr val="dk1"/>
                </a:solidFill>
                <a:latin typeface="Courier New"/>
                <a:ea typeface="Courier New"/>
                <a:cs typeface="Courier New"/>
                <a:sym typeface="Courier New"/>
              </a:rPr>
              <a:t>Linux-command &gt;&gt; filename</a:t>
            </a:r>
            <a:endParaRPr b="1" i="0" sz="1900" u="none">
              <a:solidFill>
                <a:schemeClr val="dk1"/>
              </a:solidFill>
              <a:latin typeface="Times New Roman"/>
              <a:ea typeface="Times New Roman"/>
              <a:cs typeface="Times New Roman"/>
              <a:sym typeface="Times New Roman"/>
            </a:endParaRPr>
          </a:p>
          <a:p>
            <a:pPr indent="-342900" lvl="0" marL="342900" rtl="0" algn="l">
              <a:lnSpc>
                <a:spcPct val="90000"/>
              </a:lnSpc>
              <a:spcBef>
                <a:spcPts val="665"/>
              </a:spcBef>
              <a:spcAft>
                <a:spcPts val="0"/>
              </a:spcAft>
              <a:buClr>
                <a:srgbClr val="993300"/>
              </a:buClr>
              <a:buSzPts val="1710"/>
              <a:buFont typeface="Arial"/>
              <a:buChar char="●"/>
            </a:pPr>
            <a:r>
              <a:rPr b="0" i="0" lang="en-US" sz="1900" u="none">
                <a:solidFill>
                  <a:schemeClr val="dk1"/>
                </a:solidFill>
                <a:latin typeface="Times New Roman"/>
                <a:ea typeface="Times New Roman"/>
                <a:cs typeface="Times New Roman"/>
                <a:sym typeface="Times New Roman"/>
              </a:rPr>
              <a:t>To output Linux-commands result </a:t>
            </a:r>
            <a:endParaRPr/>
          </a:p>
          <a:p>
            <a:pPr indent="-285750" lvl="1" marL="742950" rtl="0" algn="l">
              <a:lnSpc>
                <a:spcPct val="90000"/>
              </a:lnSpc>
              <a:spcBef>
                <a:spcPts val="595"/>
              </a:spcBef>
              <a:spcAft>
                <a:spcPts val="0"/>
              </a:spcAft>
              <a:buClr>
                <a:srgbClr val="CC6600"/>
              </a:buClr>
              <a:buSzPts val="1360"/>
              <a:buFont typeface="Arial"/>
              <a:buChar char="●"/>
            </a:pPr>
            <a:r>
              <a:rPr b="0" i="0" lang="en-US" sz="1700" u="none">
                <a:solidFill>
                  <a:schemeClr val="dk1"/>
                </a:solidFill>
                <a:latin typeface="Times New Roman"/>
                <a:ea typeface="Times New Roman"/>
                <a:cs typeface="Times New Roman"/>
                <a:sym typeface="Times New Roman"/>
              </a:rPr>
              <a:t>to the END of the file. </a:t>
            </a:r>
            <a:endParaRPr/>
          </a:p>
          <a:p>
            <a:pPr indent="-342900" lvl="0" marL="342900" rtl="0" algn="l">
              <a:lnSpc>
                <a:spcPct val="90000"/>
              </a:lnSpc>
              <a:spcBef>
                <a:spcPts val="665"/>
              </a:spcBef>
              <a:spcAft>
                <a:spcPts val="0"/>
              </a:spcAft>
              <a:buSzPts val="1710"/>
              <a:buNone/>
            </a:pPr>
            <a:r>
              <a:rPr b="0" i="0" lang="en-US" sz="19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665"/>
              </a:spcBef>
              <a:spcAft>
                <a:spcPts val="0"/>
              </a:spcAft>
              <a:buClr>
                <a:srgbClr val="993300"/>
              </a:buClr>
              <a:buSzPts val="1710"/>
              <a:buFont typeface="Arial"/>
              <a:buChar char="●"/>
            </a:pPr>
            <a:r>
              <a:rPr b="0" i="0" lang="en-US" sz="1900" u="none">
                <a:solidFill>
                  <a:schemeClr val="dk1"/>
                </a:solidFill>
                <a:latin typeface="Times New Roman"/>
                <a:ea typeface="Times New Roman"/>
                <a:cs typeface="Times New Roman"/>
                <a:sym typeface="Times New Roman"/>
              </a:rPr>
              <a:t>if file exist: </a:t>
            </a:r>
            <a:endParaRPr/>
          </a:p>
          <a:p>
            <a:pPr indent="-285750" lvl="1" marL="742950" rtl="0" algn="l">
              <a:lnSpc>
                <a:spcPct val="90000"/>
              </a:lnSpc>
              <a:spcBef>
                <a:spcPts val="595"/>
              </a:spcBef>
              <a:spcAft>
                <a:spcPts val="0"/>
              </a:spcAft>
              <a:buClr>
                <a:srgbClr val="CC6600"/>
              </a:buClr>
              <a:buSzPts val="1360"/>
              <a:buFont typeface="Arial"/>
              <a:buChar char="●"/>
            </a:pPr>
            <a:r>
              <a:rPr b="0" i="0" lang="en-US" sz="1700" u="none">
                <a:solidFill>
                  <a:schemeClr val="dk1"/>
                </a:solidFill>
                <a:latin typeface="Times New Roman"/>
                <a:ea typeface="Times New Roman"/>
                <a:cs typeface="Times New Roman"/>
                <a:sym typeface="Times New Roman"/>
              </a:rPr>
              <a:t>it will be opened </a:t>
            </a:r>
            <a:endParaRPr/>
          </a:p>
          <a:p>
            <a:pPr indent="-285750" lvl="1" marL="742950" rtl="0" algn="l">
              <a:lnSpc>
                <a:spcPct val="90000"/>
              </a:lnSpc>
              <a:spcBef>
                <a:spcPts val="595"/>
              </a:spcBef>
              <a:spcAft>
                <a:spcPts val="0"/>
              </a:spcAft>
              <a:buClr>
                <a:srgbClr val="CC6600"/>
              </a:buClr>
              <a:buSzPts val="1360"/>
              <a:buFont typeface="Arial"/>
              <a:buChar char="●"/>
            </a:pPr>
            <a:r>
              <a:rPr b="0" i="0" lang="en-US" sz="1700" u="none">
                <a:solidFill>
                  <a:schemeClr val="dk1"/>
                </a:solidFill>
                <a:latin typeface="Times New Roman"/>
                <a:ea typeface="Times New Roman"/>
                <a:cs typeface="Times New Roman"/>
                <a:sym typeface="Times New Roman"/>
              </a:rPr>
              <a:t>new information/data will be written to the </a:t>
            </a:r>
            <a:r>
              <a:rPr b="1" i="0" lang="en-US" sz="1700" u="none">
                <a:solidFill>
                  <a:schemeClr val="dk1"/>
                </a:solidFill>
                <a:latin typeface="Times New Roman"/>
                <a:ea typeface="Times New Roman"/>
                <a:cs typeface="Times New Roman"/>
                <a:sym typeface="Times New Roman"/>
              </a:rPr>
              <a:t>END </a:t>
            </a:r>
            <a:r>
              <a:rPr b="0" i="0" lang="en-US" sz="1700" u="none">
                <a:solidFill>
                  <a:schemeClr val="dk1"/>
                </a:solidFill>
                <a:latin typeface="Times New Roman"/>
                <a:ea typeface="Times New Roman"/>
                <a:cs typeface="Times New Roman"/>
                <a:sym typeface="Times New Roman"/>
              </a:rPr>
              <a:t>of the file, </a:t>
            </a:r>
            <a:endParaRPr/>
          </a:p>
          <a:p>
            <a:pPr indent="-285750" lvl="1" marL="742950" rtl="0" algn="l">
              <a:lnSpc>
                <a:spcPct val="90000"/>
              </a:lnSpc>
              <a:spcBef>
                <a:spcPts val="595"/>
              </a:spcBef>
              <a:spcAft>
                <a:spcPts val="0"/>
              </a:spcAft>
              <a:buClr>
                <a:srgbClr val="CC6600"/>
              </a:buClr>
              <a:buSzPts val="1360"/>
              <a:buFont typeface="Arial"/>
              <a:buChar char="●"/>
            </a:pPr>
            <a:r>
              <a:rPr b="0" i="0" lang="en-US" sz="1700" u="none">
                <a:solidFill>
                  <a:schemeClr val="dk1"/>
                </a:solidFill>
                <a:latin typeface="Times New Roman"/>
                <a:ea typeface="Times New Roman"/>
                <a:cs typeface="Times New Roman"/>
                <a:sym typeface="Times New Roman"/>
              </a:rPr>
              <a:t>without losing previous information/data, </a:t>
            </a:r>
            <a:endParaRPr/>
          </a:p>
          <a:p>
            <a:pPr indent="-342900" lvl="0" marL="342900" rtl="0" algn="l">
              <a:lnSpc>
                <a:spcPct val="90000"/>
              </a:lnSpc>
              <a:spcBef>
                <a:spcPts val="665"/>
              </a:spcBef>
              <a:spcAft>
                <a:spcPts val="0"/>
              </a:spcAft>
              <a:buClr>
                <a:srgbClr val="993300"/>
              </a:buClr>
              <a:buSzPts val="1710"/>
              <a:buFont typeface="Arial"/>
              <a:buChar char="●"/>
            </a:pPr>
            <a:r>
              <a:rPr b="0" i="0" lang="en-US" sz="1900" u="none">
                <a:solidFill>
                  <a:schemeClr val="dk1"/>
                </a:solidFill>
                <a:latin typeface="Times New Roman"/>
                <a:ea typeface="Times New Roman"/>
                <a:cs typeface="Times New Roman"/>
                <a:sym typeface="Times New Roman"/>
              </a:rPr>
              <a:t>if file does not exist, a new file is created. </a:t>
            </a:r>
            <a:endParaRPr/>
          </a:p>
          <a:p>
            <a:pPr indent="-342900" lvl="0" marL="342900" rtl="0" algn="l">
              <a:lnSpc>
                <a:spcPct val="90000"/>
              </a:lnSpc>
              <a:spcBef>
                <a:spcPts val="665"/>
              </a:spcBef>
              <a:spcAft>
                <a:spcPts val="0"/>
              </a:spcAft>
              <a:buClr>
                <a:srgbClr val="993300"/>
              </a:buClr>
              <a:buSzPts val="1710"/>
              <a:buFont typeface="Arial"/>
              <a:buChar char="●"/>
            </a:pPr>
            <a:r>
              <a:rPr b="0" i="0" lang="en-US" sz="1900" u="none">
                <a:solidFill>
                  <a:schemeClr val="dk1"/>
                </a:solidFill>
                <a:latin typeface="Times New Roman"/>
                <a:ea typeface="Times New Roman"/>
                <a:cs typeface="Times New Roman"/>
                <a:sym typeface="Times New Roman"/>
              </a:rPr>
              <a:t>For e.g. </a:t>
            </a:r>
            <a:endParaRPr/>
          </a:p>
          <a:p>
            <a:pPr indent="-342900" lvl="0" marL="342900" rtl="0" algn="l">
              <a:lnSpc>
                <a:spcPct val="90000"/>
              </a:lnSpc>
              <a:spcBef>
                <a:spcPts val="665"/>
              </a:spcBef>
              <a:spcAft>
                <a:spcPts val="0"/>
              </a:spcAft>
              <a:buClr>
                <a:srgbClr val="993300"/>
              </a:buClr>
              <a:buSzPts val="1710"/>
              <a:buFont typeface="Arial"/>
              <a:buChar char="●"/>
            </a:pPr>
            <a:r>
              <a:rPr b="0" i="0" lang="en-US" sz="1900" u="none">
                <a:solidFill>
                  <a:schemeClr val="dk1"/>
                </a:solidFill>
                <a:latin typeface="Times New Roman"/>
                <a:ea typeface="Times New Roman"/>
                <a:cs typeface="Times New Roman"/>
                <a:sym typeface="Times New Roman"/>
              </a:rPr>
              <a:t>To send output of date command </a:t>
            </a:r>
            <a:endParaRPr/>
          </a:p>
          <a:p>
            <a:pPr indent="-285750" lvl="1" marL="742950" rtl="0" algn="l">
              <a:lnSpc>
                <a:spcPct val="90000"/>
              </a:lnSpc>
              <a:spcBef>
                <a:spcPts val="595"/>
              </a:spcBef>
              <a:spcAft>
                <a:spcPts val="0"/>
              </a:spcAft>
              <a:buClr>
                <a:srgbClr val="CC6600"/>
              </a:buClr>
              <a:buSzPts val="1360"/>
              <a:buFont typeface="Arial"/>
              <a:buChar char="●"/>
            </a:pPr>
            <a:r>
              <a:rPr b="0" i="0" lang="en-US" sz="1700" u="none">
                <a:solidFill>
                  <a:schemeClr val="dk1"/>
                </a:solidFill>
                <a:latin typeface="Times New Roman"/>
                <a:ea typeface="Times New Roman"/>
                <a:cs typeface="Times New Roman"/>
                <a:sym typeface="Times New Roman"/>
              </a:rPr>
              <a:t>to already exist file give command</a:t>
            </a:r>
            <a:br>
              <a:rPr b="0" i="0" lang="en-US" sz="1700" u="none">
                <a:solidFill>
                  <a:schemeClr val="dk1"/>
                </a:solidFill>
                <a:latin typeface="Times New Roman"/>
                <a:ea typeface="Times New Roman"/>
                <a:cs typeface="Times New Roman"/>
                <a:sym typeface="Times New Roman"/>
              </a:rPr>
            </a:br>
            <a:r>
              <a:rPr b="1" i="0" lang="en-US" sz="1700" u="none">
                <a:solidFill>
                  <a:schemeClr val="dk1"/>
                </a:solidFill>
                <a:latin typeface="Times New Roman"/>
                <a:ea typeface="Times New Roman"/>
                <a:cs typeface="Times New Roman"/>
                <a:sym typeface="Times New Roman"/>
              </a:rPr>
              <a:t>$ </a:t>
            </a:r>
            <a:r>
              <a:rPr b="1" i="1" lang="en-US" sz="1700" u="none">
                <a:solidFill>
                  <a:schemeClr val="dk1"/>
                </a:solidFill>
                <a:latin typeface="Courier New"/>
                <a:ea typeface="Courier New"/>
                <a:cs typeface="Courier New"/>
                <a:sym typeface="Courier New"/>
              </a:rPr>
              <a:t>date</a:t>
            </a:r>
            <a:r>
              <a:rPr b="1" i="0" lang="en-US" sz="1700" u="none">
                <a:solidFill>
                  <a:schemeClr val="dk1"/>
                </a:solidFill>
                <a:latin typeface="Courier New"/>
                <a:ea typeface="Courier New"/>
                <a:cs typeface="Courier New"/>
                <a:sym typeface="Courier New"/>
              </a:rPr>
              <a:t> &gt;&gt; myfiles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7"/>
          <p:cNvSpPr txBox="1"/>
          <p:nvPr>
            <p:ph type="title"/>
          </p:nvPr>
        </p:nvSpPr>
        <p:spPr>
          <a:xfrm>
            <a:off x="457200" y="277812"/>
            <a:ext cx="8229600" cy="5603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800"/>
              <a:buFont typeface="Arial"/>
              <a:buNone/>
            </a:pPr>
            <a:r>
              <a:rPr b="1" i="0" lang="en-US" sz="3800" u="none">
                <a:solidFill>
                  <a:srgbClr val="006699"/>
                </a:solidFill>
                <a:latin typeface="Arial"/>
                <a:ea typeface="Arial"/>
                <a:cs typeface="Arial"/>
                <a:sym typeface="Arial"/>
              </a:rPr>
              <a:t>redirection symbols: ‘</a:t>
            </a:r>
            <a:r>
              <a:rPr b="1" i="0" lang="en-US" sz="3800" u="none">
                <a:solidFill>
                  <a:srgbClr val="006699"/>
                </a:solidFill>
                <a:latin typeface="Courier New"/>
                <a:ea typeface="Courier New"/>
                <a:cs typeface="Courier New"/>
                <a:sym typeface="Courier New"/>
              </a:rPr>
              <a:t>&lt;</a:t>
            </a:r>
            <a:r>
              <a:rPr b="1" i="0" lang="en-US" sz="3800" u="none">
                <a:solidFill>
                  <a:srgbClr val="006699"/>
                </a:solidFill>
                <a:latin typeface="Arial"/>
                <a:ea typeface="Arial"/>
                <a:cs typeface="Arial"/>
                <a:sym typeface="Arial"/>
              </a:rPr>
              <a:t>’</a:t>
            </a:r>
            <a:endParaRPr/>
          </a:p>
        </p:txBody>
      </p:sp>
      <p:sp>
        <p:nvSpPr>
          <p:cNvPr id="428" name="Google Shape;428;p27"/>
          <p:cNvSpPr txBox="1"/>
          <p:nvPr>
            <p:ph idx="1" type="body"/>
          </p:nvPr>
        </p:nvSpPr>
        <p:spPr>
          <a:xfrm>
            <a:off x="539750" y="1700212"/>
            <a:ext cx="8402637" cy="41052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710"/>
              <a:buNone/>
            </a:pPr>
            <a:r>
              <a:rPr b="0" i="0" lang="en-US" sz="1900" u="none">
                <a:solidFill>
                  <a:schemeClr val="dk1"/>
                </a:solidFill>
                <a:latin typeface="Times New Roman"/>
                <a:ea typeface="Times New Roman"/>
                <a:cs typeface="Times New Roman"/>
                <a:sym typeface="Times New Roman"/>
              </a:rPr>
              <a:t>(3) </a:t>
            </a:r>
            <a:r>
              <a:rPr b="1" i="0" lang="en-US" sz="1900" u="none">
                <a:solidFill>
                  <a:schemeClr val="dk1"/>
                </a:solidFill>
                <a:latin typeface="Courier New"/>
                <a:ea typeface="Courier New"/>
                <a:cs typeface="Courier New"/>
                <a:sym typeface="Courier New"/>
              </a:rPr>
              <a:t>&lt;</a:t>
            </a:r>
            <a:r>
              <a:rPr b="0" i="0" lang="en-US" sz="1900" u="none">
                <a:solidFill>
                  <a:schemeClr val="dk1"/>
                </a:solidFill>
                <a:latin typeface="Times New Roman"/>
                <a:ea typeface="Times New Roman"/>
                <a:cs typeface="Times New Roman"/>
                <a:sym typeface="Times New Roman"/>
              </a:rPr>
              <a:t> Redirector Symbol</a:t>
            </a:r>
            <a:br>
              <a:rPr b="0" i="0" lang="en-US" sz="1900" u="none">
                <a:solidFill>
                  <a:schemeClr val="dk1"/>
                </a:solidFill>
                <a:latin typeface="Times New Roman"/>
                <a:ea typeface="Times New Roman"/>
                <a:cs typeface="Times New Roman"/>
                <a:sym typeface="Times New Roman"/>
              </a:rPr>
            </a:br>
            <a:r>
              <a:rPr b="0" i="1" lang="en-US" sz="1900" u="none">
                <a:solidFill>
                  <a:schemeClr val="dk1"/>
                </a:solidFill>
                <a:latin typeface="Times New Roman"/>
                <a:ea typeface="Times New Roman"/>
                <a:cs typeface="Times New Roman"/>
                <a:sym typeface="Times New Roman"/>
              </a:rPr>
              <a:t>Syntax:</a:t>
            </a:r>
            <a:br>
              <a:rPr b="0" i="0" lang="en-US" sz="1900" u="none">
                <a:solidFill>
                  <a:schemeClr val="dk1"/>
                </a:solidFill>
                <a:latin typeface="Times New Roman"/>
                <a:ea typeface="Times New Roman"/>
                <a:cs typeface="Times New Roman"/>
                <a:sym typeface="Times New Roman"/>
              </a:rPr>
            </a:br>
            <a:r>
              <a:rPr b="1" i="0" lang="en-US" sz="1900" u="none">
                <a:solidFill>
                  <a:schemeClr val="dk1"/>
                </a:solidFill>
                <a:latin typeface="Courier New"/>
                <a:ea typeface="Courier New"/>
                <a:cs typeface="Courier New"/>
                <a:sym typeface="Courier New"/>
              </a:rPr>
              <a:t>Linux-command &lt; filename</a:t>
            </a:r>
            <a:br>
              <a:rPr b="0" i="0" lang="en-US" sz="1900" u="none">
                <a:solidFill>
                  <a:schemeClr val="dk1"/>
                </a:solidFill>
                <a:latin typeface="Times New Roman"/>
                <a:ea typeface="Times New Roman"/>
                <a:cs typeface="Times New Roman"/>
                <a:sym typeface="Times New Roman"/>
              </a:rPr>
            </a:br>
            <a:endParaRPr/>
          </a:p>
          <a:p>
            <a:pPr indent="-342900" lvl="0" marL="342900" rtl="0" algn="l">
              <a:lnSpc>
                <a:spcPct val="90000"/>
              </a:lnSpc>
              <a:spcBef>
                <a:spcPts val="665"/>
              </a:spcBef>
              <a:spcAft>
                <a:spcPts val="0"/>
              </a:spcAft>
              <a:buClr>
                <a:srgbClr val="993300"/>
              </a:buClr>
              <a:buSzPts val="1710"/>
              <a:buFont typeface="Arial"/>
              <a:buChar char="●"/>
            </a:pPr>
            <a:r>
              <a:rPr b="0" i="0" lang="en-US" sz="1900" u="none">
                <a:solidFill>
                  <a:schemeClr val="dk1"/>
                </a:solidFill>
                <a:latin typeface="Times New Roman"/>
                <a:ea typeface="Times New Roman"/>
                <a:cs typeface="Times New Roman"/>
                <a:sym typeface="Times New Roman"/>
              </a:rPr>
              <a:t>To provide input to Linux-command </a:t>
            </a:r>
            <a:endParaRPr/>
          </a:p>
          <a:p>
            <a:pPr indent="-285750" lvl="1" marL="742950" rtl="0" algn="l">
              <a:lnSpc>
                <a:spcPct val="90000"/>
              </a:lnSpc>
              <a:spcBef>
                <a:spcPts val="595"/>
              </a:spcBef>
              <a:spcAft>
                <a:spcPts val="0"/>
              </a:spcAft>
              <a:buClr>
                <a:srgbClr val="CC6600"/>
              </a:buClr>
              <a:buSzPts val="1360"/>
              <a:buFont typeface="Arial"/>
              <a:buChar char="●"/>
            </a:pPr>
            <a:r>
              <a:rPr b="0" i="0" lang="en-US" sz="1700" u="none">
                <a:solidFill>
                  <a:schemeClr val="dk1"/>
                </a:solidFill>
                <a:latin typeface="Times New Roman"/>
                <a:ea typeface="Times New Roman"/>
                <a:cs typeface="Times New Roman"/>
                <a:sym typeface="Times New Roman"/>
              </a:rPr>
              <a:t>from the file instead of standart input (key-board). </a:t>
            </a:r>
            <a:endParaRPr/>
          </a:p>
          <a:p>
            <a:pPr indent="-234315" lvl="0" marL="342900" rtl="0" algn="l">
              <a:lnSpc>
                <a:spcPct val="90000"/>
              </a:lnSpc>
              <a:spcBef>
                <a:spcPts val="665"/>
              </a:spcBef>
              <a:spcAft>
                <a:spcPts val="0"/>
              </a:spcAft>
              <a:buClr>
                <a:srgbClr val="993300"/>
              </a:buClr>
              <a:buSzPts val="1710"/>
              <a:buFont typeface="Arial"/>
              <a:buNone/>
            </a:pPr>
            <a:r>
              <a:t/>
            </a:r>
            <a:endParaRPr b="0" i="0" sz="1900" u="none">
              <a:solidFill>
                <a:schemeClr val="dk1"/>
              </a:solidFill>
              <a:latin typeface="Times New Roman"/>
              <a:ea typeface="Times New Roman"/>
              <a:cs typeface="Times New Roman"/>
              <a:sym typeface="Times New Roman"/>
            </a:endParaRPr>
          </a:p>
          <a:p>
            <a:pPr indent="-342900" lvl="0" marL="342900" rtl="0" algn="l">
              <a:lnSpc>
                <a:spcPct val="90000"/>
              </a:lnSpc>
              <a:spcBef>
                <a:spcPts val="665"/>
              </a:spcBef>
              <a:spcAft>
                <a:spcPts val="0"/>
              </a:spcAft>
              <a:buClr>
                <a:srgbClr val="993300"/>
              </a:buClr>
              <a:buSzPts val="1710"/>
              <a:buFont typeface="Arial"/>
              <a:buChar char="●"/>
            </a:pPr>
            <a:r>
              <a:rPr b="0" i="0" lang="en-US" sz="1900" u="none">
                <a:solidFill>
                  <a:schemeClr val="dk1"/>
                </a:solidFill>
                <a:latin typeface="Times New Roman"/>
                <a:ea typeface="Times New Roman"/>
                <a:cs typeface="Times New Roman"/>
                <a:sym typeface="Times New Roman"/>
              </a:rPr>
              <a:t>For e.g. To take input for cat command give</a:t>
            </a:r>
            <a:br>
              <a:rPr b="0" i="0" lang="en-US" sz="1900" u="none">
                <a:solidFill>
                  <a:schemeClr val="dk1"/>
                </a:solidFill>
                <a:latin typeface="Times New Roman"/>
                <a:ea typeface="Times New Roman"/>
                <a:cs typeface="Times New Roman"/>
                <a:sym typeface="Times New Roman"/>
              </a:rPr>
            </a:br>
            <a:r>
              <a:rPr b="1" i="0" lang="en-US" sz="1900" u="none">
                <a:solidFill>
                  <a:schemeClr val="dk1"/>
                </a:solidFill>
                <a:latin typeface="Times New Roman"/>
                <a:ea typeface="Times New Roman"/>
                <a:cs typeface="Times New Roman"/>
                <a:sym typeface="Times New Roman"/>
              </a:rPr>
              <a:t>$ </a:t>
            </a:r>
            <a:r>
              <a:rPr b="1" i="1" lang="en-US" sz="1900" u="none">
                <a:solidFill>
                  <a:schemeClr val="dk1"/>
                </a:solidFill>
                <a:latin typeface="Courier New"/>
                <a:ea typeface="Courier New"/>
                <a:cs typeface="Courier New"/>
                <a:sym typeface="Courier New"/>
              </a:rPr>
              <a:t>cat</a:t>
            </a:r>
            <a:r>
              <a:rPr b="1" i="0" lang="en-US" sz="1900" u="none">
                <a:solidFill>
                  <a:schemeClr val="dk1"/>
                </a:solidFill>
                <a:latin typeface="Courier New"/>
                <a:ea typeface="Courier New"/>
                <a:cs typeface="Courier New"/>
                <a:sym typeface="Courier New"/>
              </a:rPr>
              <a:t> &lt; myfiles</a:t>
            </a:r>
            <a:br>
              <a:rPr b="0" i="0" lang="en-US" sz="19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0"/>
          <p:cNvSpPr txBox="1"/>
          <p:nvPr>
            <p:ph type="title"/>
          </p:nvPr>
        </p:nvSpPr>
        <p:spPr>
          <a:xfrm>
            <a:off x="457200" y="277812"/>
            <a:ext cx="8229600" cy="63023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800"/>
              <a:buFont typeface="Arial"/>
              <a:buNone/>
            </a:pPr>
            <a:r>
              <a:rPr b="1" i="0" lang="en-US" sz="3800" u="none">
                <a:solidFill>
                  <a:srgbClr val="006699"/>
                </a:solidFill>
                <a:latin typeface="Arial"/>
                <a:ea typeface="Arial"/>
                <a:cs typeface="Arial"/>
                <a:sym typeface="Arial"/>
              </a:rPr>
              <a:t>Filter</a:t>
            </a:r>
            <a:endParaRPr/>
          </a:p>
        </p:txBody>
      </p:sp>
      <p:sp>
        <p:nvSpPr>
          <p:cNvPr id="434" name="Google Shape;434;p30"/>
          <p:cNvSpPr txBox="1"/>
          <p:nvPr>
            <p:ph idx="1" type="body"/>
          </p:nvPr>
        </p:nvSpPr>
        <p:spPr>
          <a:xfrm>
            <a:off x="539750" y="1773237"/>
            <a:ext cx="7848600" cy="38163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2520"/>
              <a:buFont typeface="Arial"/>
              <a:buChar char="●"/>
            </a:pPr>
            <a:r>
              <a:rPr b="0" i="0" lang="en-US" sz="2800" u="none">
                <a:solidFill>
                  <a:schemeClr val="dk1"/>
                </a:solidFill>
                <a:latin typeface="Times New Roman"/>
                <a:ea typeface="Times New Roman"/>
                <a:cs typeface="Times New Roman"/>
                <a:sym typeface="Times New Roman"/>
              </a:rPr>
              <a:t>Accepting the input </a:t>
            </a:r>
            <a:endParaRPr/>
          </a:p>
          <a:p>
            <a:pPr indent="-285750" lvl="1" marL="742950" rtl="0" algn="l">
              <a:lnSpc>
                <a:spcPct val="90000"/>
              </a:lnSpc>
              <a:spcBef>
                <a:spcPts val="875"/>
              </a:spcBef>
              <a:spcAft>
                <a:spcPts val="0"/>
              </a:spcAft>
              <a:buClr>
                <a:srgbClr val="CC6600"/>
              </a:buClr>
              <a:buSzPts val="2000"/>
              <a:buFont typeface="Arial"/>
              <a:buChar char="●"/>
            </a:pPr>
            <a:r>
              <a:rPr b="0" i="0" lang="en-US" sz="2500" u="none">
                <a:solidFill>
                  <a:schemeClr val="dk1"/>
                </a:solidFill>
                <a:latin typeface="Times New Roman"/>
                <a:ea typeface="Times New Roman"/>
                <a:cs typeface="Times New Roman"/>
                <a:sym typeface="Times New Roman"/>
              </a:rPr>
              <a:t>from the standard input </a:t>
            </a:r>
            <a:endParaRPr/>
          </a:p>
          <a:p>
            <a:pPr indent="-342900" lvl="0" marL="342900" rtl="0" algn="l">
              <a:lnSpc>
                <a:spcPct val="90000"/>
              </a:lnSpc>
              <a:spcBef>
                <a:spcPts val="980"/>
              </a:spcBef>
              <a:spcAft>
                <a:spcPts val="0"/>
              </a:spcAft>
              <a:buClr>
                <a:srgbClr val="993300"/>
              </a:buClr>
              <a:buSzPts val="2520"/>
              <a:buFont typeface="Arial"/>
              <a:buChar char="●"/>
            </a:pPr>
            <a:r>
              <a:rPr b="0" i="0" lang="en-US" sz="2800" u="none">
                <a:solidFill>
                  <a:schemeClr val="dk1"/>
                </a:solidFill>
                <a:latin typeface="Times New Roman"/>
                <a:ea typeface="Times New Roman"/>
                <a:cs typeface="Times New Roman"/>
                <a:sym typeface="Times New Roman"/>
              </a:rPr>
              <a:t>and producing the result </a:t>
            </a:r>
            <a:endParaRPr/>
          </a:p>
          <a:p>
            <a:pPr indent="-285750" lvl="1" marL="742950" rtl="0" algn="l">
              <a:lnSpc>
                <a:spcPct val="90000"/>
              </a:lnSpc>
              <a:spcBef>
                <a:spcPts val="875"/>
              </a:spcBef>
              <a:spcAft>
                <a:spcPts val="0"/>
              </a:spcAft>
              <a:buClr>
                <a:srgbClr val="CC6600"/>
              </a:buClr>
              <a:buSzPts val="2000"/>
              <a:buFont typeface="Arial"/>
              <a:buChar char="●"/>
            </a:pPr>
            <a:r>
              <a:rPr b="0" i="0" lang="en-US" sz="2500" u="none">
                <a:solidFill>
                  <a:schemeClr val="dk1"/>
                </a:solidFill>
                <a:latin typeface="Times New Roman"/>
                <a:ea typeface="Times New Roman"/>
                <a:cs typeface="Times New Roman"/>
                <a:sym typeface="Times New Roman"/>
              </a:rPr>
              <a:t>on the standard output </a:t>
            </a:r>
            <a:endParaRPr/>
          </a:p>
          <a:p>
            <a:pPr indent="-342900" lvl="0" marL="342900" rtl="0" algn="l">
              <a:lnSpc>
                <a:spcPct val="90000"/>
              </a:lnSpc>
              <a:spcBef>
                <a:spcPts val="980"/>
              </a:spcBef>
              <a:spcAft>
                <a:spcPts val="0"/>
              </a:spcAft>
              <a:buClr>
                <a:srgbClr val="993300"/>
              </a:buClr>
              <a:buSzPts val="2520"/>
              <a:buFont typeface="Arial"/>
              <a:buChar char="●"/>
            </a:pPr>
            <a:r>
              <a:rPr b="0" i="0" lang="en-US" sz="2800" u="none">
                <a:solidFill>
                  <a:schemeClr val="dk1"/>
                </a:solidFill>
                <a:latin typeface="Times New Roman"/>
                <a:ea typeface="Times New Roman"/>
                <a:cs typeface="Times New Roman"/>
                <a:sym typeface="Times New Roman"/>
              </a:rPr>
              <a:t>is know as a filter. </a:t>
            </a:r>
            <a:endParaRPr/>
          </a:p>
          <a:p>
            <a:pPr indent="-342900" lvl="0" marL="342900" rtl="0" algn="l">
              <a:lnSpc>
                <a:spcPct val="90000"/>
              </a:lnSpc>
              <a:spcBef>
                <a:spcPts val="980"/>
              </a:spcBef>
              <a:spcAft>
                <a:spcPts val="0"/>
              </a:spcAft>
              <a:buClr>
                <a:srgbClr val="993300"/>
              </a:buClr>
              <a:buSzPts val="2520"/>
              <a:buFont typeface="Arial"/>
              <a:buChar char="●"/>
            </a:pPr>
            <a:r>
              <a:rPr b="0" i="0" lang="en-US" sz="2800" u="none">
                <a:solidFill>
                  <a:schemeClr val="dk1"/>
                </a:solidFill>
                <a:latin typeface="Times New Roman"/>
                <a:ea typeface="Times New Roman"/>
                <a:cs typeface="Times New Roman"/>
                <a:sym typeface="Times New Roman"/>
              </a:rPr>
              <a:t>A filter </a:t>
            </a:r>
            <a:endParaRPr/>
          </a:p>
          <a:p>
            <a:pPr indent="-285750" lvl="1" marL="742950" rtl="0" algn="l">
              <a:lnSpc>
                <a:spcPct val="90000"/>
              </a:lnSpc>
              <a:spcBef>
                <a:spcPts val="875"/>
              </a:spcBef>
              <a:spcAft>
                <a:spcPts val="0"/>
              </a:spcAft>
              <a:buClr>
                <a:srgbClr val="CC6600"/>
              </a:buClr>
              <a:buSzPts val="2000"/>
              <a:buFont typeface="Arial"/>
              <a:buChar char="●"/>
            </a:pPr>
            <a:r>
              <a:rPr b="0" i="0" lang="en-US" sz="2500" u="none">
                <a:solidFill>
                  <a:schemeClr val="dk1"/>
                </a:solidFill>
                <a:latin typeface="Times New Roman"/>
                <a:ea typeface="Times New Roman"/>
                <a:cs typeface="Times New Roman"/>
                <a:sym typeface="Times New Roman"/>
              </a:rPr>
              <a:t>performs some kind of process on the input </a:t>
            </a:r>
            <a:endParaRPr/>
          </a:p>
          <a:p>
            <a:pPr indent="-285750" lvl="1" marL="742950" rtl="0" algn="l">
              <a:lnSpc>
                <a:spcPct val="90000"/>
              </a:lnSpc>
              <a:spcBef>
                <a:spcPts val="875"/>
              </a:spcBef>
              <a:spcAft>
                <a:spcPts val="0"/>
              </a:spcAft>
              <a:buClr>
                <a:srgbClr val="CC6600"/>
              </a:buClr>
              <a:buSzPts val="2000"/>
              <a:buFont typeface="Arial"/>
              <a:buChar char="●"/>
            </a:pPr>
            <a:r>
              <a:rPr b="0" i="0" lang="en-US" sz="2500" u="none">
                <a:solidFill>
                  <a:schemeClr val="dk1"/>
                </a:solidFill>
                <a:latin typeface="Times New Roman"/>
                <a:ea typeface="Times New Roman"/>
                <a:cs typeface="Times New Roman"/>
                <a:sym typeface="Times New Roman"/>
              </a:rPr>
              <a:t>and provides output.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1"/>
          <p:cNvSpPr txBox="1"/>
          <p:nvPr>
            <p:ph type="title"/>
          </p:nvPr>
        </p:nvSpPr>
        <p:spPr>
          <a:xfrm>
            <a:off x="457200" y="277812"/>
            <a:ext cx="8229600" cy="6365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800"/>
              <a:buFont typeface="Arial"/>
              <a:buNone/>
            </a:pPr>
            <a:r>
              <a:rPr b="1" i="0" lang="en-US" sz="3800" u="none">
                <a:solidFill>
                  <a:srgbClr val="006699"/>
                </a:solidFill>
                <a:latin typeface="Arial"/>
                <a:ea typeface="Arial"/>
                <a:cs typeface="Arial"/>
                <a:sym typeface="Arial"/>
              </a:rPr>
              <a:t>Filter: Examples</a:t>
            </a:r>
            <a:endParaRPr/>
          </a:p>
        </p:txBody>
      </p:sp>
      <p:sp>
        <p:nvSpPr>
          <p:cNvPr id="443" name="Google Shape;443;p31"/>
          <p:cNvSpPr txBox="1"/>
          <p:nvPr>
            <p:ph idx="1" type="body"/>
          </p:nvPr>
        </p:nvSpPr>
        <p:spPr>
          <a:xfrm>
            <a:off x="304800" y="1052512"/>
            <a:ext cx="8637587" cy="51911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Suppose you have a file </a:t>
            </a:r>
            <a:endParaRPr/>
          </a:p>
          <a:p>
            <a:pPr indent="-285750" lvl="1" marL="742950" rtl="0" algn="l">
              <a:lnSpc>
                <a:spcPct val="8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called 'hotel.txt' </a:t>
            </a:r>
            <a:endParaRPr/>
          </a:p>
          <a:p>
            <a:pPr indent="-285750" lvl="1" marL="742950" rtl="0" algn="l">
              <a:lnSpc>
                <a:spcPct val="8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with 100 lines data, </a:t>
            </a:r>
            <a:endParaRPr/>
          </a:p>
          <a:p>
            <a:pPr indent="-342900" lvl="0" marL="342900" rtl="0" algn="l">
              <a:lnSpc>
                <a:spcPct val="80000"/>
              </a:lnSpc>
              <a:spcBef>
                <a:spcPts val="70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you would like to print the content</a:t>
            </a:r>
            <a:endParaRPr/>
          </a:p>
          <a:p>
            <a:pPr indent="-285750" lvl="1" marL="742950" rtl="0" algn="l">
              <a:lnSpc>
                <a:spcPct val="8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only between the line numbers 20 and 30 </a:t>
            </a:r>
            <a:endParaRPr/>
          </a:p>
          <a:p>
            <a:pPr indent="-285750" lvl="1" marL="742950" rtl="0" algn="l">
              <a:lnSpc>
                <a:spcPct val="80000"/>
              </a:lnSpc>
              <a:spcBef>
                <a:spcPts val="595"/>
              </a:spcBef>
              <a:spcAft>
                <a:spcPts val="0"/>
              </a:spcAft>
              <a:buClr>
                <a:srgbClr val="CC6600"/>
              </a:buClr>
              <a:buSzPts val="1360"/>
              <a:buFont typeface="Arial"/>
              <a:buChar char="●"/>
            </a:pPr>
            <a:r>
              <a:rPr b="0" i="0" lang="en-US" sz="1700" u="none">
                <a:solidFill>
                  <a:schemeClr val="dk1"/>
                </a:solidFill>
                <a:latin typeface="Times New Roman"/>
                <a:ea typeface="Times New Roman"/>
                <a:cs typeface="Times New Roman"/>
                <a:sym typeface="Times New Roman"/>
              </a:rPr>
              <a:t>and then store this result to the file 'hlist' </a:t>
            </a:r>
            <a:endParaRPr/>
          </a:p>
          <a:p>
            <a:pPr indent="-342900" lvl="0" marL="342900" rtl="0" algn="l">
              <a:lnSpc>
                <a:spcPct val="80000"/>
              </a:lnSpc>
              <a:spcBef>
                <a:spcPts val="70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The appropriate command:</a:t>
            </a:r>
            <a:br>
              <a:rPr b="0" i="0" lang="en-US" sz="2000" u="none">
                <a:solidFill>
                  <a:schemeClr val="dk1"/>
                </a:solidFill>
                <a:latin typeface="Times New Roman"/>
                <a:ea typeface="Times New Roman"/>
                <a:cs typeface="Times New Roman"/>
                <a:sym typeface="Times New Roman"/>
              </a:rPr>
            </a:br>
            <a:r>
              <a:rPr b="1" i="0" lang="en-US" sz="2000" u="none">
                <a:solidFill>
                  <a:schemeClr val="dk1"/>
                </a:solidFill>
                <a:latin typeface="Times New Roman"/>
                <a:ea typeface="Times New Roman"/>
                <a:cs typeface="Times New Roman"/>
                <a:sym typeface="Times New Roman"/>
              </a:rPr>
              <a:t>$ </a:t>
            </a:r>
            <a:r>
              <a:rPr b="1" i="1" lang="en-US" sz="2000" u="none">
                <a:solidFill>
                  <a:schemeClr val="dk1"/>
                </a:solidFill>
                <a:latin typeface="Courier New"/>
                <a:ea typeface="Courier New"/>
                <a:cs typeface="Courier New"/>
                <a:sym typeface="Courier New"/>
              </a:rPr>
              <a:t>tail</a:t>
            </a:r>
            <a:r>
              <a:rPr b="1" i="0" lang="en-US" sz="2000" u="none">
                <a:solidFill>
                  <a:schemeClr val="dk1"/>
                </a:solidFill>
                <a:latin typeface="Courier New"/>
                <a:ea typeface="Courier New"/>
                <a:cs typeface="Courier New"/>
                <a:sym typeface="Courier New"/>
              </a:rPr>
              <a:t> +20 &lt; hotel.txt | </a:t>
            </a:r>
            <a:r>
              <a:rPr b="1" i="1" lang="en-US" sz="2000" u="none">
                <a:solidFill>
                  <a:schemeClr val="dk1"/>
                </a:solidFill>
                <a:latin typeface="Courier New"/>
                <a:ea typeface="Courier New"/>
                <a:cs typeface="Courier New"/>
                <a:sym typeface="Courier New"/>
              </a:rPr>
              <a:t>head</a:t>
            </a:r>
            <a:r>
              <a:rPr b="1" i="0" lang="en-US" sz="2000" u="none">
                <a:solidFill>
                  <a:schemeClr val="dk1"/>
                </a:solidFill>
                <a:latin typeface="Courier New"/>
                <a:ea typeface="Courier New"/>
                <a:cs typeface="Courier New"/>
                <a:sym typeface="Courier New"/>
              </a:rPr>
              <a:t> -n30 &gt;hlist</a:t>
            </a:r>
            <a:endParaRPr b="0" i="0" sz="2000" u="none">
              <a:solidFill>
                <a:schemeClr val="dk1"/>
              </a:solidFill>
              <a:latin typeface="Courier New"/>
              <a:ea typeface="Courier New"/>
              <a:cs typeface="Courier New"/>
              <a:sym typeface="Courier New"/>
            </a:endParaRPr>
          </a:p>
          <a:p>
            <a:pPr indent="-342900" lvl="0" marL="342900" rtl="0" algn="l">
              <a:lnSpc>
                <a:spcPct val="8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Here </a:t>
            </a:r>
            <a:r>
              <a:rPr b="1" i="1" lang="en-US" sz="1800" u="none">
                <a:solidFill>
                  <a:schemeClr val="dk1"/>
                </a:solidFill>
                <a:latin typeface="Courier New"/>
                <a:ea typeface="Courier New"/>
                <a:cs typeface="Courier New"/>
                <a:sym typeface="Courier New"/>
              </a:rPr>
              <a:t>head</a:t>
            </a:r>
            <a:r>
              <a:rPr b="0" i="0" lang="en-US" sz="1800" u="none">
                <a:solidFill>
                  <a:schemeClr val="dk1"/>
                </a:solidFill>
                <a:latin typeface="Times New Roman"/>
                <a:ea typeface="Times New Roman"/>
                <a:cs typeface="Times New Roman"/>
                <a:sym typeface="Times New Roman"/>
              </a:rPr>
              <a:t> command is filter:</a:t>
            </a:r>
            <a:endParaRPr/>
          </a:p>
          <a:p>
            <a:pPr indent="-285750" lvl="1" marL="742950" rtl="0" algn="l">
              <a:lnSpc>
                <a:spcPct val="80000"/>
              </a:lnSpc>
              <a:spcBef>
                <a:spcPts val="560"/>
              </a:spcBef>
              <a:spcAft>
                <a:spcPts val="0"/>
              </a:spcAft>
              <a:buClr>
                <a:srgbClr val="CC6600"/>
              </a:buClr>
              <a:buSzPts val="1280"/>
              <a:buFont typeface="Arial"/>
              <a:buChar char="●"/>
            </a:pPr>
            <a:r>
              <a:rPr b="0" i="0" lang="en-US" sz="1600" u="none">
                <a:solidFill>
                  <a:schemeClr val="dk1"/>
                </a:solidFill>
                <a:latin typeface="Times New Roman"/>
                <a:ea typeface="Times New Roman"/>
                <a:cs typeface="Times New Roman"/>
                <a:sym typeface="Times New Roman"/>
              </a:rPr>
              <a:t>takes its input from </a:t>
            </a:r>
            <a:r>
              <a:rPr b="1" i="1" lang="en-US" sz="1600" u="none">
                <a:solidFill>
                  <a:schemeClr val="dk1"/>
                </a:solidFill>
                <a:latin typeface="Courier New"/>
                <a:ea typeface="Courier New"/>
                <a:cs typeface="Courier New"/>
                <a:sym typeface="Courier New"/>
              </a:rPr>
              <a:t>tail</a:t>
            </a:r>
            <a:r>
              <a:rPr b="0" i="0" lang="en-US" sz="1600" u="none">
                <a:solidFill>
                  <a:schemeClr val="dk1"/>
                </a:solidFill>
                <a:latin typeface="Times New Roman"/>
                <a:ea typeface="Times New Roman"/>
                <a:cs typeface="Times New Roman"/>
                <a:sym typeface="Times New Roman"/>
              </a:rPr>
              <a:t> command </a:t>
            </a:r>
            <a:endParaRPr/>
          </a:p>
          <a:p>
            <a:pPr indent="-342900" lvl="0" marL="342900" rtl="0" algn="l">
              <a:lnSpc>
                <a:spcPct val="80000"/>
              </a:lnSpc>
              <a:spcBef>
                <a:spcPts val="700"/>
              </a:spcBef>
              <a:spcAft>
                <a:spcPts val="0"/>
              </a:spcAft>
              <a:buClr>
                <a:srgbClr val="993300"/>
              </a:buClr>
              <a:buSzPts val="1800"/>
              <a:buFont typeface="Arial"/>
              <a:buChar char="●"/>
            </a:pPr>
            <a:r>
              <a:rPr b="1" i="1" lang="en-US" sz="2000" u="none">
                <a:solidFill>
                  <a:schemeClr val="dk1"/>
                </a:solidFill>
                <a:latin typeface="Courier New"/>
                <a:ea typeface="Courier New"/>
                <a:cs typeface="Courier New"/>
                <a:sym typeface="Courier New"/>
              </a:rPr>
              <a:t>tail</a:t>
            </a:r>
            <a:r>
              <a:rPr b="0" i="0" lang="en-US" sz="2000" u="none">
                <a:solidFill>
                  <a:schemeClr val="dk1"/>
                </a:solidFill>
                <a:latin typeface="Times New Roman"/>
                <a:ea typeface="Times New Roman"/>
                <a:cs typeface="Times New Roman"/>
                <a:sym typeface="Times New Roman"/>
              </a:rPr>
              <a:t> command starts selecting </a:t>
            </a:r>
            <a:endParaRPr/>
          </a:p>
          <a:p>
            <a:pPr indent="-285750" lvl="1" marL="742950" rtl="0" algn="l">
              <a:lnSpc>
                <a:spcPct val="8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from line number 20 of given file </a:t>
            </a:r>
            <a:endParaRPr/>
          </a:p>
          <a:p>
            <a:pPr indent="-285750" lvl="1" marL="742950" rtl="0" algn="l">
              <a:lnSpc>
                <a:spcPct val="8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i.e. hotel.txt </a:t>
            </a:r>
            <a:endParaRPr/>
          </a:p>
          <a:p>
            <a:pPr indent="-342900" lvl="0" marL="342900" rtl="0" algn="l">
              <a:lnSpc>
                <a:spcPct val="80000"/>
              </a:lnSpc>
              <a:spcBef>
                <a:spcPts val="700"/>
              </a:spcBef>
              <a:spcAft>
                <a:spcPts val="0"/>
              </a:spcAft>
              <a:buClr>
                <a:srgbClr val="993300"/>
              </a:buClr>
              <a:buSzPts val="1710"/>
              <a:buFont typeface="Arial"/>
              <a:buChar char="●"/>
            </a:pPr>
            <a:r>
              <a:rPr b="0" i="0" lang="en-US" sz="1900" u="none">
                <a:solidFill>
                  <a:schemeClr val="dk1"/>
                </a:solidFill>
                <a:latin typeface="Times New Roman"/>
                <a:ea typeface="Times New Roman"/>
                <a:cs typeface="Times New Roman"/>
                <a:sym typeface="Times New Roman"/>
              </a:rPr>
              <a:t>and passes this lines as input to the </a:t>
            </a:r>
            <a:r>
              <a:rPr b="1" i="1" lang="en-US" sz="2000" u="none">
                <a:solidFill>
                  <a:schemeClr val="dk1"/>
                </a:solidFill>
                <a:latin typeface="Courier New"/>
                <a:ea typeface="Courier New"/>
                <a:cs typeface="Courier New"/>
                <a:sym typeface="Courier New"/>
              </a:rPr>
              <a:t>head</a:t>
            </a:r>
            <a:r>
              <a:rPr b="0" i="0" lang="en-US" sz="2000" u="none">
                <a:solidFill>
                  <a:schemeClr val="dk1"/>
                </a:solidFill>
                <a:latin typeface="Times New Roman"/>
                <a:ea typeface="Times New Roman"/>
                <a:cs typeface="Times New Roman"/>
                <a:sym typeface="Times New Roman"/>
              </a:rPr>
              <a:t>, </a:t>
            </a:r>
            <a:endParaRPr/>
          </a:p>
          <a:p>
            <a:pPr indent="-285750" lvl="1" marL="742950" rtl="0" algn="l">
              <a:lnSpc>
                <a:spcPct val="8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whose output is redirected </a:t>
            </a:r>
            <a:endParaRPr/>
          </a:p>
          <a:p>
            <a:pPr indent="-285750" lvl="1" marL="742950" rtl="0" algn="l">
              <a:lnSpc>
                <a:spcPct val="8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to the 'hlist' file.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2"/>
          <p:cNvSpPr txBox="1"/>
          <p:nvPr>
            <p:ph type="title"/>
          </p:nvPr>
        </p:nvSpPr>
        <p:spPr>
          <a:xfrm>
            <a:off x="457200" y="277812"/>
            <a:ext cx="8229600" cy="5603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800"/>
              <a:buFont typeface="Arial"/>
              <a:buNone/>
            </a:pPr>
            <a:r>
              <a:rPr b="1" i="0" lang="en-US" sz="3800" u="none">
                <a:solidFill>
                  <a:srgbClr val="006699"/>
                </a:solidFill>
                <a:latin typeface="Arial"/>
                <a:ea typeface="Arial"/>
                <a:cs typeface="Arial"/>
                <a:sym typeface="Arial"/>
              </a:rPr>
              <a:t>Filter: Examples</a:t>
            </a:r>
            <a:endParaRPr/>
          </a:p>
        </p:txBody>
      </p:sp>
      <p:sp>
        <p:nvSpPr>
          <p:cNvPr id="449" name="Google Shape;449;p32"/>
          <p:cNvSpPr txBox="1"/>
          <p:nvPr>
            <p:ph idx="1" type="body"/>
          </p:nvPr>
        </p:nvSpPr>
        <p:spPr>
          <a:xfrm>
            <a:off x="252412" y="1068387"/>
            <a:ext cx="8639175" cy="4105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Consider one more following example</a:t>
            </a:r>
            <a:br>
              <a:rPr b="0" i="0" lang="en-US" sz="2000" u="none">
                <a:solidFill>
                  <a:schemeClr val="dk1"/>
                </a:solidFill>
                <a:latin typeface="Times New Roman"/>
                <a:ea typeface="Times New Roman"/>
                <a:cs typeface="Times New Roman"/>
                <a:sym typeface="Times New Roman"/>
              </a:rPr>
            </a:br>
            <a:r>
              <a:rPr b="1" i="0" lang="en-US" sz="2000" u="none">
                <a:solidFill>
                  <a:schemeClr val="dk1"/>
                </a:solidFill>
                <a:latin typeface="Times New Roman"/>
                <a:ea typeface="Times New Roman"/>
                <a:cs typeface="Times New Roman"/>
                <a:sym typeface="Times New Roman"/>
              </a:rPr>
              <a:t>$ </a:t>
            </a:r>
            <a:r>
              <a:rPr b="1" i="1" lang="en-US" sz="2000" u="none">
                <a:solidFill>
                  <a:schemeClr val="dk1"/>
                </a:solidFill>
                <a:latin typeface="Courier New"/>
                <a:ea typeface="Courier New"/>
                <a:cs typeface="Courier New"/>
                <a:sym typeface="Courier New"/>
              </a:rPr>
              <a:t>sort</a:t>
            </a:r>
            <a:r>
              <a:rPr b="1" i="0" lang="en-US" sz="2000" u="none">
                <a:solidFill>
                  <a:schemeClr val="dk1"/>
                </a:solidFill>
                <a:latin typeface="Courier New"/>
                <a:ea typeface="Courier New"/>
                <a:cs typeface="Courier New"/>
                <a:sym typeface="Courier New"/>
              </a:rPr>
              <a:t> &lt; sname | </a:t>
            </a:r>
            <a:r>
              <a:rPr b="1" i="1" lang="en-US" sz="2000" u="none">
                <a:solidFill>
                  <a:schemeClr val="dk1"/>
                </a:solidFill>
                <a:latin typeface="Courier New"/>
                <a:ea typeface="Courier New"/>
                <a:cs typeface="Courier New"/>
                <a:sym typeface="Courier New"/>
              </a:rPr>
              <a:t>uniq</a:t>
            </a:r>
            <a:r>
              <a:rPr b="1" i="0" lang="en-US" sz="2000" u="none">
                <a:solidFill>
                  <a:schemeClr val="dk1"/>
                </a:solidFill>
                <a:latin typeface="Courier New"/>
                <a:ea typeface="Courier New"/>
                <a:cs typeface="Courier New"/>
                <a:sym typeface="Courier New"/>
              </a:rPr>
              <a:t> &gt; u_sname</a:t>
            </a:r>
            <a:endParaRPr b="0" i="0" sz="2000" u="none">
              <a:solidFill>
                <a:schemeClr val="dk1"/>
              </a:solidFill>
              <a:latin typeface="Courier New"/>
              <a:ea typeface="Courier New"/>
              <a:cs typeface="Courier New"/>
              <a:sym typeface="Courier New"/>
            </a:endParaRPr>
          </a:p>
          <a:p>
            <a:pPr indent="-342900" lvl="0" marL="342900" rtl="0" algn="l">
              <a:lnSpc>
                <a:spcPct val="100000"/>
              </a:lnSpc>
              <a:spcBef>
                <a:spcPts val="70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Here </a:t>
            </a:r>
            <a:r>
              <a:rPr b="1" i="1" lang="en-US" sz="2000" u="none">
                <a:solidFill>
                  <a:schemeClr val="dk1"/>
                </a:solidFill>
                <a:latin typeface="Courier New"/>
                <a:ea typeface="Courier New"/>
                <a:cs typeface="Courier New"/>
                <a:sym typeface="Courier New"/>
              </a:rPr>
              <a:t>uniq</a:t>
            </a:r>
            <a:r>
              <a:rPr b="0" i="0" lang="en-US" sz="2000" u="none">
                <a:solidFill>
                  <a:schemeClr val="dk1"/>
                </a:solidFill>
                <a:latin typeface="Times New Roman"/>
                <a:ea typeface="Times New Roman"/>
                <a:cs typeface="Times New Roman"/>
                <a:sym typeface="Times New Roman"/>
              </a:rPr>
              <a:t> is filter </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takes its input from </a:t>
            </a:r>
            <a:r>
              <a:rPr b="1" i="1" lang="en-US" sz="2000" u="none">
                <a:solidFill>
                  <a:schemeClr val="dk1"/>
                </a:solidFill>
                <a:latin typeface="Courier New"/>
                <a:ea typeface="Courier New"/>
                <a:cs typeface="Courier New"/>
                <a:sym typeface="Courier New"/>
              </a:rPr>
              <a:t>sort</a:t>
            </a:r>
            <a:r>
              <a:rPr b="0" i="0" lang="en-US" sz="2000" u="none">
                <a:solidFill>
                  <a:schemeClr val="dk1"/>
                </a:solidFill>
                <a:latin typeface="Times New Roman"/>
                <a:ea typeface="Times New Roman"/>
                <a:cs typeface="Times New Roman"/>
                <a:sym typeface="Times New Roman"/>
              </a:rPr>
              <a:t> command </a:t>
            </a:r>
            <a:endParaRPr/>
          </a:p>
          <a:p>
            <a:pPr indent="-285750" lvl="1" marL="742950" rtl="0" algn="l">
              <a:lnSpc>
                <a:spcPct val="10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and redirects to "u_sname" file.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3"/>
          <p:cNvSpPr txBox="1"/>
          <p:nvPr>
            <p:ph type="title"/>
          </p:nvPr>
        </p:nvSpPr>
        <p:spPr>
          <a:xfrm>
            <a:off x="457200" y="277812"/>
            <a:ext cx="8229600" cy="5603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Processing in Background</a:t>
            </a:r>
            <a:endParaRPr/>
          </a:p>
        </p:txBody>
      </p:sp>
      <p:sp>
        <p:nvSpPr>
          <p:cNvPr id="455" name="Google Shape;455;p33"/>
          <p:cNvSpPr txBox="1"/>
          <p:nvPr>
            <p:ph idx="1" type="body"/>
          </p:nvPr>
        </p:nvSpPr>
        <p:spPr>
          <a:xfrm>
            <a:off x="441325" y="933450"/>
            <a:ext cx="8229600" cy="5256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800"/>
              <a:buFont typeface="Arial"/>
              <a:buChar char="●"/>
            </a:pPr>
            <a:r>
              <a:rPr b="1" i="0" lang="en-US" sz="2000" u="none">
                <a:solidFill>
                  <a:schemeClr val="dk1"/>
                </a:solidFill>
                <a:latin typeface="Times New Roman"/>
                <a:ea typeface="Times New Roman"/>
                <a:cs typeface="Times New Roman"/>
                <a:sym typeface="Times New Roman"/>
              </a:rPr>
              <a:t>Use ampersand (&amp;) </a:t>
            </a:r>
            <a:endParaRPr/>
          </a:p>
          <a:p>
            <a:pPr indent="-285750" lvl="1" marL="742950" rtl="0" algn="l">
              <a:lnSpc>
                <a:spcPct val="90000"/>
              </a:lnSpc>
              <a:spcBef>
                <a:spcPts val="700"/>
              </a:spcBef>
              <a:spcAft>
                <a:spcPts val="0"/>
              </a:spcAft>
              <a:buClr>
                <a:srgbClr val="CC6600"/>
              </a:buClr>
              <a:buSzPts val="1600"/>
              <a:buFont typeface="Arial"/>
              <a:buChar char="●"/>
            </a:pPr>
            <a:r>
              <a:rPr b="1" i="0" lang="en-US" sz="2000" u="none">
                <a:solidFill>
                  <a:schemeClr val="dk1"/>
                </a:solidFill>
                <a:latin typeface="Times New Roman"/>
                <a:ea typeface="Times New Roman"/>
                <a:cs typeface="Times New Roman"/>
                <a:sym typeface="Times New Roman"/>
              </a:rPr>
              <a:t>at the end of command</a:t>
            </a:r>
            <a:endParaRPr/>
          </a:p>
          <a:p>
            <a:pPr indent="-342900" lvl="0" marL="342900" rtl="0" algn="l">
              <a:lnSpc>
                <a:spcPct val="90000"/>
              </a:lnSpc>
              <a:spcBef>
                <a:spcPts val="700"/>
              </a:spcBef>
              <a:spcAft>
                <a:spcPts val="0"/>
              </a:spcAft>
              <a:buClr>
                <a:srgbClr val="993300"/>
              </a:buClr>
              <a:buSzPts val="1800"/>
              <a:buFont typeface="Arial"/>
              <a:buChar char="●"/>
            </a:pPr>
            <a:r>
              <a:rPr b="1" i="0" lang="en-US" sz="2000" u="none">
                <a:solidFill>
                  <a:schemeClr val="dk1"/>
                </a:solidFill>
                <a:latin typeface="Times New Roman"/>
                <a:ea typeface="Times New Roman"/>
                <a:cs typeface="Times New Roman"/>
                <a:sym typeface="Times New Roman"/>
              </a:rPr>
              <a:t>To start the execution in background</a:t>
            </a:r>
            <a:endParaRPr/>
          </a:p>
          <a:p>
            <a:pPr indent="-285750" lvl="1" marL="742950" rtl="0" algn="l">
              <a:lnSpc>
                <a:spcPct val="90000"/>
              </a:lnSpc>
              <a:spcBef>
                <a:spcPts val="700"/>
              </a:spcBef>
              <a:spcAft>
                <a:spcPts val="0"/>
              </a:spcAft>
              <a:buClr>
                <a:srgbClr val="CC6600"/>
              </a:buClr>
              <a:buSzPts val="1600"/>
              <a:buFont typeface="Arial"/>
              <a:buChar char="●"/>
            </a:pPr>
            <a:r>
              <a:rPr b="1" i="0" lang="en-US" sz="2000" u="none">
                <a:solidFill>
                  <a:schemeClr val="dk1"/>
                </a:solidFill>
                <a:latin typeface="Times New Roman"/>
                <a:ea typeface="Times New Roman"/>
                <a:cs typeface="Times New Roman"/>
                <a:sym typeface="Times New Roman"/>
              </a:rPr>
              <a:t>and enable the user to continue his/her processing</a:t>
            </a:r>
            <a:endParaRPr/>
          </a:p>
          <a:p>
            <a:pPr indent="-285750" lvl="1" marL="742950" rtl="0" algn="l">
              <a:lnSpc>
                <a:spcPct val="90000"/>
              </a:lnSpc>
              <a:spcBef>
                <a:spcPts val="700"/>
              </a:spcBef>
              <a:spcAft>
                <a:spcPts val="0"/>
              </a:spcAft>
              <a:buClr>
                <a:srgbClr val="CC6600"/>
              </a:buClr>
              <a:buSzPts val="1600"/>
              <a:buFont typeface="Arial"/>
              <a:buChar char="●"/>
            </a:pPr>
            <a:r>
              <a:rPr b="1" i="0" lang="en-US" sz="2000" u="none">
                <a:solidFill>
                  <a:schemeClr val="dk1"/>
                </a:solidFill>
                <a:latin typeface="Times New Roman"/>
                <a:ea typeface="Times New Roman"/>
                <a:cs typeface="Times New Roman"/>
                <a:sym typeface="Times New Roman"/>
              </a:rPr>
              <a:t>during the execution of the command</a:t>
            </a:r>
            <a:endParaRPr/>
          </a:p>
          <a:p>
            <a:pPr indent="-228600" lvl="2" marL="1085850" rtl="0" algn="l">
              <a:lnSpc>
                <a:spcPct val="90000"/>
              </a:lnSpc>
              <a:spcBef>
                <a:spcPts val="700"/>
              </a:spcBef>
              <a:spcAft>
                <a:spcPts val="0"/>
              </a:spcAft>
              <a:buClr>
                <a:srgbClr val="009900"/>
              </a:buClr>
              <a:buSzPts val="1500"/>
              <a:buFont typeface="Arimo"/>
              <a:buChar char="4"/>
            </a:pPr>
            <a:r>
              <a:rPr b="1" i="0" lang="en-US" sz="2000" u="none">
                <a:solidFill>
                  <a:schemeClr val="dk1"/>
                </a:solidFill>
                <a:latin typeface="Times New Roman"/>
                <a:ea typeface="Times New Roman"/>
                <a:cs typeface="Times New Roman"/>
                <a:sym typeface="Times New Roman"/>
              </a:rPr>
              <a:t>without interrupting </a:t>
            </a:r>
            <a:endParaRPr/>
          </a:p>
          <a:p>
            <a:pPr indent="-342900" lvl="0" marL="342900" rtl="0" algn="l">
              <a:lnSpc>
                <a:spcPct val="90000"/>
              </a:lnSpc>
              <a:spcBef>
                <a:spcPts val="700"/>
              </a:spcBef>
              <a:spcAft>
                <a:spcPts val="0"/>
              </a:spcAft>
              <a:buClr>
                <a:srgbClr val="993300"/>
              </a:buClr>
              <a:buSzPts val="1800"/>
              <a:buFont typeface="Arial"/>
              <a:buChar char="●"/>
            </a:pPr>
            <a:r>
              <a:rPr b="1" i="0" lang="en-US" sz="2000" u="none">
                <a:solidFill>
                  <a:schemeClr val="dk1"/>
                </a:solidFill>
                <a:latin typeface="Times New Roman"/>
                <a:ea typeface="Times New Roman"/>
                <a:cs typeface="Times New Roman"/>
                <a:sym typeface="Times New Roman"/>
              </a:rPr>
              <a:t>$ </a:t>
            </a:r>
            <a:r>
              <a:rPr b="1" i="1" lang="en-US" sz="2000" u="none">
                <a:solidFill>
                  <a:schemeClr val="dk1"/>
                </a:solidFill>
                <a:latin typeface="Courier New"/>
                <a:ea typeface="Courier New"/>
                <a:cs typeface="Courier New"/>
                <a:sym typeface="Courier New"/>
              </a:rPr>
              <a:t>ls</a:t>
            </a:r>
            <a:r>
              <a:rPr b="1" i="0" lang="en-US" sz="2000" u="none">
                <a:solidFill>
                  <a:schemeClr val="dk1"/>
                </a:solidFill>
                <a:latin typeface="Courier New"/>
                <a:ea typeface="Courier New"/>
                <a:cs typeface="Courier New"/>
                <a:sym typeface="Courier New"/>
              </a:rPr>
              <a:t> / -R | </a:t>
            </a:r>
            <a:r>
              <a:rPr b="1" i="1" lang="en-US" sz="2000" u="none">
                <a:solidFill>
                  <a:schemeClr val="dk1"/>
                </a:solidFill>
                <a:latin typeface="Courier New"/>
                <a:ea typeface="Courier New"/>
                <a:cs typeface="Courier New"/>
                <a:sym typeface="Courier New"/>
              </a:rPr>
              <a:t>wc</a:t>
            </a:r>
            <a:r>
              <a:rPr b="1" i="0" lang="en-US" sz="2000" u="none">
                <a:solidFill>
                  <a:schemeClr val="dk1"/>
                </a:solidFill>
                <a:latin typeface="Courier New"/>
                <a:ea typeface="Courier New"/>
                <a:cs typeface="Courier New"/>
                <a:sym typeface="Courier New"/>
              </a:rPr>
              <a:t> -l</a:t>
            </a:r>
            <a:endParaRPr/>
          </a:p>
          <a:p>
            <a:pPr indent="-342900" lvl="0" marL="342900" rtl="0" algn="l">
              <a:lnSpc>
                <a:spcPct val="90000"/>
              </a:lnSpc>
              <a:spcBef>
                <a:spcPts val="70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This command will take lot of time </a:t>
            </a:r>
            <a:endParaRPr/>
          </a:p>
          <a:p>
            <a:pPr indent="-285750" lvl="1" marL="742950" rtl="0" algn="l">
              <a:lnSpc>
                <a:spcPct val="9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to search all files on your system. </a:t>
            </a:r>
            <a:endParaRPr/>
          </a:p>
          <a:p>
            <a:pPr indent="-342900" lvl="0" marL="342900" rtl="0" algn="l">
              <a:lnSpc>
                <a:spcPct val="90000"/>
              </a:lnSpc>
              <a:spcBef>
                <a:spcPts val="70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So you can run such commands</a:t>
            </a:r>
            <a:endParaRPr/>
          </a:p>
          <a:p>
            <a:pPr indent="-285750" lvl="1" marL="742950" rtl="0" algn="l">
              <a:lnSpc>
                <a:spcPct val="9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in Background or simultaneously </a:t>
            </a:r>
            <a:endParaRPr/>
          </a:p>
          <a:p>
            <a:pPr indent="-285750" lvl="1" marL="742950" rtl="0" algn="l">
              <a:lnSpc>
                <a:spcPct val="90000"/>
              </a:lnSpc>
              <a:spcBef>
                <a:spcPts val="700"/>
              </a:spcBef>
              <a:spcAft>
                <a:spcPts val="0"/>
              </a:spcAft>
              <a:buClr>
                <a:srgbClr val="CC6600"/>
              </a:buClr>
              <a:buSzPts val="1600"/>
              <a:buFont typeface="Arial"/>
              <a:buChar char="●"/>
            </a:pPr>
            <a:r>
              <a:rPr b="0" i="0" lang="en-US" sz="2000" u="none">
                <a:solidFill>
                  <a:schemeClr val="dk1"/>
                </a:solidFill>
                <a:latin typeface="Times New Roman"/>
                <a:ea typeface="Times New Roman"/>
                <a:cs typeface="Times New Roman"/>
                <a:sym typeface="Times New Roman"/>
              </a:rPr>
              <a:t>by adding the ampersand (&amp;):</a:t>
            </a:r>
            <a:endParaRPr/>
          </a:p>
          <a:p>
            <a:pPr indent="-342900" lvl="0" marL="342900" rtl="0" algn="l">
              <a:lnSpc>
                <a:spcPct val="90000"/>
              </a:lnSpc>
              <a:spcBef>
                <a:spcPts val="700"/>
              </a:spcBef>
              <a:spcAft>
                <a:spcPts val="0"/>
              </a:spcAft>
              <a:buClr>
                <a:srgbClr val="993300"/>
              </a:buClr>
              <a:buSzPts val="1800"/>
              <a:buFont typeface="Arial"/>
              <a:buChar char="●"/>
            </a:pPr>
            <a:r>
              <a:rPr b="1" i="0" lang="en-US" sz="2000" u="none">
                <a:solidFill>
                  <a:schemeClr val="dk1"/>
                </a:solidFill>
                <a:latin typeface="Times New Roman"/>
                <a:ea typeface="Times New Roman"/>
                <a:cs typeface="Times New Roman"/>
                <a:sym typeface="Times New Roman"/>
              </a:rPr>
              <a:t>$ </a:t>
            </a:r>
            <a:r>
              <a:rPr b="1" i="1" lang="en-US" sz="2000" u="none">
                <a:solidFill>
                  <a:schemeClr val="dk1"/>
                </a:solidFill>
                <a:latin typeface="Courier New"/>
                <a:ea typeface="Courier New"/>
                <a:cs typeface="Courier New"/>
                <a:sym typeface="Courier New"/>
              </a:rPr>
              <a:t>ls</a:t>
            </a:r>
            <a:r>
              <a:rPr b="1" i="0" lang="en-US" sz="2000" u="none">
                <a:solidFill>
                  <a:schemeClr val="dk1"/>
                </a:solidFill>
                <a:latin typeface="Courier New"/>
                <a:ea typeface="Courier New"/>
                <a:cs typeface="Courier New"/>
                <a:sym typeface="Courier New"/>
              </a:rPr>
              <a:t> / -R | </a:t>
            </a:r>
            <a:r>
              <a:rPr b="1" i="1" lang="en-US" sz="2000" u="none">
                <a:solidFill>
                  <a:schemeClr val="dk1"/>
                </a:solidFill>
                <a:latin typeface="Courier New"/>
                <a:ea typeface="Courier New"/>
                <a:cs typeface="Courier New"/>
                <a:sym typeface="Courier New"/>
              </a:rPr>
              <a:t>wc</a:t>
            </a:r>
            <a:r>
              <a:rPr b="1" i="0" lang="en-US" sz="2000" u="none">
                <a:solidFill>
                  <a:schemeClr val="dk1"/>
                </a:solidFill>
                <a:latin typeface="Courier New"/>
                <a:ea typeface="Courier New"/>
                <a:cs typeface="Courier New"/>
                <a:sym typeface="Courier New"/>
              </a:rPr>
              <a:t> -l&amp;</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4"/>
          <p:cNvSpPr txBox="1"/>
          <p:nvPr/>
        </p:nvSpPr>
        <p:spPr>
          <a:xfrm>
            <a:off x="6553200" y="6243637"/>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
        <p:nvSpPr>
          <p:cNvPr id="461" name="Google Shape;461;p34"/>
          <p:cNvSpPr txBox="1"/>
          <p:nvPr>
            <p:ph type="title"/>
          </p:nvPr>
        </p:nvSpPr>
        <p:spPr>
          <a:xfrm>
            <a:off x="609600" y="152400"/>
            <a:ext cx="8305800"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Commands Related With Processes</a:t>
            </a:r>
            <a:endParaRPr/>
          </a:p>
        </p:txBody>
      </p:sp>
      <p:grpSp>
        <p:nvGrpSpPr>
          <p:cNvPr id="462" name="Google Shape;462;p34"/>
          <p:cNvGrpSpPr/>
          <p:nvPr/>
        </p:nvGrpSpPr>
        <p:grpSpPr>
          <a:xfrm>
            <a:off x="228600" y="685800"/>
            <a:ext cx="8721145" cy="5924888"/>
            <a:chOff x="-2" y="-2"/>
            <a:chExt cx="5838" cy="5431"/>
          </a:xfrm>
        </p:grpSpPr>
        <p:sp>
          <p:nvSpPr>
            <p:cNvPr id="463" name="Google Shape;463;p34"/>
            <p:cNvSpPr txBox="1"/>
            <p:nvPr/>
          </p:nvSpPr>
          <p:spPr>
            <a:xfrm>
              <a:off x="-2" y="-2"/>
              <a:ext cx="5700" cy="54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464" name="Google Shape;464;p34"/>
            <p:cNvGrpSpPr/>
            <p:nvPr/>
          </p:nvGrpSpPr>
          <p:grpSpPr>
            <a:xfrm>
              <a:off x="0" y="0"/>
              <a:ext cx="5836" cy="5429"/>
              <a:chOff x="0" y="0"/>
              <a:chExt cx="5836" cy="5429"/>
            </a:xfrm>
          </p:grpSpPr>
          <p:grpSp>
            <p:nvGrpSpPr>
              <p:cNvPr id="465" name="Google Shape;465;p34"/>
              <p:cNvGrpSpPr/>
              <p:nvPr/>
            </p:nvGrpSpPr>
            <p:grpSpPr>
              <a:xfrm>
                <a:off x="0" y="0"/>
                <a:ext cx="2706" cy="306"/>
                <a:chOff x="0" y="0"/>
                <a:chExt cx="2706" cy="306"/>
              </a:xfrm>
            </p:grpSpPr>
            <p:sp>
              <p:nvSpPr>
                <p:cNvPr id="466" name="Google Shape;466;p34"/>
                <p:cNvSpPr txBox="1"/>
                <p:nvPr/>
              </p:nvSpPr>
              <p:spPr>
                <a:xfrm>
                  <a:off x="0" y="0"/>
                  <a:ext cx="2700" cy="3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467" name="Google Shape;467;p34"/>
                <p:cNvGrpSpPr/>
                <p:nvPr/>
              </p:nvGrpSpPr>
              <p:grpSpPr>
                <a:xfrm>
                  <a:off x="0" y="0"/>
                  <a:ext cx="2706" cy="306"/>
                  <a:chOff x="0" y="0"/>
                  <a:chExt cx="2706" cy="306"/>
                </a:xfrm>
              </p:grpSpPr>
              <p:sp>
                <p:nvSpPr>
                  <p:cNvPr id="468" name="Google Shape;468;p34"/>
                  <p:cNvSpPr txBox="1"/>
                  <p:nvPr/>
                </p:nvSpPr>
                <p:spPr>
                  <a:xfrm>
                    <a:off x="6" y="6"/>
                    <a:ext cx="2700" cy="3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mo"/>
                      <a:buNone/>
                    </a:pPr>
                    <a:r>
                      <a:rPr b="1" i="0" lang="en-US" sz="1400" u="none">
                        <a:solidFill>
                          <a:schemeClr val="dk1"/>
                        </a:solidFill>
                        <a:latin typeface="Arimo"/>
                        <a:ea typeface="Arimo"/>
                        <a:cs typeface="Arimo"/>
                        <a:sym typeface="Arimo"/>
                      </a:rPr>
                      <a:t>For this purpose</a:t>
                    </a:r>
                    <a:endParaRPr/>
                  </a:p>
                </p:txBody>
              </p:sp>
              <p:sp>
                <p:nvSpPr>
                  <p:cNvPr id="469" name="Google Shape;469;p34"/>
                  <p:cNvSpPr txBox="1"/>
                  <p:nvPr/>
                </p:nvSpPr>
                <p:spPr>
                  <a:xfrm>
                    <a:off x="0" y="0"/>
                    <a:ext cx="27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470" name="Google Shape;470;p34"/>
              <p:cNvGrpSpPr/>
              <p:nvPr/>
            </p:nvGrpSpPr>
            <p:grpSpPr>
              <a:xfrm>
                <a:off x="2629" y="0"/>
                <a:ext cx="1806" cy="306"/>
                <a:chOff x="2629" y="0"/>
                <a:chExt cx="1806" cy="306"/>
              </a:xfrm>
            </p:grpSpPr>
            <p:sp>
              <p:nvSpPr>
                <p:cNvPr id="471" name="Google Shape;471;p34"/>
                <p:cNvSpPr txBox="1"/>
                <p:nvPr/>
              </p:nvSpPr>
              <p:spPr>
                <a:xfrm>
                  <a:off x="2629" y="0"/>
                  <a:ext cx="1800" cy="3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472" name="Google Shape;472;p34"/>
                <p:cNvGrpSpPr/>
                <p:nvPr/>
              </p:nvGrpSpPr>
              <p:grpSpPr>
                <a:xfrm>
                  <a:off x="2629" y="0"/>
                  <a:ext cx="1806" cy="306"/>
                  <a:chOff x="2629" y="0"/>
                  <a:chExt cx="1806" cy="306"/>
                </a:xfrm>
              </p:grpSpPr>
              <p:sp>
                <p:nvSpPr>
                  <p:cNvPr id="473" name="Google Shape;473;p34"/>
                  <p:cNvSpPr txBox="1"/>
                  <p:nvPr/>
                </p:nvSpPr>
                <p:spPr>
                  <a:xfrm>
                    <a:off x="2635" y="6"/>
                    <a:ext cx="1800" cy="3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mo"/>
                      <a:buNone/>
                    </a:pPr>
                    <a:r>
                      <a:rPr b="1" i="0" lang="en-US" sz="1400" u="none">
                        <a:solidFill>
                          <a:schemeClr val="dk1"/>
                        </a:solidFill>
                        <a:latin typeface="Arimo"/>
                        <a:ea typeface="Arimo"/>
                        <a:cs typeface="Arimo"/>
                        <a:sym typeface="Arimo"/>
                      </a:rPr>
                      <a:t>Use this Command</a:t>
                    </a:r>
                    <a:endParaRPr/>
                  </a:p>
                </p:txBody>
              </p:sp>
              <p:sp>
                <p:nvSpPr>
                  <p:cNvPr id="474" name="Google Shape;474;p34"/>
                  <p:cNvSpPr txBox="1"/>
                  <p:nvPr/>
                </p:nvSpPr>
                <p:spPr>
                  <a:xfrm>
                    <a:off x="2629" y="0"/>
                    <a:ext cx="18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475" name="Google Shape;475;p34"/>
              <p:cNvGrpSpPr/>
              <p:nvPr/>
            </p:nvGrpSpPr>
            <p:grpSpPr>
              <a:xfrm>
                <a:off x="4330" y="0"/>
                <a:ext cx="1506" cy="306"/>
                <a:chOff x="4330" y="0"/>
                <a:chExt cx="1506" cy="306"/>
              </a:xfrm>
            </p:grpSpPr>
            <p:sp>
              <p:nvSpPr>
                <p:cNvPr id="476" name="Google Shape;476;p34"/>
                <p:cNvSpPr txBox="1"/>
                <p:nvPr/>
              </p:nvSpPr>
              <p:spPr>
                <a:xfrm>
                  <a:off x="4330" y="0"/>
                  <a:ext cx="1500" cy="300"/>
                </a:xfrm>
                <a:prstGeom prst="rect">
                  <a:avLst/>
                </a:prstGeom>
                <a:solidFill>
                  <a:srgbClr val="C0C0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477" name="Google Shape;477;p34"/>
                <p:cNvGrpSpPr/>
                <p:nvPr/>
              </p:nvGrpSpPr>
              <p:grpSpPr>
                <a:xfrm>
                  <a:off x="4330" y="0"/>
                  <a:ext cx="1506" cy="306"/>
                  <a:chOff x="4330" y="0"/>
                  <a:chExt cx="1506" cy="306"/>
                </a:xfrm>
              </p:grpSpPr>
              <p:sp>
                <p:nvSpPr>
                  <p:cNvPr id="478" name="Google Shape;478;p34"/>
                  <p:cNvSpPr txBox="1"/>
                  <p:nvPr/>
                </p:nvSpPr>
                <p:spPr>
                  <a:xfrm>
                    <a:off x="4336" y="6"/>
                    <a:ext cx="1500" cy="300"/>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mo"/>
                      <a:buNone/>
                    </a:pPr>
                    <a:r>
                      <a:rPr b="1" i="0" lang="en-US" sz="1400" u="none">
                        <a:solidFill>
                          <a:schemeClr val="dk1"/>
                        </a:solidFill>
                        <a:latin typeface="Arimo"/>
                        <a:ea typeface="Arimo"/>
                        <a:cs typeface="Arimo"/>
                        <a:sym typeface="Arimo"/>
                      </a:rPr>
                      <a:t>Examples</a:t>
                    </a:r>
                    <a:endParaRPr/>
                  </a:p>
                </p:txBody>
              </p:sp>
              <p:sp>
                <p:nvSpPr>
                  <p:cNvPr id="479" name="Google Shape;479;p34"/>
                  <p:cNvSpPr txBox="1"/>
                  <p:nvPr/>
                </p:nvSpPr>
                <p:spPr>
                  <a:xfrm>
                    <a:off x="4330" y="0"/>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480" name="Google Shape;480;p34"/>
              <p:cNvGrpSpPr/>
              <p:nvPr/>
            </p:nvGrpSpPr>
            <p:grpSpPr>
              <a:xfrm>
                <a:off x="0" y="403"/>
                <a:ext cx="2706" cy="306"/>
                <a:chOff x="0" y="403"/>
                <a:chExt cx="2706" cy="306"/>
              </a:xfrm>
            </p:grpSpPr>
            <p:sp>
              <p:nvSpPr>
                <p:cNvPr id="481" name="Google Shape;481;p34"/>
                <p:cNvSpPr txBox="1"/>
                <p:nvPr/>
              </p:nvSpPr>
              <p:spPr>
                <a:xfrm>
                  <a:off x="6" y="409"/>
                  <a:ext cx="27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see currently running process </a:t>
                  </a:r>
                  <a:endParaRPr/>
                </a:p>
              </p:txBody>
            </p:sp>
            <p:sp>
              <p:nvSpPr>
                <p:cNvPr id="482" name="Google Shape;482;p34"/>
                <p:cNvSpPr txBox="1"/>
                <p:nvPr/>
              </p:nvSpPr>
              <p:spPr>
                <a:xfrm>
                  <a:off x="0" y="403"/>
                  <a:ext cx="27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83" name="Google Shape;483;p34"/>
              <p:cNvGrpSpPr/>
              <p:nvPr/>
            </p:nvGrpSpPr>
            <p:grpSpPr>
              <a:xfrm>
                <a:off x="2629" y="403"/>
                <a:ext cx="1807" cy="305"/>
                <a:chOff x="2629" y="403"/>
                <a:chExt cx="1807" cy="305"/>
              </a:xfrm>
            </p:grpSpPr>
            <p:sp>
              <p:nvSpPr>
                <p:cNvPr id="484" name="Google Shape;484;p34"/>
                <p:cNvSpPr txBox="1"/>
                <p:nvPr/>
              </p:nvSpPr>
              <p:spPr>
                <a:xfrm>
                  <a:off x="2636" y="408"/>
                  <a:ext cx="18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ps</a:t>
                  </a:r>
                  <a:endParaRPr/>
                </a:p>
              </p:txBody>
            </p:sp>
            <p:sp>
              <p:nvSpPr>
                <p:cNvPr id="485" name="Google Shape;485;p34"/>
                <p:cNvSpPr txBox="1"/>
                <p:nvPr/>
              </p:nvSpPr>
              <p:spPr>
                <a:xfrm>
                  <a:off x="2629" y="403"/>
                  <a:ext cx="18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86" name="Google Shape;486;p34"/>
              <p:cNvGrpSpPr/>
              <p:nvPr/>
            </p:nvGrpSpPr>
            <p:grpSpPr>
              <a:xfrm>
                <a:off x="4330" y="403"/>
                <a:ext cx="1506" cy="305"/>
                <a:chOff x="4330" y="403"/>
                <a:chExt cx="1506" cy="305"/>
              </a:xfrm>
            </p:grpSpPr>
            <p:sp>
              <p:nvSpPr>
                <p:cNvPr id="487" name="Google Shape;487;p34"/>
                <p:cNvSpPr txBox="1"/>
                <p:nvPr/>
              </p:nvSpPr>
              <p:spPr>
                <a:xfrm>
                  <a:off x="4336" y="408"/>
                  <a:ext cx="15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ps</a:t>
                  </a:r>
                  <a:endParaRPr/>
                </a:p>
              </p:txBody>
            </p:sp>
            <p:sp>
              <p:nvSpPr>
                <p:cNvPr id="488" name="Google Shape;488;p34"/>
                <p:cNvSpPr txBox="1"/>
                <p:nvPr/>
              </p:nvSpPr>
              <p:spPr>
                <a:xfrm>
                  <a:off x="4330" y="403"/>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89" name="Google Shape;489;p34"/>
              <p:cNvGrpSpPr/>
              <p:nvPr/>
            </p:nvGrpSpPr>
            <p:grpSpPr>
              <a:xfrm>
                <a:off x="0" y="806"/>
                <a:ext cx="2706" cy="306"/>
                <a:chOff x="0" y="806"/>
                <a:chExt cx="2706" cy="306"/>
              </a:xfrm>
            </p:grpSpPr>
            <p:sp>
              <p:nvSpPr>
                <p:cNvPr id="490" name="Google Shape;490;p34"/>
                <p:cNvSpPr txBox="1"/>
                <p:nvPr/>
              </p:nvSpPr>
              <p:spPr>
                <a:xfrm>
                  <a:off x="6" y="812"/>
                  <a:ext cx="27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stop any process by PID i.e. to kill process</a:t>
                  </a:r>
                  <a:endParaRPr/>
                </a:p>
              </p:txBody>
            </p:sp>
            <p:sp>
              <p:nvSpPr>
                <p:cNvPr id="491" name="Google Shape;491;p34"/>
                <p:cNvSpPr txBox="1"/>
                <p:nvPr/>
              </p:nvSpPr>
              <p:spPr>
                <a:xfrm>
                  <a:off x="0" y="806"/>
                  <a:ext cx="27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92" name="Google Shape;492;p34"/>
              <p:cNvGrpSpPr/>
              <p:nvPr/>
            </p:nvGrpSpPr>
            <p:grpSpPr>
              <a:xfrm>
                <a:off x="2629" y="806"/>
                <a:ext cx="1807" cy="305"/>
                <a:chOff x="2629" y="806"/>
                <a:chExt cx="1807" cy="305"/>
              </a:xfrm>
            </p:grpSpPr>
            <p:sp>
              <p:nvSpPr>
                <p:cNvPr id="493" name="Google Shape;493;p34"/>
                <p:cNvSpPr txBox="1"/>
                <p:nvPr/>
              </p:nvSpPr>
              <p:spPr>
                <a:xfrm>
                  <a:off x="2636" y="811"/>
                  <a:ext cx="18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kill</a:t>
                  </a:r>
                  <a:r>
                    <a:rPr b="0" i="0" lang="en-US" sz="1200" u="none">
                      <a:solidFill>
                        <a:schemeClr val="dk1"/>
                      </a:solidFill>
                      <a:latin typeface="Courier New"/>
                      <a:ea typeface="Courier New"/>
                      <a:cs typeface="Courier New"/>
                      <a:sym typeface="Courier New"/>
                    </a:rPr>
                    <a:t>    {PID}</a:t>
                  </a:r>
                  <a:endParaRPr/>
                </a:p>
              </p:txBody>
            </p:sp>
            <p:sp>
              <p:nvSpPr>
                <p:cNvPr id="494" name="Google Shape;494;p34"/>
                <p:cNvSpPr txBox="1"/>
                <p:nvPr/>
              </p:nvSpPr>
              <p:spPr>
                <a:xfrm>
                  <a:off x="2629" y="806"/>
                  <a:ext cx="18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95" name="Google Shape;495;p34"/>
              <p:cNvGrpSpPr/>
              <p:nvPr/>
            </p:nvGrpSpPr>
            <p:grpSpPr>
              <a:xfrm>
                <a:off x="4330" y="806"/>
                <a:ext cx="1506" cy="305"/>
                <a:chOff x="4330" y="806"/>
                <a:chExt cx="1506" cy="305"/>
              </a:xfrm>
            </p:grpSpPr>
            <p:sp>
              <p:nvSpPr>
                <p:cNvPr id="496" name="Google Shape;496;p34"/>
                <p:cNvSpPr txBox="1"/>
                <p:nvPr/>
              </p:nvSpPr>
              <p:spPr>
                <a:xfrm>
                  <a:off x="4336" y="811"/>
                  <a:ext cx="15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kill</a:t>
                  </a:r>
                  <a:r>
                    <a:rPr b="0" i="0" lang="en-US" sz="1200" u="none">
                      <a:solidFill>
                        <a:schemeClr val="dk1"/>
                      </a:solidFill>
                      <a:latin typeface="Courier New"/>
                      <a:ea typeface="Courier New"/>
                      <a:cs typeface="Courier New"/>
                      <a:sym typeface="Courier New"/>
                    </a:rPr>
                    <a:t>  1012</a:t>
                  </a:r>
                  <a:endParaRPr/>
                </a:p>
              </p:txBody>
            </p:sp>
            <p:sp>
              <p:nvSpPr>
                <p:cNvPr id="497" name="Google Shape;497;p34"/>
                <p:cNvSpPr txBox="1"/>
                <p:nvPr/>
              </p:nvSpPr>
              <p:spPr>
                <a:xfrm>
                  <a:off x="4330" y="806"/>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98" name="Google Shape;498;p34"/>
              <p:cNvGrpSpPr/>
              <p:nvPr/>
            </p:nvGrpSpPr>
            <p:grpSpPr>
              <a:xfrm>
                <a:off x="0" y="1209"/>
                <a:ext cx="2706" cy="306"/>
                <a:chOff x="0" y="1209"/>
                <a:chExt cx="2706" cy="306"/>
              </a:xfrm>
            </p:grpSpPr>
            <p:sp>
              <p:nvSpPr>
                <p:cNvPr id="499" name="Google Shape;499;p34"/>
                <p:cNvSpPr txBox="1"/>
                <p:nvPr/>
              </p:nvSpPr>
              <p:spPr>
                <a:xfrm>
                  <a:off x="6" y="1215"/>
                  <a:ext cx="27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stop processes by name i.e. to kill process</a:t>
                  </a:r>
                  <a:endParaRPr/>
                </a:p>
              </p:txBody>
            </p:sp>
            <p:sp>
              <p:nvSpPr>
                <p:cNvPr id="500" name="Google Shape;500;p34"/>
                <p:cNvSpPr txBox="1"/>
                <p:nvPr/>
              </p:nvSpPr>
              <p:spPr>
                <a:xfrm>
                  <a:off x="0" y="1209"/>
                  <a:ext cx="27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01" name="Google Shape;501;p34"/>
              <p:cNvGrpSpPr/>
              <p:nvPr/>
            </p:nvGrpSpPr>
            <p:grpSpPr>
              <a:xfrm>
                <a:off x="2629" y="1209"/>
                <a:ext cx="1807" cy="306"/>
                <a:chOff x="2629" y="1209"/>
                <a:chExt cx="1807" cy="306"/>
              </a:xfrm>
            </p:grpSpPr>
            <p:sp>
              <p:nvSpPr>
                <p:cNvPr id="502" name="Google Shape;502;p34"/>
                <p:cNvSpPr txBox="1"/>
                <p:nvPr/>
              </p:nvSpPr>
              <p:spPr>
                <a:xfrm>
                  <a:off x="2636" y="1215"/>
                  <a:ext cx="18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killall</a:t>
                  </a:r>
                  <a:r>
                    <a:rPr b="0" i="0" lang="en-US" sz="1200" u="none">
                      <a:solidFill>
                        <a:schemeClr val="dk1"/>
                      </a:solidFill>
                      <a:latin typeface="Courier New"/>
                      <a:ea typeface="Courier New"/>
                      <a:cs typeface="Courier New"/>
                      <a:sym typeface="Courier New"/>
                    </a:rPr>
                    <a:t>   {Proc-name}</a:t>
                  </a:r>
                  <a:endParaRPr/>
                </a:p>
              </p:txBody>
            </p:sp>
            <p:sp>
              <p:nvSpPr>
                <p:cNvPr id="503" name="Google Shape;503;p34"/>
                <p:cNvSpPr txBox="1"/>
                <p:nvPr/>
              </p:nvSpPr>
              <p:spPr>
                <a:xfrm>
                  <a:off x="2629" y="1209"/>
                  <a:ext cx="18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04" name="Google Shape;504;p34"/>
              <p:cNvGrpSpPr/>
              <p:nvPr/>
            </p:nvGrpSpPr>
            <p:grpSpPr>
              <a:xfrm>
                <a:off x="4330" y="1209"/>
                <a:ext cx="1506" cy="306"/>
                <a:chOff x="4330" y="1209"/>
                <a:chExt cx="1506" cy="306"/>
              </a:xfrm>
            </p:grpSpPr>
            <p:sp>
              <p:nvSpPr>
                <p:cNvPr id="505" name="Google Shape;505;p34"/>
                <p:cNvSpPr txBox="1"/>
                <p:nvPr/>
              </p:nvSpPr>
              <p:spPr>
                <a:xfrm>
                  <a:off x="4336" y="1215"/>
                  <a:ext cx="15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killall</a:t>
                  </a:r>
                  <a:r>
                    <a:rPr b="0" i="0" lang="en-US" sz="1200" u="none">
                      <a:solidFill>
                        <a:schemeClr val="dk1"/>
                      </a:solidFill>
                      <a:latin typeface="Courier New"/>
                      <a:ea typeface="Courier New"/>
                      <a:cs typeface="Courier New"/>
                      <a:sym typeface="Courier New"/>
                    </a:rPr>
                    <a:t> httpd</a:t>
                  </a:r>
                  <a:endParaRPr/>
                </a:p>
              </p:txBody>
            </p:sp>
            <p:sp>
              <p:nvSpPr>
                <p:cNvPr id="506" name="Google Shape;506;p34"/>
                <p:cNvSpPr txBox="1"/>
                <p:nvPr/>
              </p:nvSpPr>
              <p:spPr>
                <a:xfrm>
                  <a:off x="4330" y="1209"/>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07" name="Google Shape;507;p34"/>
              <p:cNvGrpSpPr/>
              <p:nvPr/>
            </p:nvGrpSpPr>
            <p:grpSpPr>
              <a:xfrm>
                <a:off x="0" y="1612"/>
                <a:ext cx="2706" cy="306"/>
                <a:chOff x="0" y="1612"/>
                <a:chExt cx="2706" cy="306"/>
              </a:xfrm>
            </p:grpSpPr>
            <p:sp>
              <p:nvSpPr>
                <p:cNvPr id="508" name="Google Shape;508;p34"/>
                <p:cNvSpPr txBox="1"/>
                <p:nvPr/>
              </p:nvSpPr>
              <p:spPr>
                <a:xfrm>
                  <a:off x="6" y="1618"/>
                  <a:ext cx="27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get information about all running process</a:t>
                  </a:r>
                  <a:endParaRPr/>
                </a:p>
              </p:txBody>
            </p:sp>
            <p:sp>
              <p:nvSpPr>
                <p:cNvPr id="509" name="Google Shape;509;p34"/>
                <p:cNvSpPr txBox="1"/>
                <p:nvPr/>
              </p:nvSpPr>
              <p:spPr>
                <a:xfrm>
                  <a:off x="0" y="1612"/>
                  <a:ext cx="27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10" name="Google Shape;510;p34"/>
              <p:cNvGrpSpPr/>
              <p:nvPr/>
            </p:nvGrpSpPr>
            <p:grpSpPr>
              <a:xfrm>
                <a:off x="2629" y="1612"/>
                <a:ext cx="1807" cy="306"/>
                <a:chOff x="2629" y="1612"/>
                <a:chExt cx="1807" cy="306"/>
              </a:xfrm>
            </p:grpSpPr>
            <p:sp>
              <p:nvSpPr>
                <p:cNvPr id="511" name="Google Shape;511;p34"/>
                <p:cNvSpPr txBox="1"/>
                <p:nvPr/>
              </p:nvSpPr>
              <p:spPr>
                <a:xfrm>
                  <a:off x="2636" y="1618"/>
                  <a:ext cx="18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ps</a:t>
                  </a:r>
                  <a:r>
                    <a:rPr b="0" i="0" lang="en-US" sz="1200" u="none">
                      <a:solidFill>
                        <a:schemeClr val="dk1"/>
                      </a:solidFill>
                      <a:latin typeface="Courier New"/>
                      <a:ea typeface="Courier New"/>
                      <a:cs typeface="Courier New"/>
                      <a:sym typeface="Courier New"/>
                    </a:rPr>
                    <a:t> -ag</a:t>
                  </a:r>
                  <a:endParaRPr/>
                </a:p>
              </p:txBody>
            </p:sp>
            <p:sp>
              <p:nvSpPr>
                <p:cNvPr id="512" name="Google Shape;512;p34"/>
                <p:cNvSpPr txBox="1"/>
                <p:nvPr/>
              </p:nvSpPr>
              <p:spPr>
                <a:xfrm>
                  <a:off x="2629" y="1612"/>
                  <a:ext cx="18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13" name="Google Shape;513;p34"/>
              <p:cNvGrpSpPr/>
              <p:nvPr/>
            </p:nvGrpSpPr>
            <p:grpSpPr>
              <a:xfrm>
                <a:off x="4330" y="1612"/>
                <a:ext cx="1506" cy="306"/>
                <a:chOff x="4330" y="1612"/>
                <a:chExt cx="1506" cy="306"/>
              </a:xfrm>
            </p:grpSpPr>
            <p:sp>
              <p:nvSpPr>
                <p:cNvPr id="514" name="Google Shape;514;p34"/>
                <p:cNvSpPr txBox="1"/>
                <p:nvPr/>
              </p:nvSpPr>
              <p:spPr>
                <a:xfrm>
                  <a:off x="4336" y="1618"/>
                  <a:ext cx="15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ps</a:t>
                  </a:r>
                  <a:r>
                    <a:rPr b="0" i="0" lang="en-US" sz="1200" u="none">
                      <a:solidFill>
                        <a:schemeClr val="dk1"/>
                      </a:solidFill>
                      <a:latin typeface="Courier New"/>
                      <a:ea typeface="Courier New"/>
                      <a:cs typeface="Courier New"/>
                      <a:sym typeface="Courier New"/>
                    </a:rPr>
                    <a:t> -ag</a:t>
                  </a:r>
                  <a:endParaRPr/>
                </a:p>
              </p:txBody>
            </p:sp>
            <p:sp>
              <p:nvSpPr>
                <p:cNvPr id="515" name="Google Shape;515;p34"/>
                <p:cNvSpPr txBox="1"/>
                <p:nvPr/>
              </p:nvSpPr>
              <p:spPr>
                <a:xfrm>
                  <a:off x="4330" y="1612"/>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16" name="Google Shape;516;p34"/>
              <p:cNvGrpSpPr/>
              <p:nvPr/>
            </p:nvGrpSpPr>
            <p:grpSpPr>
              <a:xfrm>
                <a:off x="0" y="2015"/>
                <a:ext cx="2706" cy="306"/>
                <a:chOff x="0" y="2015"/>
                <a:chExt cx="2706" cy="306"/>
              </a:xfrm>
            </p:grpSpPr>
            <p:sp>
              <p:nvSpPr>
                <p:cNvPr id="517" name="Google Shape;517;p34"/>
                <p:cNvSpPr txBox="1"/>
                <p:nvPr/>
              </p:nvSpPr>
              <p:spPr>
                <a:xfrm>
                  <a:off x="6" y="2021"/>
                  <a:ext cx="27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stop all process except your shell</a:t>
                  </a:r>
                  <a:endParaRPr/>
                </a:p>
              </p:txBody>
            </p:sp>
            <p:sp>
              <p:nvSpPr>
                <p:cNvPr id="518" name="Google Shape;518;p34"/>
                <p:cNvSpPr txBox="1"/>
                <p:nvPr/>
              </p:nvSpPr>
              <p:spPr>
                <a:xfrm>
                  <a:off x="0" y="2015"/>
                  <a:ext cx="27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19" name="Google Shape;519;p34"/>
              <p:cNvGrpSpPr/>
              <p:nvPr/>
            </p:nvGrpSpPr>
            <p:grpSpPr>
              <a:xfrm>
                <a:off x="2629" y="2015"/>
                <a:ext cx="1807" cy="306"/>
                <a:chOff x="2629" y="2015"/>
                <a:chExt cx="1807" cy="306"/>
              </a:xfrm>
            </p:grpSpPr>
            <p:sp>
              <p:nvSpPr>
                <p:cNvPr id="520" name="Google Shape;520;p34"/>
                <p:cNvSpPr txBox="1"/>
                <p:nvPr/>
              </p:nvSpPr>
              <p:spPr>
                <a:xfrm>
                  <a:off x="2636" y="2021"/>
                  <a:ext cx="18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kill</a:t>
                  </a:r>
                  <a:r>
                    <a:rPr b="0" i="0" lang="en-US" sz="1200" u="none">
                      <a:solidFill>
                        <a:schemeClr val="dk1"/>
                      </a:solidFill>
                      <a:latin typeface="Courier New"/>
                      <a:ea typeface="Courier New"/>
                      <a:cs typeface="Courier New"/>
                      <a:sym typeface="Courier New"/>
                    </a:rPr>
                    <a:t> 0</a:t>
                  </a:r>
                  <a:endParaRPr/>
                </a:p>
              </p:txBody>
            </p:sp>
            <p:sp>
              <p:nvSpPr>
                <p:cNvPr id="521" name="Google Shape;521;p34"/>
                <p:cNvSpPr txBox="1"/>
                <p:nvPr/>
              </p:nvSpPr>
              <p:spPr>
                <a:xfrm>
                  <a:off x="2629" y="2015"/>
                  <a:ext cx="18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22" name="Google Shape;522;p34"/>
              <p:cNvGrpSpPr/>
              <p:nvPr/>
            </p:nvGrpSpPr>
            <p:grpSpPr>
              <a:xfrm>
                <a:off x="4330" y="2015"/>
                <a:ext cx="1506" cy="306"/>
                <a:chOff x="4330" y="2015"/>
                <a:chExt cx="1506" cy="306"/>
              </a:xfrm>
            </p:grpSpPr>
            <p:sp>
              <p:nvSpPr>
                <p:cNvPr id="523" name="Google Shape;523;p34"/>
                <p:cNvSpPr txBox="1"/>
                <p:nvPr/>
              </p:nvSpPr>
              <p:spPr>
                <a:xfrm>
                  <a:off x="4336" y="2021"/>
                  <a:ext cx="15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kill</a:t>
                  </a:r>
                  <a:r>
                    <a:rPr b="0" i="0" lang="en-US" sz="1200" u="none">
                      <a:solidFill>
                        <a:schemeClr val="dk1"/>
                      </a:solidFill>
                      <a:latin typeface="Courier New"/>
                      <a:ea typeface="Courier New"/>
                      <a:cs typeface="Courier New"/>
                      <a:sym typeface="Courier New"/>
                    </a:rPr>
                    <a:t> 0</a:t>
                  </a:r>
                  <a:endParaRPr/>
                </a:p>
              </p:txBody>
            </p:sp>
            <p:sp>
              <p:nvSpPr>
                <p:cNvPr id="524" name="Google Shape;524;p34"/>
                <p:cNvSpPr txBox="1"/>
                <p:nvPr/>
              </p:nvSpPr>
              <p:spPr>
                <a:xfrm>
                  <a:off x="4330" y="2015"/>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25" name="Google Shape;525;p34"/>
              <p:cNvGrpSpPr/>
              <p:nvPr/>
            </p:nvGrpSpPr>
            <p:grpSpPr>
              <a:xfrm>
                <a:off x="0" y="2418"/>
                <a:ext cx="2706" cy="606"/>
                <a:chOff x="0" y="2418"/>
                <a:chExt cx="2706" cy="606"/>
              </a:xfrm>
            </p:grpSpPr>
            <p:sp>
              <p:nvSpPr>
                <p:cNvPr id="526" name="Google Shape;526;p34"/>
                <p:cNvSpPr txBox="1"/>
                <p:nvPr/>
              </p:nvSpPr>
              <p:spPr>
                <a:xfrm>
                  <a:off x="6" y="2424"/>
                  <a:ext cx="27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mo"/>
                    <a:buNone/>
                  </a:pPr>
                  <a:r>
                    <a:rPr b="0" i="0" lang="en-US" sz="1200" u="none">
                      <a:solidFill>
                        <a:schemeClr val="dk1"/>
                      </a:solidFill>
                      <a:latin typeface="Arimo"/>
                      <a:ea typeface="Arimo"/>
                      <a:cs typeface="Arimo"/>
                      <a:sym typeface="Arimo"/>
                    </a:rPr>
                    <a:t>For background processing (With &amp;, use to put particular command and program in background)</a:t>
                  </a:r>
                  <a:endParaRPr/>
                </a:p>
              </p:txBody>
            </p:sp>
            <p:sp>
              <p:nvSpPr>
                <p:cNvPr id="527" name="Google Shape;527;p34"/>
                <p:cNvSpPr txBox="1"/>
                <p:nvPr/>
              </p:nvSpPr>
              <p:spPr>
                <a:xfrm>
                  <a:off x="0" y="2418"/>
                  <a:ext cx="27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28" name="Google Shape;528;p34"/>
              <p:cNvGrpSpPr/>
              <p:nvPr/>
            </p:nvGrpSpPr>
            <p:grpSpPr>
              <a:xfrm>
                <a:off x="2629" y="2418"/>
                <a:ext cx="1807" cy="606"/>
                <a:chOff x="2629" y="2418"/>
                <a:chExt cx="1807" cy="606"/>
              </a:xfrm>
            </p:grpSpPr>
            <p:sp>
              <p:nvSpPr>
                <p:cNvPr id="529" name="Google Shape;529;p34"/>
                <p:cNvSpPr txBox="1"/>
                <p:nvPr/>
              </p:nvSpPr>
              <p:spPr>
                <a:xfrm>
                  <a:off x="2636" y="2424"/>
                  <a:ext cx="18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linux-command  &amp;</a:t>
                  </a:r>
                  <a:endParaRPr/>
                </a:p>
              </p:txBody>
            </p:sp>
            <p:sp>
              <p:nvSpPr>
                <p:cNvPr id="530" name="Google Shape;530;p34"/>
                <p:cNvSpPr txBox="1"/>
                <p:nvPr/>
              </p:nvSpPr>
              <p:spPr>
                <a:xfrm>
                  <a:off x="2629" y="2418"/>
                  <a:ext cx="18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31" name="Google Shape;531;p34"/>
              <p:cNvGrpSpPr/>
              <p:nvPr/>
            </p:nvGrpSpPr>
            <p:grpSpPr>
              <a:xfrm>
                <a:off x="4330" y="2418"/>
                <a:ext cx="1506" cy="606"/>
                <a:chOff x="4330" y="2418"/>
                <a:chExt cx="1506" cy="606"/>
              </a:xfrm>
            </p:grpSpPr>
            <p:sp>
              <p:nvSpPr>
                <p:cNvPr id="532" name="Google Shape;532;p34"/>
                <p:cNvSpPr txBox="1"/>
                <p:nvPr/>
              </p:nvSpPr>
              <p:spPr>
                <a:xfrm>
                  <a:off x="4336" y="2424"/>
                  <a:ext cx="15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ls</a:t>
                  </a:r>
                  <a:r>
                    <a:rPr b="0" i="0" lang="en-US" sz="1200" u="none">
                      <a:solidFill>
                        <a:schemeClr val="dk1"/>
                      </a:solidFill>
                      <a:latin typeface="Courier New"/>
                      <a:ea typeface="Courier New"/>
                      <a:cs typeface="Courier New"/>
                      <a:sym typeface="Courier New"/>
                    </a:rPr>
                    <a:t> / -R | </a:t>
                  </a:r>
                  <a:r>
                    <a:rPr b="1" i="1" lang="en-US" sz="1200" u="none">
                      <a:solidFill>
                        <a:schemeClr val="dk1"/>
                      </a:solidFill>
                      <a:latin typeface="Courier New"/>
                      <a:ea typeface="Courier New"/>
                      <a:cs typeface="Courier New"/>
                      <a:sym typeface="Courier New"/>
                    </a:rPr>
                    <a:t>wc</a:t>
                  </a:r>
                  <a:r>
                    <a:rPr b="0" i="0" lang="en-US" sz="1200" u="none">
                      <a:solidFill>
                        <a:schemeClr val="dk1"/>
                      </a:solidFill>
                      <a:latin typeface="Courier New"/>
                      <a:ea typeface="Courier New"/>
                      <a:cs typeface="Courier New"/>
                      <a:sym typeface="Courier New"/>
                    </a:rPr>
                    <a:t> -l &amp;</a:t>
                  </a:r>
                  <a:endParaRPr/>
                </a:p>
              </p:txBody>
            </p:sp>
            <p:sp>
              <p:nvSpPr>
                <p:cNvPr id="533" name="Google Shape;533;p34"/>
                <p:cNvSpPr txBox="1"/>
                <p:nvPr/>
              </p:nvSpPr>
              <p:spPr>
                <a:xfrm>
                  <a:off x="4330" y="2418"/>
                  <a:ext cx="15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34" name="Google Shape;534;p34"/>
              <p:cNvGrpSpPr/>
              <p:nvPr/>
            </p:nvGrpSpPr>
            <p:grpSpPr>
              <a:xfrm>
                <a:off x="0" y="2936"/>
                <a:ext cx="2706" cy="606"/>
                <a:chOff x="0" y="2936"/>
                <a:chExt cx="2706" cy="606"/>
              </a:xfrm>
            </p:grpSpPr>
            <p:sp>
              <p:nvSpPr>
                <p:cNvPr id="535" name="Google Shape;535;p34"/>
                <p:cNvSpPr txBox="1"/>
                <p:nvPr/>
              </p:nvSpPr>
              <p:spPr>
                <a:xfrm>
                  <a:off x="6" y="2942"/>
                  <a:ext cx="27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display the owner of the processes along with the processes </a:t>
                  </a:r>
                  <a:r>
                    <a:rPr b="0" i="0" lang="en-US" sz="1200" u="none">
                      <a:solidFill>
                        <a:schemeClr val="dk1"/>
                      </a:solidFill>
                      <a:latin typeface="Arimo"/>
                      <a:ea typeface="Arimo"/>
                      <a:cs typeface="Arimo"/>
                      <a:sym typeface="Arimo"/>
                    </a:rPr>
                    <a:t> </a:t>
                  </a:r>
                  <a:endParaRPr/>
                </a:p>
              </p:txBody>
            </p:sp>
            <p:sp>
              <p:nvSpPr>
                <p:cNvPr id="536" name="Google Shape;536;p34"/>
                <p:cNvSpPr txBox="1"/>
                <p:nvPr/>
              </p:nvSpPr>
              <p:spPr>
                <a:xfrm>
                  <a:off x="0" y="2936"/>
                  <a:ext cx="27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37" name="Google Shape;537;p34"/>
              <p:cNvGrpSpPr/>
              <p:nvPr/>
            </p:nvGrpSpPr>
            <p:grpSpPr>
              <a:xfrm>
                <a:off x="2629" y="2936"/>
                <a:ext cx="1807" cy="606"/>
                <a:chOff x="2629" y="2936"/>
                <a:chExt cx="1807" cy="606"/>
              </a:xfrm>
            </p:grpSpPr>
            <p:sp>
              <p:nvSpPr>
                <p:cNvPr id="538" name="Google Shape;538;p34"/>
                <p:cNvSpPr txBox="1"/>
                <p:nvPr/>
              </p:nvSpPr>
              <p:spPr>
                <a:xfrm>
                  <a:off x="2636" y="2942"/>
                  <a:ext cx="18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ps</a:t>
                  </a:r>
                  <a:r>
                    <a:rPr b="0" i="0" lang="en-US" sz="1200" u="none">
                      <a:solidFill>
                        <a:schemeClr val="dk1"/>
                      </a:solidFill>
                      <a:latin typeface="Courier New"/>
                      <a:ea typeface="Courier New"/>
                      <a:cs typeface="Courier New"/>
                      <a:sym typeface="Courier New"/>
                    </a:rPr>
                    <a:t> aux</a:t>
                  </a:r>
                  <a:endParaRPr/>
                </a:p>
              </p:txBody>
            </p:sp>
            <p:sp>
              <p:nvSpPr>
                <p:cNvPr id="539" name="Google Shape;539;p34"/>
                <p:cNvSpPr txBox="1"/>
                <p:nvPr/>
              </p:nvSpPr>
              <p:spPr>
                <a:xfrm>
                  <a:off x="2629" y="2936"/>
                  <a:ext cx="18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40" name="Google Shape;540;p34"/>
              <p:cNvGrpSpPr/>
              <p:nvPr/>
            </p:nvGrpSpPr>
            <p:grpSpPr>
              <a:xfrm>
                <a:off x="4330" y="2936"/>
                <a:ext cx="1506" cy="606"/>
                <a:chOff x="4330" y="2936"/>
                <a:chExt cx="1506" cy="606"/>
              </a:xfrm>
            </p:grpSpPr>
            <p:sp>
              <p:nvSpPr>
                <p:cNvPr id="541" name="Google Shape;541;p34"/>
                <p:cNvSpPr txBox="1"/>
                <p:nvPr/>
              </p:nvSpPr>
              <p:spPr>
                <a:xfrm>
                  <a:off x="4336" y="2942"/>
                  <a:ext cx="1500" cy="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ps</a:t>
                  </a:r>
                  <a:r>
                    <a:rPr b="0" i="0" lang="en-US" sz="1200" u="none">
                      <a:solidFill>
                        <a:schemeClr val="dk1"/>
                      </a:solidFill>
                      <a:latin typeface="Courier New"/>
                      <a:ea typeface="Courier New"/>
                      <a:cs typeface="Courier New"/>
                      <a:sym typeface="Courier New"/>
                    </a:rPr>
                    <a:t> aux</a:t>
                  </a:r>
                  <a:endParaRPr/>
                </a:p>
              </p:txBody>
            </p:sp>
            <p:sp>
              <p:nvSpPr>
                <p:cNvPr id="542" name="Google Shape;542;p34"/>
                <p:cNvSpPr txBox="1"/>
                <p:nvPr/>
              </p:nvSpPr>
              <p:spPr>
                <a:xfrm>
                  <a:off x="4330" y="2936"/>
                  <a:ext cx="1500" cy="6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43" name="Google Shape;543;p34"/>
              <p:cNvGrpSpPr/>
              <p:nvPr/>
            </p:nvGrpSpPr>
            <p:grpSpPr>
              <a:xfrm>
                <a:off x="0" y="3454"/>
                <a:ext cx="2706" cy="906"/>
                <a:chOff x="0" y="3454"/>
                <a:chExt cx="2706" cy="906"/>
              </a:xfrm>
            </p:grpSpPr>
            <p:sp>
              <p:nvSpPr>
                <p:cNvPr id="544" name="Google Shape;544;p34"/>
                <p:cNvSpPr txBox="1"/>
                <p:nvPr/>
              </p:nvSpPr>
              <p:spPr>
                <a:xfrm>
                  <a:off x="6" y="3460"/>
                  <a:ext cx="2700" cy="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see if a particular process is running or not. For this purpose you have to use ps command in combination with the grep command</a:t>
                  </a:r>
                  <a:endParaRPr/>
                </a:p>
              </p:txBody>
            </p:sp>
            <p:sp>
              <p:nvSpPr>
                <p:cNvPr id="545" name="Google Shape;545;p34"/>
                <p:cNvSpPr txBox="1"/>
                <p:nvPr/>
              </p:nvSpPr>
              <p:spPr>
                <a:xfrm>
                  <a:off x="0" y="3454"/>
                  <a:ext cx="2700" cy="9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46" name="Google Shape;546;p34"/>
              <p:cNvGrpSpPr/>
              <p:nvPr/>
            </p:nvGrpSpPr>
            <p:grpSpPr>
              <a:xfrm>
                <a:off x="2629" y="3454"/>
                <a:ext cx="1807" cy="906"/>
                <a:chOff x="2629" y="3454"/>
                <a:chExt cx="1807" cy="906"/>
              </a:xfrm>
            </p:grpSpPr>
            <p:sp>
              <p:nvSpPr>
                <p:cNvPr id="547" name="Google Shape;547;p34"/>
                <p:cNvSpPr txBox="1"/>
                <p:nvPr/>
              </p:nvSpPr>
              <p:spPr>
                <a:xfrm>
                  <a:off x="2636" y="3460"/>
                  <a:ext cx="1800" cy="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ps</a:t>
                  </a:r>
                  <a:r>
                    <a:rPr b="0" i="0" lang="en-US" sz="1200" u="none">
                      <a:solidFill>
                        <a:schemeClr val="dk1"/>
                      </a:solidFill>
                      <a:latin typeface="Courier New"/>
                      <a:ea typeface="Courier New"/>
                      <a:cs typeface="Courier New"/>
                      <a:sym typeface="Courier New"/>
                    </a:rPr>
                    <a:t> ax | </a:t>
                  </a:r>
                  <a:r>
                    <a:rPr b="1" i="1" lang="en-US" sz="1200" u="none">
                      <a:solidFill>
                        <a:schemeClr val="dk1"/>
                      </a:solidFill>
                      <a:latin typeface="Courier New"/>
                      <a:ea typeface="Courier New"/>
                      <a:cs typeface="Courier New"/>
                      <a:sym typeface="Courier New"/>
                    </a:rPr>
                    <a:t>grep</a:t>
                  </a:r>
                  <a:r>
                    <a:rPr b="0" i="0" lang="en-US" sz="1200" u="none">
                      <a:solidFill>
                        <a:schemeClr val="dk1"/>
                      </a:solidFill>
                      <a:latin typeface="Courier New"/>
                      <a:ea typeface="Courier New"/>
                      <a:cs typeface="Courier New"/>
                      <a:sym typeface="Courier New"/>
                    </a:rPr>
                    <a:t>  {Proc-name}</a:t>
                  </a:r>
                  <a:endParaRPr/>
                </a:p>
              </p:txBody>
            </p:sp>
            <p:sp>
              <p:nvSpPr>
                <p:cNvPr id="548" name="Google Shape;548;p34"/>
                <p:cNvSpPr txBox="1"/>
                <p:nvPr/>
              </p:nvSpPr>
              <p:spPr>
                <a:xfrm>
                  <a:off x="2629" y="3454"/>
                  <a:ext cx="1800" cy="9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49" name="Google Shape;549;p34"/>
              <p:cNvGrpSpPr/>
              <p:nvPr/>
            </p:nvGrpSpPr>
            <p:grpSpPr>
              <a:xfrm>
                <a:off x="4330" y="3454"/>
                <a:ext cx="1506" cy="906"/>
                <a:chOff x="4330" y="3454"/>
                <a:chExt cx="1506" cy="906"/>
              </a:xfrm>
            </p:grpSpPr>
            <p:sp>
              <p:nvSpPr>
                <p:cNvPr id="550" name="Google Shape;550;p34"/>
                <p:cNvSpPr txBox="1"/>
                <p:nvPr/>
              </p:nvSpPr>
              <p:spPr>
                <a:xfrm>
                  <a:off x="4336" y="3460"/>
                  <a:ext cx="1500" cy="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mo"/>
                    <a:buNone/>
                  </a:pPr>
                  <a:r>
                    <a:rPr b="0" i="0" lang="en-US" sz="1000" u="none">
                      <a:solidFill>
                        <a:schemeClr val="dk1"/>
                      </a:solidFill>
                      <a:latin typeface="Arimo"/>
                      <a:ea typeface="Arimo"/>
                      <a:cs typeface="Arimo"/>
                      <a:sym typeface="Arimo"/>
                    </a:rPr>
                    <a:t>For e.g. you want to see whether Apache web server process is running or not then give command</a:t>
                  </a:r>
                  <a:r>
                    <a:rPr b="0" i="0" lang="en-US" sz="1400" u="none">
                      <a:solidFill>
                        <a:schemeClr val="dk1"/>
                      </a:solidFill>
                      <a:latin typeface="Arimo"/>
                      <a:ea typeface="Arimo"/>
                      <a:cs typeface="Arimo"/>
                      <a:sym typeface="Arimo"/>
                    </a:rPr>
                    <a:t> </a:t>
                  </a:r>
                  <a:endParaRPr/>
                </a:p>
                <a:p>
                  <a:pPr indent="0" lvl="0" marL="0" marR="0" rtl="0" algn="l">
                    <a:lnSpc>
                      <a:spcPct val="100000"/>
                    </a:lnSpc>
                    <a:spcBef>
                      <a:spcPts val="0"/>
                    </a:spcBef>
                    <a:spcAft>
                      <a:spcPts val="0"/>
                    </a:spcAft>
                    <a:buClr>
                      <a:schemeClr val="dk1"/>
                    </a:buClr>
                    <a:buSzPts val="1400"/>
                    <a:buFont typeface="Arimo"/>
                    <a:buNone/>
                  </a:pPr>
                  <a:r>
                    <a:rPr b="1" i="0" lang="en-US" sz="1400" u="none">
                      <a:solidFill>
                        <a:schemeClr val="dk1"/>
                      </a:solidFill>
                      <a:latin typeface="Arimo"/>
                      <a:ea typeface="Arimo"/>
                      <a:cs typeface="Arimo"/>
                      <a:sym typeface="Arimo"/>
                    </a:rPr>
                    <a:t>$ </a:t>
                  </a:r>
                  <a:r>
                    <a:rPr b="1" i="1" lang="en-US" sz="1200" u="none">
                      <a:solidFill>
                        <a:schemeClr val="dk1"/>
                      </a:solidFill>
                      <a:latin typeface="Courier New"/>
                      <a:ea typeface="Courier New"/>
                      <a:cs typeface="Courier New"/>
                      <a:sym typeface="Courier New"/>
                    </a:rPr>
                    <a:t>ps</a:t>
                  </a:r>
                  <a:r>
                    <a:rPr b="1" i="0" lang="en-US" sz="1200" u="none">
                      <a:solidFill>
                        <a:schemeClr val="dk1"/>
                      </a:solidFill>
                      <a:latin typeface="Courier New"/>
                      <a:ea typeface="Courier New"/>
                      <a:cs typeface="Courier New"/>
                      <a:sym typeface="Courier New"/>
                    </a:rPr>
                    <a:t> ax | </a:t>
                  </a:r>
                  <a:r>
                    <a:rPr b="1" i="1" lang="en-US" sz="1200" u="none">
                      <a:solidFill>
                        <a:schemeClr val="dk1"/>
                      </a:solidFill>
                      <a:latin typeface="Courier New"/>
                      <a:ea typeface="Courier New"/>
                      <a:cs typeface="Courier New"/>
                      <a:sym typeface="Courier New"/>
                    </a:rPr>
                    <a:t>grep</a:t>
                  </a:r>
                  <a:r>
                    <a:rPr b="1" i="0" lang="en-US" sz="1200" u="none">
                      <a:solidFill>
                        <a:schemeClr val="dk1"/>
                      </a:solidFill>
                      <a:latin typeface="Courier New"/>
                      <a:ea typeface="Courier New"/>
                      <a:cs typeface="Courier New"/>
                      <a:sym typeface="Courier New"/>
                    </a:rPr>
                    <a:t> httpd</a:t>
                  </a:r>
                  <a:endParaRPr/>
                </a:p>
              </p:txBody>
            </p:sp>
            <p:sp>
              <p:nvSpPr>
                <p:cNvPr id="551" name="Google Shape;551;p34"/>
                <p:cNvSpPr txBox="1"/>
                <p:nvPr/>
              </p:nvSpPr>
              <p:spPr>
                <a:xfrm>
                  <a:off x="4330" y="3454"/>
                  <a:ext cx="1500" cy="9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52" name="Google Shape;552;p34"/>
              <p:cNvGrpSpPr/>
              <p:nvPr/>
            </p:nvGrpSpPr>
            <p:grpSpPr>
              <a:xfrm>
                <a:off x="0" y="4317"/>
                <a:ext cx="2706" cy="906"/>
                <a:chOff x="0" y="4317"/>
                <a:chExt cx="2706" cy="906"/>
              </a:xfrm>
            </p:grpSpPr>
            <p:sp>
              <p:nvSpPr>
                <p:cNvPr id="553" name="Google Shape;553;p34"/>
                <p:cNvSpPr txBox="1"/>
                <p:nvPr/>
              </p:nvSpPr>
              <p:spPr>
                <a:xfrm>
                  <a:off x="6" y="4323"/>
                  <a:ext cx="2700" cy="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see currently running processes and other information like memory and CPU usage with real time updates.</a:t>
                  </a:r>
                  <a:endParaRPr/>
                </a:p>
              </p:txBody>
            </p:sp>
            <p:sp>
              <p:nvSpPr>
                <p:cNvPr id="554" name="Google Shape;554;p34"/>
                <p:cNvSpPr txBox="1"/>
                <p:nvPr/>
              </p:nvSpPr>
              <p:spPr>
                <a:xfrm>
                  <a:off x="0" y="4317"/>
                  <a:ext cx="2700" cy="9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55" name="Google Shape;555;p34"/>
              <p:cNvGrpSpPr/>
              <p:nvPr/>
            </p:nvGrpSpPr>
            <p:grpSpPr>
              <a:xfrm>
                <a:off x="2629" y="4317"/>
                <a:ext cx="1807" cy="906"/>
                <a:chOff x="2629" y="4317"/>
                <a:chExt cx="1807" cy="906"/>
              </a:xfrm>
            </p:grpSpPr>
            <p:sp>
              <p:nvSpPr>
                <p:cNvPr id="556" name="Google Shape;556;p34"/>
                <p:cNvSpPr txBox="1"/>
                <p:nvPr/>
              </p:nvSpPr>
              <p:spPr>
                <a:xfrm>
                  <a:off x="2636" y="4323"/>
                  <a:ext cx="1800" cy="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top</a:t>
                  </a:r>
                  <a:endParaRPr/>
                </a:p>
              </p:txBody>
            </p:sp>
            <p:sp>
              <p:nvSpPr>
                <p:cNvPr id="557" name="Google Shape;557;p34"/>
                <p:cNvSpPr txBox="1"/>
                <p:nvPr/>
              </p:nvSpPr>
              <p:spPr>
                <a:xfrm>
                  <a:off x="2629" y="4317"/>
                  <a:ext cx="1800" cy="9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58" name="Google Shape;558;p34"/>
              <p:cNvGrpSpPr/>
              <p:nvPr/>
            </p:nvGrpSpPr>
            <p:grpSpPr>
              <a:xfrm>
                <a:off x="4330" y="4317"/>
                <a:ext cx="1506" cy="906"/>
                <a:chOff x="4330" y="4317"/>
                <a:chExt cx="1506" cy="906"/>
              </a:xfrm>
            </p:grpSpPr>
            <p:sp>
              <p:nvSpPr>
                <p:cNvPr id="559" name="Google Shape;559;p34"/>
                <p:cNvSpPr txBox="1"/>
                <p:nvPr/>
              </p:nvSpPr>
              <p:spPr>
                <a:xfrm>
                  <a:off x="4336" y="4323"/>
                  <a:ext cx="1500" cy="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top</a:t>
                  </a:r>
                  <a:br>
                    <a:rPr b="0" i="0" lang="en-US" sz="1000" u="none">
                      <a:solidFill>
                        <a:schemeClr val="dk1"/>
                      </a:solidFill>
                      <a:latin typeface="Courier New"/>
                      <a:ea typeface="Courier New"/>
                      <a:cs typeface="Courier New"/>
                      <a:sym typeface="Courier New"/>
                    </a:rPr>
                  </a:br>
                  <a:r>
                    <a:rPr b="0" i="0" lang="en-US" sz="1000" u="none">
                      <a:solidFill>
                        <a:schemeClr val="dk1"/>
                      </a:solidFill>
                      <a:latin typeface="Courier New"/>
                      <a:ea typeface="Courier New"/>
                      <a:cs typeface="Courier New"/>
                      <a:sym typeface="Courier New"/>
                    </a:rPr>
                    <a:t>Note that to exit from top command press q.</a:t>
                  </a:r>
                  <a:endParaRPr/>
                </a:p>
              </p:txBody>
            </p:sp>
            <p:sp>
              <p:nvSpPr>
                <p:cNvPr id="560" name="Google Shape;560;p34"/>
                <p:cNvSpPr txBox="1"/>
                <p:nvPr/>
              </p:nvSpPr>
              <p:spPr>
                <a:xfrm>
                  <a:off x="4330" y="4317"/>
                  <a:ext cx="1500" cy="9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61" name="Google Shape;561;p34"/>
              <p:cNvGrpSpPr/>
              <p:nvPr/>
            </p:nvGrpSpPr>
            <p:grpSpPr>
              <a:xfrm>
                <a:off x="0" y="5123"/>
                <a:ext cx="2706" cy="306"/>
                <a:chOff x="0" y="5123"/>
                <a:chExt cx="2706" cy="306"/>
              </a:xfrm>
            </p:grpSpPr>
            <p:sp>
              <p:nvSpPr>
                <p:cNvPr id="562" name="Google Shape;562;p34"/>
                <p:cNvSpPr txBox="1"/>
                <p:nvPr/>
              </p:nvSpPr>
              <p:spPr>
                <a:xfrm>
                  <a:off x="6" y="5129"/>
                  <a:ext cx="27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mo"/>
                    <a:buNone/>
                  </a:pPr>
                  <a:r>
                    <a:rPr b="0" i="0" lang="en-US" sz="1400" u="none">
                      <a:solidFill>
                        <a:schemeClr val="dk1"/>
                      </a:solidFill>
                      <a:latin typeface="Arimo"/>
                      <a:ea typeface="Arimo"/>
                      <a:cs typeface="Arimo"/>
                      <a:sym typeface="Arimo"/>
                    </a:rPr>
                    <a:t>To display a tree of processes</a:t>
                  </a:r>
                  <a:endParaRPr/>
                </a:p>
              </p:txBody>
            </p:sp>
            <p:sp>
              <p:nvSpPr>
                <p:cNvPr id="563" name="Google Shape;563;p34"/>
                <p:cNvSpPr txBox="1"/>
                <p:nvPr/>
              </p:nvSpPr>
              <p:spPr>
                <a:xfrm>
                  <a:off x="0" y="5123"/>
                  <a:ext cx="27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64" name="Google Shape;564;p34"/>
              <p:cNvGrpSpPr/>
              <p:nvPr/>
            </p:nvGrpSpPr>
            <p:grpSpPr>
              <a:xfrm>
                <a:off x="2629" y="5123"/>
                <a:ext cx="1807" cy="306"/>
                <a:chOff x="2629" y="5123"/>
                <a:chExt cx="1807" cy="306"/>
              </a:xfrm>
            </p:grpSpPr>
            <p:sp>
              <p:nvSpPr>
                <p:cNvPr id="565" name="Google Shape;565;p34"/>
                <p:cNvSpPr txBox="1"/>
                <p:nvPr/>
              </p:nvSpPr>
              <p:spPr>
                <a:xfrm>
                  <a:off x="2636" y="5129"/>
                  <a:ext cx="18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pstree</a:t>
                  </a:r>
                  <a:endParaRPr/>
                </a:p>
              </p:txBody>
            </p:sp>
            <p:sp>
              <p:nvSpPr>
                <p:cNvPr id="566" name="Google Shape;566;p34"/>
                <p:cNvSpPr txBox="1"/>
                <p:nvPr/>
              </p:nvSpPr>
              <p:spPr>
                <a:xfrm>
                  <a:off x="2629" y="5123"/>
                  <a:ext cx="18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567" name="Google Shape;567;p34"/>
              <p:cNvGrpSpPr/>
              <p:nvPr/>
            </p:nvGrpSpPr>
            <p:grpSpPr>
              <a:xfrm>
                <a:off x="4330" y="5123"/>
                <a:ext cx="1506" cy="306"/>
                <a:chOff x="4330" y="5123"/>
                <a:chExt cx="1506" cy="306"/>
              </a:xfrm>
            </p:grpSpPr>
            <p:sp>
              <p:nvSpPr>
                <p:cNvPr id="568" name="Google Shape;568;p34"/>
                <p:cNvSpPr txBox="1"/>
                <p:nvPr/>
              </p:nvSpPr>
              <p:spPr>
                <a:xfrm>
                  <a:off x="4336" y="5129"/>
                  <a:ext cx="1500" cy="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1" lang="en-US" sz="1200" u="none">
                      <a:solidFill>
                        <a:schemeClr val="dk1"/>
                      </a:solidFill>
                      <a:latin typeface="Courier New"/>
                      <a:ea typeface="Courier New"/>
                      <a:cs typeface="Courier New"/>
                      <a:sym typeface="Courier New"/>
                    </a:rPr>
                    <a:t>pstree</a:t>
                  </a:r>
                  <a:endParaRPr/>
                </a:p>
              </p:txBody>
            </p:sp>
            <p:sp>
              <p:nvSpPr>
                <p:cNvPr id="569" name="Google Shape;569;p34"/>
                <p:cNvSpPr txBox="1"/>
                <p:nvPr/>
              </p:nvSpPr>
              <p:spPr>
                <a:xfrm>
                  <a:off x="4330" y="5123"/>
                  <a:ext cx="1500" cy="30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674687" y="228600"/>
            <a:ext cx="7772400"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Shell History</a:t>
            </a:r>
            <a:endParaRPr/>
          </a:p>
        </p:txBody>
      </p:sp>
      <p:sp>
        <p:nvSpPr>
          <p:cNvPr id="90" name="Google Shape;90;p3"/>
          <p:cNvSpPr txBox="1"/>
          <p:nvPr>
            <p:ph idx="1" type="body"/>
          </p:nvPr>
        </p:nvSpPr>
        <p:spPr>
          <a:xfrm>
            <a:off x="674687" y="1066800"/>
            <a:ext cx="2667000" cy="3429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There are many choices for shells</a:t>
            </a:r>
            <a:endParaRPr/>
          </a:p>
          <a:p>
            <a:pPr indent="-228600" lvl="0" marL="342900" rtl="0" algn="l">
              <a:lnSpc>
                <a:spcPct val="100000"/>
              </a:lnSpc>
              <a:spcBef>
                <a:spcPts val="700"/>
              </a:spcBef>
              <a:spcAft>
                <a:spcPts val="0"/>
              </a:spcAft>
              <a:buClr>
                <a:srgbClr val="993300"/>
              </a:buClr>
              <a:buSzPts val="18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70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Shell features evolved as UNIX grew</a:t>
            </a:r>
            <a:endParaRPr/>
          </a:p>
        </p:txBody>
      </p:sp>
      <p:pic>
        <p:nvPicPr>
          <p:cNvPr id="91" name="Google Shape;91;p3"/>
          <p:cNvPicPr preferRelativeResize="0"/>
          <p:nvPr/>
        </p:nvPicPr>
        <p:blipFill rotWithShape="1">
          <a:blip r:embed="rId3">
            <a:alphaModFix/>
          </a:blip>
          <a:srcRect b="0" l="0" r="0" t="0"/>
          <a:stretch/>
        </p:blipFill>
        <p:spPr>
          <a:xfrm>
            <a:off x="3657600" y="914400"/>
            <a:ext cx="4789487" cy="56022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bash control structures</a:t>
            </a:r>
            <a:endParaRPr/>
          </a:p>
        </p:txBody>
      </p:sp>
      <p:sp>
        <p:nvSpPr>
          <p:cNvPr id="575" name="Google Shape;575;p35"/>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if-then-else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case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loops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for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while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until</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select</a:t>
            </a:r>
            <a:endParaRPr/>
          </a:p>
        </p:txBody>
      </p:sp>
      <p:sp>
        <p:nvSpPr>
          <p:cNvPr id="576" name="Google Shape;576;p35"/>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if statement</a:t>
            </a:r>
            <a:endParaRPr/>
          </a:p>
        </p:txBody>
      </p:sp>
      <p:sp>
        <p:nvSpPr>
          <p:cNvPr id="582" name="Google Shape;582;p36"/>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if command</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then</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	statements</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fi</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statements are executed only if </a:t>
            </a:r>
            <a:r>
              <a:rPr b="1" i="0" lang="en-US" sz="1800" u="none">
                <a:solidFill>
                  <a:schemeClr val="dk1"/>
                </a:solidFill>
                <a:latin typeface="Courier New"/>
                <a:ea typeface="Courier New"/>
                <a:cs typeface="Courier New"/>
                <a:sym typeface="Courier New"/>
              </a:rPr>
              <a:t>command</a:t>
            </a:r>
            <a:r>
              <a:rPr b="0" i="0" lang="en-US" sz="1800" u="none">
                <a:solidFill>
                  <a:schemeClr val="dk1"/>
                </a:solidFill>
                <a:latin typeface="Times New Roman"/>
                <a:ea typeface="Times New Roman"/>
                <a:cs typeface="Times New Roman"/>
                <a:sym typeface="Times New Roman"/>
              </a:rPr>
              <a:t> succeeds, i.e. has return status “0”</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SzPts val="1620"/>
              <a:buChar char="●"/>
            </a:pPr>
            <a:r>
              <a:rPr lang="en-US"/>
              <a:t>if condition which is used for decision making in shell script, If given condition is true then command1 is executed.</a:t>
            </a:r>
            <a:br>
              <a:rPr lang="en-US"/>
            </a:br>
            <a:r>
              <a:rPr lang="en-US"/>
              <a:t>Syntax:</a:t>
            </a:r>
            <a:endParaRPr/>
          </a:p>
          <a:p>
            <a:pPr indent="-342900" lvl="0" marL="342900" marR="0" rtl="0" algn="l">
              <a:lnSpc>
                <a:spcPct val="100000"/>
              </a:lnSpc>
              <a:spcBef>
                <a:spcPts val="630"/>
              </a:spcBef>
              <a:spcAft>
                <a:spcPts val="0"/>
              </a:spcAft>
              <a:buSzPts val="1620"/>
              <a:buChar char="●"/>
            </a:pPr>
            <a:r>
              <a:rPr lang="en-US"/>
              <a:t>if condition then command1 if condition is true or if exit status of condition is 0 (zero) ... ... fi</a:t>
            </a:r>
            <a:endParaRPr/>
          </a:p>
          <a:p>
            <a:pPr indent="-342900" lvl="0" marL="342900" marR="0" rtl="0" algn="l">
              <a:lnSpc>
                <a:spcPct val="100000"/>
              </a:lnSpc>
              <a:spcBef>
                <a:spcPts val="630"/>
              </a:spcBef>
              <a:spcAft>
                <a:spcPts val="0"/>
              </a:spcAft>
              <a:buSzPts val="1620"/>
              <a:buChar char="●"/>
            </a:pPr>
            <a:r>
              <a:t/>
            </a:r>
            <a:endParaRPr/>
          </a:p>
        </p:txBody>
      </p:sp>
      <p:sp>
        <p:nvSpPr>
          <p:cNvPr id="583" name="Google Shape;583;p36"/>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test command</a:t>
            </a:r>
            <a:endParaRPr/>
          </a:p>
        </p:txBody>
      </p:sp>
      <p:sp>
        <p:nvSpPr>
          <p:cNvPr id="592" name="Google Shape;592;p37"/>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Syntax:</a:t>
            </a:r>
            <a:r>
              <a:rPr b="0" i="0" lang="en-US" sz="18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test expression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 expression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evaluates ‘expression’ and returns true or false</a:t>
            </a:r>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Example: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if test –w "$1"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then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"file $1 is write-able"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fi</a:t>
            </a:r>
            <a:endParaRPr/>
          </a:p>
        </p:txBody>
      </p:sp>
      <p:sp>
        <p:nvSpPr>
          <p:cNvPr id="593" name="Google Shape;593;p37"/>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simple if statement</a:t>
            </a:r>
            <a:endParaRPr/>
          </a:p>
        </p:txBody>
      </p:sp>
      <p:sp>
        <p:nvSpPr>
          <p:cNvPr id="599" name="Google Shape;599;p38"/>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if [ condition ]; then</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	statements</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fi</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executes the statements only if </a:t>
            </a:r>
            <a:r>
              <a:rPr b="1" i="0" lang="en-US" sz="1800" u="none">
                <a:solidFill>
                  <a:schemeClr val="dk1"/>
                </a:solidFill>
                <a:latin typeface="Courier New"/>
                <a:ea typeface="Courier New"/>
                <a:cs typeface="Courier New"/>
                <a:sym typeface="Courier New"/>
              </a:rPr>
              <a:t>condition</a:t>
            </a:r>
            <a:r>
              <a:rPr b="0" i="0" lang="en-US" sz="1800" u="none">
                <a:solidFill>
                  <a:schemeClr val="dk1"/>
                </a:solidFill>
                <a:latin typeface="Times New Roman"/>
                <a:ea typeface="Times New Roman"/>
                <a:cs typeface="Times New Roman"/>
                <a:sym typeface="Times New Roman"/>
              </a:rPr>
              <a:t> is true</a:t>
            </a:r>
            <a:endParaRPr/>
          </a:p>
        </p:txBody>
      </p:sp>
      <p:sp>
        <p:nvSpPr>
          <p:cNvPr id="600" name="Google Shape;600;p38"/>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if-then-else statement</a:t>
            </a:r>
            <a:endParaRPr/>
          </a:p>
        </p:txBody>
      </p:sp>
      <p:sp>
        <p:nvSpPr>
          <p:cNvPr id="606" name="Google Shape;606;p39"/>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if [ condition ]; then</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		statements-1</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else</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  statements-2</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fi</a:t>
            </a:r>
            <a:endParaRPr/>
          </a:p>
          <a:p>
            <a:pPr indent="-194309" lvl="1" marL="742950"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executes statements-1 if condition is true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executes statements-2 if condition is false</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240030" lvl="0" marL="342900" marR="0" rtl="0" algn="l">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p:txBody>
      </p:sp>
      <p:sp>
        <p:nvSpPr>
          <p:cNvPr id="607" name="Google Shape;607;p39"/>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if…statement</a:t>
            </a:r>
            <a:endParaRPr/>
          </a:p>
        </p:txBody>
      </p:sp>
      <p:sp>
        <p:nvSpPr>
          <p:cNvPr id="613" name="Google Shape;613;p40"/>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if [ condition ]; then</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	  statements</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elif [ condition ]; then </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    statement</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else</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    statements </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fi</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The word </a:t>
            </a:r>
            <a:r>
              <a:rPr b="1" i="0" lang="en-US" sz="1800" u="none">
                <a:solidFill>
                  <a:schemeClr val="dk1"/>
                </a:solidFill>
                <a:latin typeface="Courier New"/>
                <a:ea typeface="Courier New"/>
                <a:cs typeface="Courier New"/>
                <a:sym typeface="Courier New"/>
              </a:rPr>
              <a:t>elif</a:t>
            </a:r>
            <a:r>
              <a:rPr b="0" i="0" lang="en-US" sz="1800" u="none">
                <a:solidFill>
                  <a:schemeClr val="dk1"/>
                </a:solidFill>
                <a:latin typeface="Times New Roman"/>
                <a:ea typeface="Times New Roman"/>
                <a:cs typeface="Times New Roman"/>
                <a:sym typeface="Times New Roman"/>
              </a:rPr>
              <a:t> stands for “else if”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It is part of the if statement and cannot be used by itself</a:t>
            </a:r>
            <a:endParaRPr/>
          </a:p>
        </p:txBody>
      </p:sp>
      <p:sp>
        <p:nvSpPr>
          <p:cNvPr id="614" name="Google Shape;614;p40"/>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Compound logical expressions</a:t>
            </a:r>
            <a:endParaRPr/>
          </a:p>
        </p:txBody>
      </p:sp>
      <p:sp>
        <p:nvSpPr>
          <p:cNvPr id="620" name="Google Shape;620;p41"/>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Times New Roman"/>
                <a:ea typeface="Times New Roman"/>
                <a:cs typeface="Times New Roman"/>
                <a:sym typeface="Times New Roman"/>
              </a:rPr>
              <a:t>	          not</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&amp;&amp;</a:t>
            </a:r>
            <a:r>
              <a:rPr b="0" i="0" lang="en-US" sz="1800" u="none">
                <a:solidFill>
                  <a:schemeClr val="dk1"/>
                </a:solidFill>
                <a:latin typeface="Times New Roman"/>
                <a:ea typeface="Times New Roman"/>
                <a:cs typeface="Times New Roman"/>
                <a:sym typeface="Times New Roman"/>
              </a:rPr>
              <a:t>		and</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Times New Roman"/>
                <a:ea typeface="Times New Roman"/>
                <a:cs typeface="Times New Roman"/>
                <a:sym typeface="Times New Roman"/>
              </a:rPr>
              <a:t>		or</a:t>
            </a:r>
            <a:endParaRPr/>
          </a:p>
        </p:txBody>
      </p:sp>
      <p:sp>
        <p:nvSpPr>
          <p:cNvPr id="621" name="Google Shape;621;p41"/>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622" name="Google Shape;622;p41"/>
          <p:cNvSpPr txBox="1"/>
          <p:nvPr/>
        </p:nvSpPr>
        <p:spPr>
          <a:xfrm>
            <a:off x="3886200" y="1371600"/>
            <a:ext cx="3163887"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sng">
                <a:solidFill>
                  <a:schemeClr val="dk1"/>
                </a:solidFill>
                <a:latin typeface="Times New Roman"/>
                <a:ea typeface="Times New Roman"/>
                <a:cs typeface="Times New Roman"/>
                <a:sym typeface="Times New Roman"/>
              </a:rPr>
              <a:t>and, or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must be enclosed within</a:t>
            </a:r>
            <a:endParaRPr/>
          </a:p>
          <a:p>
            <a:pPr indent="0" lvl="0" marL="0" marR="0" rtl="0" algn="l">
              <a:lnSpc>
                <a:spcPct val="100000"/>
              </a:lnSpc>
              <a:spcBef>
                <a:spcPts val="0"/>
              </a:spcBef>
              <a:spcAft>
                <a:spcPts val="0"/>
              </a:spcAft>
              <a:buClr>
                <a:schemeClr val="dk1"/>
              </a:buClr>
              <a:buSzPts val="2400"/>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623" name="Google Shape;623;p41"/>
          <p:cNvSpPr/>
          <p:nvPr/>
        </p:nvSpPr>
        <p:spPr>
          <a:xfrm>
            <a:off x="2895600" y="1371600"/>
            <a:ext cx="384175" cy="1447800"/>
          </a:xfrm>
          <a:prstGeom prst="rightBrace">
            <a:avLst>
              <a:gd fmla="val 477" name="adj1"/>
              <a:gd fmla="val 50000" name="adj2"/>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Relational Operators</a:t>
            </a:r>
            <a:endParaRPr/>
          </a:p>
        </p:txBody>
      </p:sp>
      <p:graphicFrame>
        <p:nvGraphicFramePr>
          <p:cNvPr id="629" name="Google Shape;629;p42"/>
          <p:cNvGraphicFramePr/>
          <p:nvPr/>
        </p:nvGraphicFramePr>
        <p:xfrm>
          <a:off x="762000" y="1295400"/>
          <a:ext cx="3000000" cy="3000000"/>
        </p:xfrm>
        <a:graphic>
          <a:graphicData uri="http://schemas.openxmlformats.org/drawingml/2006/table">
            <a:tbl>
              <a:tblPr>
                <a:noFill/>
                <a:tableStyleId>{5A44109A-FFA2-4930-BF5E-65C076955000}</a:tableStyleId>
              </a:tblPr>
              <a:tblGrid>
                <a:gridCol w="3657600"/>
                <a:gridCol w="1447800"/>
                <a:gridCol w="1524000"/>
              </a:tblGrid>
              <a:tr h="461950">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Meaning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Numeric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c>
                  <a:txBody>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String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Greater than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r>
              <a:tr h="4556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Greater than or equal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Less than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Less than or equal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Equal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or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Not equal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str1 is less than str2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str1 &lt; str2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str1 is greater str2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str1 &gt; str2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String length is greater than zero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999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 str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String length is zero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0999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-z str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e6881f579f_0_122"/>
          <p:cNvSpPr txBox="1"/>
          <p:nvPr>
            <p:ph type="title"/>
          </p:nvPr>
        </p:nvSpPr>
        <p:spPr>
          <a:xfrm>
            <a:off x="457200" y="277812"/>
            <a:ext cx="82296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lang="en-US"/>
              <a:t>Execute the following</a:t>
            </a:r>
            <a:endParaRPr/>
          </a:p>
        </p:txBody>
      </p:sp>
      <p:sp>
        <p:nvSpPr>
          <p:cNvPr id="635" name="Google Shape;635;ge6881f579f_0_122"/>
          <p:cNvSpPr txBox="1"/>
          <p:nvPr>
            <p:ph idx="1" type="body"/>
          </p:nvPr>
        </p:nvSpPr>
        <p:spPr>
          <a:xfrm>
            <a:off x="384175" y="1163637"/>
            <a:ext cx="8229600" cy="4530600"/>
          </a:xfrm>
          <a:prstGeom prst="rect">
            <a:avLst/>
          </a:prstGeom>
          <a:noFill/>
          <a:ln>
            <a:noFill/>
          </a:ln>
        </p:spPr>
        <p:txBody>
          <a:bodyPr anchorCtr="0" anchor="t" bIns="45700" lIns="91425" spcFirstLastPara="1" rIns="91425" wrap="square" tIns="45700">
            <a:noAutofit/>
          </a:bodyPr>
          <a:lstStyle/>
          <a:p>
            <a:pPr indent="-367030" lvl="0" marL="342900" rtl="0" algn="l">
              <a:spcBef>
                <a:spcPts val="0"/>
              </a:spcBef>
              <a:spcAft>
                <a:spcPts val="0"/>
              </a:spcAft>
              <a:buClr>
                <a:schemeClr val="dk1"/>
              </a:buClr>
              <a:buSzPts val="2000"/>
              <a:buFont typeface="Times New Roman"/>
              <a:buChar char="●"/>
            </a:pPr>
            <a:r>
              <a:rPr lang="en-US" sz="2000"/>
              <a:t># Script to see whether argument is positive</a:t>
            </a:r>
            <a:br>
              <a:rPr lang="en-US" sz="2000"/>
            </a:br>
            <a:r>
              <a:rPr lang="en-US" sz="2000"/>
              <a:t>if test $1 -gt 0</a:t>
            </a:r>
            <a:br>
              <a:rPr lang="en-US" sz="2000"/>
            </a:br>
            <a:r>
              <a:rPr lang="en-US" sz="2000"/>
              <a:t>then</a:t>
            </a:r>
            <a:br>
              <a:rPr lang="en-US" sz="2000"/>
            </a:br>
            <a:r>
              <a:rPr lang="en-US" sz="2000"/>
              <a:t>echo "$1 number is positive"</a:t>
            </a:r>
            <a:br>
              <a:rPr lang="en-US" sz="2000"/>
            </a:br>
            <a:r>
              <a:rPr lang="en-US" sz="2000"/>
              <a:t>fi</a:t>
            </a:r>
            <a:endParaRPr sz="2000"/>
          </a:p>
          <a:p>
            <a:pPr indent="0" lvl="0" marL="0" rtl="0" algn="l">
              <a:spcBef>
                <a:spcPts val="0"/>
              </a:spcBef>
              <a:spcAft>
                <a:spcPts val="0"/>
              </a:spcAft>
              <a:buNone/>
            </a:pPr>
            <a:r>
              <a:rPr lang="en-US" sz="2000"/>
              <a:t>-----------------------------</a:t>
            </a:r>
            <a:endParaRPr sz="2000"/>
          </a:p>
          <a:p>
            <a:pPr indent="-342900" lvl="0" marL="342900" rtl="0" algn="l">
              <a:spcBef>
                <a:spcPts val="630"/>
              </a:spcBef>
              <a:spcAft>
                <a:spcPts val="0"/>
              </a:spcAft>
              <a:buSzPts val="1620"/>
              <a:buChar char="●"/>
            </a:pPr>
            <a:r>
              <a:rPr lang="en-US"/>
              <a:t>if cat $1</a:t>
            </a:r>
            <a:br>
              <a:rPr lang="en-US"/>
            </a:br>
            <a:r>
              <a:rPr lang="en-US"/>
              <a:t>then</a:t>
            </a:r>
            <a:br>
              <a:rPr lang="en-US"/>
            </a:br>
            <a:r>
              <a:rPr lang="en-US"/>
              <a:t>echo -e "\n\nFile $1, found and echoed”</a:t>
            </a:r>
            <a:br>
              <a:rPr lang="en-US"/>
            </a:br>
            <a:r>
              <a:rPr lang="en-US"/>
              <a:t>fi</a:t>
            </a:r>
            <a:endParaRPr/>
          </a:p>
          <a:p>
            <a:pPr indent="-367030" lvl="0" marL="342900" rtl="0" algn="l">
              <a:spcBef>
                <a:spcPts val="0"/>
              </a:spcBef>
              <a:spcAft>
                <a:spcPts val="0"/>
              </a:spcAft>
              <a:buSzPts val="2000"/>
              <a:buChar char="●"/>
            </a:pPr>
            <a:r>
              <a:t/>
            </a:r>
            <a:endParaRPr sz="2000"/>
          </a:p>
          <a:p>
            <a:pPr indent="-342900" lvl="0" marL="342900" rtl="0" algn="l">
              <a:spcBef>
                <a:spcPts val="640"/>
              </a:spcBef>
              <a:spcAft>
                <a:spcPts val="0"/>
              </a:spcAft>
              <a:buNone/>
            </a:pPr>
            <a:r>
              <a:t/>
            </a:r>
            <a:endParaRPr b="1" sz="2000">
              <a:latin typeface="Courier New"/>
              <a:ea typeface="Courier New"/>
              <a:cs typeface="Courier New"/>
              <a:sym typeface="Courier New"/>
            </a:endParaRPr>
          </a:p>
        </p:txBody>
      </p:sp>
      <p:sp>
        <p:nvSpPr>
          <p:cNvPr id="636" name="Google Shape;636;ge6881f579f_0_122"/>
          <p:cNvSpPr txBox="1"/>
          <p:nvPr/>
        </p:nvSpPr>
        <p:spPr>
          <a:xfrm>
            <a:off x="8534400" y="5734050"/>
            <a:ext cx="609600" cy="52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ge6881f579f_0_128"/>
          <p:cNvSpPr txBox="1"/>
          <p:nvPr>
            <p:ph type="title"/>
          </p:nvPr>
        </p:nvSpPr>
        <p:spPr>
          <a:xfrm>
            <a:off x="457200" y="277812"/>
            <a:ext cx="82296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lang="en-US"/>
              <a:t>Execute the following</a:t>
            </a:r>
            <a:endParaRPr/>
          </a:p>
        </p:txBody>
      </p:sp>
      <p:sp>
        <p:nvSpPr>
          <p:cNvPr id="642" name="Google Shape;642;ge6881f579f_0_128"/>
          <p:cNvSpPr txBox="1"/>
          <p:nvPr>
            <p:ph idx="1" type="body"/>
          </p:nvPr>
        </p:nvSpPr>
        <p:spPr>
          <a:xfrm>
            <a:off x="384175" y="1163637"/>
            <a:ext cx="8229600" cy="4530600"/>
          </a:xfrm>
          <a:prstGeom prst="rect">
            <a:avLst/>
          </a:prstGeom>
          <a:noFill/>
          <a:ln>
            <a:noFill/>
          </a:ln>
        </p:spPr>
        <p:txBody>
          <a:bodyPr anchorCtr="0" anchor="t" bIns="45700" lIns="91425" spcFirstLastPara="1" rIns="91425" wrap="square" tIns="45700">
            <a:noAutofit/>
          </a:bodyPr>
          <a:lstStyle/>
          <a:p>
            <a:pPr indent="-266700" lvl="0" marL="342900" rtl="0" algn="l">
              <a:spcBef>
                <a:spcPts val="0"/>
              </a:spcBef>
              <a:spcAft>
                <a:spcPts val="0"/>
              </a:spcAft>
              <a:buClr>
                <a:schemeClr val="dk1"/>
              </a:buClr>
              <a:buSzPts val="2000"/>
              <a:buFont typeface="Times New Roman"/>
              <a:buChar char="•"/>
            </a:pPr>
            <a:r>
              <a:rPr lang="en-US" sz="2000"/>
              <a:t>if test $1 -gt 0</a:t>
            </a:r>
            <a:br>
              <a:rPr lang="en-US" sz="2000"/>
            </a:br>
            <a:r>
              <a:rPr lang="en-US" sz="2000"/>
              <a:t>then</a:t>
            </a:r>
            <a:br>
              <a:rPr lang="en-US" sz="2000"/>
            </a:br>
            <a:r>
              <a:rPr lang="en-US" sz="2000"/>
              <a:t>echo "$1 number is positive"</a:t>
            </a:r>
            <a:br>
              <a:rPr lang="en-US" sz="2000"/>
            </a:br>
            <a:r>
              <a:rPr lang="en-US" sz="2000"/>
              <a:t>else</a:t>
            </a:r>
            <a:br>
              <a:rPr lang="en-US" sz="2000"/>
            </a:br>
            <a:r>
              <a:rPr lang="en-US" sz="2000"/>
              <a:t>echo "$1 number is negative"</a:t>
            </a:r>
            <a:br>
              <a:rPr lang="en-US" sz="2000"/>
            </a:br>
            <a:r>
              <a:rPr lang="en-US" sz="2000"/>
              <a:t>fi</a:t>
            </a:r>
            <a:endParaRPr sz="2000"/>
          </a:p>
          <a:p>
            <a:pPr indent="-266700" lvl="0" marL="342900" rtl="0" algn="l">
              <a:spcBef>
                <a:spcPts val="640"/>
              </a:spcBef>
              <a:spcAft>
                <a:spcPts val="0"/>
              </a:spcAft>
              <a:buClr>
                <a:schemeClr val="dk1"/>
              </a:buClr>
              <a:buSzPts val="2000"/>
              <a:buFont typeface="Times New Roman"/>
              <a:buChar char="•"/>
            </a:pPr>
            <a:r>
              <a:rPr lang="en-US" sz="2000"/>
              <a:t>Nested if else and </a:t>
            </a:r>
            <a:r>
              <a:rPr b="1" lang="en-US" sz="2000"/>
              <a:t>Multilevel if-then-else </a:t>
            </a:r>
            <a:r>
              <a:rPr lang="en-US" sz="2000"/>
              <a:t>is also supported. </a:t>
            </a:r>
            <a:endParaRPr sz="2000"/>
          </a:p>
          <a:p>
            <a:pPr indent="-342900" lvl="0" marL="342900" rtl="0" algn="l">
              <a:spcBef>
                <a:spcPts val="640"/>
              </a:spcBef>
              <a:spcAft>
                <a:spcPts val="0"/>
              </a:spcAft>
              <a:buNone/>
            </a:pPr>
            <a:r>
              <a:t/>
            </a:r>
            <a:endParaRPr sz="3200"/>
          </a:p>
          <a:p>
            <a:pPr indent="-342900" lvl="0" marL="342900" rtl="0" algn="l">
              <a:spcBef>
                <a:spcPts val="640"/>
              </a:spcBef>
              <a:spcAft>
                <a:spcPts val="0"/>
              </a:spcAft>
              <a:buNone/>
            </a:pPr>
            <a:r>
              <a:t/>
            </a:r>
            <a:endParaRPr sz="2000"/>
          </a:p>
        </p:txBody>
      </p:sp>
      <p:sp>
        <p:nvSpPr>
          <p:cNvPr id="643" name="Google Shape;643;ge6881f579f_0_128"/>
          <p:cNvSpPr txBox="1"/>
          <p:nvPr/>
        </p:nvSpPr>
        <p:spPr>
          <a:xfrm>
            <a:off x="8534400" y="5734050"/>
            <a:ext cx="609600" cy="52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lang="en-US"/>
              <a:t>Different types of Shells</a:t>
            </a:r>
            <a:endParaRPr/>
          </a:p>
        </p:txBody>
      </p:sp>
      <p:sp>
        <p:nvSpPr>
          <p:cNvPr id="98" name="Google Shape;98;p4"/>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66700" lvl="0" marL="342900" rtl="0" algn="l">
              <a:spcBef>
                <a:spcPts val="0"/>
              </a:spcBef>
              <a:spcAft>
                <a:spcPts val="0"/>
              </a:spcAft>
              <a:buClr>
                <a:schemeClr val="dk1"/>
              </a:buClr>
              <a:buSzPts val="2000"/>
              <a:buFont typeface="Times New Roman"/>
              <a:buChar char="•"/>
            </a:pPr>
            <a:r>
              <a:rPr lang="en-US" sz="2000"/>
              <a:t>Bourne shell (sh)</a:t>
            </a:r>
            <a:endParaRPr sz="2000"/>
          </a:p>
          <a:p>
            <a:pPr indent="-266700" lvl="0" marL="342900" rtl="0" algn="l">
              <a:spcBef>
                <a:spcPts val="640"/>
              </a:spcBef>
              <a:spcAft>
                <a:spcPts val="0"/>
              </a:spcAft>
              <a:buClr>
                <a:schemeClr val="dk1"/>
              </a:buClr>
              <a:buSzPts val="2000"/>
              <a:buFont typeface="Times New Roman"/>
              <a:buChar char="•"/>
            </a:pPr>
            <a:r>
              <a:rPr lang="en-US" sz="2000"/>
              <a:t>C shell (csh)</a:t>
            </a:r>
            <a:endParaRPr sz="2000"/>
          </a:p>
          <a:p>
            <a:pPr indent="-266700" lvl="0" marL="342900" rtl="0" algn="l">
              <a:spcBef>
                <a:spcPts val="640"/>
              </a:spcBef>
              <a:spcAft>
                <a:spcPts val="0"/>
              </a:spcAft>
              <a:buClr>
                <a:schemeClr val="dk1"/>
              </a:buClr>
              <a:buSzPts val="2000"/>
              <a:buFont typeface="Times New Roman"/>
              <a:buChar char="•"/>
            </a:pPr>
            <a:r>
              <a:rPr lang="en-US" sz="2000"/>
              <a:t>TC shell (tcsh)</a:t>
            </a:r>
            <a:endParaRPr sz="2000"/>
          </a:p>
          <a:p>
            <a:pPr indent="-266700" lvl="0" marL="342900" rtl="0" algn="l">
              <a:spcBef>
                <a:spcPts val="640"/>
              </a:spcBef>
              <a:spcAft>
                <a:spcPts val="0"/>
              </a:spcAft>
              <a:buClr>
                <a:schemeClr val="dk1"/>
              </a:buClr>
              <a:buSzPts val="2000"/>
              <a:buFont typeface="Times New Roman"/>
              <a:buChar char="•"/>
            </a:pPr>
            <a:r>
              <a:rPr lang="en-US" sz="2000"/>
              <a:t>Korn shell (ksh)</a:t>
            </a:r>
            <a:endParaRPr sz="2000"/>
          </a:p>
          <a:p>
            <a:pPr indent="-266700" lvl="0" marL="342900" rtl="0" algn="l">
              <a:spcBef>
                <a:spcPts val="640"/>
              </a:spcBef>
              <a:spcAft>
                <a:spcPts val="0"/>
              </a:spcAft>
              <a:buClr>
                <a:schemeClr val="dk1"/>
              </a:buClr>
              <a:buSzPts val="2000"/>
              <a:buFont typeface="Times New Roman"/>
              <a:buChar char="•"/>
            </a:pPr>
            <a:r>
              <a:rPr lang="en-US" sz="2000"/>
              <a:t>Bourne Again SHell (bash)</a:t>
            </a:r>
            <a:endParaRPr sz="2000"/>
          </a:p>
          <a:p>
            <a:pPr indent="-266700" lvl="0" marL="342900" rtl="0" algn="l">
              <a:spcBef>
                <a:spcPts val="640"/>
              </a:spcBef>
              <a:spcAft>
                <a:spcPts val="0"/>
              </a:spcAft>
              <a:buClr>
                <a:schemeClr val="dk1"/>
              </a:buClr>
              <a:buSzPts val="2000"/>
              <a:buFont typeface="Times New Roman"/>
              <a:buChar char="•"/>
            </a:pPr>
            <a:r>
              <a:rPr lang="en-US" sz="2000"/>
              <a:t>We can use any shell if it is available in our system.</a:t>
            </a:r>
            <a:endParaRPr sz="2000"/>
          </a:p>
          <a:p>
            <a:pPr indent="-266700" lvl="0" marL="342900" rtl="0" algn="l">
              <a:spcBef>
                <a:spcPts val="640"/>
              </a:spcBef>
              <a:spcAft>
                <a:spcPts val="0"/>
              </a:spcAft>
              <a:buClr>
                <a:schemeClr val="dk1"/>
              </a:buClr>
              <a:buSzPts val="2000"/>
              <a:buFont typeface="Times New Roman"/>
              <a:buChar char="•"/>
            </a:pPr>
            <a:r>
              <a:rPr lang="en-US" sz="2000"/>
              <a:t>We can even switch among shells.</a:t>
            </a:r>
            <a:endParaRPr b="1" sz="2000">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Using the ! Operator</a:t>
            </a:r>
            <a:endParaRPr/>
          </a:p>
        </p:txBody>
      </p:sp>
      <p:sp>
        <p:nvSpPr>
          <p:cNvPr id="649" name="Google Shape;649;p43"/>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#!/bin/bash</a:t>
            </a:r>
            <a:endParaRPr/>
          </a:p>
          <a:p>
            <a:pPr indent="-342900" lvl="0" marL="34290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read -p "Enter years of work: " Years</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if [ ! "$Years" -lt 20 ]; then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"You can retire now."</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else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"You need 20+ years to retire"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fi</a:t>
            </a:r>
            <a:endParaRPr/>
          </a:p>
          <a:p>
            <a:pPr indent="-240030" lvl="0" marL="342900" marR="0" rtl="0" algn="l">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p:txBody>
      </p:sp>
      <p:sp>
        <p:nvSpPr>
          <p:cNvPr id="650" name="Google Shape;650;p43"/>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Using the &amp;&amp; Operator </a:t>
            </a:r>
            <a:endParaRPr/>
          </a:p>
        </p:txBody>
      </p:sp>
      <p:sp>
        <p:nvSpPr>
          <p:cNvPr id="656" name="Google Shape;656;p44"/>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#!/bin/bash</a:t>
            </a:r>
            <a:endParaRPr/>
          </a:p>
          <a:p>
            <a:pPr indent="-342900" lvl="0" marL="342900" marR="0" rtl="0" algn="l">
              <a:lnSpc>
                <a:spcPct val="8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Bonus=500</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read -p "Enter Status: " Status</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read -p "Enter Shift: " Shift</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if [[ </a:t>
            </a:r>
            <a:r>
              <a:rPr b="1" i="0" lang="en-US" sz="17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$Status</a:t>
            </a:r>
            <a:r>
              <a:rPr b="1" i="0" lang="en-US" sz="17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 = "H" &amp;&amp; </a:t>
            </a:r>
            <a:r>
              <a:rPr b="1" i="0" lang="en-US" sz="17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$Shift</a:t>
            </a:r>
            <a:r>
              <a:rPr b="1" i="0" lang="en-US" sz="17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 = 3 ]]</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then</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a:t>
            </a:r>
            <a:r>
              <a:rPr b="1" i="0" lang="en-US" sz="17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shift $Shift gets \$$Bonus bonus"</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else</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a:t>
            </a:r>
            <a:r>
              <a:rPr b="1" i="0" lang="en-US" sz="17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only hourly workers in"</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a:t>
            </a:r>
            <a:r>
              <a:rPr b="1" i="0" lang="en-US" sz="17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shift 3 get a bonus"</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fi</a:t>
            </a:r>
            <a:endParaRPr/>
          </a:p>
          <a:p>
            <a:pPr indent="-228600" lvl="0" marL="342900" marR="0" rtl="0" algn="l">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p:txBody>
      </p:sp>
      <p:sp>
        <p:nvSpPr>
          <p:cNvPr id="657" name="Google Shape;657;p44"/>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Using the || Operator</a:t>
            </a:r>
            <a:endParaRPr/>
          </a:p>
        </p:txBody>
      </p:sp>
      <p:sp>
        <p:nvSpPr>
          <p:cNvPr id="663" name="Google Shape;663;p45"/>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#!/bin/bash</a:t>
            </a:r>
            <a:endParaRPr/>
          </a:p>
          <a:p>
            <a:pPr indent="-342900" lvl="0" marL="342900" marR="0" rtl="0" algn="l">
              <a:lnSpc>
                <a:spcPct val="10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read -p "Enter calls handled:" CHandle</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read -p "Enter calls closed: " CClose</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if [[ "$CHandle" -gt 150 || "$CClose" -gt 50 ]]</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then</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"You are entitled to a bonus"</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else</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"You get a bonus if the calls"</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"handled exceeds 150 or" </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"calls closed exceeds 50"</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fi</a:t>
            </a:r>
            <a:endParaRPr/>
          </a:p>
        </p:txBody>
      </p:sp>
      <p:sp>
        <p:nvSpPr>
          <p:cNvPr id="664" name="Google Shape;664;p45"/>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File Testing</a:t>
            </a:r>
            <a:endParaRPr/>
          </a:p>
        </p:txBody>
      </p:sp>
      <p:sp>
        <p:nvSpPr>
          <p:cNvPr id="670" name="Google Shape;670;p46"/>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a:t>
            </a:r>
            <a:r>
              <a:rPr b="0" i="0" lang="en-US" sz="1800" u="sng">
                <a:solidFill>
                  <a:schemeClr val="dk1"/>
                </a:solidFill>
                <a:latin typeface="Times New Roman"/>
                <a:ea typeface="Times New Roman"/>
                <a:cs typeface="Times New Roman"/>
                <a:sym typeface="Times New Roman"/>
              </a:rPr>
              <a:t>Meaning</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-d file			True if ‘file’ is a directory</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-f file			True if ‘file’ is an ord. file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-r file			True if ‘file’ is readable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-w file			True if ‘file’ is writable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-x file			True if ‘file’ is executable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-s file			True if length of ‘file’ is nonzero</a:t>
            </a:r>
            <a:endParaRPr/>
          </a:p>
        </p:txBody>
      </p:sp>
      <p:sp>
        <p:nvSpPr>
          <p:cNvPr id="671" name="Google Shape;671;p46"/>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File Testing</a:t>
            </a:r>
            <a:endParaRPr/>
          </a:p>
        </p:txBody>
      </p:sp>
      <p:sp>
        <p:nvSpPr>
          <p:cNvPr id="677" name="Google Shape;677;p47"/>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#!/bin/bash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echo "Enter a filename: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read filename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if [ ! –r "$filename"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then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"File is not read-able"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exit 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fi</a:t>
            </a:r>
            <a:endParaRPr/>
          </a:p>
        </p:txBody>
      </p:sp>
      <p:sp>
        <p:nvSpPr>
          <p:cNvPr id="678" name="Google Shape;678;p47"/>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File Testing</a:t>
            </a:r>
            <a:endParaRPr/>
          </a:p>
        </p:txBody>
      </p:sp>
      <p:sp>
        <p:nvSpPr>
          <p:cNvPr id="684" name="Google Shape;684;p48"/>
          <p:cNvSpPr txBox="1"/>
          <p:nvPr>
            <p:ph idx="1" type="body"/>
          </p:nvPr>
        </p:nvSpPr>
        <p:spPr>
          <a:xfrm>
            <a:off x="457200" y="10493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/bin/bash</a:t>
            </a:r>
            <a:endParaRPr/>
          </a:p>
          <a:p>
            <a:pPr indent="-342900" lvl="0" marL="342900" marR="0" rtl="0" algn="l">
              <a:lnSpc>
                <a:spcPct val="10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if [ $# -lt 1 ]; then</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"Usage: filetest filename"</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exit 1</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fi</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if [[ ! -f "$1" || ! -r "$1" || ! -w "$1" ]]</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then</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"File $1 is not accessible"</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exit 1</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fi</a:t>
            </a:r>
            <a:endParaRPr/>
          </a:p>
        </p:txBody>
      </p:sp>
      <p:sp>
        <p:nvSpPr>
          <p:cNvPr id="685" name="Google Shape;685;p48"/>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if… Statement</a:t>
            </a:r>
            <a:endParaRPr/>
          </a:p>
        </p:txBody>
      </p:sp>
      <p:sp>
        <p:nvSpPr>
          <p:cNvPr id="691" name="Google Shape;691;p49"/>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The following THREE </a:t>
            </a:r>
            <a:r>
              <a:rPr b="1" i="1" lang="en-US" sz="1400" u="none">
                <a:solidFill>
                  <a:schemeClr val="dk1"/>
                </a:solidFill>
                <a:latin typeface="Courier New"/>
                <a:ea typeface="Courier New"/>
                <a:cs typeface="Courier New"/>
                <a:sym typeface="Courier New"/>
              </a:rPr>
              <a:t>if</a:t>
            </a:r>
            <a:r>
              <a:rPr b="1" i="0" lang="en-US" sz="1400" u="none">
                <a:solidFill>
                  <a:schemeClr val="dk1"/>
                </a:solidFill>
                <a:latin typeface="Courier New"/>
                <a:ea typeface="Courier New"/>
                <a:cs typeface="Courier New"/>
                <a:sym typeface="Courier New"/>
              </a:rPr>
              <a:t>-conditions produce the same result</a:t>
            </a:r>
            <a:endParaRPr/>
          </a:p>
          <a:p>
            <a:pPr indent="-342900" lvl="0" marL="342900" marR="0" rtl="0" algn="l">
              <a:lnSpc>
                <a:spcPct val="70000"/>
              </a:lnSpc>
              <a:spcBef>
                <a:spcPts val="49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DOUBLE SQUARE BRACKETS</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read -p "Do you want to continue?" reply</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if [[ $reply = "y" ]]; then</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echo "You entered " $reply</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fi</a:t>
            </a:r>
            <a:endParaRPr/>
          </a:p>
          <a:p>
            <a:pPr indent="-342900" lvl="0" marL="342900" marR="0" rtl="0" algn="l">
              <a:lnSpc>
                <a:spcPct val="70000"/>
              </a:lnSpc>
              <a:spcBef>
                <a:spcPts val="49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SINGLE SQUARE BRACKETS</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read -p "Do you want to continue?" reply</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if [ $reply = "y" ]; then</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echo "You entered " $reply</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fi</a:t>
            </a:r>
            <a:endParaRPr/>
          </a:p>
          <a:p>
            <a:pPr indent="-342900" lvl="0" marL="342900" marR="0" rtl="0" algn="l">
              <a:lnSpc>
                <a:spcPct val="70000"/>
              </a:lnSpc>
              <a:spcBef>
                <a:spcPts val="49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"TEST" COMMAND</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read -p "Do you want to continue?" reply</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if test $reply = "y"; then</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echo "You entered " $reply</a:t>
            </a:r>
            <a:endParaRPr/>
          </a:p>
          <a:p>
            <a:pPr indent="-342900" lvl="0" marL="342900" marR="0" rtl="0" algn="l">
              <a:lnSpc>
                <a:spcPct val="7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fi</a:t>
            </a:r>
            <a:endParaRPr/>
          </a:p>
        </p:txBody>
      </p:sp>
      <p:sp>
        <p:nvSpPr>
          <p:cNvPr id="692" name="Google Shape;692;p49"/>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if..elif... Statement</a:t>
            </a:r>
            <a:endParaRPr/>
          </a:p>
        </p:txBody>
      </p:sp>
      <p:sp>
        <p:nvSpPr>
          <p:cNvPr id="698" name="Google Shape;698;p50"/>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#!/bin/bash</a:t>
            </a:r>
            <a:endParaRPr/>
          </a:p>
          <a:p>
            <a:pPr indent="-342900" lvl="0" marL="342900" marR="0" rtl="0" algn="l">
              <a:lnSpc>
                <a:spcPct val="7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read -p "Enter Income Amount: " Income</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read -p "Enter Expenses Amount: " Expense</a:t>
            </a:r>
            <a:endParaRPr/>
          </a:p>
          <a:p>
            <a:pPr indent="-342900" lvl="0" marL="342900" marR="0" rtl="0" algn="l">
              <a:lnSpc>
                <a:spcPct val="7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let Net=$Income-$Expense</a:t>
            </a:r>
            <a:endParaRPr/>
          </a:p>
          <a:p>
            <a:pPr indent="-342900" lvl="0" marL="342900" marR="0" rtl="0" algn="l">
              <a:lnSpc>
                <a:spcPct val="7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if [ </a:t>
            </a:r>
            <a:r>
              <a:rPr b="1" i="0" lang="en-US" sz="18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$Net</a:t>
            </a:r>
            <a:r>
              <a:rPr b="1" i="0" lang="en-US" sz="18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 -eq "0" ]; then</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"Income and Expenses are equal - breakeven."</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elif [ </a:t>
            </a:r>
            <a:r>
              <a:rPr b="1" i="0" lang="en-US" sz="18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$Net</a:t>
            </a:r>
            <a:r>
              <a:rPr b="1" i="0" lang="en-US" sz="1800" u="none">
                <a:solidFill>
                  <a:schemeClr val="dk1"/>
                </a:solidFill>
                <a:latin typeface="Courier New"/>
                <a:ea typeface="Courier New"/>
                <a:cs typeface="Courier New"/>
                <a:sym typeface="Courier New"/>
              </a:rPr>
              <a:t>"</a:t>
            </a:r>
            <a:r>
              <a:rPr b="1" i="0" lang="en-US" sz="2000" u="none">
                <a:solidFill>
                  <a:schemeClr val="dk1"/>
                </a:solidFill>
                <a:latin typeface="Courier New"/>
                <a:ea typeface="Courier New"/>
                <a:cs typeface="Courier New"/>
                <a:sym typeface="Courier New"/>
              </a:rPr>
              <a:t> -gt "0" ]; then</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"Profit of: " $Net</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else</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"Loss of: " $Net</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fi</a:t>
            </a:r>
            <a:endParaRPr/>
          </a:p>
          <a:p>
            <a:pPr indent="-228600" lvl="0" marL="342900" marR="0" rtl="0" algn="l">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p:txBody>
      </p:sp>
      <p:sp>
        <p:nvSpPr>
          <p:cNvPr id="699" name="Google Shape;699;p50"/>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case Statement</a:t>
            </a:r>
            <a:endParaRPr/>
          </a:p>
        </p:txBody>
      </p:sp>
      <p:sp>
        <p:nvSpPr>
          <p:cNvPr id="705" name="Google Shape;705;p51"/>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use the case statement for a decision that is based on multiple choices</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Syntax:</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case word in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pattern1) command-list1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pattern2) command-list2</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patternN) command-listN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esac</a:t>
            </a:r>
            <a:endParaRPr/>
          </a:p>
        </p:txBody>
      </p:sp>
      <p:sp>
        <p:nvSpPr>
          <p:cNvPr id="706" name="Google Shape;706;p51"/>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case pattern</a:t>
            </a:r>
            <a:endParaRPr/>
          </a:p>
        </p:txBody>
      </p:sp>
      <p:sp>
        <p:nvSpPr>
          <p:cNvPr id="712" name="Google Shape;712;p52"/>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checked against word for match</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may also contain: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 …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[:class:]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multiple patterns can be listed via:</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a:t>
            </a:r>
            <a:endParaRPr/>
          </a:p>
        </p:txBody>
      </p:sp>
      <p:sp>
        <p:nvSpPr>
          <p:cNvPr id="713" name="Google Shape;713;p52"/>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e6881f579f_0_6"/>
          <p:cNvSpPr txBox="1"/>
          <p:nvPr>
            <p:ph type="title"/>
          </p:nvPr>
        </p:nvSpPr>
        <p:spPr>
          <a:xfrm>
            <a:off x="457200" y="277812"/>
            <a:ext cx="82296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Most Commonly Used Shells</a:t>
            </a:r>
            <a:endParaRPr/>
          </a:p>
        </p:txBody>
      </p:sp>
      <p:sp>
        <p:nvSpPr>
          <p:cNvPr id="105" name="Google Shape;105;ge6881f579f_0_6"/>
          <p:cNvSpPr txBox="1"/>
          <p:nvPr>
            <p:ph idx="1" type="body"/>
          </p:nvPr>
        </p:nvSpPr>
        <p:spPr>
          <a:xfrm>
            <a:off x="384175" y="1163637"/>
            <a:ext cx="8229600" cy="45306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SzPts val="1920"/>
              <a:buNone/>
            </a:pPr>
            <a:r>
              <a:rPr b="1" i="0" lang="en-US" sz="2400" u="none">
                <a:solidFill>
                  <a:schemeClr val="dk1"/>
                </a:solidFill>
                <a:latin typeface="Courier New"/>
                <a:ea typeface="Courier New"/>
                <a:cs typeface="Courier New"/>
                <a:sym typeface="Courier New"/>
              </a:rPr>
              <a:t>/bin/csh</a:t>
            </a:r>
            <a:r>
              <a:rPr b="0" i="0" lang="en-US" sz="1800" u="none">
                <a:solidFill>
                  <a:schemeClr val="dk1"/>
                </a:solidFill>
                <a:latin typeface="Times New Roman"/>
                <a:ea typeface="Times New Roman"/>
                <a:cs typeface="Times New Roman"/>
                <a:sym typeface="Times New Roman"/>
              </a:rPr>
              <a:t> 	C shell</a:t>
            </a:r>
            <a:endParaRPr/>
          </a:p>
          <a:p>
            <a:pPr indent="-285750" lvl="1" marL="742950" rtl="0" algn="l">
              <a:lnSpc>
                <a:spcPct val="100000"/>
              </a:lnSpc>
              <a:spcBef>
                <a:spcPts val="840"/>
              </a:spcBef>
              <a:spcAft>
                <a:spcPts val="0"/>
              </a:spcAft>
              <a:buSzPts val="1920"/>
              <a:buNone/>
            </a:pPr>
            <a:r>
              <a:rPr b="1" i="0" lang="en-US" sz="2400" u="none">
                <a:solidFill>
                  <a:schemeClr val="dk1"/>
                </a:solidFill>
                <a:latin typeface="Courier New"/>
                <a:ea typeface="Courier New"/>
                <a:cs typeface="Courier New"/>
                <a:sym typeface="Courier New"/>
              </a:rPr>
              <a:t>/bin/tcsh</a:t>
            </a:r>
            <a:r>
              <a:rPr b="0" i="0" lang="en-US" sz="1800" u="none">
                <a:solidFill>
                  <a:schemeClr val="dk1"/>
                </a:solidFill>
                <a:latin typeface="Times New Roman"/>
                <a:ea typeface="Times New Roman"/>
                <a:cs typeface="Times New Roman"/>
                <a:sym typeface="Times New Roman"/>
              </a:rPr>
              <a:t>	Enhanced C Shell</a:t>
            </a:r>
            <a:endParaRPr/>
          </a:p>
          <a:p>
            <a:pPr indent="-194309" lvl="1" marL="742950" rtl="0" algn="l">
              <a:lnSpc>
                <a:spcPct val="100000"/>
              </a:lnSpc>
              <a:spcBef>
                <a:spcPts val="630"/>
              </a:spcBef>
              <a:spcAft>
                <a:spcPts val="0"/>
              </a:spcAft>
              <a:buClr>
                <a:srgbClr val="CC6600"/>
              </a:buClr>
              <a:buSzPts val="1440"/>
              <a:buFont typeface="Arial"/>
              <a:buNone/>
            </a:pPr>
            <a:r>
              <a:t/>
            </a:r>
            <a:endParaRPr b="0" i="0" sz="1800" u="none">
              <a:solidFill>
                <a:schemeClr val="dk1"/>
              </a:solidFill>
              <a:latin typeface="Times New Roman"/>
              <a:ea typeface="Times New Roman"/>
              <a:cs typeface="Times New Roman"/>
              <a:sym typeface="Times New Roman"/>
            </a:endParaRPr>
          </a:p>
          <a:p>
            <a:pPr indent="-285750" lvl="1" marL="742950" rtl="0" algn="l">
              <a:lnSpc>
                <a:spcPct val="100000"/>
              </a:lnSpc>
              <a:spcBef>
                <a:spcPts val="840"/>
              </a:spcBef>
              <a:spcAft>
                <a:spcPts val="0"/>
              </a:spcAft>
              <a:buSzPts val="1920"/>
              <a:buNone/>
            </a:pPr>
            <a:r>
              <a:rPr b="1" i="0" lang="en-US" sz="2400" u="none">
                <a:solidFill>
                  <a:schemeClr val="dk1"/>
                </a:solidFill>
                <a:latin typeface="Courier New"/>
                <a:ea typeface="Courier New"/>
                <a:cs typeface="Courier New"/>
                <a:sym typeface="Courier New"/>
              </a:rPr>
              <a:t>/bin/sh</a:t>
            </a:r>
            <a:r>
              <a:rPr b="0" i="0" lang="en-US" sz="1800" u="none">
                <a:solidFill>
                  <a:schemeClr val="dk1"/>
                </a:solidFill>
                <a:latin typeface="Times New Roman"/>
                <a:ea typeface="Times New Roman"/>
                <a:cs typeface="Times New Roman"/>
                <a:sym typeface="Times New Roman"/>
              </a:rPr>
              <a:t>		The Bourne Shell / POSIX shell</a:t>
            </a:r>
            <a:endParaRPr/>
          </a:p>
          <a:p>
            <a:pPr indent="-285750" lvl="1" marL="742950" rtl="0" algn="l">
              <a:lnSpc>
                <a:spcPct val="100000"/>
              </a:lnSpc>
              <a:spcBef>
                <a:spcPts val="840"/>
              </a:spcBef>
              <a:spcAft>
                <a:spcPts val="0"/>
              </a:spcAft>
              <a:buSzPts val="1920"/>
              <a:buNone/>
            </a:pPr>
            <a:r>
              <a:rPr b="1" i="0" lang="en-US" sz="2400" u="none">
                <a:solidFill>
                  <a:schemeClr val="dk1"/>
                </a:solidFill>
                <a:latin typeface="Courier New"/>
                <a:ea typeface="Courier New"/>
                <a:cs typeface="Courier New"/>
                <a:sym typeface="Courier New"/>
              </a:rPr>
              <a:t>/bin/ksh</a:t>
            </a:r>
            <a:r>
              <a:rPr b="0" i="0" lang="en-US" sz="1800" u="none">
                <a:solidFill>
                  <a:schemeClr val="dk1"/>
                </a:solidFill>
                <a:latin typeface="Times New Roman"/>
                <a:ea typeface="Times New Roman"/>
                <a:cs typeface="Times New Roman"/>
                <a:sym typeface="Times New Roman"/>
              </a:rPr>
              <a:t>	Korn shell</a:t>
            </a:r>
            <a:endParaRPr/>
          </a:p>
          <a:p>
            <a:pPr indent="-285750" lvl="1" marL="742950" rtl="0" algn="l">
              <a:lnSpc>
                <a:spcPct val="100000"/>
              </a:lnSpc>
              <a:spcBef>
                <a:spcPts val="840"/>
              </a:spcBef>
              <a:spcAft>
                <a:spcPts val="0"/>
              </a:spcAft>
              <a:buSzPts val="1920"/>
              <a:buNone/>
            </a:pPr>
            <a:r>
              <a:rPr b="1" i="0" lang="en-US" sz="2400" u="none">
                <a:solidFill>
                  <a:schemeClr val="dk1"/>
                </a:solidFill>
                <a:latin typeface="Courier New"/>
                <a:ea typeface="Courier New"/>
                <a:cs typeface="Courier New"/>
                <a:sym typeface="Courier New"/>
              </a:rPr>
              <a:t>/bin/bash</a:t>
            </a:r>
            <a:r>
              <a:rPr b="0" i="0" lang="en-US" sz="1800" u="none">
                <a:solidFill>
                  <a:schemeClr val="dk1"/>
                </a:solidFill>
                <a:latin typeface="Times New Roman"/>
                <a:ea typeface="Times New Roman"/>
                <a:cs typeface="Times New Roman"/>
                <a:sym typeface="Times New Roman"/>
              </a:rPr>
              <a:t>	Korn shell clone, from GNU</a:t>
            </a:r>
            <a:endParaRPr/>
          </a:p>
          <a:p>
            <a:pPr indent="-240030" lvl="0" marL="342900" rtl="0" algn="l">
              <a:spcBef>
                <a:spcPts val="630"/>
              </a:spcBef>
              <a:spcAft>
                <a:spcPts val="0"/>
              </a:spcAft>
              <a:buSzPts val="1620"/>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1: The case Statement</a:t>
            </a:r>
            <a:endParaRPr/>
          </a:p>
        </p:txBody>
      </p:sp>
      <p:sp>
        <p:nvSpPr>
          <p:cNvPr id="719" name="Google Shape;719;p53"/>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#!/bin/bash</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echo "Enter Y to see all files including hidden files"</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echo "Enter N to see all non-hidden files"</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echo "Enter q to quit"</a:t>
            </a:r>
            <a:endParaRPr/>
          </a:p>
          <a:p>
            <a:pPr indent="-342900" lvl="0" marL="342900" marR="0" rtl="0" algn="l">
              <a:lnSpc>
                <a:spcPct val="80000"/>
              </a:lnSpc>
              <a:spcBef>
                <a:spcPts val="560"/>
              </a:spcBef>
              <a:spcAft>
                <a:spcPts val="0"/>
              </a:spcAft>
              <a:buClr>
                <a:srgbClr val="993300"/>
              </a:buClr>
              <a:buSzPts val="1440"/>
              <a:buFont typeface="Arial"/>
              <a:buNone/>
            </a:pPr>
            <a:r>
              <a:t/>
            </a:r>
            <a:endParaRPr b="1" i="0" sz="1600" u="none">
              <a:solidFill>
                <a:schemeClr val="dk1"/>
              </a:solidFill>
              <a:latin typeface="Courier New"/>
              <a:ea typeface="Courier New"/>
              <a:cs typeface="Courier New"/>
              <a:sym typeface="Courier New"/>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read -p "Enter your choice: " reply</a:t>
            </a:r>
            <a:endParaRPr/>
          </a:p>
          <a:p>
            <a:pPr indent="-342900" lvl="0" marL="342900" marR="0" rtl="0" algn="l">
              <a:lnSpc>
                <a:spcPct val="80000"/>
              </a:lnSpc>
              <a:spcBef>
                <a:spcPts val="560"/>
              </a:spcBef>
              <a:spcAft>
                <a:spcPts val="0"/>
              </a:spcAft>
              <a:buClr>
                <a:srgbClr val="993300"/>
              </a:buClr>
              <a:buSzPts val="1440"/>
              <a:buFont typeface="Arial"/>
              <a:buNone/>
            </a:pPr>
            <a:r>
              <a:t/>
            </a:r>
            <a:endParaRPr b="1" i="0" sz="1600" u="none">
              <a:solidFill>
                <a:schemeClr val="dk1"/>
              </a:solidFill>
              <a:latin typeface="Courier New"/>
              <a:ea typeface="Courier New"/>
              <a:cs typeface="Courier New"/>
              <a:sym typeface="Courier New"/>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case $reply in</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Y|YES) echo "Displaying all (really…) files"</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ls -a ;;</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N|NO)  echo "Display all non-hidden files..."</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ls ;;</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Q)     exit 0 ;;</a:t>
            </a:r>
            <a:endParaRPr/>
          </a:p>
          <a:p>
            <a:pPr indent="-342900" lvl="0" marL="342900" marR="0" rtl="0" algn="l">
              <a:lnSpc>
                <a:spcPct val="80000"/>
              </a:lnSpc>
              <a:spcBef>
                <a:spcPts val="560"/>
              </a:spcBef>
              <a:spcAft>
                <a:spcPts val="0"/>
              </a:spcAft>
              <a:buClr>
                <a:srgbClr val="993300"/>
              </a:buClr>
              <a:buSzPts val="1440"/>
              <a:buFont typeface="Arial"/>
              <a:buNone/>
            </a:pPr>
            <a:r>
              <a:t/>
            </a:r>
            <a:endParaRPr b="1" i="0" sz="1600" u="none">
              <a:solidFill>
                <a:schemeClr val="dk1"/>
              </a:solidFill>
              <a:latin typeface="Courier New"/>
              <a:ea typeface="Courier New"/>
              <a:cs typeface="Courier New"/>
              <a:sym typeface="Courier New"/>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echo "Invalid choice!"; exit 1 ;;</a:t>
            </a:r>
            <a:endParaRPr/>
          </a:p>
          <a:p>
            <a:pPr indent="-342900" lvl="0" marL="342900" marR="0" rtl="0" algn="l">
              <a:lnSpc>
                <a:spcPct val="8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esac</a:t>
            </a:r>
            <a:endParaRPr/>
          </a:p>
        </p:txBody>
      </p:sp>
      <p:sp>
        <p:nvSpPr>
          <p:cNvPr id="720" name="Google Shape;720;p53"/>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5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2: The case Statement</a:t>
            </a:r>
            <a:endParaRPr/>
          </a:p>
        </p:txBody>
      </p:sp>
      <p:sp>
        <p:nvSpPr>
          <p:cNvPr id="726" name="Google Shape;726;p54"/>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#!/bin/bash</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ChildRate=3</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AdultRate=10</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SeniorRate=7</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read -p "Enter your age: " age</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case $age in</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[1-9]|[1][0-2])   # child, if age 12 and younger</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echo "your rate is" '$'"$ChildRate.00" ;;</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adult, if age is between 13 and 59 inclusive</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[1][3-9]|[2-5][0-9]) </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echo "your rate is" '$'"$AdultRate.00" ;;</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[6-9][0-9])       # senior, if age is 60+</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echo "your rate is" '$'"$SeniorRate.00" ;;</a:t>
            </a:r>
            <a:endParaRPr/>
          </a:p>
          <a:p>
            <a:pPr indent="-342900" lvl="0" marL="34290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esac</a:t>
            </a:r>
            <a:endParaRPr/>
          </a:p>
        </p:txBody>
      </p:sp>
      <p:sp>
        <p:nvSpPr>
          <p:cNvPr id="727" name="Google Shape;727;p54"/>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Bash programming: so far</a:t>
            </a:r>
            <a:endParaRPr/>
          </a:p>
        </p:txBody>
      </p:sp>
      <p:sp>
        <p:nvSpPr>
          <p:cNvPr id="733" name="Google Shape;733;p55"/>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Data structure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Variables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Numeric variables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Arrays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User input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Control structures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if-then-else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case</a:t>
            </a:r>
            <a:endParaRPr/>
          </a:p>
        </p:txBody>
      </p:sp>
      <p:sp>
        <p:nvSpPr>
          <p:cNvPr id="734" name="Google Shape;734;p55"/>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5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Bash programming: still to come</a:t>
            </a:r>
            <a:endParaRPr/>
          </a:p>
        </p:txBody>
      </p:sp>
      <p:sp>
        <p:nvSpPr>
          <p:cNvPr id="743" name="Google Shape;743;p56"/>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40030" lvl="0" marL="342900" marR="0" rtl="0" algn="l">
              <a:lnSpc>
                <a:spcPct val="100000"/>
              </a:lnSpc>
              <a:spcBef>
                <a:spcPts val="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Control structures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Repetition</a:t>
            </a:r>
            <a:endParaRPr/>
          </a:p>
          <a:p>
            <a:pPr indent="-257175" lvl="2" marL="108585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do-while, repeat-until</a:t>
            </a:r>
            <a:endParaRPr/>
          </a:p>
          <a:p>
            <a:pPr indent="-257175" lvl="2" marL="108585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for</a:t>
            </a:r>
            <a:endParaRPr/>
          </a:p>
          <a:p>
            <a:pPr indent="-257175" lvl="2" marL="108585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select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Functions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Trapping signals</a:t>
            </a:r>
            <a:endParaRPr/>
          </a:p>
        </p:txBody>
      </p:sp>
      <p:sp>
        <p:nvSpPr>
          <p:cNvPr id="744" name="Google Shape;744;p56"/>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800"/>
              <a:buFont typeface="Arial"/>
              <a:buNone/>
            </a:pPr>
            <a:r>
              <a:rPr b="1" i="0" lang="en-US" sz="2800" u="none">
                <a:solidFill>
                  <a:srgbClr val="006699"/>
                </a:solidFill>
                <a:latin typeface="Arial"/>
                <a:ea typeface="Arial"/>
                <a:cs typeface="Arial"/>
                <a:sym typeface="Arial"/>
              </a:rPr>
              <a:t>Repetition Constructs</a:t>
            </a:r>
            <a:endParaRPr/>
          </a:p>
        </p:txBody>
      </p:sp>
      <p:sp>
        <p:nvSpPr>
          <p:cNvPr id="750" name="Google Shape;750;p57"/>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pic>
        <p:nvPicPr>
          <p:cNvPr id="751" name="Google Shape;751;p57"/>
          <p:cNvPicPr preferRelativeResize="0"/>
          <p:nvPr/>
        </p:nvPicPr>
        <p:blipFill rotWithShape="1">
          <a:blip r:embed="rId3">
            <a:alphaModFix/>
          </a:blip>
          <a:srcRect b="0" l="0" r="0" t="0"/>
          <a:stretch/>
        </p:blipFill>
        <p:spPr>
          <a:xfrm>
            <a:off x="649287" y="1620837"/>
            <a:ext cx="7845425" cy="3308350"/>
          </a:xfrm>
          <a:prstGeom prst="rect">
            <a:avLst/>
          </a:prstGeom>
          <a:noFill/>
          <a:ln>
            <a:noFill/>
          </a:ln>
        </p:spPr>
      </p:pic>
      <p:sp>
        <p:nvSpPr>
          <p:cNvPr id="752" name="Google Shape;752;p57"/>
          <p:cNvSpPr txBox="1"/>
          <p:nvPr/>
        </p:nvSpPr>
        <p:spPr>
          <a:xfrm>
            <a:off x="6629400" y="3962400"/>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while Loop</a:t>
            </a:r>
            <a:endParaRPr/>
          </a:p>
        </p:txBody>
      </p:sp>
      <p:sp>
        <p:nvSpPr>
          <p:cNvPr id="758" name="Google Shape;758;p58"/>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Purpose: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To execute commands in “command-list” as long as “expression” evaluates to true</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Syntax:</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while [ expression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command-list</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done</a:t>
            </a:r>
            <a:endParaRPr/>
          </a:p>
        </p:txBody>
      </p:sp>
      <p:sp>
        <p:nvSpPr>
          <p:cNvPr id="759" name="Google Shape;759;p58"/>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Using the while Loop</a:t>
            </a:r>
            <a:endParaRPr/>
          </a:p>
        </p:txBody>
      </p:sp>
      <p:sp>
        <p:nvSpPr>
          <p:cNvPr id="765" name="Google Shape;765;p59"/>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#!/bin/bash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COUNTER=0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while [ $COUNTER -lt 10 ]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The counter is $COUNTER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let COUNTER=$COUNTER+1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a:p>
            <a:pPr indent="-240030" lvl="0" marL="342900" marR="0" rtl="0" algn="l">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p:txBody>
      </p:sp>
      <p:sp>
        <p:nvSpPr>
          <p:cNvPr id="766" name="Google Shape;766;p59"/>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6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Using the while Loop</a:t>
            </a:r>
            <a:endParaRPr/>
          </a:p>
        </p:txBody>
      </p:sp>
      <p:sp>
        <p:nvSpPr>
          <p:cNvPr id="772" name="Google Shape;772;p60"/>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#!/bin/bash</a:t>
            </a:r>
            <a:endParaRPr/>
          </a:p>
          <a:p>
            <a:pPr indent="-342900" lvl="0" marL="342900" marR="0" rtl="0" algn="l">
              <a:lnSpc>
                <a:spcPct val="10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Cont="Y"</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while [ $Cont = "Y" ]; do</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ps -A</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read -p "want to continue? (Y/N)" reply</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Cont=`echo $reply | tr [:lower:] [:upper:]`</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done</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echo "done"</a:t>
            </a:r>
            <a:endParaRPr b="1" i="0" sz="1800" u="none">
              <a:solidFill>
                <a:schemeClr val="dk1"/>
              </a:solidFill>
              <a:latin typeface="Courier New"/>
              <a:ea typeface="Courier New"/>
              <a:cs typeface="Courier New"/>
              <a:sym typeface="Courier New"/>
            </a:endParaRPr>
          </a:p>
          <a:p>
            <a:pPr indent="-240030" lvl="0" marL="342900" marR="0" rtl="0" algn="l">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p:txBody>
      </p:sp>
      <p:sp>
        <p:nvSpPr>
          <p:cNvPr id="773" name="Google Shape;773;p60"/>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Using the while Loop</a:t>
            </a:r>
            <a:endParaRPr/>
          </a:p>
        </p:txBody>
      </p:sp>
      <p:sp>
        <p:nvSpPr>
          <p:cNvPr id="779" name="Google Shape;779;p61"/>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#!/bin/bash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copies files from home- into the webserver- directory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A new directory is created every hour</a:t>
            </a:r>
            <a:endParaRPr/>
          </a:p>
          <a:p>
            <a:pPr indent="-273050" lvl="0" marL="273050" marR="0" rtl="0" algn="l">
              <a:lnSpc>
                <a:spcPct val="80000"/>
              </a:lnSpc>
              <a:spcBef>
                <a:spcPts val="49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PICSDIR=/home/carol/pics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WEBDIR=/var/www/carol/webcam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while true; do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DATE=`date +%Y%m%d`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HOUR=`date +%H`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mkdir $WEBDIR/"$DATE"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while [ $HOUR -ne "00" ]; do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DESTDIR=$WEBDIR/"$DATE"/"$HOUR"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mkdir "$DESTDIR"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mv $PICSDIR/*.jpg "$DESTDIR"/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sleep 3600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HOUR=`date +%H`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done </a:t>
            </a:r>
            <a:endParaRPr/>
          </a:p>
          <a:p>
            <a:pPr indent="-273050" lvl="0" marL="273050" marR="0" rtl="0" algn="l">
              <a:lnSpc>
                <a:spcPct val="80000"/>
              </a:lnSpc>
              <a:spcBef>
                <a:spcPts val="49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done</a:t>
            </a:r>
            <a:endParaRPr/>
          </a:p>
        </p:txBody>
      </p:sp>
      <p:sp>
        <p:nvSpPr>
          <p:cNvPr id="780" name="Google Shape;780;p61"/>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until Loop</a:t>
            </a:r>
            <a:endParaRPr/>
          </a:p>
        </p:txBody>
      </p:sp>
      <p:sp>
        <p:nvSpPr>
          <p:cNvPr id="786" name="Google Shape;786;p62"/>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Purpose:</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To execute commands in “command-list” as long as “expression” evaluates to false</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Syntax:</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until [ expression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command-list</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done</a:t>
            </a:r>
            <a:endParaRPr/>
          </a:p>
        </p:txBody>
      </p:sp>
      <p:sp>
        <p:nvSpPr>
          <p:cNvPr id="787" name="Google Shape;787;p62"/>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Ways to use the shell</a:t>
            </a:r>
            <a:endParaRPr/>
          </a:p>
        </p:txBody>
      </p:sp>
      <p:sp>
        <p:nvSpPr>
          <p:cNvPr id="112" name="Google Shape;112;p5"/>
          <p:cNvSpPr txBox="1"/>
          <p:nvPr>
            <p:ph idx="1" type="body"/>
          </p:nvPr>
        </p:nvSpPr>
        <p:spPr>
          <a:xfrm>
            <a:off x="484187" y="1143000"/>
            <a:ext cx="77724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1" i="0" lang="en-US" sz="1800" u="none">
                <a:solidFill>
                  <a:schemeClr val="dk1"/>
                </a:solidFill>
                <a:latin typeface="Times New Roman"/>
                <a:ea typeface="Times New Roman"/>
                <a:cs typeface="Times New Roman"/>
                <a:sym typeface="Times New Roman"/>
              </a:rPr>
              <a:t>Interactively</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When you log in, you interactively use the shell</a:t>
            </a:r>
            <a:endParaRPr/>
          </a:p>
          <a:p>
            <a:pPr indent="-194309" lvl="1" marL="742950" rtl="0" algn="l">
              <a:lnSpc>
                <a:spcPct val="100000"/>
              </a:lnSpc>
              <a:spcBef>
                <a:spcPts val="630"/>
              </a:spcBef>
              <a:spcAft>
                <a:spcPts val="0"/>
              </a:spcAft>
              <a:buClr>
                <a:srgbClr val="CC6600"/>
              </a:buClr>
              <a:buSzPts val="144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30"/>
              </a:spcBef>
              <a:spcAft>
                <a:spcPts val="0"/>
              </a:spcAft>
              <a:buClr>
                <a:srgbClr val="993300"/>
              </a:buClr>
              <a:buSzPts val="1620"/>
              <a:buFont typeface="Arial"/>
              <a:buChar char="●"/>
            </a:pPr>
            <a:r>
              <a:rPr b="1" i="0" lang="en-US" sz="1800" u="none">
                <a:solidFill>
                  <a:schemeClr val="dk1"/>
                </a:solidFill>
                <a:latin typeface="Times New Roman"/>
                <a:ea typeface="Times New Roman"/>
                <a:cs typeface="Times New Roman"/>
                <a:sym typeface="Times New Roman"/>
              </a:rPr>
              <a:t>Scripting</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A set of shell commands that constitute an executable </a:t>
            </a:r>
            <a:r>
              <a:rPr b="0" i="1" lang="en-US" sz="1800" u="none">
                <a:solidFill>
                  <a:schemeClr val="dk1"/>
                </a:solidFill>
                <a:latin typeface="Times New Roman"/>
                <a:ea typeface="Times New Roman"/>
                <a:cs typeface="Times New Roman"/>
                <a:sym typeface="Times New Roman"/>
              </a:rPr>
              <a:t>program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Using the until Loop</a:t>
            </a:r>
            <a:endParaRPr/>
          </a:p>
        </p:txBody>
      </p:sp>
      <p:sp>
        <p:nvSpPr>
          <p:cNvPr id="793" name="Google Shape;793;p63"/>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#!/bin/bash </a:t>
            </a:r>
            <a:endParaRPr/>
          </a:p>
          <a:p>
            <a:pPr indent="-342900" lvl="0" marL="34290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COUNTER=20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until [ $COUNTER -lt 10 ]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$COUNTER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let COUNTER-=1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a:p>
            <a:pPr indent="-240030" lvl="0" marL="342900" marR="0" rtl="0" algn="l">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p:txBody>
      </p:sp>
      <p:sp>
        <p:nvSpPr>
          <p:cNvPr id="794" name="Google Shape;794;p63"/>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6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Using the until Loop</a:t>
            </a:r>
            <a:endParaRPr/>
          </a:p>
        </p:txBody>
      </p:sp>
      <p:sp>
        <p:nvSpPr>
          <p:cNvPr id="800" name="Google Shape;800;p64"/>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#!/bin/bash</a:t>
            </a:r>
            <a:endParaRPr/>
          </a:p>
          <a:p>
            <a:pPr indent="-342900" lvl="0" marL="342900" marR="0" rtl="0" algn="l">
              <a:lnSpc>
                <a:spcPct val="10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Stop="N"</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until [ $Stop = "Y" ]; do</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ps -A</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read -p "want to stop? (Y/N)" reply</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Stop=`echo $reply | tr [:lower:] [:upper:]`</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done</a:t>
            </a:r>
            <a:endParaRPr/>
          </a:p>
          <a:p>
            <a:pPr indent="-342900" lvl="0" marL="342900" marR="0" rtl="0" algn="l">
              <a:lnSpc>
                <a:spcPct val="10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echo "done"</a:t>
            </a:r>
            <a:endParaRPr/>
          </a:p>
          <a:p>
            <a:pPr indent="-228600" lvl="0" marL="342900" marR="0" rtl="0" algn="l">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p:txBody>
      </p:sp>
      <p:sp>
        <p:nvSpPr>
          <p:cNvPr id="801" name="Google Shape;801;p64"/>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for Loop</a:t>
            </a:r>
            <a:endParaRPr/>
          </a:p>
        </p:txBody>
      </p:sp>
      <p:sp>
        <p:nvSpPr>
          <p:cNvPr id="807" name="Google Shape;807;p65"/>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Purpose: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To execute commands as many times as the number of words in the “argument-list”</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Syntax:</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for variable in argument-list</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commands</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done</a:t>
            </a:r>
            <a:endParaRPr/>
          </a:p>
        </p:txBody>
      </p:sp>
      <p:sp>
        <p:nvSpPr>
          <p:cNvPr id="808" name="Google Shape;808;p65"/>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1: The for Loop</a:t>
            </a:r>
            <a:endParaRPr/>
          </a:p>
        </p:txBody>
      </p:sp>
      <p:sp>
        <p:nvSpPr>
          <p:cNvPr id="814" name="Google Shape;814;p66"/>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#!/bin/bash</a:t>
            </a:r>
            <a:endParaRPr/>
          </a:p>
          <a:p>
            <a:pPr indent="-342900" lvl="0" marL="34290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for i in 7 9 2 3 4 5</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$i</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p:txBody>
      </p:sp>
      <p:sp>
        <p:nvSpPr>
          <p:cNvPr id="815" name="Google Shape;815;p66"/>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2: Using the for Loop</a:t>
            </a:r>
            <a:endParaRPr/>
          </a:p>
        </p:txBody>
      </p:sp>
      <p:sp>
        <p:nvSpPr>
          <p:cNvPr id="821" name="Google Shape;821;p67"/>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#!/bin/bash</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compute the average weekly temperature</a:t>
            </a:r>
            <a:endParaRPr/>
          </a:p>
          <a:p>
            <a:pPr indent="-273050" lvl="0" marL="27305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for num in 1 2 3 4 5 6 7</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read -p "Enter temp for day $num: " Temp</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let TempTotal=$TempTotal+$Temp</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a:p>
            <a:pPr indent="-273050" lvl="0" marL="27305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let AvgTemp=$TempTotal/7</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echo "Average temperature: " $AvgTemp</a:t>
            </a:r>
            <a:endParaRPr/>
          </a:p>
          <a:p>
            <a:pPr indent="-240030" lvl="0" marL="342900" marR="0" rtl="0" algn="l">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p:txBody>
      </p:sp>
      <p:sp>
        <p:nvSpPr>
          <p:cNvPr id="822" name="Google Shape;822;p67"/>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looping over arguments</a:t>
            </a:r>
            <a:endParaRPr/>
          </a:p>
        </p:txBody>
      </p:sp>
      <p:sp>
        <p:nvSpPr>
          <p:cNvPr id="828" name="Google Shape;828;p68"/>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simplest form will iterate over all command line arguments:</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ourier New"/>
                <a:ea typeface="Courier New"/>
                <a:cs typeface="Courier New"/>
                <a:sym typeface="Courier New"/>
              </a:rPr>
              <a:t>#! /bin/bash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for parm</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$parm</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done</a:t>
            </a:r>
            <a:endParaRPr/>
          </a:p>
          <a:p>
            <a:pPr indent="-240030" lvl="0" marL="342900" marR="0" rtl="0" algn="l">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p:txBody>
      </p:sp>
      <p:sp>
        <p:nvSpPr>
          <p:cNvPr id="829" name="Google Shape;829;p68"/>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Select command</a:t>
            </a:r>
            <a:endParaRPr/>
          </a:p>
        </p:txBody>
      </p:sp>
      <p:sp>
        <p:nvSpPr>
          <p:cNvPr id="835" name="Google Shape;835;p69"/>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Constructs simple menu from word list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Allows user to enter a number instead of a word</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User enters sequence number corresponding to the word</a:t>
            </a:r>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sng">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Syntax:</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select WORD in LIST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RESPECTIVE-COMMANDS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done</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Loops until end of input, i.e. ^d  (or ^c)</a:t>
            </a:r>
            <a:endParaRPr/>
          </a:p>
        </p:txBody>
      </p:sp>
      <p:sp>
        <p:nvSpPr>
          <p:cNvPr id="836" name="Google Shape;836;p69"/>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7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Select example</a:t>
            </a:r>
            <a:endParaRPr/>
          </a:p>
        </p:txBody>
      </p:sp>
      <p:sp>
        <p:nvSpPr>
          <p:cNvPr id="842" name="Google Shape;842;p70"/>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/bin/bash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select var in alpha beta gamma</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$var</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Prints:</a:t>
            </a:r>
            <a:endParaRPr/>
          </a:p>
          <a:p>
            <a:pPr indent="-240030" lvl="0" marL="342900" marR="0" rtl="0" algn="l">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p:txBody>
      </p:sp>
      <p:sp>
        <p:nvSpPr>
          <p:cNvPr id="843" name="Google Shape;843;p70"/>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844" name="Google Shape;844;p70"/>
          <p:cNvSpPr txBox="1"/>
          <p:nvPr/>
        </p:nvSpPr>
        <p:spPr>
          <a:xfrm>
            <a:off x="2057400" y="3429000"/>
            <a:ext cx="1647825" cy="12001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 alpha</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 beta</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 gamma</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7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Select detail</a:t>
            </a:r>
            <a:endParaRPr/>
          </a:p>
        </p:txBody>
      </p:sp>
      <p:sp>
        <p:nvSpPr>
          <p:cNvPr id="850" name="Google Shape;850;p71"/>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PS3 is select sub-prompt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$REPLY is user input (the number)</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/bin/bash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PS3="select entry or ^D: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select var in alpha beta</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"$REPLY = $var"</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a:p>
            <a:pPr indent="-240030" lvl="0" marL="342900" marR="0" rtl="0" algn="l">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p:txBody>
      </p:sp>
      <p:sp>
        <p:nvSpPr>
          <p:cNvPr id="851" name="Google Shape;851;p71"/>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852" name="Google Shape;852;p71"/>
          <p:cNvSpPr txBox="1"/>
          <p:nvPr/>
        </p:nvSpPr>
        <p:spPr>
          <a:xfrm>
            <a:off x="5715000" y="1785937"/>
            <a:ext cx="2257425" cy="30162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urier New"/>
              <a:buNone/>
            </a:pPr>
            <a:r>
              <a:rPr b="1" i="0" lang="en-US" sz="2400" u="sng">
                <a:solidFill>
                  <a:schemeClr val="dk1"/>
                </a:solidFill>
                <a:latin typeface="Courier New"/>
                <a:ea typeface="Courier New"/>
                <a:cs typeface="Courier New"/>
                <a:sym typeface="Courier New"/>
              </a:rPr>
              <a:t>Output</a:t>
            </a:r>
            <a:r>
              <a:rPr b="1" i="0" lang="en-US" sz="2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select ...</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 alpha</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 beta</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 2</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 = beta</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 1</a:t>
            </a:r>
            <a:endParaRPr/>
          </a:p>
          <a:p>
            <a:pPr indent="0" lvl="0" marL="0" marR="0" rtl="0" algn="l">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 = alpha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7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Select example</a:t>
            </a:r>
            <a:endParaRPr/>
          </a:p>
        </p:txBody>
      </p:sp>
      <p:sp>
        <p:nvSpPr>
          <p:cNvPr id="858" name="Google Shape;858;p72"/>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#!/bin/bash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echo "script to make files private"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echo "Select file to protect:"</a:t>
            </a:r>
            <a:endParaRPr/>
          </a:p>
          <a:p>
            <a:pPr indent="-342900" lvl="0" marL="34290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select FILENAME in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"You picked $FILENAME ($REPLY)"</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chmod go-rwx "$FILENAME"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"it is now private"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p:txBody>
      </p:sp>
      <p:sp>
        <p:nvSpPr>
          <p:cNvPr id="859" name="Google Shape;859;p72"/>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e6881f579f_0_12"/>
          <p:cNvSpPr txBox="1"/>
          <p:nvPr>
            <p:ph type="title"/>
          </p:nvPr>
        </p:nvSpPr>
        <p:spPr>
          <a:xfrm>
            <a:off x="685800" y="266700"/>
            <a:ext cx="7772400"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lang="en-US" sz="3000"/>
              <a:t>How</a:t>
            </a:r>
            <a:r>
              <a:rPr lang="en-US" sz="3000"/>
              <a:t> to write and execute </a:t>
            </a:r>
            <a:r>
              <a:rPr b="1" i="0" lang="en-US" sz="3000" u="none">
                <a:solidFill>
                  <a:srgbClr val="006699"/>
                </a:solidFill>
                <a:latin typeface="Arial"/>
                <a:ea typeface="Arial"/>
                <a:cs typeface="Arial"/>
                <a:sym typeface="Arial"/>
              </a:rPr>
              <a:t>Shell Scripts</a:t>
            </a:r>
            <a:endParaRPr sz="3000"/>
          </a:p>
        </p:txBody>
      </p:sp>
      <p:sp>
        <p:nvSpPr>
          <p:cNvPr id="119" name="Google Shape;119;ge6881f579f_0_12"/>
          <p:cNvSpPr txBox="1"/>
          <p:nvPr>
            <p:ph idx="1" type="body"/>
          </p:nvPr>
        </p:nvSpPr>
        <p:spPr>
          <a:xfrm>
            <a:off x="381000" y="1066800"/>
            <a:ext cx="8153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SzPts val="1620"/>
              <a:buChar char="●"/>
            </a:pPr>
            <a:r>
              <a:rPr lang="en-US"/>
              <a:t>Use any editor like vi or emacs to write shell script.</a:t>
            </a:r>
            <a:endParaRPr/>
          </a:p>
          <a:p>
            <a:pPr indent="-342900" lvl="0" marL="342900" marR="0" rtl="0" algn="l">
              <a:lnSpc>
                <a:spcPct val="100000"/>
              </a:lnSpc>
              <a:spcBef>
                <a:spcPts val="0"/>
              </a:spcBef>
              <a:spcAft>
                <a:spcPts val="0"/>
              </a:spcAft>
              <a:buSzPts val="1620"/>
              <a:buChar char="●"/>
            </a:pPr>
            <a:r>
              <a:rPr lang="en-US"/>
              <a:t>After writing shell script set execute permission for your script as follows:</a:t>
            </a:r>
            <a:endParaRPr/>
          </a:p>
          <a:p>
            <a:pPr indent="0" lvl="0" marL="342900" marR="0" rtl="0" algn="ctr">
              <a:lnSpc>
                <a:spcPct val="100000"/>
              </a:lnSpc>
              <a:spcBef>
                <a:spcPts val="0"/>
              </a:spcBef>
              <a:spcAft>
                <a:spcPts val="0"/>
              </a:spcAft>
              <a:buNone/>
            </a:pPr>
            <a:r>
              <a:rPr lang="en-US"/>
              <a:t> </a:t>
            </a:r>
            <a:br>
              <a:rPr lang="en-US"/>
            </a:br>
            <a:r>
              <a:rPr lang="en-US"/>
              <a:t>$ chmod +x script-name</a:t>
            </a:r>
            <a:br>
              <a:rPr lang="en-US"/>
            </a:br>
            <a:r>
              <a:rPr lang="en-US"/>
              <a:t>$ chmod 755 script-name</a:t>
            </a:r>
            <a:endParaRPr/>
          </a:p>
          <a:p>
            <a:pPr indent="-342900" lvl="0" marL="342900" marR="0" rtl="0" algn="l">
              <a:lnSpc>
                <a:spcPct val="100000"/>
              </a:lnSpc>
              <a:spcBef>
                <a:spcPts val="0"/>
              </a:spcBef>
              <a:spcAft>
                <a:spcPts val="0"/>
              </a:spcAft>
              <a:buSzPts val="1620"/>
              <a:buChar char="●"/>
            </a:pPr>
            <a:r>
              <a:rPr lang="en-US"/>
              <a:t>Use extension sh </a:t>
            </a:r>
            <a:endParaRPr/>
          </a:p>
          <a:p>
            <a:pPr indent="-342900" lvl="0" marL="342900" marR="0" rtl="0" algn="l">
              <a:lnSpc>
                <a:spcPct val="100000"/>
              </a:lnSpc>
              <a:spcBef>
                <a:spcPts val="0"/>
              </a:spcBef>
              <a:spcAft>
                <a:spcPts val="0"/>
              </a:spcAft>
              <a:buSzPts val="1620"/>
              <a:buChar char="●"/>
            </a:pPr>
            <a:r>
              <a:rPr lang="en-US"/>
              <a:t>Execute your script as</a:t>
            </a:r>
            <a:br>
              <a:rPr lang="en-US"/>
            </a:br>
            <a:r>
              <a:rPr lang="en-US"/>
              <a:t>bash your-script-name</a:t>
            </a:r>
            <a:br>
              <a:rPr lang="en-US"/>
            </a:br>
            <a:endParaRPr/>
          </a:p>
          <a:p>
            <a:pPr indent="-342900" lvl="0" marL="342900" marR="0" rtl="0" algn="ctr">
              <a:lnSpc>
                <a:spcPct val="100000"/>
              </a:lnSpc>
              <a:spcBef>
                <a:spcPts val="0"/>
              </a:spcBef>
              <a:spcAft>
                <a:spcPts val="0"/>
              </a:spcAft>
              <a:buSzPts val="1620"/>
              <a:buChar char="●"/>
            </a:pPr>
            <a:r>
              <a:rPr lang="en-US"/>
              <a:t>sh your-script-name</a:t>
            </a:r>
            <a:br>
              <a:rPr lang="en-US"/>
            </a:br>
            <a:r>
              <a:rPr lang="en-US"/>
              <a:t>./your-script-name</a:t>
            </a:r>
            <a:endParaRPr sz="2000"/>
          </a:p>
          <a:p>
            <a:pPr indent="0" lvl="0" marL="342900" rtl="0" algn="l">
              <a:lnSpc>
                <a:spcPct val="100000"/>
              </a:lnSpc>
              <a:spcBef>
                <a:spcPts val="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 break and continue</a:t>
            </a:r>
            <a:endParaRPr/>
          </a:p>
        </p:txBody>
      </p:sp>
      <p:sp>
        <p:nvSpPr>
          <p:cNvPr id="866" name="Google Shape;866;p73"/>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Interrupt for, while or until loop</a:t>
            </a:r>
            <a:endParaRPr/>
          </a:p>
          <a:p>
            <a:pPr indent="-342900" lvl="0" marL="342900" marR="0" rtl="0" algn="just">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The break statement </a:t>
            </a:r>
            <a:endParaRPr/>
          </a:p>
          <a:p>
            <a:pPr indent="-285750" lvl="1" marL="742950" marR="0" rtl="0" algn="just">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transfer control to the statement AFTER the done statement</a:t>
            </a:r>
            <a:endParaRPr/>
          </a:p>
          <a:p>
            <a:pPr indent="-285750" lvl="1" marL="742950" marR="0" rtl="0" algn="just">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terminate execution of the loop</a:t>
            </a:r>
            <a:endParaRPr/>
          </a:p>
          <a:p>
            <a:pPr indent="-342900" lvl="0" marL="342900" marR="0" rtl="0" algn="just">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The continue statement</a:t>
            </a:r>
            <a:endParaRPr/>
          </a:p>
          <a:p>
            <a:pPr indent="-285750" lvl="1" marL="742950" marR="0" rtl="0" algn="just">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transfer control to the statement TO the done statement</a:t>
            </a:r>
            <a:endParaRPr/>
          </a:p>
          <a:p>
            <a:pPr indent="-285750" lvl="1" marL="742950" marR="0" rtl="0" algn="just">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skip the test statements for the current iteration</a:t>
            </a:r>
            <a:endParaRPr/>
          </a:p>
          <a:p>
            <a:pPr indent="-285750" lvl="1" marL="742950" marR="0" rtl="0" algn="just">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continues execution of the loop</a:t>
            </a:r>
            <a:endParaRPr/>
          </a:p>
        </p:txBody>
      </p:sp>
      <p:sp>
        <p:nvSpPr>
          <p:cNvPr id="867" name="Google Shape;867;p73"/>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break command</a:t>
            </a:r>
            <a:endParaRPr/>
          </a:p>
        </p:txBody>
      </p:sp>
      <p:sp>
        <p:nvSpPr>
          <p:cNvPr id="876" name="Google Shape;876;p74"/>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while [ condition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cmd-1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break</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cmd-n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echo "done"</a:t>
            </a:r>
            <a:endParaRPr/>
          </a:p>
        </p:txBody>
      </p:sp>
      <p:sp>
        <p:nvSpPr>
          <p:cNvPr id="877" name="Google Shape;877;p74"/>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grpSp>
        <p:nvGrpSpPr>
          <p:cNvPr id="878" name="Google Shape;878;p74"/>
          <p:cNvGrpSpPr/>
          <p:nvPr/>
        </p:nvGrpSpPr>
        <p:grpSpPr>
          <a:xfrm>
            <a:off x="2058987" y="2362200"/>
            <a:ext cx="1066800" cy="1295400"/>
            <a:chOff x="1920" y="2544"/>
            <a:chExt cx="672" cy="1152"/>
          </a:xfrm>
        </p:grpSpPr>
        <p:cxnSp>
          <p:nvCxnSpPr>
            <p:cNvPr id="879" name="Google Shape;879;p74"/>
            <p:cNvCxnSpPr/>
            <p:nvPr/>
          </p:nvCxnSpPr>
          <p:spPr>
            <a:xfrm>
              <a:off x="1968" y="2544"/>
              <a:ext cx="624" cy="0"/>
            </a:xfrm>
            <a:prstGeom prst="straightConnector1">
              <a:avLst/>
            </a:prstGeom>
            <a:noFill/>
            <a:ln cap="flat" cmpd="sng" w="25400">
              <a:solidFill>
                <a:schemeClr val="dk1"/>
              </a:solidFill>
              <a:prstDash val="solid"/>
              <a:miter lim="800000"/>
              <a:headEnd len="med" w="med" type="none"/>
              <a:tailEnd len="med" w="med" type="none"/>
            </a:ln>
          </p:spPr>
        </p:cxnSp>
        <p:cxnSp>
          <p:nvCxnSpPr>
            <p:cNvPr id="880" name="Google Shape;880;p74"/>
            <p:cNvCxnSpPr/>
            <p:nvPr/>
          </p:nvCxnSpPr>
          <p:spPr>
            <a:xfrm>
              <a:off x="2592" y="2544"/>
              <a:ext cx="0" cy="1152"/>
            </a:xfrm>
            <a:prstGeom prst="straightConnector1">
              <a:avLst/>
            </a:prstGeom>
            <a:noFill/>
            <a:ln cap="flat" cmpd="sng" w="25400">
              <a:solidFill>
                <a:schemeClr val="dk1"/>
              </a:solidFill>
              <a:prstDash val="solid"/>
              <a:miter lim="800000"/>
              <a:headEnd len="med" w="med" type="none"/>
              <a:tailEnd len="med" w="med" type="none"/>
            </a:ln>
          </p:spPr>
        </p:cxnSp>
        <p:cxnSp>
          <p:nvCxnSpPr>
            <p:cNvPr id="881" name="Google Shape;881;p74"/>
            <p:cNvCxnSpPr/>
            <p:nvPr/>
          </p:nvCxnSpPr>
          <p:spPr>
            <a:xfrm rot="10800000">
              <a:off x="1920" y="3696"/>
              <a:ext cx="672" cy="0"/>
            </a:xfrm>
            <a:prstGeom prst="straightConnector1">
              <a:avLst/>
            </a:prstGeom>
            <a:noFill/>
            <a:ln cap="flat" cmpd="sng" w="25400">
              <a:solidFill>
                <a:schemeClr val="dk1"/>
              </a:solidFill>
              <a:prstDash val="solid"/>
              <a:miter lim="800000"/>
              <a:headEnd len="med" w="med" type="none"/>
              <a:tailEnd len="lg" w="lg" type="stealth"/>
            </a:ln>
          </p:spPr>
        </p:cxnSp>
      </p:grpSp>
      <p:sp>
        <p:nvSpPr>
          <p:cNvPr id="882" name="Google Shape;882;p74"/>
          <p:cNvSpPr/>
          <p:nvPr/>
        </p:nvSpPr>
        <p:spPr>
          <a:xfrm>
            <a:off x="3810000" y="1998662"/>
            <a:ext cx="3048000" cy="1295400"/>
          </a:xfrm>
          <a:prstGeom prst="wedgeRoundRectCallout">
            <a:avLst>
              <a:gd fmla="val -4298" name="adj1"/>
              <a:gd fmla="val 17550" name="adj2"/>
              <a:gd fmla="val 0" name="adj3"/>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This iteration is over and there are no more iterations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7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continue command</a:t>
            </a:r>
            <a:endParaRPr/>
          </a:p>
        </p:txBody>
      </p:sp>
      <p:sp>
        <p:nvSpPr>
          <p:cNvPr id="891" name="Google Shape;891;p75"/>
          <p:cNvSpPr txBox="1"/>
          <p:nvPr>
            <p:ph idx="1" type="body"/>
          </p:nvPr>
        </p:nvSpPr>
        <p:spPr>
          <a:xfrm>
            <a:off x="384175" y="1163637"/>
            <a:ext cx="677862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while [ condition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cmd-1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continue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cmd-n</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echo "done"</a:t>
            </a:r>
            <a:endParaRPr/>
          </a:p>
        </p:txBody>
      </p:sp>
      <p:sp>
        <p:nvSpPr>
          <p:cNvPr id="892" name="Google Shape;892;p75"/>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
        <p:nvSpPr>
          <p:cNvPr id="893" name="Google Shape;893;p75"/>
          <p:cNvSpPr/>
          <p:nvPr/>
        </p:nvSpPr>
        <p:spPr>
          <a:xfrm>
            <a:off x="4264025" y="1976437"/>
            <a:ext cx="2667000" cy="1295400"/>
          </a:xfrm>
          <a:prstGeom prst="wedgeRoundRectCallout">
            <a:avLst>
              <a:gd fmla="val -3966" name="adj1"/>
              <a:gd fmla="val 0" name="adj2"/>
              <a:gd fmla="val 0" name="adj3"/>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This iteration is over; do the next iteration</a:t>
            </a:r>
            <a:endParaRPr/>
          </a:p>
        </p:txBody>
      </p:sp>
      <p:grpSp>
        <p:nvGrpSpPr>
          <p:cNvPr id="894" name="Google Shape;894;p75"/>
          <p:cNvGrpSpPr/>
          <p:nvPr/>
        </p:nvGrpSpPr>
        <p:grpSpPr>
          <a:xfrm>
            <a:off x="2667000" y="1404937"/>
            <a:ext cx="990600" cy="1143000"/>
            <a:chOff x="1968" y="1440"/>
            <a:chExt cx="624" cy="1104"/>
          </a:xfrm>
        </p:grpSpPr>
        <p:cxnSp>
          <p:nvCxnSpPr>
            <p:cNvPr id="895" name="Google Shape;895;p75"/>
            <p:cNvCxnSpPr/>
            <p:nvPr/>
          </p:nvCxnSpPr>
          <p:spPr>
            <a:xfrm>
              <a:off x="1968" y="2544"/>
              <a:ext cx="624" cy="0"/>
            </a:xfrm>
            <a:prstGeom prst="straightConnector1">
              <a:avLst/>
            </a:prstGeom>
            <a:noFill/>
            <a:ln cap="flat" cmpd="sng" w="25400">
              <a:solidFill>
                <a:schemeClr val="dk1"/>
              </a:solidFill>
              <a:prstDash val="solid"/>
              <a:miter lim="800000"/>
              <a:headEnd len="med" w="med" type="none"/>
              <a:tailEnd len="med" w="med" type="none"/>
            </a:ln>
          </p:spPr>
        </p:cxnSp>
        <p:cxnSp>
          <p:nvCxnSpPr>
            <p:cNvPr id="896" name="Google Shape;896;p75"/>
            <p:cNvCxnSpPr/>
            <p:nvPr/>
          </p:nvCxnSpPr>
          <p:spPr>
            <a:xfrm rot="10800000">
              <a:off x="2592" y="1440"/>
              <a:ext cx="0" cy="1104"/>
            </a:xfrm>
            <a:prstGeom prst="straightConnector1">
              <a:avLst/>
            </a:prstGeom>
            <a:noFill/>
            <a:ln cap="flat" cmpd="sng" w="25400">
              <a:solidFill>
                <a:schemeClr val="dk1"/>
              </a:solidFill>
              <a:prstDash val="solid"/>
              <a:miter lim="800000"/>
              <a:headEnd len="med" w="med" type="none"/>
              <a:tailEnd len="med" w="med" type="none"/>
            </a:ln>
          </p:spPr>
        </p:cxnSp>
        <p:cxnSp>
          <p:nvCxnSpPr>
            <p:cNvPr id="897" name="Google Shape;897;p75"/>
            <p:cNvCxnSpPr/>
            <p:nvPr/>
          </p:nvCxnSpPr>
          <p:spPr>
            <a:xfrm rot="10800000">
              <a:off x="2256" y="1440"/>
              <a:ext cx="336" cy="0"/>
            </a:xfrm>
            <a:prstGeom prst="straightConnector1">
              <a:avLst/>
            </a:prstGeom>
            <a:noFill/>
            <a:ln cap="flat" cmpd="sng" w="25400">
              <a:solidFill>
                <a:schemeClr val="dk1"/>
              </a:solidFill>
              <a:prstDash val="solid"/>
              <a:miter lim="800000"/>
              <a:headEnd len="med" w="med" type="none"/>
              <a:tailEnd len="lg" w="lg"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7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a:t>
            </a:r>
            <a:endParaRPr/>
          </a:p>
        </p:txBody>
      </p:sp>
      <p:sp>
        <p:nvSpPr>
          <p:cNvPr id="904" name="Google Shape;904;p76"/>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for index in 1 2 3 4 5 6 7 8 9 10</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do</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if [ $index –le 3 ]; then</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"continue"</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continue</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fi</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$index</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if  [ $index –ge 8 ]; then</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"break"</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break</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fi</a:t>
            </a:r>
            <a:endParaRPr/>
          </a:p>
          <a:p>
            <a:pPr indent="-342900" lvl="0" marL="342900" marR="0" rtl="0" algn="l">
              <a:lnSpc>
                <a:spcPct val="8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done</a:t>
            </a:r>
            <a:endParaRPr/>
          </a:p>
        </p:txBody>
      </p:sp>
      <p:sp>
        <p:nvSpPr>
          <p:cNvPr id="905" name="Google Shape;905;p76"/>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7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Shell Functions</a:t>
            </a:r>
            <a:endParaRPr/>
          </a:p>
        </p:txBody>
      </p:sp>
      <p:sp>
        <p:nvSpPr>
          <p:cNvPr id="912" name="Google Shape;912;p77"/>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A shell function is similar to a shell script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stores a series of commands for execution later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shell stores functions in memory</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shell executes a shell function in the same shell that called it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Where to define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In .profile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In your script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Or on the command line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Remove a function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Use unset built-in</a:t>
            </a:r>
            <a:endParaRPr/>
          </a:p>
        </p:txBody>
      </p:sp>
      <p:sp>
        <p:nvSpPr>
          <p:cNvPr id="913" name="Google Shape;913;p77"/>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7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Shell Functions</a:t>
            </a:r>
            <a:endParaRPr/>
          </a:p>
        </p:txBody>
      </p:sp>
      <p:sp>
        <p:nvSpPr>
          <p:cNvPr id="919" name="Google Shape;919;p78"/>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must be defined before they can be referenced</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usually placed at the beginning of the script</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Syntax:</a:t>
            </a:r>
            <a:endParaRPr/>
          </a:p>
          <a:p>
            <a:pPr indent="-194309" lvl="1" marL="742950"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function-name () {</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   statements</a:t>
            </a:r>
            <a:endParaRPr/>
          </a:p>
          <a:p>
            <a:pPr indent="-285750" lvl="1" marL="742950" marR="0" rtl="0" algn="l">
              <a:lnSpc>
                <a:spcPct val="100000"/>
              </a:lnSpc>
              <a:spcBef>
                <a:spcPts val="840"/>
              </a:spcBef>
              <a:spcAft>
                <a:spcPts val="0"/>
              </a:spcAft>
              <a:buClr>
                <a:srgbClr val="CC6600"/>
              </a:buClr>
              <a:buSzPts val="1920"/>
              <a:buFont typeface="Arial"/>
              <a:buNone/>
            </a:pPr>
            <a:r>
              <a:rPr b="1" i="0" lang="en-US" sz="2400" u="none" cap="none" strike="noStrike">
                <a:solidFill>
                  <a:schemeClr val="dk1"/>
                </a:solidFill>
                <a:latin typeface="Courier New"/>
                <a:ea typeface="Courier New"/>
                <a:cs typeface="Courier New"/>
                <a:sym typeface="Courier New"/>
              </a:rPr>
              <a:t>}</a:t>
            </a:r>
            <a:endParaRPr/>
          </a:p>
        </p:txBody>
      </p:sp>
      <p:sp>
        <p:nvSpPr>
          <p:cNvPr id="920" name="Google Shape;920;p78"/>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function</a:t>
            </a:r>
            <a:endParaRPr/>
          </a:p>
        </p:txBody>
      </p:sp>
      <p:sp>
        <p:nvSpPr>
          <p:cNvPr id="926" name="Google Shape;926;p79"/>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#!/bin/bash</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funky () { </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 This is a simple function </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"This is a funky function." </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"Now exiting funky function." </a:t>
            </a:r>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a:t>
            </a:r>
            <a:endParaRPr/>
          </a:p>
          <a:p>
            <a:pPr indent="-170180" lvl="0" marL="273050" marR="0" rtl="0" algn="l">
              <a:lnSpc>
                <a:spcPct val="100000"/>
              </a:lnSpc>
              <a:spcBef>
                <a:spcPts val="630"/>
              </a:spcBef>
              <a:spcAft>
                <a:spcPts val="0"/>
              </a:spcAft>
              <a:buClr>
                <a:srgbClr val="993300"/>
              </a:buClr>
              <a:buSzPts val="1620"/>
              <a:buFont typeface="Noto Sans Symbols"/>
              <a:buNone/>
            </a:pPr>
            <a:r>
              <a:t/>
            </a:r>
            <a:endParaRPr b="1" i="0" sz="1800" u="none">
              <a:solidFill>
                <a:schemeClr val="dk1"/>
              </a:solidFill>
              <a:latin typeface="Courier New"/>
              <a:ea typeface="Courier New"/>
              <a:cs typeface="Courier New"/>
              <a:sym typeface="Courier New"/>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declaration must precede call: </a:t>
            </a:r>
            <a:endParaRPr/>
          </a:p>
          <a:p>
            <a:pPr indent="-170180" lvl="0" marL="273050" marR="0" rtl="0" algn="l">
              <a:lnSpc>
                <a:spcPct val="100000"/>
              </a:lnSpc>
              <a:spcBef>
                <a:spcPts val="630"/>
              </a:spcBef>
              <a:spcAft>
                <a:spcPts val="0"/>
              </a:spcAft>
              <a:buClr>
                <a:srgbClr val="993300"/>
              </a:buClr>
              <a:buSzPts val="1620"/>
              <a:buFont typeface="Noto Sans Symbols"/>
              <a:buNone/>
            </a:pPr>
            <a:r>
              <a:t/>
            </a:r>
            <a:endParaRPr b="1" i="0" sz="1800" u="none">
              <a:solidFill>
                <a:schemeClr val="dk1"/>
              </a:solidFill>
              <a:latin typeface="Courier New"/>
              <a:ea typeface="Courier New"/>
              <a:cs typeface="Courier New"/>
              <a:sym typeface="Courier New"/>
            </a:endParaRPr>
          </a:p>
          <a:p>
            <a:pPr indent="-273050" lvl="0" marL="27305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funky </a:t>
            </a:r>
            <a:endParaRPr/>
          </a:p>
        </p:txBody>
      </p:sp>
      <p:sp>
        <p:nvSpPr>
          <p:cNvPr id="927" name="Google Shape;927;p79"/>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8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function</a:t>
            </a:r>
            <a:endParaRPr/>
          </a:p>
        </p:txBody>
      </p:sp>
      <p:sp>
        <p:nvSpPr>
          <p:cNvPr id="933" name="Google Shape;933;p80"/>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#!/bin/bash</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fun () { # A somewhat more complex function.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JUST_A_SECOND=1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let i=0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REPEATS=30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echo "And now the fun really begins."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while [ $i -lt $REPEATS ]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do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echo "-------FUNCTIONS are fun--------&gt;"</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sleep $JUST_A_SECOND</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let i+=1</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done</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fun </a:t>
            </a:r>
            <a:endParaRPr/>
          </a:p>
        </p:txBody>
      </p:sp>
      <p:sp>
        <p:nvSpPr>
          <p:cNvPr id="934" name="Google Shape;934;p80"/>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8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Function parameters</a:t>
            </a:r>
            <a:endParaRPr/>
          </a:p>
        </p:txBody>
      </p:sp>
      <p:sp>
        <p:nvSpPr>
          <p:cNvPr id="940" name="Google Shape;940;p81"/>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Need not be declared</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Arguments provided via function call are accessible inside function as $1, $2, $3, …</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reflects number of parameters</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$0 	still contains name of script </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(not name of function)</a:t>
            </a:r>
            <a:endParaRPr/>
          </a:p>
          <a:p>
            <a:pPr indent="-240030" lvl="0" marL="342900" marR="0" rtl="0" algn="l">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p:txBody>
      </p:sp>
      <p:sp>
        <p:nvSpPr>
          <p:cNvPr id="941" name="Google Shape;941;p81"/>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8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function with parameter</a:t>
            </a:r>
            <a:endParaRPr/>
          </a:p>
        </p:txBody>
      </p:sp>
      <p:sp>
        <p:nvSpPr>
          <p:cNvPr id="947" name="Google Shape;947;p82"/>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/bin/sh</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testfile() {</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if [ $# -gt 0 ]; then</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if [[ -f $1 &amp;&amp; -r $1 ]]; then</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echo $1 is a readable file</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else</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echo $1 is not a readable file</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fi</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fi</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a:t>
            </a:r>
            <a:endParaRPr/>
          </a:p>
          <a:p>
            <a:pPr indent="-175895" lvl="0" marL="273050" marR="0" rtl="0" algn="l">
              <a:lnSpc>
                <a:spcPct val="90000"/>
              </a:lnSpc>
              <a:spcBef>
                <a:spcPts val="595"/>
              </a:spcBef>
              <a:spcAft>
                <a:spcPts val="0"/>
              </a:spcAft>
              <a:buClr>
                <a:srgbClr val="993300"/>
              </a:buClr>
              <a:buSzPts val="1530"/>
              <a:buFont typeface="Noto Sans Symbols"/>
              <a:buNone/>
            </a:pPr>
            <a:r>
              <a:t/>
            </a:r>
            <a:endParaRPr b="1" i="0" sz="1700" u="none">
              <a:solidFill>
                <a:schemeClr val="dk1"/>
              </a:solidFill>
              <a:latin typeface="Courier New"/>
              <a:ea typeface="Courier New"/>
              <a:cs typeface="Courier New"/>
              <a:sym typeface="Courier New"/>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testfile .</a:t>
            </a:r>
            <a:endParaRPr/>
          </a:p>
          <a:p>
            <a:pPr indent="-273050" lvl="0" marL="273050" marR="0" rtl="0" algn="l">
              <a:lnSpc>
                <a:spcPct val="9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testfile funtest</a:t>
            </a:r>
            <a:endParaRPr/>
          </a:p>
        </p:txBody>
      </p:sp>
      <p:sp>
        <p:nvSpPr>
          <p:cNvPr id="948" name="Google Shape;948;p82"/>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685800" y="266700"/>
            <a:ext cx="7772400"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Shell Scripts</a:t>
            </a:r>
            <a:endParaRPr/>
          </a:p>
        </p:txBody>
      </p:sp>
      <p:sp>
        <p:nvSpPr>
          <p:cNvPr id="126" name="Google Shape;126;p7"/>
          <p:cNvSpPr txBox="1"/>
          <p:nvPr>
            <p:ph idx="1" type="body"/>
          </p:nvPr>
        </p:nvSpPr>
        <p:spPr>
          <a:xfrm>
            <a:off x="381000" y="1066800"/>
            <a:ext cx="81534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A shell script is a regular text file that contains shell or UNIX commands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Times New Roman"/>
                <a:ea typeface="Times New Roman"/>
                <a:cs typeface="Times New Roman"/>
                <a:sym typeface="Times New Roman"/>
              </a:rPr>
              <a:t>Before running it, it must have execute permission:</a:t>
            </a:r>
            <a:endParaRPr/>
          </a:p>
          <a:p>
            <a:pPr indent="0" lvl="0" marL="1085850" rtl="0" algn="l">
              <a:lnSpc>
                <a:spcPct val="100000"/>
              </a:lnSpc>
              <a:spcBef>
                <a:spcPts val="630"/>
              </a:spcBef>
              <a:spcAft>
                <a:spcPts val="0"/>
              </a:spcAft>
              <a:buNone/>
            </a:pPr>
            <a:r>
              <a:rPr b="1" i="0" lang="en-US" sz="1800" u="none">
                <a:solidFill>
                  <a:schemeClr val="dk1"/>
                </a:solidFill>
                <a:latin typeface="Courier New"/>
                <a:ea typeface="Courier New"/>
                <a:cs typeface="Courier New"/>
                <a:sym typeface="Courier New"/>
              </a:rPr>
              <a:t>chmod</a:t>
            </a: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+x </a:t>
            </a:r>
            <a:r>
              <a:rPr b="1" i="1" lang="en-US" sz="1800" u="none">
                <a:solidFill>
                  <a:schemeClr val="dk1"/>
                </a:solidFill>
                <a:latin typeface="Courier New"/>
                <a:ea typeface="Courier New"/>
                <a:cs typeface="Courier New"/>
                <a:sym typeface="Courier New"/>
              </a:rPr>
              <a:t>filename</a:t>
            </a:r>
            <a:endParaRPr b="0" i="0" sz="1800" u="none">
              <a:solidFill>
                <a:schemeClr val="dk1"/>
              </a:solidFill>
              <a:latin typeface="Courier New"/>
              <a:ea typeface="Courier New"/>
              <a:cs typeface="Courier New"/>
              <a:sym typeface="Courier New"/>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A script can be invoked as:</a:t>
            </a:r>
            <a:endParaRPr/>
          </a:p>
          <a:p>
            <a:pPr indent="-285750" lvl="1" marL="742950" rtl="0" algn="l">
              <a:lnSpc>
                <a:spcPct val="100000"/>
              </a:lnSpc>
              <a:spcBef>
                <a:spcPts val="840"/>
              </a:spcBef>
              <a:spcAft>
                <a:spcPts val="0"/>
              </a:spcAft>
              <a:buClr>
                <a:srgbClr val="CC6600"/>
              </a:buClr>
              <a:buSzPts val="1920"/>
              <a:buFont typeface="Arial"/>
              <a:buChar char="●"/>
            </a:pPr>
            <a:r>
              <a:rPr b="1" i="0" lang="en-US" sz="2400" u="none">
                <a:solidFill>
                  <a:schemeClr val="dk1"/>
                </a:solidFill>
                <a:latin typeface="Courier New"/>
                <a:ea typeface="Courier New"/>
                <a:cs typeface="Courier New"/>
                <a:sym typeface="Courier New"/>
              </a:rPr>
              <a:t>sh name </a:t>
            </a:r>
            <a:r>
              <a:rPr b="1" i="1" lang="en-US" sz="2400" u="none">
                <a:solidFill>
                  <a:schemeClr val="dk1"/>
                </a:solidFill>
                <a:latin typeface="Courier New"/>
                <a:ea typeface="Courier New"/>
                <a:cs typeface="Courier New"/>
                <a:sym typeface="Courier New"/>
              </a:rPr>
              <a:t>[ arg … ]</a:t>
            </a:r>
            <a:endParaRPr/>
          </a:p>
          <a:p>
            <a:pPr indent="-285750" lvl="1" marL="742950" rtl="0" algn="l">
              <a:lnSpc>
                <a:spcPct val="100000"/>
              </a:lnSpc>
              <a:spcBef>
                <a:spcPts val="840"/>
              </a:spcBef>
              <a:spcAft>
                <a:spcPts val="0"/>
              </a:spcAft>
              <a:buClr>
                <a:srgbClr val="CC6600"/>
              </a:buClr>
              <a:buSzPts val="1920"/>
              <a:buFont typeface="Arial"/>
              <a:buChar char="●"/>
            </a:pPr>
            <a:r>
              <a:rPr b="1" i="0" lang="en-US" sz="2400" u="none">
                <a:solidFill>
                  <a:schemeClr val="dk1"/>
                </a:solidFill>
                <a:latin typeface="Courier New"/>
                <a:ea typeface="Courier New"/>
                <a:cs typeface="Courier New"/>
                <a:sym typeface="Courier New"/>
              </a:rPr>
              <a:t>sh &lt; name </a:t>
            </a:r>
            <a:r>
              <a:rPr b="1" i="1" lang="en-US" sz="2400" u="none">
                <a:solidFill>
                  <a:schemeClr val="dk1"/>
                </a:solidFill>
                <a:latin typeface="Courier New"/>
                <a:ea typeface="Courier New"/>
                <a:cs typeface="Courier New"/>
                <a:sym typeface="Courier New"/>
              </a:rPr>
              <a:t>[ args … ]</a:t>
            </a:r>
            <a:endParaRPr/>
          </a:p>
          <a:p>
            <a:pPr indent="-285750" lvl="1" marL="742950" rtl="0" algn="l">
              <a:lnSpc>
                <a:spcPct val="100000"/>
              </a:lnSpc>
              <a:spcBef>
                <a:spcPts val="840"/>
              </a:spcBef>
              <a:spcAft>
                <a:spcPts val="0"/>
              </a:spcAft>
              <a:buClr>
                <a:srgbClr val="CC6600"/>
              </a:buClr>
              <a:buSzPts val="1920"/>
              <a:buFont typeface="Arial"/>
              <a:buChar char="●"/>
            </a:pPr>
            <a:r>
              <a:rPr b="1" i="0" lang="en-US" sz="2400" u="none">
                <a:solidFill>
                  <a:schemeClr val="dk1"/>
                </a:solidFill>
                <a:latin typeface="Courier New"/>
                <a:ea typeface="Courier New"/>
                <a:cs typeface="Courier New"/>
                <a:sym typeface="Courier New"/>
              </a:rPr>
              <a:t>name </a:t>
            </a:r>
            <a:r>
              <a:rPr b="1" i="1" lang="en-US" sz="2400" u="none">
                <a:solidFill>
                  <a:schemeClr val="dk1"/>
                </a:solidFill>
                <a:latin typeface="Courier New"/>
                <a:ea typeface="Courier New"/>
                <a:cs typeface="Courier New"/>
                <a:sym typeface="Courier New"/>
              </a:rPr>
              <a:t>[ arg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8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function with parameters</a:t>
            </a:r>
            <a:endParaRPr/>
          </a:p>
        </p:txBody>
      </p:sp>
      <p:sp>
        <p:nvSpPr>
          <p:cNvPr id="954" name="Google Shape;954;p83"/>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/bin/bash</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checkfile()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for file</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do</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if [ -f "$file" ]; then</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echo "$file is a file"</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else</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if [ -d "$file" ]; then</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echo "$file is a directory"</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fi</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fi</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done</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checkfile . funtest</a:t>
            </a:r>
            <a:endParaRPr/>
          </a:p>
        </p:txBody>
      </p:sp>
      <p:sp>
        <p:nvSpPr>
          <p:cNvPr id="955" name="Google Shape;955;p83"/>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8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Local Variables in Functions</a:t>
            </a:r>
            <a:endParaRPr/>
          </a:p>
        </p:txBody>
      </p:sp>
      <p:sp>
        <p:nvSpPr>
          <p:cNvPr id="961" name="Google Shape;961;p84"/>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Variables defined within functions are global,</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Times New Roman"/>
                <a:ea typeface="Times New Roman"/>
                <a:cs typeface="Times New Roman"/>
                <a:sym typeface="Times New Roman"/>
              </a:rPr>
              <a:t>	i.e. their values are known throughout the entire shell program</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keyword “local” inside a function definition makes referenced variables “local” to that function</a:t>
            </a:r>
            <a:endParaRPr/>
          </a:p>
          <a:p>
            <a:pPr indent="-240030" lvl="0" marL="342900" marR="0" rtl="0" algn="l">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p:txBody>
      </p:sp>
      <p:sp>
        <p:nvSpPr>
          <p:cNvPr id="962" name="Google Shape;962;p84"/>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8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function</a:t>
            </a:r>
            <a:endParaRPr/>
          </a:p>
        </p:txBody>
      </p:sp>
      <p:sp>
        <p:nvSpPr>
          <p:cNvPr id="968" name="Google Shape;968;p85"/>
          <p:cNvSpPr txBox="1"/>
          <p:nvPr>
            <p:ph idx="1" type="body"/>
          </p:nvPr>
        </p:nvSpPr>
        <p:spPr>
          <a:xfrm>
            <a:off x="609600" y="1163637"/>
            <a:ext cx="8229600" cy="45307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/bin/bash</a:t>
            </a:r>
            <a:endParaRPr/>
          </a:p>
          <a:p>
            <a:pPr indent="-273050" lvl="0" marL="273050" marR="0" rtl="0" algn="l">
              <a:lnSpc>
                <a:spcPct val="80000"/>
              </a:lnSpc>
              <a:spcBef>
                <a:spcPts val="595"/>
              </a:spcBef>
              <a:spcAft>
                <a:spcPts val="0"/>
              </a:spcAft>
              <a:buClr>
                <a:srgbClr val="993300"/>
              </a:buClr>
              <a:buSzPts val="1530"/>
              <a:buFont typeface="Arial"/>
              <a:buNone/>
            </a:pPr>
            <a:r>
              <a:t/>
            </a:r>
            <a:endParaRPr b="1" i="0" sz="1700" u="none">
              <a:solidFill>
                <a:schemeClr val="dk1"/>
              </a:solidFill>
              <a:latin typeface="Courier New"/>
              <a:ea typeface="Courier New"/>
              <a:cs typeface="Courier New"/>
              <a:sym typeface="Courier New"/>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global="pretty good variable"</a:t>
            </a:r>
            <a:endParaRPr/>
          </a:p>
          <a:p>
            <a:pPr indent="-273050" lvl="0" marL="273050" marR="0" rtl="0" algn="l">
              <a:lnSpc>
                <a:spcPct val="80000"/>
              </a:lnSpc>
              <a:spcBef>
                <a:spcPts val="595"/>
              </a:spcBef>
              <a:spcAft>
                <a:spcPts val="0"/>
              </a:spcAft>
              <a:buClr>
                <a:srgbClr val="993300"/>
              </a:buClr>
              <a:buSzPts val="1530"/>
              <a:buFont typeface="Arial"/>
              <a:buNone/>
            </a:pPr>
            <a:r>
              <a:t/>
            </a:r>
            <a:endParaRPr b="1" i="0" sz="1700" u="none">
              <a:solidFill>
                <a:schemeClr val="dk1"/>
              </a:solidFill>
              <a:latin typeface="Courier New"/>
              <a:ea typeface="Courier New"/>
              <a:cs typeface="Courier New"/>
              <a:sym typeface="Courier New"/>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foo () {</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local inside="not so good variable"</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echo $global</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echo $inside</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        global="better variable"</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a:t>
            </a:r>
            <a:endParaRPr/>
          </a:p>
          <a:p>
            <a:pPr indent="-273050" lvl="0" marL="273050" marR="0" rtl="0" algn="l">
              <a:lnSpc>
                <a:spcPct val="80000"/>
              </a:lnSpc>
              <a:spcBef>
                <a:spcPts val="595"/>
              </a:spcBef>
              <a:spcAft>
                <a:spcPts val="0"/>
              </a:spcAft>
              <a:buClr>
                <a:srgbClr val="993300"/>
              </a:buClr>
              <a:buSzPts val="1530"/>
              <a:buFont typeface="Arial"/>
              <a:buNone/>
            </a:pPr>
            <a:r>
              <a:t/>
            </a:r>
            <a:endParaRPr b="1" i="0" sz="1700" u="none">
              <a:solidFill>
                <a:schemeClr val="dk1"/>
              </a:solidFill>
              <a:latin typeface="Courier New"/>
              <a:ea typeface="Courier New"/>
              <a:cs typeface="Courier New"/>
              <a:sym typeface="Courier New"/>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echo $global</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foo</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echo $global</a:t>
            </a:r>
            <a:endParaRPr/>
          </a:p>
          <a:p>
            <a:pPr indent="-273050" lvl="0" marL="273050" marR="0" rtl="0" algn="l">
              <a:lnSpc>
                <a:spcPct val="80000"/>
              </a:lnSpc>
              <a:spcBef>
                <a:spcPts val="595"/>
              </a:spcBef>
              <a:spcAft>
                <a:spcPts val="0"/>
              </a:spcAft>
              <a:buClr>
                <a:srgbClr val="993300"/>
              </a:buClr>
              <a:buSzPts val="1530"/>
              <a:buFont typeface="Arial"/>
              <a:buNone/>
            </a:pPr>
            <a:r>
              <a:rPr b="1" i="0" lang="en-US" sz="1700" u="none">
                <a:solidFill>
                  <a:schemeClr val="dk1"/>
                </a:solidFill>
                <a:latin typeface="Courier New"/>
                <a:ea typeface="Courier New"/>
                <a:cs typeface="Courier New"/>
                <a:sym typeface="Courier New"/>
              </a:rPr>
              <a:t>echo $inside</a:t>
            </a:r>
            <a:endParaRPr/>
          </a:p>
        </p:txBody>
      </p:sp>
      <p:sp>
        <p:nvSpPr>
          <p:cNvPr id="969" name="Google Shape;969;p85"/>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8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Handling signals</a:t>
            </a:r>
            <a:endParaRPr/>
          </a:p>
        </p:txBody>
      </p:sp>
      <p:sp>
        <p:nvSpPr>
          <p:cNvPr id="975" name="Google Shape;975;p86"/>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Unix allows you to send a signal to any process</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-1 = hangup			</a:t>
            </a:r>
            <a:r>
              <a:rPr b="1" i="0" lang="en-US" sz="1800" u="none">
                <a:solidFill>
                  <a:schemeClr val="dk1"/>
                </a:solidFill>
                <a:latin typeface="Courier New"/>
                <a:ea typeface="Courier New"/>
                <a:cs typeface="Courier New"/>
                <a:sym typeface="Courier New"/>
              </a:rPr>
              <a:t>kill -HUP 1234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-2 = interrupt with ^C	</a:t>
            </a:r>
            <a:r>
              <a:rPr b="1" i="0" lang="en-US" sz="1800" u="none">
                <a:solidFill>
                  <a:schemeClr val="dk1"/>
                </a:solidFill>
                <a:latin typeface="Courier New"/>
                <a:ea typeface="Courier New"/>
                <a:cs typeface="Courier New"/>
                <a:sym typeface="Courier New"/>
              </a:rPr>
              <a:t>kill -2 1235</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no argument = terminate	</a:t>
            </a:r>
            <a:r>
              <a:rPr b="1" i="0" lang="en-US" sz="1800" u="none">
                <a:solidFill>
                  <a:schemeClr val="dk1"/>
                </a:solidFill>
                <a:latin typeface="Courier New"/>
                <a:ea typeface="Courier New"/>
                <a:cs typeface="Courier New"/>
                <a:sym typeface="Courier New"/>
              </a:rPr>
              <a:t>kill 1235</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-9 = kill			</a:t>
            </a:r>
            <a:r>
              <a:rPr b="1" i="0" lang="en-US" sz="1800" u="none">
                <a:solidFill>
                  <a:schemeClr val="dk1"/>
                </a:solidFill>
                <a:latin typeface="Courier New"/>
                <a:ea typeface="Courier New"/>
                <a:cs typeface="Courier New"/>
                <a:sym typeface="Courier New"/>
              </a:rPr>
              <a:t>kill -9 1236</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-9 cannot be blocked</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list your processes with</a:t>
            </a:r>
            <a:endParaRPr/>
          </a:p>
          <a:p>
            <a:pPr indent="-285750" lvl="1" marL="742950" marR="0" rtl="0" algn="l">
              <a:lnSpc>
                <a:spcPct val="10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ps -u userid</a:t>
            </a:r>
            <a:endParaRPr/>
          </a:p>
          <a:p>
            <a:pPr indent="-240030" lvl="0" marL="342900" marR="0" rtl="0" algn="l">
              <a:spcBef>
                <a:spcPts val="630"/>
              </a:spcBef>
              <a:spcAft>
                <a:spcPts val="0"/>
              </a:spcAft>
              <a:buClr>
                <a:srgbClr val="993300"/>
              </a:buClr>
              <a:buSzPts val="1620"/>
              <a:buFont typeface="Arial"/>
              <a:buNone/>
            </a:pPr>
            <a:r>
              <a:t/>
            </a:r>
            <a:endParaRPr b="1" i="0" sz="1800" u="none" cap="none" strike="noStrike">
              <a:solidFill>
                <a:schemeClr val="dk1"/>
              </a:solidFill>
              <a:latin typeface="Courier New"/>
              <a:ea typeface="Courier New"/>
              <a:cs typeface="Courier New"/>
              <a:sym typeface="Courier New"/>
            </a:endParaRPr>
          </a:p>
        </p:txBody>
      </p:sp>
      <p:sp>
        <p:nvSpPr>
          <p:cNvPr id="976" name="Google Shape;976;p86"/>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8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Signals on Linux</a:t>
            </a:r>
            <a:endParaRPr/>
          </a:p>
        </p:txBody>
      </p:sp>
      <p:sp>
        <p:nvSpPr>
          <p:cNvPr id="982" name="Google Shape;982;p87"/>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 kill -l</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 1) SIGHUP       2) SIGINT       3) SIGQUIT      4) SIGILL</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 5) SIGTRAP      6) SIGABRT      7) SIGBUS       8) SIGFPE</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 9) SIGKILL     10) SIGUSR1     11) SIGSEGV     12) SIGUSR2</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13) SIGPIPE     14) SIGALRM     15) SIGTERM     16) SIGSTKFLT</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17) SIGCHLD     18) SIGCONT     19) SIGSTOP     20) SIGTSTP</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21) SIGTTIN     22) SIGTTOU     23) SIGURG      24) SIGXCPU</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25) SIGXFSZ     26) SIGVTALRM   27) SIGPROF     28) SIGWINCH</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29) SIGIO       30) SIGPWR      31) SIGSYS      34) SIGRTMIN</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35) SIGRTMIN+1  36) SIGRTMIN+2  37) SIGRTMIN+3  38) SIGRTMIN+4</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39) SIGRTMIN+5  40) SIGRTMIN+6  41) SIGRTMIN+7  42) SIGRTMIN+8</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43) SIGRTMIN+9  44) SIGRTMIN+10 45) SIGRTMIN+11 46) SIGRTMIN+12</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47) SIGRTMIN+13 48) SIGRTMIN+14 49) SIGRTMIN+15 50) SIGRTMAX-14</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51) SIGRTMAX-13 52) SIGRTMAX-12 53) SIGRTMAX-11 54) SIGRTMAX-10</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55) SIGRTMAX-9  56) SIGRTMAX-8  57) SIGRTMAX-7  58) SIGRTMAX-6</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59) SIGRTMAX-5  60) SIGRTMAX-4  61) SIGRTMAX-3  62) SIGRTMAX-2</a:t>
            </a:r>
            <a:endParaRPr/>
          </a:p>
          <a:p>
            <a:pPr indent="-342900" lvl="0" marL="342900" marR="0" rtl="0" algn="l">
              <a:lnSpc>
                <a:spcPct val="80000"/>
              </a:lnSpc>
              <a:spcBef>
                <a:spcPts val="455"/>
              </a:spcBef>
              <a:spcAft>
                <a:spcPts val="0"/>
              </a:spcAft>
              <a:buClr>
                <a:srgbClr val="993300"/>
              </a:buClr>
              <a:buSzPts val="1170"/>
              <a:buFont typeface="Arial"/>
              <a:buNone/>
            </a:pPr>
            <a:r>
              <a:rPr b="1" i="0" lang="en-US" sz="1300" u="none">
                <a:solidFill>
                  <a:schemeClr val="dk1"/>
                </a:solidFill>
                <a:latin typeface="Courier New"/>
                <a:ea typeface="Courier New"/>
                <a:cs typeface="Courier New"/>
                <a:sym typeface="Courier New"/>
              </a:rPr>
              <a:t>63) SIGRTMAX-1  64) SIGRTMAX</a:t>
            </a:r>
            <a:endParaRPr/>
          </a:p>
          <a:p>
            <a:pPr indent="-268605" lvl="0" marL="342900" marR="0" rtl="0" algn="l">
              <a:lnSpc>
                <a:spcPct val="80000"/>
              </a:lnSpc>
              <a:spcBef>
                <a:spcPts val="455"/>
              </a:spcBef>
              <a:spcAft>
                <a:spcPts val="0"/>
              </a:spcAft>
              <a:buClr>
                <a:srgbClr val="993300"/>
              </a:buClr>
              <a:buSzPts val="1170"/>
              <a:buFont typeface="Arial"/>
              <a:buNone/>
            </a:pPr>
            <a:r>
              <a:t/>
            </a:r>
            <a:endParaRPr b="0" i="0" sz="13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560"/>
              </a:spcBef>
              <a:spcAft>
                <a:spcPts val="0"/>
              </a:spcAft>
              <a:buClr>
                <a:srgbClr val="993300"/>
              </a:buClr>
              <a:buSzPts val="1440"/>
              <a:buFont typeface="Arial"/>
              <a:buChar char="●"/>
            </a:pPr>
            <a:r>
              <a:rPr b="0" i="0" lang="en-US" sz="1600" u="none">
                <a:solidFill>
                  <a:schemeClr val="dk1"/>
                </a:solidFill>
                <a:latin typeface="Times New Roman"/>
                <a:ea typeface="Times New Roman"/>
                <a:cs typeface="Times New Roman"/>
                <a:sym typeface="Times New Roman"/>
              </a:rPr>
              <a:t>^C is 2 - SIGINT</a:t>
            </a:r>
            <a:endParaRPr/>
          </a:p>
        </p:txBody>
      </p:sp>
      <p:sp>
        <p:nvSpPr>
          <p:cNvPr id="983" name="Google Shape;983;p87"/>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8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Handling signals</a:t>
            </a:r>
            <a:endParaRPr/>
          </a:p>
        </p:txBody>
      </p:sp>
      <p:sp>
        <p:nvSpPr>
          <p:cNvPr id="989" name="Google Shape;989;p88"/>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Default action for most signals is to end process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Times New Roman"/>
                <a:ea typeface="Times New Roman"/>
                <a:cs typeface="Times New Roman"/>
                <a:sym typeface="Times New Roman"/>
              </a:rPr>
              <a:t>term: signal handler</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Times New Roman"/>
                <a:ea typeface="Times New Roman"/>
                <a:cs typeface="Times New Roman"/>
                <a:sym typeface="Times New Roman"/>
              </a:rPr>
              <a:t>Bash allows to install custom signal handler</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Syntax:</a:t>
            </a:r>
            <a:endParaRPr/>
          </a:p>
          <a:p>
            <a:pPr indent="-285750" lvl="1" marL="742950" marR="0" rtl="0" algn="l">
              <a:lnSpc>
                <a:spcPct val="10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trap 'handler commands' signals</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30"/>
              </a:spcBef>
              <a:spcAft>
                <a:spcPts val="0"/>
              </a:spcAft>
              <a:buClr>
                <a:srgbClr val="993300"/>
              </a:buClr>
              <a:buSzPts val="1620"/>
              <a:buFont typeface="Arial"/>
              <a:buNone/>
            </a:pPr>
            <a:r>
              <a:rPr b="0" i="0" lang="en-US" sz="1800" u="sng">
                <a:solidFill>
                  <a:schemeClr val="dk1"/>
                </a:solidFill>
                <a:latin typeface="Times New Roman"/>
                <a:ea typeface="Times New Roman"/>
                <a:cs typeface="Times New Roman"/>
                <a:sym typeface="Times New Roman"/>
              </a:rPr>
              <a:t>Example:</a:t>
            </a:r>
            <a:endParaRPr/>
          </a:p>
          <a:p>
            <a:pPr indent="-285750" lvl="1" marL="742950" marR="0" rtl="0" algn="l">
              <a:lnSpc>
                <a:spcPct val="10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trap 'echo do not hangup'  1 2</a:t>
            </a:r>
            <a:endParaRPr/>
          </a:p>
        </p:txBody>
      </p:sp>
      <p:sp>
        <p:nvSpPr>
          <p:cNvPr id="990" name="Google Shape;990;p88"/>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8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trap hangup</a:t>
            </a:r>
            <a:endParaRPr/>
          </a:p>
        </p:txBody>
      </p:sp>
      <p:sp>
        <p:nvSpPr>
          <p:cNvPr id="996" name="Google Shape;996;p89"/>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/bin/bash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kill -1 won’t kill this process</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kill -2 will</a:t>
            </a:r>
            <a:endParaRPr/>
          </a:p>
          <a:p>
            <a:pPr indent="-342900" lvl="0" marL="34290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trap 'echo dont hang up' 1</a:t>
            </a:r>
            <a:endParaRPr/>
          </a:p>
          <a:p>
            <a:pPr indent="-342900" lvl="0" marL="34290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while true</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"try to hang up"</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sleep 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p:txBody>
      </p:sp>
      <p:sp>
        <p:nvSpPr>
          <p:cNvPr id="997" name="Google Shape;997;p89"/>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9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trap multiple signals</a:t>
            </a:r>
            <a:endParaRPr/>
          </a:p>
        </p:txBody>
      </p:sp>
      <p:sp>
        <p:nvSpPr>
          <p:cNvPr id="1003" name="Google Shape;1003;p90"/>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/bin/sh</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plain kill or kill -9 will kill this</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trap 'echo 1' 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trap 'echo 2' 2</a:t>
            </a:r>
            <a:endParaRPr/>
          </a:p>
          <a:p>
            <a:pPr indent="-342900" lvl="0" marL="34290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while true; do</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echo -n .</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   sleep 1</a:t>
            </a:r>
            <a:endParaRPr/>
          </a:p>
          <a:p>
            <a:pPr indent="-342900" lvl="0" marL="342900" marR="0" rtl="0" algn="l">
              <a:lnSpc>
                <a:spcPct val="100000"/>
              </a:lnSpc>
              <a:spcBef>
                <a:spcPts val="630"/>
              </a:spcBef>
              <a:spcAft>
                <a:spcPts val="0"/>
              </a:spcAft>
              <a:buClr>
                <a:srgbClr val="993300"/>
              </a:buClr>
              <a:buSzPts val="1620"/>
              <a:buFont typeface="Arial"/>
              <a:buNone/>
            </a:pPr>
            <a:r>
              <a:rPr b="1" i="0" lang="en-US" sz="1800" u="none">
                <a:solidFill>
                  <a:schemeClr val="dk1"/>
                </a:solidFill>
                <a:latin typeface="Courier New"/>
                <a:ea typeface="Courier New"/>
                <a:cs typeface="Courier New"/>
                <a:sym typeface="Courier New"/>
              </a:rPr>
              <a:t>done</a:t>
            </a:r>
            <a:endParaRPr/>
          </a:p>
        </p:txBody>
      </p:sp>
      <p:sp>
        <p:nvSpPr>
          <p:cNvPr id="1004" name="Google Shape;1004;p90"/>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9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removing temp files</a:t>
            </a:r>
            <a:endParaRPr/>
          </a:p>
        </p:txBody>
      </p:sp>
      <p:sp>
        <p:nvSpPr>
          <p:cNvPr id="1010" name="Google Shape;1010;p91"/>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/bin/bash</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trap 'cleanup; exit' 2</a:t>
            </a:r>
            <a:endParaRPr/>
          </a:p>
          <a:p>
            <a:pPr indent="-342900" lvl="0" marL="342900" marR="0" rtl="0" algn="l">
              <a:lnSpc>
                <a:spcPct val="7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cleanup () {</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/bin/rm -f /tmp/tempfile.$$.?</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a:t>
            </a:r>
            <a:endParaRPr/>
          </a:p>
          <a:p>
            <a:pPr indent="-342900" lvl="0" marL="342900" marR="0" rtl="0" algn="l">
              <a:lnSpc>
                <a:spcPct val="7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for i in 1 2 3 4 5 6 7 8</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do</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"$i.iteration"</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touch /tmp/tempfile.$$.$i</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sleep 1</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done</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cleanup</a:t>
            </a:r>
            <a:endParaRPr/>
          </a:p>
        </p:txBody>
      </p:sp>
      <p:sp>
        <p:nvSpPr>
          <p:cNvPr id="1011" name="Google Shape;1011;p91"/>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9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Restoring default handlers</a:t>
            </a:r>
            <a:endParaRPr/>
          </a:p>
        </p:txBody>
      </p:sp>
      <p:sp>
        <p:nvSpPr>
          <p:cNvPr id="1017" name="Google Shape;1017;p92"/>
          <p:cNvSpPr txBox="1"/>
          <p:nvPr>
            <p:ph idx="1" type="body"/>
          </p:nvPr>
        </p:nvSpPr>
        <p:spPr>
          <a:xfrm>
            <a:off x="384175" y="1163637"/>
            <a:ext cx="8229600" cy="453072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993300"/>
              </a:buClr>
              <a:buSzPts val="1800"/>
              <a:buFont typeface="Arial"/>
              <a:buChar char="●"/>
            </a:pPr>
            <a:r>
              <a:rPr b="1" i="0" lang="en-US" sz="2000" u="none">
                <a:solidFill>
                  <a:schemeClr val="dk1"/>
                </a:solidFill>
                <a:latin typeface="Courier New"/>
                <a:ea typeface="Courier New"/>
                <a:cs typeface="Courier New"/>
                <a:sym typeface="Courier New"/>
              </a:rPr>
              <a:t>trap</a:t>
            </a:r>
            <a:r>
              <a:rPr b="0" i="0" lang="en-US" sz="2000" u="none">
                <a:solidFill>
                  <a:schemeClr val="dk1"/>
                </a:solidFill>
                <a:latin typeface="Times New Roman"/>
                <a:ea typeface="Times New Roman"/>
                <a:cs typeface="Times New Roman"/>
                <a:sym typeface="Times New Roman"/>
              </a:rPr>
              <a:t> without a command list will remove a signal handler</a:t>
            </a:r>
            <a:endParaRPr/>
          </a:p>
          <a:p>
            <a:pPr indent="-342900" lvl="0" marL="342900" marR="0" rtl="0" algn="l">
              <a:lnSpc>
                <a:spcPct val="70000"/>
              </a:lnSpc>
              <a:spcBef>
                <a:spcPts val="700"/>
              </a:spcBef>
              <a:spcAft>
                <a:spcPts val="0"/>
              </a:spcAft>
              <a:buClr>
                <a:srgbClr val="993300"/>
              </a:buClr>
              <a:buSzPts val="1800"/>
              <a:buFont typeface="Arial"/>
              <a:buChar char="●"/>
            </a:pPr>
            <a:r>
              <a:rPr b="0" i="0" lang="en-US" sz="2000" u="none">
                <a:solidFill>
                  <a:schemeClr val="dk1"/>
                </a:solidFill>
                <a:latin typeface="Times New Roman"/>
                <a:ea typeface="Times New Roman"/>
                <a:cs typeface="Times New Roman"/>
                <a:sym typeface="Times New Roman"/>
              </a:rPr>
              <a:t>Use this to run a signal handler once only</a:t>
            </a:r>
            <a:endParaRPr/>
          </a:p>
          <a:p>
            <a:pPr indent="-342900" lvl="0" marL="342900" marR="0" rtl="0" algn="l">
              <a:lnSpc>
                <a:spcPct val="70000"/>
              </a:lnSpc>
              <a:spcBef>
                <a:spcPts val="700"/>
              </a:spcBef>
              <a:spcAft>
                <a:spcPts val="0"/>
              </a:spcAft>
              <a:buClr>
                <a:srgbClr val="993300"/>
              </a:buClr>
              <a:buSzPts val="1800"/>
              <a:buFont typeface="Arial"/>
              <a:buNone/>
            </a:pPr>
            <a:r>
              <a:t/>
            </a:r>
            <a:endParaRPr b="0" i="0" sz="2000" u="sng">
              <a:solidFill>
                <a:schemeClr val="dk1"/>
              </a:solidFill>
              <a:latin typeface="Times New Roman"/>
              <a:ea typeface="Times New Roman"/>
              <a:cs typeface="Times New Roman"/>
              <a:sym typeface="Times New Roman"/>
            </a:endParaRPr>
          </a:p>
          <a:p>
            <a:pPr indent="-342900" lvl="0" marL="342900" marR="0" rtl="0" algn="l">
              <a:lnSpc>
                <a:spcPct val="70000"/>
              </a:lnSpc>
              <a:spcBef>
                <a:spcPts val="700"/>
              </a:spcBef>
              <a:spcAft>
                <a:spcPts val="0"/>
              </a:spcAft>
              <a:buClr>
                <a:srgbClr val="993300"/>
              </a:buClr>
              <a:buSzPts val="1800"/>
              <a:buFont typeface="Arial"/>
              <a:buNone/>
            </a:pP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Courier New"/>
                <a:ea typeface="Courier New"/>
                <a:cs typeface="Courier New"/>
                <a:sym typeface="Courier New"/>
              </a:rPr>
              <a:t>#! /bin/sh</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trap 'justonce' 2</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justonce() {</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"not yet"</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trap 2           # now reset it</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70000"/>
              </a:lnSpc>
              <a:spcBef>
                <a:spcPts val="700"/>
              </a:spcBef>
              <a:spcAft>
                <a:spcPts val="0"/>
              </a:spcAft>
              <a:buClr>
                <a:srgbClr val="993300"/>
              </a:buClr>
              <a:buSzPts val="1800"/>
              <a:buFont typeface="Arial"/>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while true; do</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echo -n "."</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sleep 1</a:t>
            </a:r>
            <a:endParaRPr/>
          </a:p>
          <a:p>
            <a:pPr indent="-342900" lvl="0" marL="342900" marR="0" rtl="0" algn="l">
              <a:lnSpc>
                <a:spcPct val="70000"/>
              </a:lnSpc>
              <a:spcBef>
                <a:spcPts val="700"/>
              </a:spcBef>
              <a:spcAft>
                <a:spcPts val="0"/>
              </a:spcAft>
              <a:buClr>
                <a:srgbClr val="993300"/>
              </a:buClr>
              <a:buSzPts val="1800"/>
              <a:buFont typeface="Arial"/>
              <a:buNone/>
            </a:pPr>
            <a:r>
              <a:rPr b="1" i="0" lang="en-US" sz="2000" u="none">
                <a:solidFill>
                  <a:schemeClr val="dk1"/>
                </a:solidFill>
                <a:latin typeface="Courier New"/>
                <a:ea typeface="Courier New"/>
                <a:cs typeface="Courier New"/>
                <a:sym typeface="Courier New"/>
              </a:rPr>
              <a:t>     done</a:t>
            </a:r>
            <a:endParaRPr/>
          </a:p>
        </p:txBody>
      </p:sp>
      <p:sp>
        <p:nvSpPr>
          <p:cNvPr id="1018" name="Google Shape;1018;p92"/>
          <p:cNvSpPr txBox="1"/>
          <p:nvPr/>
        </p:nvSpPr>
        <p:spPr>
          <a:xfrm>
            <a:off x="8534400"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Times New Roman"/>
              <a:buNone/>
            </a:pPr>
            <a:fld id="{00000000-1234-1234-1234-123412341234}" type="slidenum">
              <a:rPr b="0" i="0" lang="en-US" sz="1400" u="none">
                <a:solidFill>
                  <a:srgbClr val="FFFFFF"/>
                </a:solidFill>
                <a:latin typeface="Times New Roman"/>
                <a:ea typeface="Times New Roman"/>
                <a:cs typeface="Times New Roman"/>
                <a:sym typeface="Times New Roma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2000-12-28T17:51:39Z</dcterms:created>
  <dc:creator>Raimund Ege</dc:creator>
</cp:coreProperties>
</file>