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57" r:id="rId3"/>
    <p:sldId id="259" r:id="rId4"/>
    <p:sldId id="258" r:id="rId5"/>
    <p:sldId id="266" r:id="rId6"/>
    <p:sldId id="267" r:id="rId7"/>
    <p:sldId id="268" r:id="rId8"/>
    <p:sldId id="269" r:id="rId9"/>
    <p:sldId id="270" r:id="rId10"/>
    <p:sldId id="271" r:id="rId11"/>
    <p:sldId id="272" r:id="rId12"/>
    <p:sldId id="273" r:id="rId13"/>
  </p:sldIdLst>
  <p:sldSz cx="14630400" cy="8229600"/>
  <p:notesSz cx="8229600" cy="14630400"/>
  <p:embeddedFontLst>
    <p:embeddedFont>
      <p:font typeface="Tomorrow" panose="020B0604020202020204" charset="0"/>
      <p:regular r:id="rId15"/>
    </p:embeddedFont>
    <p:embeddedFont>
      <p:font typeface="Tomorrow Semi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4741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B83C1-3982-0F29-FA75-CA2CCB07D7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DD8F5F-F000-64C7-B133-0F8A79887E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6AE85C-EF98-6EC6-5A30-4ED4D2752F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D3F369-52D8-94E4-3C3D-804179605528}"/>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3217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7038E-A5EE-A072-51EF-689E9EDB40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A2F99-5B73-B5A4-73BA-67E62211FC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399E8C-11E2-4100-48EB-90085644E2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7DC9E4-740C-7E0A-B49B-D62585179EB6}"/>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350350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1AFD9-EEF1-3575-7D63-F1B4DEF15F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2FF924-8CE3-73C1-13F7-22A077107F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BFA5CB-3FC8-1D9D-51E6-C4CDE89045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143744-AE2B-A614-30C5-66BFF6EDA0E1}"/>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462693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AB173-0335-E88C-0985-C5E7D4337E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8280D3-E6B9-B0C7-FBC2-2DE29162FB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228D87-8B40-20D3-B6C3-889CD019BC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5D2181-5FF4-1FE0-74D7-4A3BE461941A}"/>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659282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005A1-D333-0471-8C3D-6886395134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C2835B-AA85-0798-B1C6-F7FFEEEB7E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698792-352D-D837-294D-06F17A2614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278693-E538-FBE4-344C-E2EDF170AE27}"/>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965904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4F0C9-DD16-99EC-35DA-08F668C7C5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25897-776E-D643-4860-F53A1FAE9A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47267B-E406-9093-0703-B4C02C478F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472B67-3C30-11BB-5901-5421EA3ADA4F}"/>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571178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4BBEE-3697-CC8A-A846-86B8BA7D06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305D41-2EED-B2FC-D5D6-ADDA2666C9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9423D4-E063-712B-1D63-BF2AA06467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DBEC05-5ACA-83D5-8D9F-A73CC05E4C5A}"/>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991963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A2708-96B1-DB1F-8B7F-66E3F637F7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E2154F-79A8-32C0-6193-3B3FBC9ECC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BC20B0-2150-8246-8CC0-88D79EC605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2CA347-A9EE-B0FA-D8A6-F7EC5B529BA0}"/>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722231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574483"/>
            <a:ext cx="1256418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Decentralized Uptime Platform Using DePIN</a:t>
            </a:r>
            <a:endParaRPr lang="en-US" sz="4450" dirty="0"/>
          </a:p>
        </p:txBody>
      </p:sp>
      <p:sp>
        <p:nvSpPr>
          <p:cNvPr id="3" name="Text 1"/>
          <p:cNvSpPr/>
          <p:nvPr/>
        </p:nvSpPr>
        <p:spPr>
          <a:xfrm>
            <a:off x="793790" y="2623423"/>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Revolutionizing Infrastructure Reliability with Decentralized Networks. </a:t>
            </a:r>
            <a:endParaRPr lang="en-US" sz="1750" dirty="0"/>
          </a:p>
        </p:txBody>
      </p:sp>
      <p:sp>
        <p:nvSpPr>
          <p:cNvPr id="4" name="Text 2"/>
          <p:cNvSpPr/>
          <p:nvPr/>
        </p:nvSpPr>
        <p:spPr>
          <a:xfrm>
            <a:off x="793790" y="3967282"/>
            <a:ext cx="13042821" cy="1451610"/>
          </a:xfrm>
          <a:prstGeom prst="rect">
            <a:avLst/>
          </a:prstGeom>
          <a:noFill/>
          <a:ln/>
        </p:spPr>
        <p:txBody>
          <a:bodyPr wrap="square" lIns="0" tIns="0" rIns="0" bIns="0" rtlCol="0" anchor="t"/>
          <a:lstStyle/>
          <a:p>
            <a:pPr marL="0" indent="0" algn="l">
              <a:lnSpc>
                <a:spcPts val="2850"/>
              </a:lnSpc>
              <a:buNone/>
            </a:pPr>
            <a:endParaRPr lang="en-US" sz="1750" dirty="0"/>
          </a:p>
        </p:txBody>
      </p:sp>
      <p:sp>
        <p:nvSpPr>
          <p:cNvPr id="5" name="Text 3"/>
          <p:cNvSpPr/>
          <p:nvPr/>
        </p:nvSpPr>
        <p:spPr>
          <a:xfrm>
            <a:off x="793790" y="5674042"/>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Himanshu Sharma </a:t>
            </a:r>
            <a:endParaRPr lang="en-US" sz="1750" dirty="0"/>
          </a:p>
        </p:txBody>
      </p:sp>
      <p:sp>
        <p:nvSpPr>
          <p:cNvPr id="6" name="Text 4"/>
          <p:cNvSpPr/>
          <p:nvPr/>
        </p:nvSpPr>
        <p:spPr>
          <a:xfrm>
            <a:off x="793790" y="6292096"/>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RA2211050010032</a:t>
            </a:r>
            <a:endParaRPr lang="en-US" sz="1750" dirty="0"/>
          </a:p>
        </p:txBody>
      </p:sp>
      <p:sp>
        <p:nvSpPr>
          <p:cNvPr id="8" name="Rectangle 7">
            <a:extLst>
              <a:ext uri="{FF2B5EF4-FFF2-40B4-BE49-F238E27FC236}">
                <a16:creationId xmlns:a16="http://schemas.microsoft.com/office/drawing/2014/main" id="{D1E51C73-5BEB-6967-E931-E31D73EAC902}"/>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71494-6439-D445-5D52-27688D152B94}"/>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A2ADAAD9-C834-BB82-6EF0-B5D2447E7910}"/>
              </a:ext>
            </a:extLst>
          </p:cNvPr>
          <p:cNvSpPr/>
          <p:nvPr/>
        </p:nvSpPr>
        <p:spPr>
          <a:xfrm>
            <a:off x="793790" y="663059"/>
            <a:ext cx="1098184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rPr>
              <a:t>Frontend Landing Page </a:t>
            </a:r>
            <a:endParaRPr lang="en-US" sz="4450" dirty="0"/>
          </a:p>
        </p:txBody>
      </p:sp>
      <p:sp>
        <p:nvSpPr>
          <p:cNvPr id="18" name="Rectangle 17">
            <a:extLst>
              <a:ext uri="{FF2B5EF4-FFF2-40B4-BE49-F238E27FC236}">
                <a16:creationId xmlns:a16="http://schemas.microsoft.com/office/drawing/2014/main" id="{74632764-9A6C-D3F3-B588-02C974498F66}"/>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A screenshot of a computer&#10;&#10;AI-generated content may be incorrect.">
            <a:extLst>
              <a:ext uri="{FF2B5EF4-FFF2-40B4-BE49-F238E27FC236}">
                <a16:creationId xmlns:a16="http://schemas.microsoft.com/office/drawing/2014/main" id="{2D8A524E-4EC1-AEB8-CACB-2CDF8DC59236}"/>
              </a:ext>
            </a:extLst>
          </p:cNvPr>
          <p:cNvPicPr>
            <a:picLocks noChangeAspect="1"/>
          </p:cNvPicPr>
          <p:nvPr/>
        </p:nvPicPr>
        <p:blipFill>
          <a:blip r:embed="rId3"/>
          <a:stretch>
            <a:fillRect/>
          </a:stretch>
        </p:blipFill>
        <p:spPr>
          <a:xfrm>
            <a:off x="1078786" y="1539399"/>
            <a:ext cx="12267344" cy="6445346"/>
          </a:xfrm>
          <a:prstGeom prst="rect">
            <a:avLst/>
          </a:prstGeom>
        </p:spPr>
      </p:pic>
    </p:spTree>
    <p:extLst>
      <p:ext uri="{BB962C8B-B14F-4D97-AF65-F5344CB8AC3E}">
        <p14:creationId xmlns:p14="http://schemas.microsoft.com/office/powerpoint/2010/main" val="45115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E70B3-9155-CDA0-E118-15E0F178F68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73CA80B-75C4-7D19-7BB2-66C2A56429B0}"/>
              </a:ext>
            </a:extLst>
          </p:cNvPr>
          <p:cNvSpPr/>
          <p:nvPr/>
        </p:nvSpPr>
        <p:spPr>
          <a:xfrm>
            <a:off x="793790" y="663059"/>
            <a:ext cx="1098184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rPr>
              <a:t>Frontend Dashboard Page</a:t>
            </a:r>
            <a:endParaRPr lang="en-US" sz="4450" dirty="0"/>
          </a:p>
        </p:txBody>
      </p:sp>
      <p:sp>
        <p:nvSpPr>
          <p:cNvPr id="18" name="Rectangle 17">
            <a:extLst>
              <a:ext uri="{FF2B5EF4-FFF2-40B4-BE49-F238E27FC236}">
                <a16:creationId xmlns:a16="http://schemas.microsoft.com/office/drawing/2014/main" id="{BBB92BCA-6857-2D52-297F-3DE11BD0EB8E}"/>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screenshot of a computer&#10;&#10;AI-generated content may be incorrect.">
            <a:extLst>
              <a:ext uri="{FF2B5EF4-FFF2-40B4-BE49-F238E27FC236}">
                <a16:creationId xmlns:a16="http://schemas.microsoft.com/office/drawing/2014/main" id="{E5AE1D62-9EBE-4A05-22AD-73ABDE08BEEC}"/>
              </a:ext>
            </a:extLst>
          </p:cNvPr>
          <p:cNvPicPr>
            <a:picLocks noChangeAspect="1"/>
          </p:cNvPicPr>
          <p:nvPr/>
        </p:nvPicPr>
        <p:blipFill>
          <a:blip r:embed="rId3"/>
          <a:stretch>
            <a:fillRect/>
          </a:stretch>
        </p:blipFill>
        <p:spPr>
          <a:xfrm>
            <a:off x="1582220" y="1414085"/>
            <a:ext cx="11455686" cy="6507290"/>
          </a:xfrm>
          <a:prstGeom prst="rect">
            <a:avLst/>
          </a:prstGeom>
        </p:spPr>
      </p:pic>
    </p:spTree>
    <p:extLst>
      <p:ext uri="{BB962C8B-B14F-4D97-AF65-F5344CB8AC3E}">
        <p14:creationId xmlns:p14="http://schemas.microsoft.com/office/powerpoint/2010/main" val="742650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9F3AD-8C55-5861-C3FC-971FD55C8247}"/>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484FB65B-6664-0FEC-2AAA-1F6527C4096C}"/>
              </a:ext>
            </a:extLst>
          </p:cNvPr>
          <p:cNvSpPr/>
          <p:nvPr/>
        </p:nvSpPr>
        <p:spPr>
          <a:xfrm>
            <a:off x="793790" y="866299"/>
            <a:ext cx="12914471" cy="673418"/>
          </a:xfrm>
          <a:prstGeom prst="rect">
            <a:avLst/>
          </a:prstGeom>
          <a:noFill/>
          <a:ln/>
        </p:spPr>
        <p:txBody>
          <a:bodyPr wrap="none" lIns="0" tIns="0" rIns="0" bIns="0" rtlCol="0" anchor="t"/>
          <a:lstStyle/>
          <a:p>
            <a:pPr marL="0" indent="0" algn="l">
              <a:lnSpc>
                <a:spcPts val="5300"/>
              </a:lnSpc>
              <a:buNone/>
            </a:pPr>
            <a:r>
              <a:rPr lang="en-US" sz="4200" dirty="0">
                <a:solidFill>
                  <a:srgbClr val="1D1D1B"/>
                </a:solidFill>
                <a:latin typeface="Tomorrow Semi Bold" pitchFamily="34" charset="0"/>
              </a:rPr>
              <a:t>Under Development and Future Scopes</a:t>
            </a:r>
            <a:endParaRPr lang="en-US" sz="4200" dirty="0"/>
          </a:p>
        </p:txBody>
      </p:sp>
      <p:sp>
        <p:nvSpPr>
          <p:cNvPr id="13" name="Rectangle 12">
            <a:extLst>
              <a:ext uri="{FF2B5EF4-FFF2-40B4-BE49-F238E27FC236}">
                <a16:creationId xmlns:a16="http://schemas.microsoft.com/office/drawing/2014/main" id="{18BEA115-671B-309A-66FB-647FB66B0F30}"/>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 7">
            <a:extLst>
              <a:ext uri="{FF2B5EF4-FFF2-40B4-BE49-F238E27FC236}">
                <a16:creationId xmlns:a16="http://schemas.microsoft.com/office/drawing/2014/main" id="{ED4601B0-22AE-BE41-0BFE-273B2DC7E0FE}"/>
              </a:ext>
            </a:extLst>
          </p:cNvPr>
          <p:cNvSpPr/>
          <p:nvPr/>
        </p:nvSpPr>
        <p:spPr>
          <a:xfrm>
            <a:off x="793789" y="2031836"/>
            <a:ext cx="13042821" cy="2082964"/>
          </a:xfrm>
          <a:prstGeom prst="rect">
            <a:avLst/>
          </a:prstGeom>
          <a:noFill/>
          <a:ln/>
        </p:spPr>
        <p:txBody>
          <a:bodyPr wrap="square" lIns="0" tIns="0" rIns="0" bIns="0" rtlCol="0" anchor="t"/>
          <a:lstStyle/>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Notification System: A complete real-time notification system consisting of SMS , emails and in-app notifications.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Meta Mask Integration: Integrating Meta-mask for authentication along with clerk .</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Payout System: A Payment system for the validators in crypto</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Deployment: Containerization and deployment of all services.</a:t>
            </a:r>
          </a:p>
          <a:p>
            <a:pPr marL="0" indent="0" algn="l">
              <a:lnSpc>
                <a:spcPts val="2700"/>
              </a:lnSpc>
              <a:buNone/>
            </a:pPr>
            <a:endParaRPr lang="en-US" sz="1650" dirty="0">
              <a:solidFill>
                <a:srgbClr val="61615C"/>
              </a:solidFill>
              <a:latin typeface="Tomorrow" pitchFamily="34" charset="0"/>
            </a:endParaRPr>
          </a:p>
          <a:p>
            <a:pPr marL="0" indent="0" algn="l">
              <a:lnSpc>
                <a:spcPts val="2700"/>
              </a:lnSpc>
              <a:buNone/>
            </a:pPr>
            <a:endParaRPr lang="en-US" sz="1650" dirty="0"/>
          </a:p>
        </p:txBody>
      </p:sp>
    </p:spTree>
    <p:extLst>
      <p:ext uri="{BB962C8B-B14F-4D97-AF65-F5344CB8AC3E}">
        <p14:creationId xmlns:p14="http://schemas.microsoft.com/office/powerpoint/2010/main" val="392086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315283"/>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Problem Statement</a:t>
            </a:r>
            <a:endParaRPr lang="en-US" sz="4450" dirty="0"/>
          </a:p>
        </p:txBody>
      </p:sp>
      <p:sp>
        <p:nvSpPr>
          <p:cNvPr id="3" name="Text 1"/>
          <p:cNvSpPr/>
          <p:nvPr/>
        </p:nvSpPr>
        <p:spPr>
          <a:xfrm>
            <a:off x="793790" y="4001173"/>
            <a:ext cx="4999553" cy="354330"/>
          </a:xfrm>
          <a:prstGeom prst="rect">
            <a:avLst/>
          </a:prstGeom>
          <a:noFill/>
          <a:ln/>
        </p:spPr>
        <p:txBody>
          <a:bodyPr wrap="none" lIns="0" tIns="0" rIns="0" bIns="0" rtlCol="0" anchor="t"/>
          <a:lstStyle/>
          <a:p>
            <a:pPr marL="0" indent="0" algn="l">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Limitations of Centralized Systems</a:t>
            </a:r>
            <a:endParaRPr lang="en-US" sz="2200" dirty="0"/>
          </a:p>
        </p:txBody>
      </p:sp>
      <p:sp>
        <p:nvSpPr>
          <p:cNvPr id="4" name="Text 2"/>
          <p:cNvSpPr/>
          <p:nvPr/>
        </p:nvSpPr>
        <p:spPr>
          <a:xfrm>
            <a:off x="793790" y="458231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Single Points of Failure</a:t>
            </a:r>
            <a:endParaRPr lang="en-US" sz="1750" dirty="0"/>
          </a:p>
        </p:txBody>
      </p:sp>
      <p:sp>
        <p:nvSpPr>
          <p:cNvPr id="5" name="Text 3"/>
          <p:cNvSpPr/>
          <p:nvPr/>
        </p:nvSpPr>
        <p:spPr>
          <a:xfrm>
            <a:off x="793790" y="502451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Lack of Transparency</a:t>
            </a:r>
            <a:endParaRPr lang="en-US" sz="1750" dirty="0"/>
          </a:p>
        </p:txBody>
      </p:sp>
      <p:sp>
        <p:nvSpPr>
          <p:cNvPr id="6" name="Text 4"/>
          <p:cNvSpPr/>
          <p:nvPr/>
        </p:nvSpPr>
        <p:spPr>
          <a:xfrm>
            <a:off x="793790" y="546671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High Operational Costs</a:t>
            </a:r>
            <a:endParaRPr lang="en-US" sz="1750" dirty="0"/>
          </a:p>
        </p:txBody>
      </p:sp>
      <p:sp>
        <p:nvSpPr>
          <p:cNvPr id="11" name="Text 9"/>
          <p:cNvSpPr/>
          <p:nvPr/>
        </p:nvSpPr>
        <p:spPr>
          <a:xfrm>
            <a:off x="793790" y="2137847"/>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Centralized uptime monitoring systems have inherent limitations, including single points of failure and lack of transparency. A decentralized uptime platform, powered by DePIN, addresses these issues by distributing the monitoring process across a network of nodes. Decentralization enhances reliability, reduces dependency on single entities, and fosters a more transparent, trustworthy system.</a:t>
            </a:r>
            <a:endParaRPr lang="en-US" sz="1750" dirty="0"/>
          </a:p>
        </p:txBody>
      </p:sp>
      <p:sp>
        <p:nvSpPr>
          <p:cNvPr id="12" name="Rectangle 11">
            <a:extLst>
              <a:ext uri="{FF2B5EF4-FFF2-40B4-BE49-F238E27FC236}">
                <a16:creationId xmlns:a16="http://schemas.microsoft.com/office/drawing/2014/main" id="{52B3A52B-539D-A0D3-A42A-203C195D2B74}"/>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866299"/>
            <a:ext cx="12914471" cy="673418"/>
          </a:xfrm>
          <a:prstGeom prst="rect">
            <a:avLst/>
          </a:prstGeom>
          <a:noFill/>
          <a:ln/>
        </p:spPr>
        <p:txBody>
          <a:bodyPr wrap="none" lIns="0" tIns="0" rIns="0" bIns="0" rtlCol="0" anchor="t"/>
          <a:lstStyle/>
          <a:p>
            <a:pPr marL="0" indent="0" algn="l">
              <a:lnSpc>
                <a:spcPts val="5300"/>
              </a:lnSpc>
              <a:buNone/>
            </a:pPr>
            <a:r>
              <a:rPr lang="en-US" sz="4200" dirty="0">
                <a:solidFill>
                  <a:srgbClr val="1D1D1B"/>
                </a:solidFill>
                <a:latin typeface="Tomorrow Semi Bold" pitchFamily="34" charset="0"/>
                <a:ea typeface="Tomorrow Semi Bold" pitchFamily="34" charset="-122"/>
                <a:cs typeface="Tomorrow Semi Bold" pitchFamily="34" charset="-120"/>
              </a:rPr>
              <a:t>Proposed Solution</a:t>
            </a:r>
            <a:endParaRPr lang="en-US" sz="4200" dirty="0"/>
          </a:p>
        </p:txBody>
      </p:sp>
      <p:sp>
        <p:nvSpPr>
          <p:cNvPr id="12" name="Text 7"/>
          <p:cNvSpPr/>
          <p:nvPr/>
        </p:nvSpPr>
        <p:spPr>
          <a:xfrm>
            <a:off x="793790" y="1894847"/>
            <a:ext cx="13042821" cy="1379220"/>
          </a:xfrm>
          <a:prstGeom prst="rect">
            <a:avLst/>
          </a:prstGeom>
          <a:noFill/>
          <a:ln/>
        </p:spPr>
        <p:txBody>
          <a:bodyPr wrap="square" lIns="0" tIns="0" rIns="0" bIns="0" rtlCol="0" anchor="t"/>
          <a:lstStyle/>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A decentralized uptime platform ensures the availability of online services through a distributed network, monitoring services in a decentralized manner. Unlike traditional uptime monitoring tools, it eliminates single points of failure and increases transparency using blockchain technology. This approach not only enhances reliability but also fosters trust and reduces operational costs, marking a significant advancement in system monitoring.</a:t>
            </a:r>
            <a:endParaRPr lang="en-US" sz="1650" dirty="0"/>
          </a:p>
        </p:txBody>
      </p:sp>
      <p:sp>
        <p:nvSpPr>
          <p:cNvPr id="13" name="Rectangle 12">
            <a:extLst>
              <a:ext uri="{FF2B5EF4-FFF2-40B4-BE49-F238E27FC236}">
                <a16:creationId xmlns:a16="http://schemas.microsoft.com/office/drawing/2014/main" id="{E98AAED1-B1C4-FE89-CDAB-D51878D4C959}"/>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 7">
            <a:extLst>
              <a:ext uri="{FF2B5EF4-FFF2-40B4-BE49-F238E27FC236}">
                <a16:creationId xmlns:a16="http://schemas.microsoft.com/office/drawing/2014/main" id="{BAC47E05-DB7C-4456-504D-C4E2487FD188}"/>
              </a:ext>
            </a:extLst>
          </p:cNvPr>
          <p:cNvSpPr/>
          <p:nvPr/>
        </p:nvSpPr>
        <p:spPr>
          <a:xfrm>
            <a:off x="793789" y="3564030"/>
            <a:ext cx="13042821" cy="2082964"/>
          </a:xfrm>
          <a:prstGeom prst="rect">
            <a:avLst/>
          </a:prstGeom>
          <a:noFill/>
          <a:ln/>
        </p:spPr>
        <p:txBody>
          <a:bodyPr wrap="square" lIns="0" tIns="0" rIns="0" bIns="0" rtlCol="0" anchor="t"/>
          <a:lstStyle/>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Key Components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Validator Network: Distributed nodes that check website status from diverse global locations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Blockchain-Based Verification: Cryptographic proof of monitoring through the Solana blockchain</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Tokenized Incentive Structure: Rewards for validators who provide accurate monitoring data </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Dashboard: Simple interface for website owners to monitor their sites' performance</a:t>
            </a:r>
          </a:p>
          <a:p>
            <a:pPr marL="0" indent="0" algn="l">
              <a:lnSpc>
                <a:spcPts val="2700"/>
              </a:lnSpc>
              <a:buNone/>
            </a:pPr>
            <a:endParaRPr lang="en-US" sz="1650" dirty="0">
              <a:solidFill>
                <a:srgbClr val="61615C"/>
              </a:solidFill>
              <a:latin typeface="Tomorrow" pitchFamily="34" charset="0"/>
            </a:endParaRPr>
          </a:p>
          <a:p>
            <a:pPr marL="0" indent="0" algn="l">
              <a:lnSpc>
                <a:spcPts val="2700"/>
              </a:lnSpc>
              <a:buNone/>
            </a:pP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663059"/>
            <a:ext cx="1098184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Underlying Architecture</a:t>
            </a:r>
            <a:endParaRPr lang="en-US" sz="4450" dirty="0"/>
          </a:p>
        </p:txBody>
      </p:sp>
      <p:sp>
        <p:nvSpPr>
          <p:cNvPr id="18" name="Rectangle 17">
            <a:extLst>
              <a:ext uri="{FF2B5EF4-FFF2-40B4-BE49-F238E27FC236}">
                <a16:creationId xmlns:a16="http://schemas.microsoft.com/office/drawing/2014/main" id="{3DE2799B-F2E0-C8F9-AC30-1665AF580875}"/>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descr="A black board with white lines and blue and red squares&#10;&#10;AI-generated content may be incorrect.">
            <a:extLst>
              <a:ext uri="{FF2B5EF4-FFF2-40B4-BE49-F238E27FC236}">
                <a16:creationId xmlns:a16="http://schemas.microsoft.com/office/drawing/2014/main" id="{259FF344-F4B3-3A53-EF74-9D8058C81D51}"/>
              </a:ext>
            </a:extLst>
          </p:cNvPr>
          <p:cNvPicPr>
            <a:picLocks noChangeAspect="1"/>
          </p:cNvPicPr>
          <p:nvPr/>
        </p:nvPicPr>
        <p:blipFill>
          <a:blip r:embed="rId3"/>
          <a:stretch>
            <a:fillRect/>
          </a:stretch>
        </p:blipFill>
        <p:spPr>
          <a:xfrm>
            <a:off x="7140539" y="1684962"/>
            <a:ext cx="6780944" cy="6154219"/>
          </a:xfrm>
          <a:prstGeom prst="rect">
            <a:avLst/>
          </a:prstGeom>
        </p:spPr>
      </p:pic>
      <p:sp>
        <p:nvSpPr>
          <p:cNvPr id="25" name="Text 7">
            <a:extLst>
              <a:ext uri="{FF2B5EF4-FFF2-40B4-BE49-F238E27FC236}">
                <a16:creationId xmlns:a16="http://schemas.microsoft.com/office/drawing/2014/main" id="{30E0EA2C-132A-AE31-8ABB-F70399A893EE}"/>
              </a:ext>
            </a:extLst>
          </p:cNvPr>
          <p:cNvSpPr/>
          <p:nvPr/>
        </p:nvSpPr>
        <p:spPr>
          <a:xfrm>
            <a:off x="619128" y="2392776"/>
            <a:ext cx="5699479" cy="4028571"/>
          </a:xfrm>
          <a:prstGeom prst="rect">
            <a:avLst/>
          </a:prstGeom>
          <a:noFill/>
          <a:ln/>
        </p:spPr>
        <p:txBody>
          <a:bodyPr wrap="square" lIns="0" tIns="0" rIns="0" bIns="0" rtlCol="0" anchor="t"/>
          <a:lstStyle/>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Four Main Components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API: Handles user requests, website registration, and data queries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Hub: Coordinates validation requests and manages the validator network</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Validators: Distributed nodes that perform actual website checks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Frontend: User interface for website owners</a:t>
            </a:r>
            <a:endParaRPr lang="en-US" sz="1650" dirty="0">
              <a:solidFill>
                <a:srgbClr val="61615C"/>
              </a:solidFill>
              <a:latin typeface="Tomorrow" pitchFamily="34" charset="0"/>
            </a:endParaRPr>
          </a:p>
          <a:p>
            <a:pPr marL="0" indent="0" algn="l">
              <a:lnSpc>
                <a:spcPts val="2700"/>
              </a:lnSpc>
              <a:buNone/>
            </a:pP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8024B-3BCB-C46F-6726-1C59605D83C9}"/>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A75F85E-8A59-6606-103D-F5C7CA92F6B9}"/>
              </a:ext>
            </a:extLst>
          </p:cNvPr>
          <p:cNvSpPr/>
          <p:nvPr/>
        </p:nvSpPr>
        <p:spPr>
          <a:xfrm>
            <a:off x="793790" y="663059"/>
            <a:ext cx="1098184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rPr>
              <a:t>Data Base Schema</a:t>
            </a:r>
            <a:endParaRPr lang="en-US" sz="4450" dirty="0"/>
          </a:p>
        </p:txBody>
      </p:sp>
      <p:sp>
        <p:nvSpPr>
          <p:cNvPr id="18" name="Rectangle 17">
            <a:extLst>
              <a:ext uri="{FF2B5EF4-FFF2-40B4-BE49-F238E27FC236}">
                <a16:creationId xmlns:a16="http://schemas.microsoft.com/office/drawing/2014/main" id="{667D7CC8-BBBE-AF8C-21F6-B4505353A686}"/>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A black screen with white text&#10;&#10;AI-generated content may be incorrect.">
            <a:extLst>
              <a:ext uri="{FF2B5EF4-FFF2-40B4-BE49-F238E27FC236}">
                <a16:creationId xmlns:a16="http://schemas.microsoft.com/office/drawing/2014/main" id="{A2E72B37-182A-B953-0525-24847799F177}"/>
              </a:ext>
            </a:extLst>
          </p:cNvPr>
          <p:cNvPicPr>
            <a:picLocks noChangeAspect="1"/>
          </p:cNvPicPr>
          <p:nvPr/>
        </p:nvPicPr>
        <p:blipFill>
          <a:blip r:embed="rId3"/>
          <a:stretch>
            <a:fillRect/>
          </a:stretch>
        </p:blipFill>
        <p:spPr>
          <a:xfrm>
            <a:off x="375269" y="1582220"/>
            <a:ext cx="13879862" cy="6409796"/>
          </a:xfrm>
          <a:prstGeom prst="rect">
            <a:avLst/>
          </a:prstGeom>
        </p:spPr>
      </p:pic>
    </p:spTree>
    <p:extLst>
      <p:ext uri="{BB962C8B-B14F-4D97-AF65-F5344CB8AC3E}">
        <p14:creationId xmlns:p14="http://schemas.microsoft.com/office/powerpoint/2010/main" val="325975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1B679-CF45-0162-6C88-893E2225E6FF}"/>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E5288EFF-0DF2-758E-DC27-D5E6E9B91659}"/>
              </a:ext>
            </a:extLst>
          </p:cNvPr>
          <p:cNvSpPr/>
          <p:nvPr/>
        </p:nvSpPr>
        <p:spPr>
          <a:xfrm>
            <a:off x="793790" y="663059"/>
            <a:ext cx="1098184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rPr>
              <a:t>API Component</a:t>
            </a:r>
            <a:endParaRPr lang="en-US" sz="4450" dirty="0"/>
          </a:p>
        </p:txBody>
      </p:sp>
      <p:sp>
        <p:nvSpPr>
          <p:cNvPr id="18" name="Rectangle 17">
            <a:extLst>
              <a:ext uri="{FF2B5EF4-FFF2-40B4-BE49-F238E27FC236}">
                <a16:creationId xmlns:a16="http://schemas.microsoft.com/office/drawing/2014/main" id="{5999C07E-4BE9-60D2-4F83-CA28E22C28F1}"/>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 7">
            <a:extLst>
              <a:ext uri="{FF2B5EF4-FFF2-40B4-BE49-F238E27FC236}">
                <a16:creationId xmlns:a16="http://schemas.microsoft.com/office/drawing/2014/main" id="{675C7D10-1BB0-7B1A-C8C5-A8B42DD37021}"/>
              </a:ext>
            </a:extLst>
          </p:cNvPr>
          <p:cNvSpPr/>
          <p:nvPr/>
        </p:nvSpPr>
        <p:spPr>
          <a:xfrm>
            <a:off x="619128" y="2392776"/>
            <a:ext cx="5699479" cy="4028571"/>
          </a:xfrm>
          <a:prstGeom prst="rect">
            <a:avLst/>
          </a:prstGeom>
          <a:noFill/>
          <a:ln/>
        </p:spPr>
        <p:txBody>
          <a:bodyPr wrap="square" lIns="0" tIns="0" rIns="0" bIns="0" rtlCol="0" anchor="t"/>
          <a:lstStyle/>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Four Main Controllers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Add Websites: Lets the user add website to monitor</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Get Status: Returns the status of the website</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Get all Websites: Fetches all the websites added in database</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Delete : Soft Delete the website from database</a:t>
            </a:r>
            <a:endParaRPr lang="en-US" sz="1650" dirty="0">
              <a:solidFill>
                <a:srgbClr val="61615C"/>
              </a:solidFill>
              <a:latin typeface="Tomorrow" pitchFamily="34" charset="0"/>
            </a:endParaRPr>
          </a:p>
          <a:p>
            <a:pPr marL="0" indent="0" algn="l">
              <a:lnSpc>
                <a:spcPts val="2700"/>
              </a:lnSpc>
              <a:buNone/>
            </a:pPr>
            <a:endParaRPr lang="en-US" sz="1650" dirty="0"/>
          </a:p>
        </p:txBody>
      </p:sp>
      <p:pic>
        <p:nvPicPr>
          <p:cNvPr id="4" name="Picture 3" descr="A screenshot of a computer program&#10;&#10;AI-generated content may be incorrect.">
            <a:extLst>
              <a:ext uri="{FF2B5EF4-FFF2-40B4-BE49-F238E27FC236}">
                <a16:creationId xmlns:a16="http://schemas.microsoft.com/office/drawing/2014/main" id="{8C3E3BCA-6230-10B2-2A62-A58630A7D93D}"/>
              </a:ext>
            </a:extLst>
          </p:cNvPr>
          <p:cNvPicPr>
            <a:picLocks noChangeAspect="1"/>
          </p:cNvPicPr>
          <p:nvPr/>
        </p:nvPicPr>
        <p:blipFill>
          <a:blip r:embed="rId3"/>
          <a:stretch>
            <a:fillRect/>
          </a:stretch>
        </p:blipFill>
        <p:spPr>
          <a:xfrm>
            <a:off x="6667928" y="803411"/>
            <a:ext cx="7709416" cy="6758369"/>
          </a:xfrm>
          <a:prstGeom prst="rect">
            <a:avLst/>
          </a:prstGeom>
        </p:spPr>
      </p:pic>
    </p:spTree>
    <p:extLst>
      <p:ext uri="{BB962C8B-B14F-4D97-AF65-F5344CB8AC3E}">
        <p14:creationId xmlns:p14="http://schemas.microsoft.com/office/powerpoint/2010/main" val="1534703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DD3F9-5C66-BEAC-8332-DE0E2A59290E}"/>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03CDC523-3B90-04E7-1F5D-4E9924E3966F}"/>
              </a:ext>
            </a:extLst>
          </p:cNvPr>
          <p:cNvSpPr/>
          <p:nvPr/>
        </p:nvSpPr>
        <p:spPr>
          <a:xfrm>
            <a:off x="793790" y="663059"/>
            <a:ext cx="1098184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rPr>
              <a:t>HUB Component</a:t>
            </a:r>
            <a:endParaRPr lang="en-US" sz="4450" dirty="0"/>
          </a:p>
        </p:txBody>
      </p:sp>
      <p:sp>
        <p:nvSpPr>
          <p:cNvPr id="18" name="Rectangle 17">
            <a:extLst>
              <a:ext uri="{FF2B5EF4-FFF2-40B4-BE49-F238E27FC236}">
                <a16:creationId xmlns:a16="http://schemas.microsoft.com/office/drawing/2014/main" id="{6340CDC7-C25F-EFC3-9DB7-90D617E660F8}"/>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 7">
            <a:extLst>
              <a:ext uri="{FF2B5EF4-FFF2-40B4-BE49-F238E27FC236}">
                <a16:creationId xmlns:a16="http://schemas.microsoft.com/office/drawing/2014/main" id="{B2ED4795-4980-7352-96C4-5B1659BE4C2A}"/>
              </a:ext>
            </a:extLst>
          </p:cNvPr>
          <p:cNvSpPr/>
          <p:nvPr/>
        </p:nvSpPr>
        <p:spPr>
          <a:xfrm>
            <a:off x="619128" y="2392776"/>
            <a:ext cx="5216593" cy="4028571"/>
          </a:xfrm>
          <a:prstGeom prst="rect">
            <a:avLst/>
          </a:prstGeom>
          <a:noFill/>
          <a:ln/>
        </p:spPr>
        <p:txBody>
          <a:bodyPr wrap="square" lIns="0" tIns="0" rIns="0" bIns="0" rtlCol="0" anchor="t"/>
          <a:lstStyle/>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Two Main Controllers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Sign up Handler: Creates the user based on their public key , IP and callback id.</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Verify Message: Verify the message using Signature and Public key</a:t>
            </a:r>
          </a:p>
          <a:p>
            <a:pPr marL="0" indent="0" algn="l">
              <a:lnSpc>
                <a:spcPts val="2700"/>
              </a:lnSpc>
              <a:buNone/>
            </a:pPr>
            <a:endParaRPr lang="en-US" sz="1650" dirty="0"/>
          </a:p>
        </p:txBody>
      </p:sp>
      <p:pic>
        <p:nvPicPr>
          <p:cNvPr id="5" name="Picture 4" descr="A screenshot of a computer program&#10;&#10;AI-generated content may be incorrect.">
            <a:extLst>
              <a:ext uri="{FF2B5EF4-FFF2-40B4-BE49-F238E27FC236}">
                <a16:creationId xmlns:a16="http://schemas.microsoft.com/office/drawing/2014/main" id="{961DAE66-33CF-57A3-8100-DC48C5A22F14}"/>
              </a:ext>
            </a:extLst>
          </p:cNvPr>
          <p:cNvPicPr>
            <a:picLocks noChangeAspect="1"/>
          </p:cNvPicPr>
          <p:nvPr/>
        </p:nvPicPr>
        <p:blipFill>
          <a:blip r:embed="rId3"/>
          <a:stretch>
            <a:fillRect/>
          </a:stretch>
        </p:blipFill>
        <p:spPr>
          <a:xfrm>
            <a:off x="6041203" y="426378"/>
            <a:ext cx="8445358" cy="7469312"/>
          </a:xfrm>
          <a:prstGeom prst="rect">
            <a:avLst/>
          </a:prstGeom>
        </p:spPr>
      </p:pic>
    </p:spTree>
    <p:extLst>
      <p:ext uri="{BB962C8B-B14F-4D97-AF65-F5344CB8AC3E}">
        <p14:creationId xmlns:p14="http://schemas.microsoft.com/office/powerpoint/2010/main" val="212856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42F2E-58C4-DEAA-436A-245999F718F7}"/>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2B930FE9-24D9-1F94-8D1C-C2AD6A171FC7}"/>
              </a:ext>
            </a:extLst>
          </p:cNvPr>
          <p:cNvSpPr/>
          <p:nvPr/>
        </p:nvSpPr>
        <p:spPr>
          <a:xfrm>
            <a:off x="793790" y="663059"/>
            <a:ext cx="1098184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rPr>
              <a:t>Validator Component</a:t>
            </a:r>
            <a:endParaRPr lang="en-US" sz="4450" dirty="0"/>
          </a:p>
        </p:txBody>
      </p:sp>
      <p:sp>
        <p:nvSpPr>
          <p:cNvPr id="18" name="Rectangle 17">
            <a:extLst>
              <a:ext uri="{FF2B5EF4-FFF2-40B4-BE49-F238E27FC236}">
                <a16:creationId xmlns:a16="http://schemas.microsoft.com/office/drawing/2014/main" id="{3D240927-0403-0E9F-27C7-1EE2861977A2}"/>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 7">
            <a:extLst>
              <a:ext uri="{FF2B5EF4-FFF2-40B4-BE49-F238E27FC236}">
                <a16:creationId xmlns:a16="http://schemas.microsoft.com/office/drawing/2014/main" id="{81C375F0-6F5E-A445-1D29-13930CB83D29}"/>
              </a:ext>
            </a:extLst>
          </p:cNvPr>
          <p:cNvSpPr/>
          <p:nvPr/>
        </p:nvSpPr>
        <p:spPr>
          <a:xfrm>
            <a:off x="619128" y="2392776"/>
            <a:ext cx="5216593" cy="4028571"/>
          </a:xfrm>
          <a:prstGeom prst="rect">
            <a:avLst/>
          </a:prstGeom>
          <a:noFill/>
          <a:ln/>
        </p:spPr>
        <p:txBody>
          <a:bodyPr wrap="square" lIns="0" tIns="0" rIns="0" bIns="0" rtlCol="0" anchor="t"/>
          <a:lstStyle/>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Two Main Controllers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Validate Handler: Validate the URL based on the response time , latency and status.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Sign  Message: returns a signature using keypair</a:t>
            </a:r>
          </a:p>
          <a:p>
            <a:pPr marL="0" indent="0" algn="l">
              <a:lnSpc>
                <a:spcPts val="2700"/>
              </a:lnSpc>
              <a:buNone/>
            </a:pPr>
            <a:endParaRPr lang="en-US" sz="1650" dirty="0"/>
          </a:p>
        </p:txBody>
      </p:sp>
      <p:pic>
        <p:nvPicPr>
          <p:cNvPr id="4" name="Picture 3" descr="A screen shot of a computer program&#10;&#10;AI-generated content may be incorrect.">
            <a:extLst>
              <a:ext uri="{FF2B5EF4-FFF2-40B4-BE49-F238E27FC236}">
                <a16:creationId xmlns:a16="http://schemas.microsoft.com/office/drawing/2014/main" id="{EABFD898-0A14-A82D-B945-B0DEEF239993}"/>
              </a:ext>
            </a:extLst>
          </p:cNvPr>
          <p:cNvPicPr>
            <a:picLocks noChangeAspect="1"/>
          </p:cNvPicPr>
          <p:nvPr/>
        </p:nvPicPr>
        <p:blipFill>
          <a:blip r:embed="rId3"/>
          <a:stretch>
            <a:fillRect/>
          </a:stretch>
        </p:blipFill>
        <p:spPr>
          <a:xfrm>
            <a:off x="6575461" y="1191802"/>
            <a:ext cx="7932657" cy="6369978"/>
          </a:xfrm>
          <a:prstGeom prst="rect">
            <a:avLst/>
          </a:prstGeom>
        </p:spPr>
      </p:pic>
    </p:spTree>
    <p:extLst>
      <p:ext uri="{BB962C8B-B14F-4D97-AF65-F5344CB8AC3E}">
        <p14:creationId xmlns:p14="http://schemas.microsoft.com/office/powerpoint/2010/main" val="53151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DB627-2538-EA96-0A5C-EB1CD1A6EF3D}"/>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4A1008E-11B5-A4D7-EE26-041A6D8DABE5}"/>
              </a:ext>
            </a:extLst>
          </p:cNvPr>
          <p:cNvSpPr/>
          <p:nvPr/>
        </p:nvSpPr>
        <p:spPr>
          <a:xfrm>
            <a:off x="793790" y="663059"/>
            <a:ext cx="1098184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rPr>
              <a:t>Two-way communication using Sockets </a:t>
            </a:r>
            <a:endParaRPr lang="en-US" sz="4450" dirty="0"/>
          </a:p>
        </p:txBody>
      </p:sp>
      <p:sp>
        <p:nvSpPr>
          <p:cNvPr id="18" name="Rectangle 17">
            <a:extLst>
              <a:ext uri="{FF2B5EF4-FFF2-40B4-BE49-F238E27FC236}">
                <a16:creationId xmlns:a16="http://schemas.microsoft.com/office/drawing/2014/main" id="{66A7541E-3051-209E-4E61-E0E5F5943ABC}"/>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screenshot of a computer&#10;&#10;AI-generated content may be incorrect.">
            <a:extLst>
              <a:ext uri="{FF2B5EF4-FFF2-40B4-BE49-F238E27FC236}">
                <a16:creationId xmlns:a16="http://schemas.microsoft.com/office/drawing/2014/main" id="{0AF82788-C50C-656D-2FD0-EAEAC1939D81}"/>
              </a:ext>
            </a:extLst>
          </p:cNvPr>
          <p:cNvPicPr>
            <a:picLocks noChangeAspect="1"/>
          </p:cNvPicPr>
          <p:nvPr/>
        </p:nvPicPr>
        <p:blipFill>
          <a:blip r:embed="rId3"/>
          <a:stretch>
            <a:fillRect/>
          </a:stretch>
        </p:blipFill>
        <p:spPr>
          <a:xfrm>
            <a:off x="893852" y="1747529"/>
            <a:ext cx="12421456" cy="5720862"/>
          </a:xfrm>
          <a:prstGeom prst="rect">
            <a:avLst/>
          </a:prstGeom>
        </p:spPr>
      </p:pic>
    </p:spTree>
    <p:extLst>
      <p:ext uri="{BB962C8B-B14F-4D97-AF65-F5344CB8AC3E}">
        <p14:creationId xmlns:p14="http://schemas.microsoft.com/office/powerpoint/2010/main" val="849671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TotalTime>
  <Words>436</Words>
  <Application>Microsoft Office PowerPoint</Application>
  <PresentationFormat>Custom</PresentationFormat>
  <Paragraphs>58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Tomorrow</vt:lpstr>
      <vt:lpstr>Arial</vt:lpstr>
      <vt:lpstr>Tomorrow Semi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HIMANSHU  SHARMA (RA2211050010032)</cp:lastModifiedBy>
  <cp:revision>3</cp:revision>
  <dcterms:created xsi:type="dcterms:W3CDTF">2025-03-20T18:06:36Z</dcterms:created>
  <dcterms:modified xsi:type="dcterms:W3CDTF">2025-04-08T05:03:57Z</dcterms:modified>
</cp:coreProperties>
</file>