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Maven Pro Bold" charset="1" panose="00000800000000000000"/>
      <p:regular r:id="rId26"/>
    </p:embeddedFont>
    <p:embeddedFont>
      <p:font typeface="Maven Pro" charset="1" panose="000005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7820" y="1972731"/>
            <a:ext cx="13112360" cy="4624696"/>
          </a:xfrm>
          <a:prstGeom prst="rect">
            <a:avLst/>
          </a:prstGeom>
        </p:spPr>
        <p:txBody>
          <a:bodyPr anchor="t" rtlCol="false" tIns="0" lIns="0" bIns="0" rIns="0">
            <a:spAutoFit/>
          </a:bodyPr>
          <a:lstStyle/>
          <a:p>
            <a:pPr algn="ctr">
              <a:lnSpc>
                <a:spcPts val="11629"/>
              </a:lnSpc>
            </a:pPr>
            <a:r>
              <a:rPr lang="en-US" b="true" sz="14537">
                <a:solidFill>
                  <a:srgbClr val="252930"/>
                </a:solidFill>
                <a:latin typeface="Maven Pro Bold"/>
                <a:ea typeface="Maven Pro Bold"/>
                <a:cs typeface="Maven Pro Bold"/>
                <a:sym typeface="Maven Pro Bold"/>
              </a:rPr>
              <a:t>INFLUENCER ENGAGEMENT TRACKER</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432262" y="6654577"/>
            <a:ext cx="10864763" cy="503099"/>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Team 2</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996178"/>
            <a:ext cx="7800780" cy="4597374"/>
            <a:chOff x="0" y="0"/>
            <a:chExt cx="2054526" cy="1210831"/>
          </a:xfrm>
        </p:grpSpPr>
        <p:sp>
          <p:nvSpPr>
            <p:cNvPr name="Freeform 3" id="3"/>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4" id="4"/>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404107"/>
            <a:ext cx="7365590" cy="481965"/>
          </a:xfrm>
          <a:prstGeom prst="rect">
            <a:avLst/>
          </a:prstGeom>
        </p:spPr>
        <p:txBody>
          <a:bodyPr anchor="t" rtlCol="false" tIns="0" lIns="0" bIns="0" rIns="0">
            <a:spAutoFit/>
          </a:bodyPr>
          <a:lstStyle/>
          <a:p>
            <a:pPr algn="just">
              <a:lnSpc>
                <a:spcPts val="3884"/>
              </a:lnSpc>
            </a:pPr>
            <a:r>
              <a:rPr lang="en-US" sz="2775">
                <a:solidFill>
                  <a:srgbClr val="252D37"/>
                </a:solidFill>
                <a:latin typeface="Maven Pro"/>
                <a:ea typeface="Maven Pro"/>
                <a:cs typeface="Maven Pro"/>
                <a:sym typeface="Maven Pro"/>
              </a:rPr>
              <a:t>M2.4: Data Dictionary</a:t>
            </a:r>
          </a:p>
        </p:txBody>
      </p:sp>
      <p:sp>
        <p:nvSpPr>
          <p:cNvPr name="TextBox 6" id="6"/>
          <p:cNvSpPr txBox="true"/>
          <p:nvPr/>
        </p:nvSpPr>
        <p:spPr>
          <a:xfrm rot="0">
            <a:off x="5035540" y="727159"/>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WEEK 2</a:t>
            </a:r>
          </a:p>
        </p:txBody>
      </p:sp>
      <p:grpSp>
        <p:nvGrpSpPr>
          <p:cNvPr name="Group 7" id="7"/>
          <p:cNvGrpSpPr/>
          <p:nvPr/>
        </p:nvGrpSpPr>
        <p:grpSpPr>
          <a:xfrm rot="0">
            <a:off x="9458520" y="2996178"/>
            <a:ext cx="7800780" cy="4597374"/>
            <a:chOff x="0" y="0"/>
            <a:chExt cx="2054526" cy="1210831"/>
          </a:xfrm>
        </p:grpSpPr>
        <p:sp>
          <p:nvSpPr>
            <p:cNvPr name="Freeform 8" id="8"/>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9" id="9"/>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372326" y="4045744"/>
            <a:ext cx="7113528" cy="2138362"/>
          </a:xfrm>
          <a:prstGeom prst="rect">
            <a:avLst/>
          </a:prstGeom>
        </p:spPr>
        <p:txBody>
          <a:bodyPr anchor="t" rtlCol="false" tIns="0" lIns="0" bIns="0" rIns="0">
            <a:spAutoFit/>
          </a:bodyPr>
          <a:lstStyle/>
          <a:p>
            <a:pPr algn="just">
              <a:lnSpc>
                <a:spcPts val="3412"/>
              </a:lnSpc>
            </a:pPr>
            <a:r>
              <a:rPr lang="en-US" sz="2437">
                <a:solidFill>
                  <a:srgbClr val="252D37"/>
                </a:solidFill>
                <a:latin typeface="Maven Pro"/>
                <a:ea typeface="Maven Pro"/>
                <a:cs typeface="Maven Pro"/>
                <a:sym typeface="Maven Pro"/>
              </a:rPr>
              <a:t>The data dictionary document describes about the schema of the databases and the tables used in the project including Influencers, Platforms, Posts, Engagements, Follower Stats, Clients and Brand Mentions.</a:t>
            </a:r>
          </a:p>
        </p:txBody>
      </p:sp>
      <p:sp>
        <p:nvSpPr>
          <p:cNvPr name="TextBox 14" id="14"/>
          <p:cNvSpPr txBox="true"/>
          <p:nvPr/>
        </p:nvSpPr>
        <p:spPr>
          <a:xfrm rot="0">
            <a:off x="9563405" y="3404107"/>
            <a:ext cx="7365590" cy="481965"/>
          </a:xfrm>
          <a:prstGeom prst="rect">
            <a:avLst/>
          </a:prstGeom>
        </p:spPr>
        <p:txBody>
          <a:bodyPr anchor="t" rtlCol="false" tIns="0" lIns="0" bIns="0" rIns="0">
            <a:spAutoFit/>
          </a:bodyPr>
          <a:lstStyle/>
          <a:p>
            <a:pPr algn="just">
              <a:lnSpc>
                <a:spcPts val="3884"/>
              </a:lnSpc>
            </a:pPr>
            <a:r>
              <a:rPr lang="en-US" sz="2775">
                <a:solidFill>
                  <a:srgbClr val="252D37"/>
                </a:solidFill>
                <a:latin typeface="Maven Pro"/>
                <a:ea typeface="Maven Pro"/>
                <a:cs typeface="Maven Pro"/>
                <a:sym typeface="Maven Pro"/>
              </a:rPr>
              <a:t>M2.5: Database Design</a:t>
            </a:r>
          </a:p>
        </p:txBody>
      </p:sp>
      <p:sp>
        <p:nvSpPr>
          <p:cNvPr name="TextBox 15" id="15"/>
          <p:cNvSpPr txBox="true"/>
          <p:nvPr/>
        </p:nvSpPr>
        <p:spPr>
          <a:xfrm rot="0">
            <a:off x="9689436" y="3982796"/>
            <a:ext cx="7113528" cy="2566987"/>
          </a:xfrm>
          <a:prstGeom prst="rect">
            <a:avLst/>
          </a:prstGeom>
        </p:spPr>
        <p:txBody>
          <a:bodyPr anchor="t" rtlCol="false" tIns="0" lIns="0" bIns="0" rIns="0">
            <a:spAutoFit/>
          </a:bodyPr>
          <a:lstStyle/>
          <a:p>
            <a:pPr algn="just">
              <a:lnSpc>
                <a:spcPts val="3412"/>
              </a:lnSpc>
            </a:pPr>
            <a:r>
              <a:rPr lang="en-US" sz="2437">
                <a:solidFill>
                  <a:srgbClr val="252D37"/>
                </a:solidFill>
                <a:latin typeface="Maven Pro"/>
                <a:ea typeface="Maven Pro"/>
                <a:cs typeface="Maven Pro"/>
                <a:sym typeface="Maven Pro"/>
              </a:rPr>
              <a:t>This document describes the table structure of the database with the mentioning of the different columns used in the tables with the constraints associated with it. This also shows an overview of the database and the relations with the tables inside.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202180"/>
            <a:ext cx="16547980" cy="8084820"/>
          </a:xfrm>
          <a:prstGeom prst="rect">
            <a:avLst/>
          </a:prstGeom>
        </p:spPr>
        <p:txBody>
          <a:bodyPr anchor="t" rtlCol="false" tIns="0" lIns="0" bIns="0" rIns="0">
            <a:spAutoFit/>
          </a:bodyPr>
          <a:lstStyle/>
          <a:p>
            <a:pPr algn="just">
              <a:lnSpc>
                <a:spcPts val="3779"/>
              </a:lnSpc>
            </a:pPr>
            <a:r>
              <a:rPr lang="en-US" sz="2700">
                <a:solidFill>
                  <a:srgbClr val="252930"/>
                </a:solidFill>
                <a:latin typeface="Maven Pro"/>
                <a:ea typeface="Maven Pro"/>
                <a:cs typeface="Maven Pro"/>
                <a:sym typeface="Maven Pro"/>
              </a:rPr>
              <a:t>We built a full end-to-end pipeline to analyze and model influencer engagement data across Instagram, YouTube datasets.</a:t>
            </a:r>
          </a:p>
          <a:p>
            <a:pPr algn="just">
              <a:lnSpc>
                <a:spcPts val="3779"/>
              </a:lnSpc>
            </a:pPr>
            <a:r>
              <a:rPr lang="en-US" sz="2700">
                <a:solidFill>
                  <a:srgbClr val="252930"/>
                </a:solidFill>
                <a:latin typeface="Maven Pro"/>
                <a:ea typeface="Maven Pro"/>
                <a:cs typeface="Maven Pro"/>
                <a:sym typeface="Maven Pro"/>
              </a:rPr>
              <a:t>We started by:</a:t>
            </a:r>
          </a:p>
          <a:p>
            <a:pPr algn="just">
              <a:lnSpc>
                <a:spcPts val="3779"/>
              </a:lnSpc>
            </a:pPr>
            <a:r>
              <a:rPr lang="en-US" sz="2700">
                <a:solidFill>
                  <a:srgbClr val="252930"/>
                </a:solidFill>
                <a:latin typeface="Maven Pro"/>
                <a:ea typeface="Maven Pro"/>
                <a:cs typeface="Maven Pro"/>
                <a:sym typeface="Maven Pro"/>
              </a:rPr>
              <a:t>a: Checking for missing values and data types</a:t>
            </a:r>
          </a:p>
          <a:p>
            <a:pPr algn="just">
              <a:lnSpc>
                <a:spcPts val="3779"/>
              </a:lnSpc>
            </a:pPr>
            <a:r>
              <a:rPr lang="en-US" sz="2700">
                <a:solidFill>
                  <a:srgbClr val="252930"/>
                </a:solidFill>
                <a:latin typeface="Maven Pro"/>
                <a:ea typeface="Maven Pro"/>
                <a:cs typeface="Maven Pro"/>
                <a:sym typeface="Maven Pro"/>
              </a:rPr>
              <a:t>b: Understanding the distribution of engagement rate</a:t>
            </a:r>
          </a:p>
          <a:p>
            <a:pPr algn="just">
              <a:lnSpc>
                <a:spcPts val="3779"/>
              </a:lnSpc>
            </a:pPr>
            <a:r>
              <a:rPr lang="en-US" sz="2700">
                <a:solidFill>
                  <a:srgbClr val="252930"/>
                </a:solidFill>
                <a:latin typeface="Maven Pro"/>
                <a:ea typeface="Maven Pro"/>
                <a:cs typeface="Maven Pro"/>
                <a:sym typeface="Maven Pro"/>
              </a:rPr>
              <a:t>c: Visualizing top countries and correlations between numeric features</a:t>
            </a:r>
          </a:p>
          <a:p>
            <a:pPr algn="just">
              <a:lnSpc>
                <a:spcPts val="3779"/>
              </a:lnSpc>
            </a:pPr>
            <a:r>
              <a:rPr lang="en-US" sz="2700">
                <a:solidFill>
                  <a:srgbClr val="252930"/>
                </a:solidFill>
                <a:latin typeface="Maven Pro"/>
                <a:ea typeface="Maven Pro"/>
                <a:cs typeface="Maven Pro"/>
                <a:sym typeface="Maven Pro"/>
              </a:rPr>
              <a:t>Why it matters: Helps identify patterns like which countries dominate, or which metrics (like followers or post count) influence engagement.</a:t>
            </a:r>
          </a:p>
          <a:p>
            <a:pPr algn="just">
              <a:lnSpc>
                <a:spcPts val="3779"/>
              </a:lnSpc>
            </a:pPr>
            <a:r>
              <a:rPr lang="en-US" sz="2700" b="true">
                <a:solidFill>
                  <a:srgbClr val="252930"/>
                </a:solidFill>
                <a:latin typeface="Maven Pro Bold"/>
                <a:ea typeface="Maven Pro Bold"/>
                <a:cs typeface="Maven Pro Bold"/>
                <a:sym typeface="Maven Pro Bold"/>
              </a:rPr>
              <a:t>2. Data Preprocessing</a:t>
            </a:r>
          </a:p>
          <a:p>
            <a:pPr algn="just">
              <a:lnSpc>
                <a:spcPts val="3779"/>
              </a:lnSpc>
            </a:pPr>
            <a:r>
              <a:rPr lang="en-US" sz="2700">
                <a:solidFill>
                  <a:srgbClr val="252930"/>
                </a:solidFill>
                <a:latin typeface="Maven Pro"/>
                <a:ea typeface="Maven Pro"/>
                <a:cs typeface="Maven Pro"/>
                <a:sym typeface="Maven Pro"/>
              </a:rPr>
              <a:t>a: Dropped irrelevant text columns (like profile links, IDs)</a:t>
            </a:r>
          </a:p>
          <a:p>
            <a:pPr algn="just">
              <a:lnSpc>
                <a:spcPts val="3779"/>
              </a:lnSpc>
            </a:pPr>
            <a:r>
              <a:rPr lang="en-US" sz="2700">
                <a:solidFill>
                  <a:srgbClr val="252930"/>
                </a:solidFill>
                <a:latin typeface="Maven Pro"/>
                <a:ea typeface="Maven Pro"/>
                <a:cs typeface="Maven Pro"/>
                <a:sym typeface="Maven Pro"/>
              </a:rPr>
              <a:t>b: Encoded categorical features like Country and Post Category</a:t>
            </a:r>
          </a:p>
          <a:p>
            <a:pPr algn="just">
              <a:lnSpc>
                <a:spcPts val="3779"/>
              </a:lnSpc>
            </a:pPr>
            <a:r>
              <a:rPr lang="en-US" sz="2700">
                <a:solidFill>
                  <a:srgbClr val="252930"/>
                </a:solidFill>
                <a:latin typeface="Maven Pro"/>
                <a:ea typeface="Maven Pro"/>
                <a:cs typeface="Maven Pro"/>
                <a:sym typeface="Maven Pro"/>
              </a:rPr>
              <a:t>c: Created a new target column: Engagement_Level (Low, Medium, High)</a:t>
            </a:r>
          </a:p>
          <a:p>
            <a:pPr algn="just">
              <a:lnSpc>
                <a:spcPts val="3779"/>
              </a:lnSpc>
            </a:pPr>
            <a:r>
              <a:rPr lang="en-US" sz="2700">
                <a:solidFill>
                  <a:srgbClr val="252930"/>
                </a:solidFill>
                <a:latin typeface="Maven Pro"/>
                <a:ea typeface="Maven Pro"/>
                <a:cs typeface="Maven Pro"/>
                <a:sym typeface="Maven Pro"/>
              </a:rPr>
              <a:t>d: Scaled features to prepare for machine learning</a:t>
            </a:r>
          </a:p>
          <a:p>
            <a:pPr algn="just">
              <a:lnSpc>
                <a:spcPts val="3779"/>
              </a:lnSpc>
            </a:pPr>
            <a:r>
              <a:rPr lang="en-US" sz="2700">
                <a:solidFill>
                  <a:srgbClr val="252930"/>
                </a:solidFill>
                <a:latin typeface="Maven Pro"/>
                <a:ea typeface="Maven Pro"/>
                <a:cs typeface="Maven Pro"/>
                <a:sym typeface="Maven Pro"/>
              </a:rPr>
              <a:t>Why it matters: Preprocessing makes the data ML-friendly. Binning engagement into categories helps marketers act on insights more easily than interpreting floating-point rates.</a:t>
            </a:r>
          </a:p>
          <a:p>
            <a:pPr algn="just">
              <a:lnSpc>
                <a:spcPts val="3779"/>
              </a:lnSpc>
            </a:pPr>
          </a:p>
          <a:p>
            <a:pPr algn="just">
              <a:lnSpc>
                <a:spcPts val="3779"/>
              </a:lnSpc>
            </a:pPr>
          </a:p>
        </p:txBody>
      </p:sp>
      <p:sp>
        <p:nvSpPr>
          <p:cNvPr name="TextBox 4" id="4"/>
          <p:cNvSpPr txBox="true"/>
          <p:nvPr/>
        </p:nvSpPr>
        <p:spPr>
          <a:xfrm rot="0">
            <a:off x="2999625" y="727201"/>
            <a:ext cx="12288749" cy="917322"/>
          </a:xfrm>
          <a:prstGeom prst="rect">
            <a:avLst/>
          </a:prstGeom>
        </p:spPr>
        <p:txBody>
          <a:bodyPr anchor="t" rtlCol="false" tIns="0" lIns="0" bIns="0" rIns="0">
            <a:spAutoFit/>
          </a:bodyPr>
          <a:lstStyle/>
          <a:p>
            <a:pPr algn="ctr">
              <a:lnSpc>
                <a:spcPts val="6496"/>
              </a:lnSpc>
            </a:pPr>
            <a:r>
              <a:rPr lang="en-US" b="true" sz="8120">
                <a:solidFill>
                  <a:srgbClr val="252930"/>
                </a:solidFill>
                <a:latin typeface="Maven Pro Bold"/>
                <a:ea typeface="Maven Pro Bold"/>
                <a:cs typeface="Maven Pro Bold"/>
                <a:sym typeface="Maven Pro Bold"/>
              </a:rPr>
              <a:t>WEEK 3</a:t>
            </a:r>
          </a:p>
        </p:txBody>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2202180"/>
            <a:ext cx="16547980" cy="7132320"/>
          </a:xfrm>
          <a:prstGeom prst="rect">
            <a:avLst/>
          </a:prstGeom>
        </p:spPr>
        <p:txBody>
          <a:bodyPr anchor="t" rtlCol="false" tIns="0" lIns="0" bIns="0" rIns="0">
            <a:spAutoFit/>
          </a:bodyPr>
          <a:lstStyle/>
          <a:p>
            <a:pPr algn="just">
              <a:lnSpc>
                <a:spcPts val="3779"/>
              </a:lnSpc>
            </a:pPr>
            <a:r>
              <a:rPr lang="en-US" sz="2700" b="true">
                <a:solidFill>
                  <a:srgbClr val="252930"/>
                </a:solidFill>
                <a:latin typeface="Maven Pro Bold"/>
                <a:ea typeface="Maven Pro Bold"/>
                <a:cs typeface="Maven Pro Bold"/>
                <a:sym typeface="Maven Pro Bold"/>
              </a:rPr>
              <a:t>3. Machine Learning Models</a:t>
            </a:r>
          </a:p>
          <a:p>
            <a:pPr algn="just" marL="582930" indent="-291465" lvl="1">
              <a:lnSpc>
                <a:spcPts val="3779"/>
              </a:lnSpc>
              <a:buFont typeface="Arial"/>
              <a:buChar char="•"/>
            </a:pPr>
            <a:r>
              <a:rPr lang="en-US" sz="2700">
                <a:solidFill>
                  <a:srgbClr val="252930"/>
                </a:solidFill>
                <a:latin typeface="Maven Pro"/>
                <a:ea typeface="Maven Pro"/>
                <a:cs typeface="Maven Pro"/>
                <a:sym typeface="Maven Pro"/>
              </a:rPr>
              <a:t>a: Random Forest Classifier</a:t>
            </a:r>
          </a:p>
          <a:p>
            <a:pPr algn="just" marL="582930" indent="-291465" lvl="1">
              <a:lnSpc>
                <a:spcPts val="3779"/>
              </a:lnSpc>
              <a:buFont typeface="Arial"/>
              <a:buChar char="•"/>
            </a:pPr>
            <a:r>
              <a:rPr lang="en-US" sz="2700">
                <a:solidFill>
                  <a:srgbClr val="252930"/>
                </a:solidFill>
                <a:latin typeface="Maven Pro"/>
                <a:ea typeface="Maven Pro"/>
                <a:cs typeface="Maven Pro"/>
                <a:sym typeface="Maven Pro"/>
              </a:rPr>
              <a:t>b: Logistic Regression</a:t>
            </a:r>
          </a:p>
          <a:p>
            <a:pPr algn="just">
              <a:lnSpc>
                <a:spcPts val="3779"/>
              </a:lnSpc>
            </a:pPr>
            <a:r>
              <a:rPr lang="en-US" sz="2700">
                <a:solidFill>
                  <a:srgbClr val="252930"/>
                </a:solidFill>
                <a:latin typeface="Maven Pro"/>
                <a:ea typeface="Maven Pro"/>
                <a:cs typeface="Maven Pro"/>
                <a:sym typeface="Maven Pro"/>
              </a:rPr>
              <a:t>On the classification task: predicting whether an influencer’s engagement is Low, Medium, or High.</a:t>
            </a:r>
          </a:p>
          <a:p>
            <a:pPr algn="just">
              <a:lnSpc>
                <a:spcPts val="3779"/>
              </a:lnSpc>
            </a:pPr>
            <a:r>
              <a:rPr lang="en-US" sz="2700">
                <a:solidFill>
                  <a:srgbClr val="252930"/>
                </a:solidFill>
                <a:latin typeface="Maven Pro"/>
                <a:ea typeface="Maven Pro"/>
                <a:cs typeface="Maven Pro"/>
                <a:sym typeface="Maven Pro"/>
              </a:rPr>
              <a:t>Why it matters: This helps marketing teams:</a:t>
            </a:r>
          </a:p>
          <a:p>
            <a:pPr algn="just">
              <a:lnSpc>
                <a:spcPts val="3779"/>
              </a:lnSpc>
            </a:pPr>
            <a:r>
              <a:rPr lang="en-US" sz="2700">
                <a:solidFill>
                  <a:srgbClr val="252930"/>
                </a:solidFill>
                <a:latin typeface="Maven Pro"/>
                <a:ea typeface="Maven Pro"/>
                <a:cs typeface="Maven Pro"/>
                <a:sym typeface="Maven Pro"/>
              </a:rPr>
              <a:t>a: Score influencers automatically</a:t>
            </a:r>
          </a:p>
          <a:p>
            <a:pPr algn="just">
              <a:lnSpc>
                <a:spcPts val="3779"/>
              </a:lnSpc>
            </a:pPr>
            <a:r>
              <a:rPr lang="en-US" sz="2700">
                <a:solidFill>
                  <a:srgbClr val="252930"/>
                </a:solidFill>
                <a:latin typeface="Maven Pro"/>
                <a:ea typeface="Maven Pro"/>
                <a:cs typeface="Maven Pro"/>
                <a:sym typeface="Maven Pro"/>
              </a:rPr>
              <a:t>b: Select high-engagement influencers for partnerships</a:t>
            </a:r>
          </a:p>
          <a:p>
            <a:pPr algn="just">
              <a:lnSpc>
                <a:spcPts val="3779"/>
              </a:lnSpc>
            </a:pPr>
            <a:r>
              <a:rPr lang="en-US" sz="2700">
                <a:solidFill>
                  <a:srgbClr val="252930"/>
                </a:solidFill>
                <a:latin typeface="Maven Pro"/>
                <a:ea typeface="Maven Pro"/>
                <a:cs typeface="Maven Pro"/>
                <a:sym typeface="Maven Pro"/>
              </a:rPr>
              <a:t>c: Compare platforms (e.g., is YouTube or Instagram better for your brand?)</a:t>
            </a:r>
          </a:p>
          <a:p>
            <a:pPr algn="just">
              <a:lnSpc>
                <a:spcPts val="3779"/>
              </a:lnSpc>
            </a:pPr>
            <a:r>
              <a:rPr lang="en-US" sz="2700" b="true">
                <a:solidFill>
                  <a:srgbClr val="252930"/>
                </a:solidFill>
                <a:latin typeface="Maven Pro Bold"/>
                <a:ea typeface="Maven Pro Bold"/>
                <a:cs typeface="Maven Pro Bold"/>
                <a:sym typeface="Maven Pro Bold"/>
              </a:rPr>
              <a:t>4. Evaluation</a:t>
            </a:r>
          </a:p>
          <a:p>
            <a:pPr algn="just" marL="582930" indent="-291465" lvl="1">
              <a:lnSpc>
                <a:spcPts val="3779"/>
              </a:lnSpc>
              <a:buFont typeface="Arial"/>
              <a:buChar char="•"/>
            </a:pPr>
            <a:r>
              <a:rPr lang="en-US" sz="2700">
                <a:solidFill>
                  <a:srgbClr val="252930"/>
                </a:solidFill>
                <a:latin typeface="Maven Pro"/>
                <a:ea typeface="Maven Pro"/>
                <a:cs typeface="Maven Pro"/>
                <a:sym typeface="Maven Pro"/>
              </a:rPr>
              <a:t>a: Accuracy</a:t>
            </a:r>
          </a:p>
          <a:p>
            <a:pPr algn="just" marL="582930" indent="-291465" lvl="1">
              <a:lnSpc>
                <a:spcPts val="3779"/>
              </a:lnSpc>
              <a:buFont typeface="Arial"/>
              <a:buChar char="•"/>
            </a:pPr>
            <a:r>
              <a:rPr lang="en-US" sz="2700">
                <a:solidFill>
                  <a:srgbClr val="252930"/>
                </a:solidFill>
                <a:latin typeface="Maven Pro"/>
                <a:ea typeface="Maven Pro"/>
                <a:cs typeface="Maven Pro"/>
                <a:sym typeface="Maven Pro"/>
              </a:rPr>
              <a:t>b: Classification Report (Precision, Recall, F1)</a:t>
            </a:r>
          </a:p>
          <a:p>
            <a:pPr algn="just" marL="582930" indent="-291465" lvl="1">
              <a:lnSpc>
                <a:spcPts val="3779"/>
              </a:lnSpc>
              <a:buFont typeface="Arial"/>
              <a:buChar char="•"/>
            </a:pPr>
            <a:r>
              <a:rPr lang="en-US" sz="2700">
                <a:solidFill>
                  <a:srgbClr val="252930"/>
                </a:solidFill>
                <a:latin typeface="Maven Pro"/>
                <a:ea typeface="Maven Pro"/>
                <a:cs typeface="Maven Pro"/>
                <a:sym typeface="Maven Pro"/>
              </a:rPr>
              <a:t>c: Confusion Matrix heatmap</a:t>
            </a:r>
          </a:p>
          <a:p>
            <a:pPr algn="just">
              <a:lnSpc>
                <a:spcPts val="3779"/>
              </a:lnSpc>
            </a:pPr>
            <a:r>
              <a:rPr lang="en-US" sz="2700">
                <a:solidFill>
                  <a:srgbClr val="252930"/>
                </a:solidFill>
                <a:latin typeface="Maven Pro"/>
                <a:ea typeface="Maven Pro"/>
                <a:cs typeface="Maven Pro"/>
                <a:sym typeface="Maven Pro"/>
              </a:rPr>
              <a:t>Why it matters: Ensures the model is reliable in differentiating between engagement levels, especially avoiding false “High” predictions which could cost brands money.</a:t>
            </a:r>
          </a:p>
          <a:p>
            <a:pPr algn="just">
              <a:lnSpc>
                <a:spcPts val="3779"/>
              </a:lnSpc>
            </a:pPr>
          </a:p>
        </p:txBody>
      </p:sp>
      <p:sp>
        <p:nvSpPr>
          <p:cNvPr name="TextBox 4" id="4"/>
          <p:cNvSpPr txBox="true"/>
          <p:nvPr/>
        </p:nvSpPr>
        <p:spPr>
          <a:xfrm rot="0">
            <a:off x="2999625" y="727201"/>
            <a:ext cx="12288749" cy="917322"/>
          </a:xfrm>
          <a:prstGeom prst="rect">
            <a:avLst/>
          </a:prstGeom>
        </p:spPr>
        <p:txBody>
          <a:bodyPr anchor="t" rtlCol="false" tIns="0" lIns="0" bIns="0" rIns="0">
            <a:spAutoFit/>
          </a:bodyPr>
          <a:lstStyle/>
          <a:p>
            <a:pPr algn="ctr">
              <a:lnSpc>
                <a:spcPts val="6496"/>
              </a:lnSpc>
            </a:pPr>
            <a:r>
              <a:rPr lang="en-US" b="true" sz="8120">
                <a:solidFill>
                  <a:srgbClr val="252930"/>
                </a:solidFill>
                <a:latin typeface="Maven Pro Bold"/>
                <a:ea typeface="Maven Pro Bold"/>
                <a:cs typeface="Maven Pro Bold"/>
                <a:sym typeface="Maven Pro Bold"/>
              </a:rPr>
              <a:t>WEEK 3</a:t>
            </a:r>
          </a:p>
        </p:txBody>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4701733" y="1364832"/>
            <a:ext cx="8884534" cy="8806795"/>
          </a:xfrm>
          <a:custGeom>
            <a:avLst/>
            <a:gdLst/>
            <a:ahLst/>
            <a:cxnLst/>
            <a:rect r="r" b="b" t="t" l="l"/>
            <a:pathLst>
              <a:path h="8806795" w="8884534">
                <a:moveTo>
                  <a:pt x="0" y="0"/>
                </a:moveTo>
                <a:lnTo>
                  <a:pt x="8884534" y="0"/>
                </a:lnTo>
                <a:lnTo>
                  <a:pt x="8884534" y="8806794"/>
                </a:lnTo>
                <a:lnTo>
                  <a:pt x="0" y="8806794"/>
                </a:lnTo>
                <a:lnTo>
                  <a:pt x="0" y="0"/>
                </a:lnTo>
                <a:close/>
              </a:path>
            </a:pathLst>
          </a:custGeom>
          <a:blipFill>
            <a:blip r:embed="rId2"/>
            <a:stretch>
              <a:fillRect l="0" t="0" r="0" b="0"/>
            </a:stretch>
          </a:blipFill>
        </p:spPr>
      </p:sp>
      <p:sp>
        <p:nvSpPr>
          <p:cNvPr name="TextBox 3" id="3"/>
          <p:cNvSpPr txBox="true"/>
          <p:nvPr/>
        </p:nvSpPr>
        <p:spPr>
          <a:xfrm rot="0">
            <a:off x="5280898" y="-116130"/>
            <a:ext cx="7726203" cy="1480962"/>
          </a:xfrm>
          <a:prstGeom prst="rect">
            <a:avLst/>
          </a:prstGeom>
        </p:spPr>
        <p:txBody>
          <a:bodyPr anchor="t" rtlCol="false" tIns="0" lIns="0" bIns="0" rIns="0">
            <a:spAutoFit/>
          </a:bodyPr>
          <a:lstStyle/>
          <a:p>
            <a:pPr algn="ctr">
              <a:lnSpc>
                <a:spcPts val="12029"/>
              </a:lnSpc>
              <a:spcBef>
                <a:spcPct val="0"/>
              </a:spcBef>
            </a:pPr>
            <a:r>
              <a:rPr lang="en-US" b="true" sz="8592">
                <a:solidFill>
                  <a:srgbClr val="000000"/>
                </a:solidFill>
                <a:latin typeface="Maven Pro Bold"/>
                <a:ea typeface="Maven Pro Bold"/>
                <a:cs typeface="Maven Pro Bold"/>
                <a:sym typeface="Maven Pro Bold"/>
              </a:rPr>
              <a:t>CORR. MATRIX</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4915129" y="1371671"/>
            <a:ext cx="8457742" cy="8663500"/>
          </a:xfrm>
          <a:custGeom>
            <a:avLst/>
            <a:gdLst/>
            <a:ahLst/>
            <a:cxnLst/>
            <a:rect r="r" b="b" t="t" l="l"/>
            <a:pathLst>
              <a:path h="8663500" w="8457742">
                <a:moveTo>
                  <a:pt x="0" y="0"/>
                </a:moveTo>
                <a:lnTo>
                  <a:pt x="8457742" y="0"/>
                </a:lnTo>
                <a:lnTo>
                  <a:pt x="8457742" y="8663500"/>
                </a:lnTo>
                <a:lnTo>
                  <a:pt x="0" y="8663500"/>
                </a:lnTo>
                <a:lnTo>
                  <a:pt x="0" y="0"/>
                </a:lnTo>
                <a:close/>
              </a:path>
            </a:pathLst>
          </a:custGeom>
          <a:blipFill>
            <a:blip r:embed="rId2"/>
            <a:stretch>
              <a:fillRect l="0" t="0" r="0" b="0"/>
            </a:stretch>
          </a:blipFill>
        </p:spPr>
      </p:sp>
      <p:sp>
        <p:nvSpPr>
          <p:cNvPr name="TextBox 3" id="3"/>
          <p:cNvSpPr txBox="true"/>
          <p:nvPr/>
        </p:nvSpPr>
        <p:spPr>
          <a:xfrm rot="0">
            <a:off x="3754769" y="-116130"/>
            <a:ext cx="10778462" cy="1480962"/>
          </a:xfrm>
          <a:prstGeom prst="rect">
            <a:avLst/>
          </a:prstGeom>
        </p:spPr>
        <p:txBody>
          <a:bodyPr anchor="t" rtlCol="false" tIns="0" lIns="0" bIns="0" rIns="0">
            <a:spAutoFit/>
          </a:bodyPr>
          <a:lstStyle/>
          <a:p>
            <a:pPr algn="ctr">
              <a:lnSpc>
                <a:spcPts val="12029"/>
              </a:lnSpc>
              <a:spcBef>
                <a:spcPct val="0"/>
              </a:spcBef>
            </a:pPr>
            <a:r>
              <a:rPr lang="en-US" b="true" sz="8592">
                <a:solidFill>
                  <a:srgbClr val="000000"/>
                </a:solidFill>
                <a:latin typeface="Maven Pro Bold"/>
                <a:ea typeface="Maven Pro Bold"/>
                <a:cs typeface="Maven Pro Bold"/>
                <a:sym typeface="Maven Pro Bold"/>
              </a:rPr>
              <a:t>ACCURACY METRICS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797182" y="2713000"/>
            <a:ext cx="14693636" cy="7336433"/>
          </a:xfrm>
          <a:custGeom>
            <a:avLst/>
            <a:gdLst/>
            <a:ahLst/>
            <a:cxnLst/>
            <a:rect r="r" b="b" t="t" l="l"/>
            <a:pathLst>
              <a:path h="7336433" w="14693636">
                <a:moveTo>
                  <a:pt x="0" y="0"/>
                </a:moveTo>
                <a:lnTo>
                  <a:pt x="14693636" y="0"/>
                </a:lnTo>
                <a:lnTo>
                  <a:pt x="14693636" y="7336433"/>
                </a:lnTo>
                <a:lnTo>
                  <a:pt x="0" y="7336433"/>
                </a:lnTo>
                <a:lnTo>
                  <a:pt x="0" y="0"/>
                </a:lnTo>
                <a:close/>
              </a:path>
            </a:pathLst>
          </a:custGeom>
          <a:blipFill>
            <a:blip r:embed="rId2"/>
            <a:stretch>
              <a:fillRect l="0" t="-7401" r="0" b="0"/>
            </a:stretch>
          </a:blipFill>
        </p:spPr>
      </p:sp>
      <p:sp>
        <p:nvSpPr>
          <p:cNvPr name="TextBox 3" id="3"/>
          <p:cNvSpPr txBox="true"/>
          <p:nvPr/>
        </p:nvSpPr>
        <p:spPr>
          <a:xfrm rot="0">
            <a:off x="2711536" y="-116130"/>
            <a:ext cx="12864928" cy="1480962"/>
          </a:xfrm>
          <a:prstGeom prst="rect">
            <a:avLst/>
          </a:prstGeom>
        </p:spPr>
        <p:txBody>
          <a:bodyPr anchor="t" rtlCol="false" tIns="0" lIns="0" bIns="0" rIns="0">
            <a:spAutoFit/>
          </a:bodyPr>
          <a:lstStyle/>
          <a:p>
            <a:pPr algn="ctr">
              <a:lnSpc>
                <a:spcPts val="12029"/>
              </a:lnSpc>
              <a:spcBef>
                <a:spcPct val="0"/>
              </a:spcBef>
            </a:pPr>
            <a:r>
              <a:rPr lang="en-US" b="true" sz="8592">
                <a:solidFill>
                  <a:srgbClr val="000000"/>
                </a:solidFill>
                <a:latin typeface="Maven Pro Bold"/>
                <a:ea typeface="Maven Pro Bold"/>
                <a:cs typeface="Maven Pro Bold"/>
                <a:sym typeface="Maven Pro Bold"/>
              </a:rPr>
              <a:t>FRONTEND DASHBOARD</a:t>
            </a:r>
          </a:p>
        </p:txBody>
      </p:sp>
      <p:sp>
        <p:nvSpPr>
          <p:cNvPr name="TextBox 4" id="4"/>
          <p:cNvSpPr txBox="true"/>
          <p:nvPr/>
        </p:nvSpPr>
        <p:spPr>
          <a:xfrm rot="0">
            <a:off x="7303071" y="1878606"/>
            <a:ext cx="3681859"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Maven Pro Bold"/>
                <a:ea typeface="Maven Pro Bold"/>
                <a:cs typeface="Maven Pro Bold"/>
                <a:sym typeface="Maven Pro Bold"/>
              </a:rPr>
              <a:t>LANDING PAGE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2108500" y="2558056"/>
            <a:ext cx="14071000" cy="7527985"/>
          </a:xfrm>
          <a:custGeom>
            <a:avLst/>
            <a:gdLst/>
            <a:ahLst/>
            <a:cxnLst/>
            <a:rect r="r" b="b" t="t" l="l"/>
            <a:pathLst>
              <a:path h="7527985" w="14071000">
                <a:moveTo>
                  <a:pt x="0" y="0"/>
                </a:moveTo>
                <a:lnTo>
                  <a:pt x="14071000" y="0"/>
                </a:lnTo>
                <a:lnTo>
                  <a:pt x="14071000" y="7527985"/>
                </a:lnTo>
                <a:lnTo>
                  <a:pt x="0" y="7527985"/>
                </a:lnTo>
                <a:lnTo>
                  <a:pt x="0" y="0"/>
                </a:lnTo>
                <a:close/>
              </a:path>
            </a:pathLst>
          </a:custGeom>
          <a:blipFill>
            <a:blip r:embed="rId2"/>
            <a:stretch>
              <a:fillRect l="0" t="0" r="0" b="0"/>
            </a:stretch>
          </a:blipFill>
        </p:spPr>
      </p:sp>
      <p:sp>
        <p:nvSpPr>
          <p:cNvPr name="TextBox 3" id="3"/>
          <p:cNvSpPr txBox="true"/>
          <p:nvPr/>
        </p:nvSpPr>
        <p:spPr>
          <a:xfrm rot="0">
            <a:off x="2711536" y="-116130"/>
            <a:ext cx="12864928" cy="1480962"/>
          </a:xfrm>
          <a:prstGeom prst="rect">
            <a:avLst/>
          </a:prstGeom>
        </p:spPr>
        <p:txBody>
          <a:bodyPr anchor="t" rtlCol="false" tIns="0" lIns="0" bIns="0" rIns="0">
            <a:spAutoFit/>
          </a:bodyPr>
          <a:lstStyle/>
          <a:p>
            <a:pPr algn="ctr">
              <a:lnSpc>
                <a:spcPts val="12029"/>
              </a:lnSpc>
              <a:spcBef>
                <a:spcPct val="0"/>
              </a:spcBef>
            </a:pPr>
            <a:r>
              <a:rPr lang="en-US" b="true" sz="8592">
                <a:solidFill>
                  <a:srgbClr val="000000"/>
                </a:solidFill>
                <a:latin typeface="Maven Pro Bold"/>
                <a:ea typeface="Maven Pro Bold"/>
                <a:cs typeface="Maven Pro Bold"/>
                <a:sym typeface="Maven Pro Bold"/>
              </a:rPr>
              <a:t>FRONTEND DASHBOARD</a:t>
            </a:r>
          </a:p>
        </p:txBody>
      </p:sp>
      <p:sp>
        <p:nvSpPr>
          <p:cNvPr name="TextBox 4" id="4"/>
          <p:cNvSpPr txBox="true"/>
          <p:nvPr/>
        </p:nvSpPr>
        <p:spPr>
          <a:xfrm rot="0">
            <a:off x="6853014" y="1878606"/>
            <a:ext cx="4581971"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Maven Pro Bold"/>
                <a:ea typeface="Maven Pro Bold"/>
                <a:cs typeface="Maven Pro Bold"/>
                <a:sym typeface="Maven Pro Bold"/>
              </a:rPr>
              <a:t>DASHBOARD PAGE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2267308" y="2687253"/>
            <a:ext cx="13753384" cy="7358060"/>
          </a:xfrm>
          <a:custGeom>
            <a:avLst/>
            <a:gdLst/>
            <a:ahLst/>
            <a:cxnLst/>
            <a:rect r="r" b="b" t="t" l="l"/>
            <a:pathLst>
              <a:path h="7358060" w="13753384">
                <a:moveTo>
                  <a:pt x="0" y="0"/>
                </a:moveTo>
                <a:lnTo>
                  <a:pt x="13753384" y="0"/>
                </a:lnTo>
                <a:lnTo>
                  <a:pt x="13753384" y="7358061"/>
                </a:lnTo>
                <a:lnTo>
                  <a:pt x="0" y="7358061"/>
                </a:lnTo>
                <a:lnTo>
                  <a:pt x="0" y="0"/>
                </a:lnTo>
                <a:close/>
              </a:path>
            </a:pathLst>
          </a:custGeom>
          <a:blipFill>
            <a:blip r:embed="rId2"/>
            <a:stretch>
              <a:fillRect l="0" t="0" r="0" b="0"/>
            </a:stretch>
          </a:blipFill>
        </p:spPr>
      </p:sp>
      <p:sp>
        <p:nvSpPr>
          <p:cNvPr name="TextBox 3" id="3"/>
          <p:cNvSpPr txBox="true"/>
          <p:nvPr/>
        </p:nvSpPr>
        <p:spPr>
          <a:xfrm rot="0">
            <a:off x="2711536" y="-116130"/>
            <a:ext cx="12864928" cy="1480962"/>
          </a:xfrm>
          <a:prstGeom prst="rect">
            <a:avLst/>
          </a:prstGeom>
        </p:spPr>
        <p:txBody>
          <a:bodyPr anchor="t" rtlCol="false" tIns="0" lIns="0" bIns="0" rIns="0">
            <a:spAutoFit/>
          </a:bodyPr>
          <a:lstStyle/>
          <a:p>
            <a:pPr algn="ctr">
              <a:lnSpc>
                <a:spcPts val="12029"/>
              </a:lnSpc>
              <a:spcBef>
                <a:spcPct val="0"/>
              </a:spcBef>
            </a:pPr>
            <a:r>
              <a:rPr lang="en-US" b="true" sz="8592">
                <a:solidFill>
                  <a:srgbClr val="000000"/>
                </a:solidFill>
                <a:latin typeface="Maven Pro Bold"/>
                <a:ea typeface="Maven Pro Bold"/>
                <a:cs typeface="Maven Pro Bold"/>
                <a:sym typeface="Maven Pro Bold"/>
              </a:rPr>
              <a:t>FRONTEND DASHBOARD</a:t>
            </a:r>
          </a:p>
        </p:txBody>
      </p:sp>
      <p:sp>
        <p:nvSpPr>
          <p:cNvPr name="TextBox 4" id="4"/>
          <p:cNvSpPr txBox="true"/>
          <p:nvPr/>
        </p:nvSpPr>
        <p:spPr>
          <a:xfrm rot="0">
            <a:off x="6961956" y="1878606"/>
            <a:ext cx="4364087" cy="679450"/>
          </a:xfrm>
          <a:prstGeom prst="rect">
            <a:avLst/>
          </a:prstGeom>
        </p:spPr>
        <p:txBody>
          <a:bodyPr anchor="t" rtlCol="false" tIns="0" lIns="0" bIns="0" rIns="0">
            <a:spAutoFit/>
          </a:bodyPr>
          <a:lstStyle/>
          <a:p>
            <a:pPr algn="ctr">
              <a:lnSpc>
                <a:spcPts val="5599"/>
              </a:lnSpc>
              <a:spcBef>
                <a:spcPct val="0"/>
              </a:spcBef>
            </a:pPr>
            <a:r>
              <a:rPr lang="en-US" b="true" sz="3999">
                <a:solidFill>
                  <a:srgbClr val="000000"/>
                </a:solidFill>
                <a:latin typeface="Maven Pro Bold"/>
                <a:ea typeface="Maven Pro Bold"/>
                <a:cs typeface="Maven Pro Bold"/>
                <a:sym typeface="Maven Pro Bold"/>
              </a:rPr>
              <a:t>CAMPAIGNS PAGE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323975"/>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CONCLUSION</a:t>
            </a:r>
          </a:p>
        </p:txBody>
      </p:sp>
      <p:sp>
        <p:nvSpPr>
          <p:cNvPr name="TextBox 3" id="3"/>
          <p:cNvSpPr txBox="true"/>
          <p:nvPr/>
        </p:nvSpPr>
        <p:spPr>
          <a:xfrm rot="0">
            <a:off x="1452997" y="3150461"/>
            <a:ext cx="15382005" cy="6179820"/>
          </a:xfrm>
          <a:prstGeom prst="rect">
            <a:avLst/>
          </a:prstGeom>
        </p:spPr>
        <p:txBody>
          <a:bodyPr anchor="t" rtlCol="false" tIns="0" lIns="0" bIns="0" rIns="0">
            <a:spAutoFit/>
          </a:bodyPr>
          <a:lstStyle/>
          <a:p>
            <a:pPr algn="just">
              <a:lnSpc>
                <a:spcPts val="3779"/>
              </a:lnSpc>
            </a:pPr>
            <a:r>
              <a:rPr lang="en-US" sz="2700">
                <a:solidFill>
                  <a:srgbClr val="252D37"/>
                </a:solidFill>
                <a:latin typeface="Maven Pro"/>
                <a:ea typeface="Maven Pro"/>
                <a:cs typeface="Maven Pro"/>
                <a:sym typeface="Maven Pro"/>
              </a:rPr>
              <a:t>The research highlights several critical gaps in current influencer analytics tools:</a:t>
            </a:r>
          </a:p>
          <a:p>
            <a:pPr algn="just">
              <a:lnSpc>
                <a:spcPts val="3779"/>
              </a:lnSpc>
            </a:pPr>
          </a:p>
          <a:p>
            <a:pPr algn="just" marL="582930" indent="-291465" lvl="1">
              <a:lnSpc>
                <a:spcPts val="3779"/>
              </a:lnSpc>
              <a:buFont typeface="Arial"/>
              <a:buChar char="•"/>
            </a:pPr>
            <a:r>
              <a:rPr lang="en-US" sz="2700">
                <a:solidFill>
                  <a:srgbClr val="252D37"/>
                </a:solidFill>
                <a:latin typeface="Maven Pro"/>
                <a:ea typeface="Maven Pro"/>
                <a:cs typeface="Maven Pro"/>
                <a:sym typeface="Maven Pro"/>
              </a:rPr>
              <a:t>Most existing solutions fail to provide unified cross-platform analytics.</a:t>
            </a:r>
          </a:p>
          <a:p>
            <a:pPr algn="just" marL="582930" indent="-291465" lvl="1">
              <a:lnSpc>
                <a:spcPts val="3779"/>
              </a:lnSpc>
              <a:buFont typeface="Arial"/>
              <a:buChar char="•"/>
            </a:pPr>
            <a:r>
              <a:rPr lang="en-US" sz="2700">
                <a:solidFill>
                  <a:srgbClr val="252D37"/>
                </a:solidFill>
                <a:latin typeface="Maven Pro"/>
                <a:ea typeface="Maven Pro"/>
                <a:cs typeface="Maven Pro"/>
                <a:sym typeface="Maven Pro"/>
              </a:rPr>
              <a:t>Real-time tracking capabilities are limited in many tools, leaving marketers unable to respond dynamically during campaigns.</a:t>
            </a:r>
          </a:p>
          <a:p>
            <a:pPr algn="just" marL="582930" indent="-291465" lvl="1">
              <a:lnSpc>
                <a:spcPts val="3779"/>
              </a:lnSpc>
              <a:buFont typeface="Arial"/>
              <a:buChar char="•"/>
            </a:pPr>
            <a:r>
              <a:rPr lang="en-US" sz="2700">
                <a:solidFill>
                  <a:srgbClr val="252D37"/>
                </a:solidFill>
                <a:latin typeface="Maven Pro"/>
                <a:ea typeface="Maven Pro"/>
                <a:cs typeface="Maven Pro"/>
                <a:sym typeface="Maven Pro"/>
              </a:rPr>
              <a:t>Fraud detection features (e.g., identifying fake followers or bots) are increasingly important but underrepresented in mainstream solutions.</a:t>
            </a:r>
          </a:p>
          <a:p>
            <a:pPr algn="just" marL="582930" indent="-291465" lvl="1">
              <a:lnSpc>
                <a:spcPts val="3779"/>
              </a:lnSpc>
              <a:buFont typeface="Arial"/>
              <a:buChar char="•"/>
            </a:pPr>
            <a:r>
              <a:rPr lang="en-US" sz="2700">
                <a:solidFill>
                  <a:srgbClr val="252D37"/>
                </a:solidFill>
                <a:latin typeface="Maven Pro"/>
                <a:ea typeface="Maven Pro"/>
                <a:cs typeface="Maven Pro"/>
                <a:sym typeface="Maven Pro"/>
              </a:rPr>
              <a:t>There is growing demand for predictive analytics powered by AI to forecast campaign outcomes based on historical data.</a:t>
            </a:r>
          </a:p>
          <a:p>
            <a:pPr algn="just">
              <a:lnSpc>
                <a:spcPts val="3779"/>
              </a:lnSpc>
            </a:pPr>
          </a:p>
          <a:p>
            <a:pPr algn="just">
              <a:lnSpc>
                <a:spcPts val="3779"/>
              </a:lnSpc>
            </a:pPr>
            <a:r>
              <a:rPr lang="en-US" sz="2700">
                <a:solidFill>
                  <a:srgbClr val="252D37"/>
                </a:solidFill>
                <a:latin typeface="Maven Pro"/>
                <a:ea typeface="Maven Pro"/>
                <a:cs typeface="Maven Pro"/>
                <a:sym typeface="Maven Pro"/>
              </a:rPr>
              <a:t>Additionally, incorporating automated reporting capabilities with shareable dashboards would enhance usability for stakeholders.</a:t>
            </a:r>
          </a:p>
          <a:p>
            <a:pPr algn="just">
              <a:lnSpc>
                <a:spcPts val="3779"/>
              </a:lnSpc>
            </a:pP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323669" y="1880071"/>
            <a:ext cx="7640663"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FUTURE SCOPE</a:t>
            </a:r>
          </a:p>
        </p:txBody>
      </p:sp>
      <p:sp>
        <p:nvSpPr>
          <p:cNvPr name="TextBox 3" id="3"/>
          <p:cNvSpPr txBox="true"/>
          <p:nvPr/>
        </p:nvSpPr>
        <p:spPr>
          <a:xfrm rot="0">
            <a:off x="3117945" y="3905250"/>
            <a:ext cx="12052111" cy="2804795"/>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Dynamic responsiveness</a:t>
            </a:r>
          </a:p>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Subscription based models</a:t>
            </a:r>
          </a:p>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Real time data fetching and updating the dashboard</a:t>
            </a:r>
          </a:p>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Deploying in Cloud architecture</a:t>
            </a:r>
          </a:p>
          <a:p>
            <a:pPr algn="just" marL="690881" indent="-345440" lvl="1">
              <a:lnSpc>
                <a:spcPts val="4480"/>
              </a:lnSpc>
              <a:buFont typeface="Arial"/>
              <a:buChar char="•"/>
            </a:pPr>
            <a:r>
              <a:rPr lang="en-US" sz="3200">
                <a:solidFill>
                  <a:srgbClr val="252D37"/>
                </a:solidFill>
                <a:latin typeface="Maven Pro"/>
                <a:ea typeface="Maven Pro"/>
                <a:cs typeface="Maven Pro"/>
                <a:sym typeface="Maven Pro"/>
              </a:rPr>
              <a:t>Integrating CI/CD pipelines</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5094018" cy="4100313"/>
            <a:chOff x="0" y="0"/>
            <a:chExt cx="6792024" cy="5467084"/>
          </a:xfrm>
        </p:grpSpPr>
        <p:sp>
          <p:nvSpPr>
            <p:cNvPr name="TextBox 6" id="6"/>
            <p:cNvSpPr txBox="true"/>
            <p:nvPr/>
          </p:nvSpPr>
          <p:spPr>
            <a:xfrm rot="0">
              <a:off x="0" y="-304800"/>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INTRODUCTION</a:t>
              </a:r>
            </a:p>
          </p:txBody>
        </p:sp>
        <p:sp>
          <p:nvSpPr>
            <p:cNvPr name="TextBox 7" id="7"/>
            <p:cNvSpPr txBox="true"/>
            <p:nvPr/>
          </p:nvSpPr>
          <p:spPr>
            <a:xfrm rot="0">
              <a:off x="0" y="1246541"/>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WEEK 1</a:t>
              </a:r>
            </a:p>
          </p:txBody>
        </p:sp>
        <p:sp>
          <p:nvSpPr>
            <p:cNvPr name="TextBox 8" id="8"/>
            <p:cNvSpPr txBox="true"/>
            <p:nvPr/>
          </p:nvSpPr>
          <p:spPr>
            <a:xfrm rot="0">
              <a:off x="0" y="2797883"/>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WEEK 2</a:t>
              </a:r>
            </a:p>
          </p:txBody>
        </p:sp>
        <p:sp>
          <p:nvSpPr>
            <p:cNvPr name="TextBox 9" id="9"/>
            <p:cNvSpPr txBox="true"/>
            <p:nvPr/>
          </p:nvSpPr>
          <p:spPr>
            <a:xfrm rot="0">
              <a:off x="0" y="4349224"/>
              <a:ext cx="6792024" cy="1117859"/>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WEEK 3</a:t>
              </a:r>
            </a:p>
          </p:txBody>
        </p:sp>
      </p:grpSp>
      <p:sp>
        <p:nvSpPr>
          <p:cNvPr name="TextBox 10" id="10"/>
          <p:cNvSpPr txBox="true"/>
          <p:nvPr/>
        </p:nvSpPr>
        <p:spPr>
          <a:xfrm rot="0">
            <a:off x="10024900" y="4060773"/>
            <a:ext cx="5094018" cy="1402275"/>
          </a:xfrm>
          <a:prstGeom prst="rect">
            <a:avLst/>
          </a:prstGeom>
        </p:spPr>
        <p:txBody>
          <a:bodyPr anchor="t" rtlCol="false" tIns="0" lIns="0" bIns="0" rIns="0">
            <a:spAutoFit/>
          </a:bodyPr>
          <a:lstStyle/>
          <a:p>
            <a:pPr algn="l" marL="872740" indent="-436370" lvl="1">
              <a:lnSpc>
                <a:spcPts val="5659"/>
              </a:lnSpc>
              <a:buFont typeface="Arial"/>
              <a:buChar char="•"/>
            </a:pPr>
            <a:r>
              <a:rPr lang="en-US" sz="4042">
                <a:solidFill>
                  <a:srgbClr val="252930"/>
                </a:solidFill>
                <a:latin typeface="Maven Pro"/>
                <a:ea typeface="Maven Pro"/>
                <a:cs typeface="Maven Pro"/>
                <a:sym typeface="Maven Pro"/>
              </a:rPr>
              <a:t>FRONTEND DASHBOARD</a:t>
            </a:r>
          </a:p>
        </p:txBody>
      </p:sp>
      <p:sp>
        <p:nvSpPr>
          <p:cNvPr name="TextBox 11" id="11"/>
          <p:cNvSpPr txBox="true"/>
          <p:nvPr/>
        </p:nvSpPr>
        <p:spPr>
          <a:xfrm rot="0">
            <a:off x="10024900" y="5480545"/>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CONCLUSION</a:t>
            </a:r>
          </a:p>
        </p:txBody>
      </p:sp>
      <p:sp>
        <p:nvSpPr>
          <p:cNvPr name="TextBox 12" id="12"/>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OVERVIEW</a:t>
            </a:r>
          </a:p>
        </p:txBody>
      </p:sp>
      <p:sp>
        <p:nvSpPr>
          <p:cNvPr name="Freeform 13" id="1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10024900" y="6414189"/>
            <a:ext cx="5094018" cy="914595"/>
          </a:xfrm>
          <a:prstGeom prst="rect">
            <a:avLst/>
          </a:prstGeom>
        </p:spPr>
        <p:txBody>
          <a:bodyPr anchor="t" rtlCol="false" tIns="0" lIns="0" bIns="0" rIns="0">
            <a:spAutoFit/>
          </a:bodyPr>
          <a:lstStyle/>
          <a:p>
            <a:pPr algn="just" marL="872741" indent="-436370" lvl="1">
              <a:lnSpc>
                <a:spcPts val="8084"/>
              </a:lnSpc>
              <a:buFont typeface="Arial"/>
              <a:buChar char="•"/>
            </a:pPr>
            <a:r>
              <a:rPr lang="en-US" sz="4042">
                <a:solidFill>
                  <a:srgbClr val="252930"/>
                </a:solidFill>
                <a:latin typeface="Maven Pro"/>
                <a:ea typeface="Maven Pro"/>
                <a:cs typeface="Maven Pro"/>
                <a:sym typeface="Maven Pro"/>
              </a:rPr>
              <a:t>FUTURE SCOPE</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4533543"/>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870010" y="2745740"/>
            <a:ext cx="16547980" cy="6512560"/>
          </a:xfrm>
          <a:prstGeom prst="rect">
            <a:avLst/>
          </a:prstGeom>
        </p:spPr>
        <p:txBody>
          <a:bodyPr anchor="t" rtlCol="false" tIns="0" lIns="0" bIns="0" rIns="0">
            <a:spAutoFit/>
          </a:bodyPr>
          <a:lstStyle/>
          <a:p>
            <a:pPr algn="just">
              <a:lnSpc>
                <a:spcPts val="4340"/>
              </a:lnSpc>
            </a:pPr>
            <a:r>
              <a:rPr lang="en-US" sz="3100">
                <a:solidFill>
                  <a:srgbClr val="252930"/>
                </a:solidFill>
                <a:latin typeface="Maven Pro"/>
                <a:ea typeface="Maven Pro"/>
                <a:cs typeface="Maven Pro"/>
                <a:sym typeface="Maven Pro"/>
              </a:rPr>
              <a:t>The aim is to ensure that the solution aligns with current market needs, provides actionable insights, and solves critical pain points faced by marketing teams. By analyzing credible sources and industry trends, this research ensures that the problem statement reflects a genuine need for innovation in influencer analytics.</a:t>
            </a:r>
          </a:p>
          <a:p>
            <a:pPr algn="just">
              <a:lnSpc>
                <a:spcPts val="4340"/>
              </a:lnSpc>
            </a:pPr>
            <a:r>
              <a:rPr lang="en-US" sz="3100">
                <a:solidFill>
                  <a:srgbClr val="252930"/>
                </a:solidFill>
                <a:latin typeface="Maven Pro"/>
                <a:ea typeface="Maven Pro"/>
                <a:cs typeface="Maven Pro"/>
                <a:sym typeface="Maven Pro"/>
              </a:rPr>
              <a:t>Marketing teams face significant challenges in tracking and analyzing influencer performance across multiple social media platforms. The fragmented nature of influencer data on platforms like Instagram, YouTube and Twitter makes it difficult to gain unified insights into engagement metrics, audience demographics, and ROI. This lack of comprehensive tools hinders their ability to optimize campaigns, measure success accurately, and demonstrate business impact effectively.</a:t>
            </a:r>
          </a:p>
          <a:p>
            <a:pPr algn="just">
              <a:lnSpc>
                <a:spcPts val="4340"/>
              </a:lnSpc>
            </a:pPr>
          </a:p>
          <a:p>
            <a:pPr algn="just">
              <a:lnSpc>
                <a:spcPts val="4340"/>
              </a:lnSpc>
            </a:pPr>
          </a:p>
        </p:txBody>
      </p:sp>
      <p:sp>
        <p:nvSpPr>
          <p:cNvPr name="TextBox 3" id="3"/>
          <p:cNvSpPr txBox="true"/>
          <p:nvPr/>
        </p:nvSpPr>
        <p:spPr>
          <a:xfrm rot="0">
            <a:off x="3009150" y="904875"/>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INTRODUCTION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666750"/>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WEEK 1</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827276" y="3445189"/>
            <a:ext cx="7800780" cy="4597374"/>
            <a:chOff x="0" y="0"/>
            <a:chExt cx="2054526" cy="1210831"/>
          </a:xfrm>
        </p:grpSpPr>
        <p:sp>
          <p:nvSpPr>
            <p:cNvPr name="Freeform 7" id="7"/>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8" id="8"/>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TextBox 9" id="9"/>
          <p:cNvSpPr txBox="true"/>
          <p:nvPr/>
        </p:nvSpPr>
        <p:spPr>
          <a:xfrm rot="0">
            <a:off x="1028535" y="3725259"/>
            <a:ext cx="7398263" cy="493332"/>
          </a:xfrm>
          <a:prstGeom prst="rect">
            <a:avLst/>
          </a:prstGeom>
        </p:spPr>
        <p:txBody>
          <a:bodyPr anchor="t" rtlCol="false" tIns="0" lIns="0" bIns="0" rIns="0">
            <a:spAutoFit/>
          </a:bodyPr>
          <a:lstStyle/>
          <a:p>
            <a:pPr algn="l">
              <a:lnSpc>
                <a:spcPts val="3902"/>
              </a:lnSpc>
            </a:pPr>
            <a:r>
              <a:rPr lang="en-US" sz="2787">
                <a:solidFill>
                  <a:srgbClr val="252D37"/>
                </a:solidFill>
                <a:latin typeface="Maven Pro"/>
                <a:ea typeface="Maven Pro"/>
                <a:cs typeface="Maven Pro"/>
                <a:sym typeface="Maven Pro"/>
              </a:rPr>
              <a:t>M1.1: Problem Statement Validation Research</a:t>
            </a:r>
          </a:p>
        </p:txBody>
      </p:sp>
      <p:sp>
        <p:nvSpPr>
          <p:cNvPr name="TextBox 10" id="10"/>
          <p:cNvSpPr txBox="true"/>
          <p:nvPr/>
        </p:nvSpPr>
        <p:spPr>
          <a:xfrm rot="0">
            <a:off x="1028535" y="4842015"/>
            <a:ext cx="7398263" cy="1746572"/>
          </a:xfrm>
          <a:prstGeom prst="rect">
            <a:avLst/>
          </a:prstGeom>
        </p:spPr>
        <p:txBody>
          <a:bodyPr anchor="t" rtlCol="false" tIns="0" lIns="0" bIns="0" rIns="0">
            <a:spAutoFit/>
          </a:bodyPr>
          <a:lstStyle/>
          <a:p>
            <a:pPr algn="l">
              <a:lnSpc>
                <a:spcPts val="3482"/>
              </a:lnSpc>
            </a:pPr>
            <a:r>
              <a:rPr lang="en-US" sz="2487">
                <a:solidFill>
                  <a:srgbClr val="252D37"/>
                </a:solidFill>
                <a:latin typeface="Maven Pro"/>
                <a:ea typeface="Maven Pro"/>
                <a:cs typeface="Maven Pro"/>
                <a:sym typeface="Maven Pro"/>
              </a:rPr>
              <a:t>This activity involves conducting structured research to validate whether the proposed Influencer Engagement Tracker addresses a real and pressing challenge in influencer marketing. </a:t>
            </a:r>
          </a:p>
        </p:txBody>
      </p:sp>
      <p:grpSp>
        <p:nvGrpSpPr>
          <p:cNvPr name="Group 11" id="11"/>
          <p:cNvGrpSpPr/>
          <p:nvPr/>
        </p:nvGrpSpPr>
        <p:grpSpPr>
          <a:xfrm rot="0">
            <a:off x="9784784" y="3330090"/>
            <a:ext cx="7800780" cy="4597374"/>
            <a:chOff x="0" y="0"/>
            <a:chExt cx="2054526" cy="1210831"/>
          </a:xfrm>
        </p:grpSpPr>
        <p:sp>
          <p:nvSpPr>
            <p:cNvPr name="Freeform 12" id="12"/>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13" id="13"/>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9986043" y="3467425"/>
            <a:ext cx="7398263" cy="1469192"/>
          </a:xfrm>
          <a:prstGeom prst="rect">
            <a:avLst/>
          </a:prstGeom>
        </p:spPr>
        <p:txBody>
          <a:bodyPr anchor="t" rtlCol="false" tIns="0" lIns="0" bIns="0" rIns="0">
            <a:spAutoFit/>
          </a:bodyPr>
          <a:lstStyle/>
          <a:p>
            <a:pPr algn="l">
              <a:lnSpc>
                <a:spcPts val="3902"/>
              </a:lnSpc>
            </a:pPr>
            <a:r>
              <a:rPr lang="en-US" sz="2787">
                <a:solidFill>
                  <a:srgbClr val="252D37"/>
                </a:solidFill>
                <a:latin typeface="Maven Pro"/>
                <a:ea typeface="Maven Pro"/>
                <a:cs typeface="Maven Pro"/>
                <a:sym typeface="Maven Pro"/>
              </a:rPr>
              <a:t>M1.2:Key User &amp; Business Requirement Identification</a:t>
            </a:r>
          </a:p>
          <a:p>
            <a:pPr algn="l">
              <a:lnSpc>
                <a:spcPts val="3902"/>
              </a:lnSpc>
            </a:pPr>
          </a:p>
        </p:txBody>
      </p:sp>
      <p:sp>
        <p:nvSpPr>
          <p:cNvPr name="TextBox 15" id="15"/>
          <p:cNvSpPr txBox="true"/>
          <p:nvPr/>
        </p:nvSpPr>
        <p:spPr>
          <a:xfrm rot="0">
            <a:off x="9986043" y="4442923"/>
            <a:ext cx="7139493" cy="3274894"/>
          </a:xfrm>
          <a:prstGeom prst="rect">
            <a:avLst/>
          </a:prstGeom>
        </p:spPr>
        <p:txBody>
          <a:bodyPr anchor="t" rtlCol="false" tIns="0" lIns="0" bIns="0" rIns="0">
            <a:spAutoFit/>
          </a:bodyPr>
          <a:lstStyle/>
          <a:p>
            <a:pPr algn="just">
              <a:lnSpc>
                <a:spcPts val="3244"/>
              </a:lnSpc>
            </a:pPr>
            <a:r>
              <a:rPr lang="en-US" sz="2317">
                <a:solidFill>
                  <a:srgbClr val="252D37"/>
                </a:solidFill>
                <a:latin typeface="Maven Pro"/>
                <a:ea typeface="Maven Pro"/>
                <a:cs typeface="Maven Pro"/>
                <a:sym typeface="Maven Pro"/>
              </a:rPr>
              <a:t>This activity aims to identify the primary users and outline business requirements for developing an automated Influencer Engagement Tracker. The system leverages social media APIs  to  analyze influencer performance metrics The solution provides automated insights and visual dashboards that help stakeholders make data-driven marketing decisions.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666750"/>
            <a:ext cx="12288749" cy="1047750"/>
          </a:xfrm>
          <a:prstGeom prst="rect">
            <a:avLst/>
          </a:prstGeom>
        </p:spPr>
        <p:txBody>
          <a:bodyPr anchor="t" rtlCol="false" tIns="0" lIns="0" bIns="0" rIns="0">
            <a:spAutoFit/>
          </a:bodyPr>
          <a:lstStyle/>
          <a:p>
            <a:pPr algn="ctr">
              <a:lnSpc>
                <a:spcPts val="7200"/>
              </a:lnSpc>
            </a:pPr>
            <a:r>
              <a:rPr lang="en-US" b="true" sz="9000">
                <a:solidFill>
                  <a:srgbClr val="252930"/>
                </a:solidFill>
                <a:latin typeface="Maven Pro Bold"/>
                <a:ea typeface="Maven Pro Bold"/>
                <a:cs typeface="Maven Pro Bold"/>
                <a:sym typeface="Maven Pro Bold"/>
              </a:rPr>
              <a:t>WEEK 1</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6" id="6"/>
          <p:cNvGrpSpPr/>
          <p:nvPr/>
        </p:nvGrpSpPr>
        <p:grpSpPr>
          <a:xfrm rot="0">
            <a:off x="726493" y="2844813"/>
            <a:ext cx="7800780" cy="4597374"/>
            <a:chOff x="0" y="0"/>
            <a:chExt cx="2054526" cy="1210831"/>
          </a:xfrm>
        </p:grpSpPr>
        <p:sp>
          <p:nvSpPr>
            <p:cNvPr name="Freeform 7" id="7"/>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8" id="8"/>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9733715" y="2844813"/>
            <a:ext cx="7800780" cy="4597374"/>
            <a:chOff x="0" y="0"/>
            <a:chExt cx="2054526" cy="1210831"/>
          </a:xfrm>
        </p:grpSpPr>
        <p:sp>
          <p:nvSpPr>
            <p:cNvPr name="Freeform 10" id="10"/>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11" id="11"/>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Freeform 12" id="12"/>
          <p:cNvSpPr/>
          <p:nvPr/>
        </p:nvSpPr>
        <p:spPr>
          <a:xfrm flipH="false" flipV="false" rot="0">
            <a:off x="927752" y="3758791"/>
            <a:ext cx="7398263" cy="3144262"/>
          </a:xfrm>
          <a:custGeom>
            <a:avLst/>
            <a:gdLst/>
            <a:ahLst/>
            <a:cxnLst/>
            <a:rect r="r" b="b" t="t" l="l"/>
            <a:pathLst>
              <a:path h="3144262" w="7398263">
                <a:moveTo>
                  <a:pt x="0" y="0"/>
                </a:moveTo>
                <a:lnTo>
                  <a:pt x="7398262" y="0"/>
                </a:lnTo>
                <a:lnTo>
                  <a:pt x="7398262" y="3144261"/>
                </a:lnTo>
                <a:lnTo>
                  <a:pt x="0" y="3144261"/>
                </a:lnTo>
                <a:lnTo>
                  <a:pt x="0" y="0"/>
                </a:lnTo>
                <a:close/>
              </a:path>
            </a:pathLst>
          </a:custGeom>
          <a:blipFill>
            <a:blip r:embed="rId8"/>
            <a:stretch>
              <a:fillRect l="0" t="0" r="0" b="0"/>
            </a:stretch>
          </a:blipFill>
        </p:spPr>
      </p:sp>
      <p:sp>
        <p:nvSpPr>
          <p:cNvPr name="Freeform 13" id="13"/>
          <p:cNvSpPr/>
          <p:nvPr/>
        </p:nvSpPr>
        <p:spPr>
          <a:xfrm flipH="false" flipV="false" rot="0">
            <a:off x="9934974" y="4212058"/>
            <a:ext cx="7341411" cy="1862883"/>
          </a:xfrm>
          <a:custGeom>
            <a:avLst/>
            <a:gdLst/>
            <a:ahLst/>
            <a:cxnLst/>
            <a:rect r="r" b="b" t="t" l="l"/>
            <a:pathLst>
              <a:path h="1862883" w="7341411">
                <a:moveTo>
                  <a:pt x="0" y="0"/>
                </a:moveTo>
                <a:lnTo>
                  <a:pt x="7341411" y="0"/>
                </a:lnTo>
                <a:lnTo>
                  <a:pt x="7341411" y="1862884"/>
                </a:lnTo>
                <a:lnTo>
                  <a:pt x="0" y="1862884"/>
                </a:lnTo>
                <a:lnTo>
                  <a:pt x="0" y="0"/>
                </a:lnTo>
                <a:close/>
              </a:path>
            </a:pathLst>
          </a:custGeom>
          <a:blipFill>
            <a:blip r:embed="rId9"/>
            <a:stretch>
              <a:fillRect l="0" t="0" r="0" b="0"/>
            </a:stretch>
          </a:blipFill>
        </p:spPr>
      </p:sp>
      <p:sp>
        <p:nvSpPr>
          <p:cNvPr name="TextBox 14" id="14"/>
          <p:cNvSpPr txBox="true"/>
          <p:nvPr/>
        </p:nvSpPr>
        <p:spPr>
          <a:xfrm rot="0">
            <a:off x="927752" y="3124883"/>
            <a:ext cx="7398263" cy="493332"/>
          </a:xfrm>
          <a:prstGeom prst="rect">
            <a:avLst/>
          </a:prstGeom>
        </p:spPr>
        <p:txBody>
          <a:bodyPr anchor="t" rtlCol="false" tIns="0" lIns="0" bIns="0" rIns="0">
            <a:spAutoFit/>
          </a:bodyPr>
          <a:lstStyle/>
          <a:p>
            <a:pPr algn="l">
              <a:lnSpc>
                <a:spcPts val="3902"/>
              </a:lnSpc>
            </a:pPr>
            <a:r>
              <a:rPr lang="en-US" sz="2787">
                <a:solidFill>
                  <a:srgbClr val="252D37"/>
                </a:solidFill>
                <a:latin typeface="Maven Pro"/>
                <a:ea typeface="Maven Pro"/>
                <a:cs typeface="Maven Pro"/>
                <a:sym typeface="Maven Pro"/>
              </a:rPr>
              <a:t>M1.3: Product Backlog</a:t>
            </a:r>
          </a:p>
        </p:txBody>
      </p:sp>
      <p:sp>
        <p:nvSpPr>
          <p:cNvPr name="TextBox 15" id="15"/>
          <p:cNvSpPr txBox="true"/>
          <p:nvPr/>
        </p:nvSpPr>
        <p:spPr>
          <a:xfrm rot="0">
            <a:off x="9878122" y="3055663"/>
            <a:ext cx="7398263" cy="981262"/>
          </a:xfrm>
          <a:prstGeom prst="rect">
            <a:avLst/>
          </a:prstGeom>
        </p:spPr>
        <p:txBody>
          <a:bodyPr anchor="t" rtlCol="false" tIns="0" lIns="0" bIns="0" rIns="0">
            <a:spAutoFit/>
          </a:bodyPr>
          <a:lstStyle/>
          <a:p>
            <a:pPr algn="l">
              <a:lnSpc>
                <a:spcPts val="3902"/>
              </a:lnSpc>
            </a:pPr>
            <a:r>
              <a:rPr lang="en-US" sz="2787">
                <a:solidFill>
                  <a:srgbClr val="252D37"/>
                </a:solidFill>
                <a:latin typeface="Maven Pro"/>
                <a:ea typeface="Maven Pro"/>
                <a:cs typeface="Maven Pro"/>
                <a:sym typeface="Maven Pro"/>
              </a:rPr>
              <a:t>M1.5:Clarification Log</a:t>
            </a:r>
          </a:p>
          <a:p>
            <a:pPr algn="l">
              <a:lnSpc>
                <a:spcPts val="3902"/>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3009150" y="551892"/>
            <a:ext cx="12288749" cy="1736472"/>
          </a:xfrm>
          <a:prstGeom prst="rect">
            <a:avLst/>
          </a:prstGeom>
        </p:spPr>
        <p:txBody>
          <a:bodyPr anchor="t" rtlCol="false" tIns="0" lIns="0" bIns="0" rIns="0">
            <a:spAutoFit/>
          </a:bodyPr>
          <a:lstStyle/>
          <a:p>
            <a:pPr algn="ctr">
              <a:lnSpc>
                <a:spcPts val="6496"/>
              </a:lnSpc>
            </a:pPr>
            <a:r>
              <a:rPr lang="en-US" b="true" sz="8120">
                <a:solidFill>
                  <a:srgbClr val="252930"/>
                </a:solidFill>
                <a:latin typeface="Maven Pro Bold"/>
                <a:ea typeface="Maven Pro Bold"/>
                <a:cs typeface="Maven Pro Bold"/>
                <a:sym typeface="Maven Pro Bold"/>
              </a:rPr>
              <a:t>M1.4: WIREFRAME DESIGN DOCUMENT</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316140" y="2860249"/>
            <a:ext cx="13655720" cy="6896139"/>
          </a:xfrm>
          <a:custGeom>
            <a:avLst/>
            <a:gdLst/>
            <a:ahLst/>
            <a:cxnLst/>
            <a:rect r="r" b="b" t="t" l="l"/>
            <a:pathLst>
              <a:path h="6896139" w="13655720">
                <a:moveTo>
                  <a:pt x="0" y="0"/>
                </a:moveTo>
                <a:lnTo>
                  <a:pt x="13655720" y="0"/>
                </a:lnTo>
                <a:lnTo>
                  <a:pt x="13655720" y="6896139"/>
                </a:lnTo>
                <a:lnTo>
                  <a:pt x="0" y="6896139"/>
                </a:lnTo>
                <a:lnTo>
                  <a:pt x="0" y="0"/>
                </a:lnTo>
                <a:close/>
              </a:path>
            </a:pathLst>
          </a:custGeom>
          <a:blipFill>
            <a:blip r:embed="rId8"/>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9625" y="650784"/>
            <a:ext cx="12288749" cy="1736472"/>
          </a:xfrm>
          <a:prstGeom prst="rect">
            <a:avLst/>
          </a:prstGeom>
        </p:spPr>
        <p:txBody>
          <a:bodyPr anchor="t" rtlCol="false" tIns="0" lIns="0" bIns="0" rIns="0">
            <a:spAutoFit/>
          </a:bodyPr>
          <a:lstStyle/>
          <a:p>
            <a:pPr algn="ctr">
              <a:lnSpc>
                <a:spcPts val="6496"/>
              </a:lnSpc>
            </a:pPr>
            <a:r>
              <a:rPr lang="en-US" b="true" sz="8120">
                <a:solidFill>
                  <a:srgbClr val="252930"/>
                </a:solidFill>
                <a:latin typeface="Maven Pro Bold"/>
                <a:ea typeface="Maven Pro Bold"/>
                <a:cs typeface="Maven Pro Bold"/>
                <a:sym typeface="Maven Pro Bold"/>
              </a:rPr>
              <a:t>M1.4: WIREFRAME DESIGN DOCUMENT</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692780" y="2543433"/>
            <a:ext cx="12883390" cy="6890679"/>
          </a:xfrm>
          <a:custGeom>
            <a:avLst/>
            <a:gdLst/>
            <a:ahLst/>
            <a:cxnLst/>
            <a:rect r="r" b="b" t="t" l="l"/>
            <a:pathLst>
              <a:path h="6890679" w="12883390">
                <a:moveTo>
                  <a:pt x="0" y="0"/>
                </a:moveTo>
                <a:lnTo>
                  <a:pt x="12883390" y="0"/>
                </a:lnTo>
                <a:lnTo>
                  <a:pt x="12883390" y="6890679"/>
                </a:lnTo>
                <a:lnTo>
                  <a:pt x="0" y="6890679"/>
                </a:lnTo>
                <a:lnTo>
                  <a:pt x="0" y="0"/>
                </a:lnTo>
                <a:close/>
              </a:path>
            </a:pathLst>
          </a:custGeom>
          <a:blipFill>
            <a:blip r:embed="rId8"/>
            <a:stretch>
              <a:fillRect l="0" t="-364" r="0" b="-364"/>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1028700" y="2996178"/>
            <a:ext cx="7800780" cy="4597374"/>
            <a:chOff x="0" y="0"/>
            <a:chExt cx="2054526" cy="1210831"/>
          </a:xfrm>
        </p:grpSpPr>
        <p:sp>
          <p:nvSpPr>
            <p:cNvPr name="Freeform 3" id="3"/>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4" id="4"/>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3404107"/>
            <a:ext cx="7365590" cy="481965"/>
          </a:xfrm>
          <a:prstGeom prst="rect">
            <a:avLst/>
          </a:prstGeom>
        </p:spPr>
        <p:txBody>
          <a:bodyPr anchor="t" rtlCol="false" tIns="0" lIns="0" bIns="0" rIns="0">
            <a:spAutoFit/>
          </a:bodyPr>
          <a:lstStyle/>
          <a:p>
            <a:pPr algn="just">
              <a:lnSpc>
                <a:spcPts val="3884"/>
              </a:lnSpc>
            </a:pPr>
            <a:r>
              <a:rPr lang="en-US" sz="2775">
                <a:solidFill>
                  <a:srgbClr val="252D37"/>
                </a:solidFill>
                <a:latin typeface="Maven Pro"/>
                <a:ea typeface="Maven Pro"/>
                <a:cs typeface="Maven Pro"/>
                <a:sym typeface="Maven Pro"/>
              </a:rPr>
              <a:t>M2.1: List of Data Sources</a:t>
            </a:r>
          </a:p>
        </p:txBody>
      </p:sp>
      <p:sp>
        <p:nvSpPr>
          <p:cNvPr name="TextBox 6" id="6"/>
          <p:cNvSpPr txBox="true"/>
          <p:nvPr/>
        </p:nvSpPr>
        <p:spPr>
          <a:xfrm rot="0">
            <a:off x="5130900" y="727159"/>
            <a:ext cx="8865010" cy="917406"/>
          </a:xfrm>
          <a:prstGeom prst="rect">
            <a:avLst/>
          </a:prstGeom>
        </p:spPr>
        <p:txBody>
          <a:bodyPr anchor="t" rtlCol="false" tIns="0" lIns="0" bIns="0" rIns="0">
            <a:spAutoFit/>
          </a:bodyPr>
          <a:lstStyle/>
          <a:p>
            <a:pPr algn="ctr">
              <a:lnSpc>
                <a:spcPts val="6497"/>
              </a:lnSpc>
            </a:pPr>
            <a:r>
              <a:rPr lang="en-US" b="true" sz="8121">
                <a:solidFill>
                  <a:srgbClr val="252D37"/>
                </a:solidFill>
                <a:latin typeface="Maven Pro Bold"/>
                <a:ea typeface="Maven Pro Bold"/>
                <a:cs typeface="Maven Pro Bold"/>
                <a:sym typeface="Maven Pro Bold"/>
              </a:rPr>
              <a:t>WEEK 2</a:t>
            </a:r>
          </a:p>
        </p:txBody>
      </p:sp>
      <p:grpSp>
        <p:nvGrpSpPr>
          <p:cNvPr name="Group 7" id="7"/>
          <p:cNvGrpSpPr/>
          <p:nvPr/>
        </p:nvGrpSpPr>
        <p:grpSpPr>
          <a:xfrm rot="0">
            <a:off x="9458520" y="2996178"/>
            <a:ext cx="7800780" cy="4597374"/>
            <a:chOff x="0" y="0"/>
            <a:chExt cx="2054526" cy="1210831"/>
          </a:xfrm>
        </p:grpSpPr>
        <p:sp>
          <p:nvSpPr>
            <p:cNvPr name="Freeform 8" id="8"/>
            <p:cNvSpPr/>
            <p:nvPr/>
          </p:nvSpPr>
          <p:spPr>
            <a:xfrm flipH="false" flipV="false" rot="0">
              <a:off x="0" y="0"/>
              <a:ext cx="2054526" cy="1210831"/>
            </a:xfrm>
            <a:custGeom>
              <a:avLst/>
              <a:gdLst/>
              <a:ahLst/>
              <a:cxnLst/>
              <a:rect r="r" b="b" t="t" l="l"/>
              <a:pathLst>
                <a:path h="1210831" w="2054526">
                  <a:moveTo>
                    <a:pt x="50615" y="0"/>
                  </a:moveTo>
                  <a:lnTo>
                    <a:pt x="2003911" y="0"/>
                  </a:lnTo>
                  <a:cubicBezTo>
                    <a:pt x="2017335" y="0"/>
                    <a:pt x="2030209" y="5333"/>
                    <a:pt x="2039701" y="14825"/>
                  </a:cubicBezTo>
                  <a:cubicBezTo>
                    <a:pt x="2049194" y="24317"/>
                    <a:pt x="2054526" y="37191"/>
                    <a:pt x="2054526" y="50615"/>
                  </a:cubicBezTo>
                  <a:lnTo>
                    <a:pt x="2054526" y="1160216"/>
                  </a:lnTo>
                  <a:cubicBezTo>
                    <a:pt x="2054526" y="1173640"/>
                    <a:pt x="2049194" y="1186514"/>
                    <a:pt x="2039701" y="1196006"/>
                  </a:cubicBezTo>
                  <a:cubicBezTo>
                    <a:pt x="2030209" y="1205499"/>
                    <a:pt x="2017335" y="1210831"/>
                    <a:pt x="2003911" y="1210831"/>
                  </a:cubicBezTo>
                  <a:lnTo>
                    <a:pt x="50615" y="1210831"/>
                  </a:lnTo>
                  <a:cubicBezTo>
                    <a:pt x="22661" y="1210831"/>
                    <a:pt x="0" y="1188170"/>
                    <a:pt x="0" y="1160216"/>
                  </a:cubicBezTo>
                  <a:lnTo>
                    <a:pt x="0" y="50615"/>
                  </a:lnTo>
                  <a:cubicBezTo>
                    <a:pt x="0" y="22661"/>
                    <a:pt x="22661" y="0"/>
                    <a:pt x="50615" y="0"/>
                  </a:cubicBezTo>
                  <a:close/>
                </a:path>
              </a:pathLst>
            </a:custGeom>
            <a:solidFill>
              <a:srgbClr val="C0B3A0">
                <a:alpha val="53725"/>
              </a:srgbClr>
            </a:solidFill>
          </p:spPr>
        </p:sp>
        <p:sp>
          <p:nvSpPr>
            <p:cNvPr name="TextBox 9" id="9"/>
            <p:cNvSpPr txBox="true"/>
            <p:nvPr/>
          </p:nvSpPr>
          <p:spPr>
            <a:xfrm>
              <a:off x="0" y="-38100"/>
              <a:ext cx="2054526" cy="124893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1154731" y="3952875"/>
            <a:ext cx="7113528" cy="2566987"/>
          </a:xfrm>
          <a:prstGeom prst="rect">
            <a:avLst/>
          </a:prstGeom>
        </p:spPr>
        <p:txBody>
          <a:bodyPr anchor="t" rtlCol="false" tIns="0" lIns="0" bIns="0" rIns="0">
            <a:spAutoFit/>
          </a:bodyPr>
          <a:lstStyle/>
          <a:p>
            <a:pPr algn="just">
              <a:lnSpc>
                <a:spcPts val="3412"/>
              </a:lnSpc>
            </a:pPr>
            <a:r>
              <a:rPr lang="en-US" sz="2437">
                <a:solidFill>
                  <a:srgbClr val="252D37"/>
                </a:solidFill>
                <a:latin typeface="Maven Pro"/>
                <a:ea typeface="Maven Pro"/>
                <a:cs typeface="Maven Pro"/>
                <a:sym typeface="Maven Pro"/>
              </a:rPr>
              <a:t>We have gathered the following Datasets:</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Instagram Graph API</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Twitter API V2</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Youtube Data API V3</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Twitter Sentiment 140</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Influencer Net Dataset</a:t>
            </a:r>
          </a:p>
        </p:txBody>
      </p:sp>
      <p:sp>
        <p:nvSpPr>
          <p:cNvPr name="TextBox 14" id="14"/>
          <p:cNvSpPr txBox="true"/>
          <p:nvPr/>
        </p:nvSpPr>
        <p:spPr>
          <a:xfrm rot="0">
            <a:off x="9563405" y="3404107"/>
            <a:ext cx="7365590" cy="481965"/>
          </a:xfrm>
          <a:prstGeom prst="rect">
            <a:avLst/>
          </a:prstGeom>
        </p:spPr>
        <p:txBody>
          <a:bodyPr anchor="t" rtlCol="false" tIns="0" lIns="0" bIns="0" rIns="0">
            <a:spAutoFit/>
          </a:bodyPr>
          <a:lstStyle/>
          <a:p>
            <a:pPr algn="just">
              <a:lnSpc>
                <a:spcPts val="3884"/>
              </a:lnSpc>
            </a:pPr>
            <a:r>
              <a:rPr lang="en-US" sz="2775">
                <a:solidFill>
                  <a:srgbClr val="252D37"/>
                </a:solidFill>
                <a:latin typeface="Maven Pro"/>
                <a:ea typeface="Maven Pro"/>
                <a:cs typeface="Maven Pro"/>
                <a:sym typeface="Maven Pro"/>
              </a:rPr>
              <a:t>M2.2: Data Repository</a:t>
            </a:r>
          </a:p>
        </p:txBody>
      </p:sp>
      <p:sp>
        <p:nvSpPr>
          <p:cNvPr name="TextBox 15" id="15"/>
          <p:cNvSpPr txBox="true"/>
          <p:nvPr/>
        </p:nvSpPr>
        <p:spPr>
          <a:xfrm rot="0">
            <a:off x="9563405" y="3952875"/>
            <a:ext cx="7113528" cy="2995612"/>
          </a:xfrm>
          <a:prstGeom prst="rect">
            <a:avLst/>
          </a:prstGeom>
        </p:spPr>
        <p:txBody>
          <a:bodyPr anchor="t" rtlCol="false" tIns="0" lIns="0" bIns="0" rIns="0">
            <a:spAutoFit/>
          </a:bodyPr>
          <a:lstStyle/>
          <a:p>
            <a:pPr algn="just">
              <a:lnSpc>
                <a:spcPts val="3412"/>
              </a:lnSpc>
            </a:pPr>
            <a:r>
              <a:rPr lang="en-US" sz="2437">
                <a:solidFill>
                  <a:srgbClr val="252D37"/>
                </a:solidFill>
                <a:latin typeface="Maven Pro"/>
                <a:ea typeface="Maven Pro"/>
                <a:cs typeface="Maven Pro"/>
                <a:sym typeface="Maven Pro"/>
              </a:rPr>
              <a:t>We have gathered the following Datasets:</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Social Blade API</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Hyper Auditor API</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Youtube Trending Dataset</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Youtube Comments Sentiment</a:t>
            </a:r>
          </a:p>
          <a:p>
            <a:pPr algn="just" marL="526258" indent="-263129" lvl="1">
              <a:lnSpc>
                <a:spcPts val="3412"/>
              </a:lnSpc>
              <a:buFont typeface="Arial"/>
              <a:buChar char="•"/>
            </a:pPr>
            <a:r>
              <a:rPr lang="en-US" sz="2437">
                <a:solidFill>
                  <a:srgbClr val="252D37"/>
                </a:solidFill>
                <a:latin typeface="Maven Pro"/>
                <a:ea typeface="Maven Pro"/>
                <a:cs typeface="Maven Pro"/>
                <a:sym typeface="Maven Pro"/>
              </a:rPr>
              <a:t>Youtube Data API v3</a:t>
            </a:r>
          </a:p>
          <a:p>
            <a:pPr algn="just">
              <a:lnSpc>
                <a:spcPts val="3412"/>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90100" y="657225"/>
            <a:ext cx="12288749" cy="917322"/>
          </a:xfrm>
          <a:prstGeom prst="rect">
            <a:avLst/>
          </a:prstGeom>
        </p:spPr>
        <p:txBody>
          <a:bodyPr anchor="t" rtlCol="false" tIns="0" lIns="0" bIns="0" rIns="0">
            <a:spAutoFit/>
          </a:bodyPr>
          <a:lstStyle/>
          <a:p>
            <a:pPr algn="ctr">
              <a:lnSpc>
                <a:spcPts val="6496"/>
              </a:lnSpc>
            </a:pPr>
            <a:r>
              <a:rPr lang="en-US" b="true" sz="8120">
                <a:solidFill>
                  <a:srgbClr val="252930"/>
                </a:solidFill>
                <a:latin typeface="Maven Pro Bold"/>
                <a:ea typeface="Maven Pro Bold"/>
                <a:cs typeface="Maven Pro Bold"/>
                <a:sym typeface="Maven Pro Bold"/>
              </a:rPr>
              <a:t>M2.3 ER DIAGRAM</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5959109" y="1574547"/>
            <a:ext cx="6369781" cy="8506196"/>
          </a:xfrm>
          <a:custGeom>
            <a:avLst/>
            <a:gdLst/>
            <a:ahLst/>
            <a:cxnLst/>
            <a:rect r="r" b="b" t="t" l="l"/>
            <a:pathLst>
              <a:path h="8506196" w="6369781">
                <a:moveTo>
                  <a:pt x="0" y="0"/>
                </a:moveTo>
                <a:lnTo>
                  <a:pt x="6369782" y="0"/>
                </a:lnTo>
                <a:lnTo>
                  <a:pt x="6369782" y="8506196"/>
                </a:lnTo>
                <a:lnTo>
                  <a:pt x="0" y="8506196"/>
                </a:lnTo>
                <a:lnTo>
                  <a:pt x="0" y="0"/>
                </a:lnTo>
                <a:close/>
              </a:path>
            </a:pathLst>
          </a:custGeom>
          <a:blipFill>
            <a:blip r:embed="rId8"/>
            <a:stretch>
              <a:fillRect l="-580" t="0" r="0" b="-2886"/>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DAGluN3VHdM</dc:identifier>
  <dcterms:modified xsi:type="dcterms:W3CDTF">2011-08-01T06:04:30Z</dcterms:modified>
  <cp:revision>1</cp:revision>
  <dc:title>INFLUENCER</dc:title>
</cp:coreProperties>
</file>