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5D288-C927-46B7-9308-41C8F48602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3B1F7-3679-47C1-A1C0-448BB37F8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2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9F81-1DAC-ECF9-26C6-28402A8C7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B80C7-EE43-5C3F-74E2-8116728FE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DB25-93D1-A7B6-423C-0B130E83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FCBB-52D8-4FAC-9E27-B78CD33CF45B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F5A94-4009-3A2D-3121-6632555D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34371-36A9-BB40-B1FB-33F1BD7F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6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5EE9-63B8-C077-A46E-58010B92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0B94A-FFC7-315C-1E8B-92FADFB02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0168-97D0-138E-FF4B-E968EF51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15B8-BE3A-491C-BA12-45A42ACF9921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0F40C-3FF5-6660-7BC2-B5693224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F067-8634-37C1-CA9C-2CC17C96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4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3812B-58F7-355A-9A0D-7A10B13C3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D5457-A267-F1DD-CE6E-1A3E66386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CCC5E-BC49-E8B6-53A8-96836B06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4A0E7-EB2B-4575-9AED-238A1370FC9A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406-3351-27C4-C27A-F977A6AF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DE13C-BF40-76B7-6545-7CF8F966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3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4166-961D-CFB7-8839-D4464B74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F0BC-5E01-7BBC-BE87-9DCD5B482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AEFF-3D0D-0A7E-C952-15581E17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A56B0-369A-4B1B-8AC9-69BA24BFD810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727F-A5B4-0C64-48D3-5B10FB34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EEB16-ABA2-2A50-19E4-44933624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EECD-6839-6AA8-AC83-B2EC14EF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8BAE2-7691-A1AC-9602-DB5F6431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75CBD-D9BF-33C1-7642-6EF0DE5C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9453-29C1-4779-84EC-B4B7ED2D38D5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526A-5881-9F23-A488-2D204510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6EC08-4E4C-DAAC-1B43-0104976D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0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B9A2-EEA7-7AE5-926A-16683E6D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2771-9748-0118-2B28-005B7A0D6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F6872-2816-8F4D-2CF2-75CE5D808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BF285-A61B-E0B7-04CE-46438DDF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CB17-E1F8-4D86-9997-C69430279E7F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3C3A3-51F6-7744-DDF3-B41ABFC3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16751-435E-A5E8-CD49-3D56640F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9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C18B-D1A3-7FFF-DAEF-4D70414F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D5E34-D93C-42D4-EE7A-6513E79B9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7BA2D-A9AC-5660-D9C2-EAB016178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12A37-80B1-0C7B-40CE-D9DDC8948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2BEF6-AD29-46AF-5B3D-029306C97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F6B23-DA08-E1FE-7774-C4D53A5B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9BA0-001F-47EF-93BF-742DDC8E8FC0}" type="datetime1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A8FCC-E8DA-D6C6-AB69-D3BCC0B7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BD391-2EA0-3D52-4923-7AA0135D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7498-D799-90B8-6B8A-59BB2C46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084E8-2AE3-CD41-AB6F-D81F00A2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043F-B343-4CA5-B060-9E2B2BC07A78}" type="datetime1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45DFB-07A7-65CC-7A36-0F3776CE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43251-9D04-A516-84A1-EDD4FD66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A5F50-88A8-A990-E0B8-80D0833E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A3A9-4579-49DB-8DD1-4278D0207210}" type="datetime1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F93DE-DE1C-5276-4993-D6F47959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BF90B-EAAC-4C1D-5758-C8D543DC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8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F68E-883B-95AB-B7AF-3DB32425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9646-49B1-5C90-ADD9-C534195AD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ABF27-92D2-6289-3BAC-079EE75FA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3E68A-F4C9-D8DE-0561-76E92427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D631-B8A4-4245-9193-6D0C30E0CD0C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DB216-F3EF-4FED-872B-348DB57D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53FB1-523A-117D-2723-8BA6A23B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CE57-3F96-66D3-41C6-9F3C85CF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5262F-C926-2ED1-2E2F-0790314E2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5D94D-5BCC-C726-6B2A-09CC58555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401ED-A79C-ABFD-03D1-AC23A74D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C2AA-EE1F-4554-9E21-F38ECC570A7F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39415-19A9-C9EE-6753-7FBFC11F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84B50-EA75-83D1-7848-A7A38F35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6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A3CB1-850F-8404-1DAB-05391B85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D97E5-4EE1-2595-4B90-C26A0E215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EB296-BC39-4AE7-2E1E-DAAED07AA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25813-D9DC-405D-9A21-745A3C8E8C9E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B2D8-109E-7674-ACE4-6696E7730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0C047-7B50-BC5F-C87C-A6E517873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3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bdiagram.io/d/academic-journal-publishing-system-67faa04a4f7afba1845bbf0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PhhfahGCpKClnOeQA3EyesVWGl7QwW9T/view?usp=shar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57160D-0E2B-F3A6-4A15-D6331AE8C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7" r="28662"/>
          <a:stretch/>
        </p:blipFill>
        <p:spPr>
          <a:xfrm>
            <a:off x="0" y="0"/>
            <a:ext cx="464574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552283-A713-08DD-17C7-CF238C076242}"/>
              </a:ext>
            </a:extLst>
          </p:cNvPr>
          <p:cNvSpPr txBox="1"/>
          <p:nvPr/>
        </p:nvSpPr>
        <p:spPr>
          <a:xfrm>
            <a:off x="4984955" y="830375"/>
            <a:ext cx="6916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Academic Journal Publication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E4607-6F07-5269-DE6A-1966BAE9B3F1}"/>
              </a:ext>
            </a:extLst>
          </p:cNvPr>
          <p:cNvSpPr txBox="1"/>
          <p:nvPr/>
        </p:nvSpPr>
        <p:spPr>
          <a:xfrm>
            <a:off x="4984955" y="4329077"/>
            <a:ext cx="6916993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Name</a:t>
            </a:r>
            <a:r>
              <a:rPr lang="en-U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	</a:t>
            </a:r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 B. M. Sharier Kabir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ID </a:t>
            </a:r>
            <a:r>
              <a:rPr lang="en-U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</a:t>
            </a:r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 1285464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Course</a:t>
            </a:r>
            <a:r>
              <a:rPr lang="en-U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</a:t>
            </a:r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 Web and Mobile App Development using Spring Boot,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          Android &amp; Flutter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Round </a:t>
            </a:r>
            <a:r>
              <a:rPr lang="en-U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</a:t>
            </a:r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 62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34F1-91AE-4C5C-A02C-2D011250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9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5B82C-4326-FDAE-7AC8-7FF95D2E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682E6-D4AC-C380-DE4C-E59120468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196"/>
            <a:ext cx="12192000" cy="5838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21C444-0103-1DE0-1AC3-AB5A5669D33F}"/>
              </a:ext>
            </a:extLst>
          </p:cNvPr>
          <p:cNvSpPr txBox="1"/>
          <p:nvPr/>
        </p:nvSpPr>
        <p:spPr>
          <a:xfrm>
            <a:off x="235974" y="339213"/>
            <a:ext cx="5501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accent1"/>
                </a:solidFill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98939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7FC12-447E-1B02-0288-653F0AA68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ADE551-92BF-4378-E67F-03094FF8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39CB7-5512-CEA9-C7EB-004BBB1EDE01}"/>
              </a:ext>
            </a:extLst>
          </p:cNvPr>
          <p:cNvSpPr txBox="1"/>
          <p:nvPr/>
        </p:nvSpPr>
        <p:spPr>
          <a:xfrm>
            <a:off x="235974" y="339213"/>
            <a:ext cx="5501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accent1"/>
                </a:solidFill>
              </a:rPr>
              <a:t>Journal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9D59F1-CBF2-A725-D04A-E3D8FB060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196"/>
            <a:ext cx="12192000" cy="583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8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135CD-A61B-9E12-AE7E-0AA333737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E7AED1-29F6-FD51-33D2-74D2B65C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F111F-6492-DEC5-C4E6-20EA791A6B7C}"/>
              </a:ext>
            </a:extLst>
          </p:cNvPr>
          <p:cNvSpPr txBox="1"/>
          <p:nvPr/>
        </p:nvSpPr>
        <p:spPr>
          <a:xfrm>
            <a:off x="235974" y="339213"/>
            <a:ext cx="5501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accent1"/>
                </a:solidFill>
              </a:rPr>
              <a:t>Service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668A5-2B57-3CD2-F563-F8999B674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196"/>
            <a:ext cx="12192000" cy="583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0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19A80-DB22-14AE-0358-27B109E16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85C8D2-510B-C19F-49D9-40C6A9DB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08B69-27BD-4E80-364E-03C1B64CA25A}"/>
              </a:ext>
            </a:extLst>
          </p:cNvPr>
          <p:cNvSpPr txBox="1"/>
          <p:nvPr/>
        </p:nvSpPr>
        <p:spPr>
          <a:xfrm>
            <a:off x="235974" y="339213"/>
            <a:ext cx="5501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accent1"/>
                </a:solidFill>
              </a:rPr>
              <a:t>Contact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9802B-CEE6-5919-9E97-832290D41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196"/>
            <a:ext cx="12192000" cy="583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15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0BDC6-3D49-DF5D-B265-C7D915839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4BEB68-75BF-60B7-8074-1740F5DA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400E3-3F32-487F-833E-6D6E7D169FDA}"/>
              </a:ext>
            </a:extLst>
          </p:cNvPr>
          <p:cNvSpPr txBox="1"/>
          <p:nvPr/>
        </p:nvSpPr>
        <p:spPr>
          <a:xfrm>
            <a:off x="235974" y="339213"/>
            <a:ext cx="5501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accent1"/>
                </a:solidFill>
              </a:rPr>
              <a:t>Login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7A5C7-9C41-F1E5-FEFF-51716F871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196"/>
            <a:ext cx="12192000" cy="583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08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9A5EB-371F-E8CA-101D-87FB2D0A2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5269B-9C33-F439-4514-47AAB1CA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359B8-727A-9DAE-84D3-C3B8A4746C65}"/>
              </a:ext>
            </a:extLst>
          </p:cNvPr>
          <p:cNvSpPr txBox="1"/>
          <p:nvPr/>
        </p:nvSpPr>
        <p:spPr>
          <a:xfrm>
            <a:off x="235974" y="339213"/>
            <a:ext cx="5501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accent1"/>
                </a:solidFill>
              </a:rPr>
              <a:t>Registration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43D16-D090-0511-0324-CA968FCD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196"/>
            <a:ext cx="12192000" cy="583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75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3BB3FD-8632-A108-A4FF-A6219AC8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A3CD8-C158-6005-3B0A-56A63D64F650}"/>
              </a:ext>
            </a:extLst>
          </p:cNvPr>
          <p:cNvSpPr txBox="1"/>
          <p:nvPr/>
        </p:nvSpPr>
        <p:spPr>
          <a:xfrm>
            <a:off x="3043084" y="2241756"/>
            <a:ext cx="610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</a:rPr>
              <a:t>Thank You! </a:t>
            </a:r>
            <a:r>
              <a:rPr lang="en-US" sz="5400" b="1" i="0" dirty="0">
                <a:solidFill>
                  <a:schemeClr val="tx2"/>
                </a:solidFill>
                <a:effectLst/>
                <a:latin typeface="RundDisplaySemiBold"/>
              </a:rPr>
              <a:t> 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6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11AF1-4C73-04A7-57C5-508A75DCACE7}"/>
              </a:ext>
            </a:extLst>
          </p:cNvPr>
          <p:cNvSpPr txBox="1"/>
          <p:nvPr/>
        </p:nvSpPr>
        <p:spPr>
          <a:xfrm>
            <a:off x="806239" y="444849"/>
            <a:ext cx="587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6C1DA-03EE-8574-82DB-F9E1D705B990}"/>
              </a:ext>
            </a:extLst>
          </p:cNvPr>
          <p:cNvSpPr txBox="1"/>
          <p:nvPr/>
        </p:nvSpPr>
        <p:spPr>
          <a:xfrm>
            <a:off x="1460089" y="1687097"/>
            <a:ext cx="46359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Platform Overview:</a:t>
            </a:r>
          </a:p>
          <a:p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Academic Journal Publishing System is a comprehensive web-based platform.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FC1CB-D2D3-3938-2E16-B38A97593428}"/>
              </a:ext>
            </a:extLst>
          </p:cNvPr>
          <p:cNvSpPr txBox="1"/>
          <p:nvPr/>
        </p:nvSpPr>
        <p:spPr>
          <a:xfrm>
            <a:off x="7187382" y="1687096"/>
            <a:ext cx="4109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Purpose:</a:t>
            </a:r>
          </a:p>
          <a:p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It aims to enhance and automate the complete lifecycle of scholarly journal publication.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C6A2F-45C2-49C5-903F-957DDE68F00B}"/>
              </a:ext>
            </a:extLst>
          </p:cNvPr>
          <p:cNvSpPr txBox="1"/>
          <p:nvPr/>
        </p:nvSpPr>
        <p:spPr>
          <a:xfrm>
            <a:off x="1460089" y="3429000"/>
            <a:ext cx="46359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User Roles:</a:t>
            </a:r>
          </a:p>
          <a:p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system supports multiple user roles, including: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Authors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Editors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Reviewers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Admins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General Users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8F22D-31D4-10BA-5432-914A5E7452CF}"/>
              </a:ext>
            </a:extLst>
          </p:cNvPr>
          <p:cNvSpPr txBox="1"/>
          <p:nvPr/>
        </p:nvSpPr>
        <p:spPr>
          <a:xfrm>
            <a:off x="7187380" y="3429000"/>
            <a:ext cx="46359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Core Functionalities:</a:t>
            </a:r>
          </a:p>
          <a:p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platform provides seamless features for: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Manuscript submission.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Peer review process.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Editorial workflow management.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Journal and issue management.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Final publication of articles.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951DF0-57D2-F7A6-CCC7-8FB10991CCF6}"/>
              </a:ext>
            </a:extLst>
          </p:cNvPr>
          <p:cNvSpPr/>
          <p:nvPr/>
        </p:nvSpPr>
        <p:spPr>
          <a:xfrm>
            <a:off x="1091413" y="1773663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DAFE57-0C11-499B-7BDB-DDF8C48AE2C6}"/>
              </a:ext>
            </a:extLst>
          </p:cNvPr>
          <p:cNvSpPr/>
          <p:nvPr/>
        </p:nvSpPr>
        <p:spPr>
          <a:xfrm>
            <a:off x="6818704" y="1773663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878EF-1295-7D95-8C74-CFEC715FDA60}"/>
              </a:ext>
            </a:extLst>
          </p:cNvPr>
          <p:cNvSpPr/>
          <p:nvPr/>
        </p:nvSpPr>
        <p:spPr>
          <a:xfrm>
            <a:off x="1091413" y="3495920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083CFD-A7FF-5BAB-176B-EA8A2F5A4CF5}"/>
              </a:ext>
            </a:extLst>
          </p:cNvPr>
          <p:cNvSpPr/>
          <p:nvPr/>
        </p:nvSpPr>
        <p:spPr>
          <a:xfrm>
            <a:off x="6818704" y="3495920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A842EA-42DF-4069-ABC5-CAED98DC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6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8FDC9-552E-3E25-AFD0-F56D5E786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87877A-B4B3-9990-5B8C-17EA40F6EC45}"/>
              </a:ext>
            </a:extLst>
          </p:cNvPr>
          <p:cNvSpPr txBox="1"/>
          <p:nvPr/>
        </p:nvSpPr>
        <p:spPr>
          <a:xfrm>
            <a:off x="806239" y="442446"/>
            <a:ext cx="616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Technical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A7A9F-5584-D4AA-0083-F55AFB5A269A}"/>
              </a:ext>
            </a:extLst>
          </p:cNvPr>
          <p:cNvSpPr txBox="1"/>
          <p:nvPr/>
        </p:nvSpPr>
        <p:spPr>
          <a:xfrm>
            <a:off x="1489587" y="1731343"/>
            <a:ext cx="4606409" cy="188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Frontend: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Node.js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(version: 22.14.0)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Angular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(version: 19)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Bootstrap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(version: 5.3)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FE365-29D2-1342-2805-CAFCDAF03089}"/>
              </a:ext>
            </a:extLst>
          </p:cNvPr>
          <p:cNvSpPr txBox="1"/>
          <p:nvPr/>
        </p:nvSpPr>
        <p:spPr>
          <a:xfrm>
            <a:off x="7216880" y="1731343"/>
            <a:ext cx="4036139" cy="234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Backend: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Java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(JDK 21)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Spring Boot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(version 3.4.4)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Spring Data JPA.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Hibernate.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85FD3-60A2-A8CD-E82B-4C1344876E64}"/>
              </a:ext>
            </a:extLst>
          </p:cNvPr>
          <p:cNvSpPr txBox="1"/>
          <p:nvPr/>
        </p:nvSpPr>
        <p:spPr>
          <a:xfrm>
            <a:off x="1489587" y="4490880"/>
            <a:ext cx="4606410" cy="95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Database Layer: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PostgreSQL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(version: 17.4)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59815-F285-2D00-3D27-61754B517B65}"/>
              </a:ext>
            </a:extLst>
          </p:cNvPr>
          <p:cNvSpPr txBox="1"/>
          <p:nvPr/>
        </p:nvSpPr>
        <p:spPr>
          <a:xfrm>
            <a:off x="7216878" y="4490880"/>
            <a:ext cx="4036141" cy="188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File Storage: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Supported files: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.zip, .pdf, .doc, .docx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Local Server Storage.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EB2BC5-BD13-7C9D-6F32-526AD00CB0DA}"/>
              </a:ext>
            </a:extLst>
          </p:cNvPr>
          <p:cNvSpPr/>
          <p:nvPr/>
        </p:nvSpPr>
        <p:spPr>
          <a:xfrm>
            <a:off x="1130737" y="1865972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5CA3DF-9691-8DE9-0252-39DD0A746E94}"/>
              </a:ext>
            </a:extLst>
          </p:cNvPr>
          <p:cNvSpPr/>
          <p:nvPr/>
        </p:nvSpPr>
        <p:spPr>
          <a:xfrm>
            <a:off x="6848202" y="1865972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DA269B-2DA2-4F8E-ADB0-6F3DCA84DA9E}"/>
              </a:ext>
            </a:extLst>
          </p:cNvPr>
          <p:cNvSpPr/>
          <p:nvPr/>
        </p:nvSpPr>
        <p:spPr>
          <a:xfrm>
            <a:off x="1120911" y="4624599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A1D723-737A-3671-2A90-9DF06230D56C}"/>
              </a:ext>
            </a:extLst>
          </p:cNvPr>
          <p:cNvSpPr/>
          <p:nvPr/>
        </p:nvSpPr>
        <p:spPr>
          <a:xfrm>
            <a:off x="6848202" y="4624599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9EA45E0-8A60-4A02-BE51-2BAD8B6C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2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D5EB8-87B4-4B48-0B64-D013C27BC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FA6BF6-55F9-93A2-5855-792F2AEA7DCC}"/>
              </a:ext>
            </a:extLst>
          </p:cNvPr>
          <p:cNvSpPr txBox="1"/>
          <p:nvPr/>
        </p:nvSpPr>
        <p:spPr>
          <a:xfrm>
            <a:off x="806237" y="398204"/>
            <a:ext cx="8470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Core Functional Modules (1/3)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CA266-1520-E4E3-AD51-056B8161120C}"/>
              </a:ext>
            </a:extLst>
          </p:cNvPr>
          <p:cNvSpPr txBox="1"/>
          <p:nvPr/>
        </p:nvSpPr>
        <p:spPr>
          <a:xfrm>
            <a:off x="806239" y="1731343"/>
            <a:ext cx="5476574" cy="372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User Authentication &amp; Role Management: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Registration &amp; Login (with email verification).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Roles: Author, Editor, Reviewer, Admin, General User.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Permissions defined per module based on user type.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E20AD-DF65-6816-777E-3FDA9974C067}"/>
              </a:ext>
            </a:extLst>
          </p:cNvPr>
          <p:cNvSpPr txBox="1"/>
          <p:nvPr/>
        </p:nvSpPr>
        <p:spPr>
          <a:xfrm>
            <a:off x="6533532" y="1731343"/>
            <a:ext cx="5289758" cy="418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 startAt="2"/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Manuscript Submission Workflow: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Multi-step form with autosave.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File upload with format validation (.doc, .docx, .pdf, .zip).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Status transitions (Submitted → Under Review → Revision → Accepted/Rejected → Published).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Integrated version control system for multiple submissions.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4C059-962C-4454-85C9-873FCC4E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4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E4E34-91B0-14A7-603A-02EA269C9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C2EB8F-EA3F-B6E3-11CC-B03B5333DFA6}"/>
              </a:ext>
            </a:extLst>
          </p:cNvPr>
          <p:cNvSpPr txBox="1"/>
          <p:nvPr/>
        </p:nvSpPr>
        <p:spPr>
          <a:xfrm>
            <a:off x="806237" y="398204"/>
            <a:ext cx="863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Core Functional Modules (2/3)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2527C-BCAD-1553-9987-9D6030B9EB6A}"/>
              </a:ext>
            </a:extLst>
          </p:cNvPr>
          <p:cNvSpPr txBox="1"/>
          <p:nvPr/>
        </p:nvSpPr>
        <p:spPr>
          <a:xfrm>
            <a:off x="806239" y="1731343"/>
            <a:ext cx="5476574" cy="418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 startAt="3"/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Peer Review &amp; Editorial Workflow: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Reviewer assignment and access control.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Inline feedback / comments, and decision logging.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Editor dashboard for managing submissions.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Post-publication updates (corrections / retractions).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1AFB4-7114-D5FB-D495-6501C6FFF38B}"/>
              </a:ext>
            </a:extLst>
          </p:cNvPr>
          <p:cNvSpPr txBox="1"/>
          <p:nvPr/>
        </p:nvSpPr>
        <p:spPr>
          <a:xfrm>
            <a:off x="6533532" y="1731343"/>
            <a:ext cx="5289758" cy="418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 startAt="4"/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Admin Panel: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Manage users, roles, permissions.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Assign reviewers / editors to journals or articles.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Journal and issue creation tools.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Submission lifecycle overview dashboard.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Analytics (submission rates, acceptance ratios, reviewer activity).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D7BAF-7314-43C5-8DA3-E7B59183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7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8AC24-1D58-7A22-0416-243EAF4A0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78B117-B3A9-84FC-80BD-FC81DC5C476E}"/>
              </a:ext>
            </a:extLst>
          </p:cNvPr>
          <p:cNvSpPr txBox="1"/>
          <p:nvPr/>
        </p:nvSpPr>
        <p:spPr>
          <a:xfrm>
            <a:off x="806238" y="398204"/>
            <a:ext cx="827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Core Functional Modules (3/3)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8CB300-2CD1-56A7-D553-118A06E2DB9F}"/>
              </a:ext>
            </a:extLst>
          </p:cNvPr>
          <p:cNvSpPr txBox="1"/>
          <p:nvPr/>
        </p:nvSpPr>
        <p:spPr>
          <a:xfrm>
            <a:off x="806238" y="1731343"/>
            <a:ext cx="8794961" cy="234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 startAt="5"/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Public-Facing Website (Publisher Frontend):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Journal listings with metadata (scope, editorial board, archives)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Issue browsing and article viewing (abstract + full text / PDF links)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Public user registration for article alerts and profile creation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Search functionality by keyword, author, DOI,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3A518-796D-401F-A652-462A42FE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7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8AC24-1D58-7A22-0416-243EAF4A0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78B117-B3A9-84FC-80BD-FC81DC5C476E}"/>
              </a:ext>
            </a:extLst>
          </p:cNvPr>
          <p:cNvSpPr txBox="1"/>
          <p:nvPr/>
        </p:nvSpPr>
        <p:spPr>
          <a:xfrm>
            <a:off x="806238" y="398204"/>
            <a:ext cx="876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Entity Relationship Diagram (ERD)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D6CF9-D931-478A-9524-D01DFA051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29" y="1198610"/>
            <a:ext cx="7812353" cy="5210899"/>
          </a:xfrm>
          <a:prstGeom prst="roundRect">
            <a:avLst>
              <a:gd name="adj" fmla="val 3648"/>
            </a:avLst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26992-804D-49BB-9F65-22B29356FCD1}"/>
              </a:ext>
            </a:extLst>
          </p:cNvPr>
          <p:cNvSpPr txBox="1"/>
          <p:nvPr/>
        </p:nvSpPr>
        <p:spPr>
          <a:xfrm>
            <a:off x="968188" y="6436655"/>
            <a:ext cx="7817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Link: </a:t>
            </a:r>
            <a:r>
              <a:rPr lang="en-US" sz="1200" i="1" dirty="0">
                <a:hlinkClick r:id="rId3"/>
              </a:rPr>
              <a:t>https://dbdiagram.io/d/academic-journal-publishing-system-67faa04a4f7afba1845bbf05</a:t>
            </a:r>
            <a:endParaRPr lang="en-US" sz="1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81D0E-2C4D-44B6-85E1-7F54D3744A3C}"/>
              </a:ext>
            </a:extLst>
          </p:cNvPr>
          <p:cNvSpPr txBox="1"/>
          <p:nvPr/>
        </p:nvSpPr>
        <p:spPr>
          <a:xfrm>
            <a:off x="9018494" y="1389529"/>
            <a:ext cx="2698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b="1" dirty="0">
                <a:solidFill>
                  <a:schemeClr val="tx2"/>
                </a:solidFill>
              </a:rPr>
              <a:t>Name of Tables: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Users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Journals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Issues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Articles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Article_versions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Reviews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Article_editors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Article_reviewers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Messages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Payments 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20CA8-3398-4F5B-A206-92550BF0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8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108B0-775F-0956-3A22-874D2D717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E7D0FC-1C50-AE8D-E12C-DA43E173A2F3}"/>
              </a:ext>
            </a:extLst>
          </p:cNvPr>
          <p:cNvSpPr txBox="1"/>
          <p:nvPr/>
        </p:nvSpPr>
        <p:spPr>
          <a:xfrm>
            <a:off x="806238" y="398204"/>
            <a:ext cx="876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Activity Diagram (1/2)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5A6609-9DEA-EDFC-A542-EC551742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2F756-8D04-39D3-A5F8-2D8C97CCE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46"/>
          <a:stretch/>
        </p:blipFill>
        <p:spPr>
          <a:xfrm>
            <a:off x="838200" y="1457284"/>
            <a:ext cx="10515600" cy="4899066"/>
          </a:xfrm>
          <a:prstGeom prst="roundRect">
            <a:avLst>
              <a:gd name="adj" fmla="val 3421"/>
            </a:avLst>
          </a:prstGeom>
        </p:spPr>
      </p:pic>
    </p:spTree>
    <p:extLst>
      <p:ext uri="{BB962C8B-B14F-4D97-AF65-F5344CB8AC3E}">
        <p14:creationId xmlns:p14="http://schemas.microsoft.com/office/powerpoint/2010/main" val="168222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4AE0A-EAB6-E0EE-56D0-9394ED821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C1ADA-2C08-C764-8630-E7E729205F8B}"/>
              </a:ext>
            </a:extLst>
          </p:cNvPr>
          <p:cNvSpPr txBox="1"/>
          <p:nvPr/>
        </p:nvSpPr>
        <p:spPr>
          <a:xfrm>
            <a:off x="806238" y="398204"/>
            <a:ext cx="876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Activity Diagram (2/2)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6A5AB0E-B937-8046-76DB-8ECA7B12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42F88-5994-49A3-F16D-7D0D82FF2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52" b="-65"/>
          <a:stretch/>
        </p:blipFill>
        <p:spPr>
          <a:xfrm>
            <a:off x="838200" y="1786744"/>
            <a:ext cx="10515600" cy="3893778"/>
          </a:xfrm>
          <a:prstGeom prst="roundRect">
            <a:avLst>
              <a:gd name="adj" fmla="val 4168"/>
            </a:avLst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E26878-66B6-46E0-8DE8-C8BEB3A26620}"/>
              </a:ext>
            </a:extLst>
          </p:cNvPr>
          <p:cNvSpPr txBox="1"/>
          <p:nvPr/>
        </p:nvSpPr>
        <p:spPr>
          <a:xfrm>
            <a:off x="838200" y="5813465"/>
            <a:ext cx="9851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Link: </a:t>
            </a:r>
            <a:r>
              <a:rPr lang="en-US" sz="1200" dirty="0">
                <a:hlinkClick r:id="rId3"/>
              </a:rPr>
              <a:t>https://drive.google.com/file/d/1PhhfahGCpKClnOeQA3EyesVWGl7QwW9T/view?usp=sharing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162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529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Nirmala UI</vt:lpstr>
      <vt:lpstr>RundDisplaySemiBold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B. M. Sharier Kabir</dc:creator>
  <cp:lastModifiedBy>B. M. Sharier Kabir</cp:lastModifiedBy>
  <cp:revision>63</cp:revision>
  <dcterms:created xsi:type="dcterms:W3CDTF">2025-04-20T03:11:14Z</dcterms:created>
  <dcterms:modified xsi:type="dcterms:W3CDTF">2025-04-22T07:59:54Z</dcterms:modified>
</cp:coreProperties>
</file>