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3" r:id="rId3"/>
    <p:sldId id="271" r:id="rId4"/>
    <p:sldId id="272" r:id="rId5"/>
    <p:sldId id="274" r:id="rId6"/>
    <p:sldId id="266" r:id="rId7"/>
    <p:sldId id="277" r:id="rId8"/>
    <p:sldId id="275" r:id="rId9"/>
    <p:sldId id="257" r:id="rId10"/>
    <p:sldId id="258" r:id="rId11"/>
    <p:sldId id="259" r:id="rId12"/>
    <p:sldId id="260" r:id="rId13"/>
    <p:sldId id="261" r:id="rId14"/>
    <p:sldId id="26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B47C48-7A52-4F84-897F-808C6073F44E}" type="datetimeFigureOut">
              <a:rPr lang="en-IN" smtClean="0"/>
              <a:t>16-03-2025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949A123-30A6-4998-93DC-02071B420AE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47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47C48-7A52-4F84-897F-808C6073F44E}"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A123-30A6-4998-93DC-02071B420AE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4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47C48-7A52-4F84-897F-808C6073F44E}"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A123-30A6-4998-93DC-02071B420AE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270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47C48-7A52-4F84-897F-808C6073F44E}"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A123-30A6-4998-93DC-02071B420AE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628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47C48-7A52-4F84-897F-808C6073F44E}"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A123-30A6-4998-93DC-02071B420AE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04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47C48-7A52-4F84-897F-808C6073F44E}"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9A123-30A6-4998-93DC-02071B420AE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396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47C48-7A52-4F84-897F-808C6073F44E}"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49A123-30A6-4998-93DC-02071B420AE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304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47C48-7A52-4F84-897F-808C6073F44E}"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9A123-30A6-4998-93DC-02071B420AE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27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47C48-7A52-4F84-897F-808C6073F44E}"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49A123-30A6-4998-93DC-02071B420AE3}" type="slidenum">
              <a:rPr lang="en-IN" smtClean="0"/>
              <a:t>‹#›</a:t>
            </a:fld>
            <a:endParaRPr lang="en-IN"/>
          </a:p>
        </p:txBody>
      </p:sp>
    </p:spTree>
    <p:extLst>
      <p:ext uri="{BB962C8B-B14F-4D97-AF65-F5344CB8AC3E}">
        <p14:creationId xmlns:p14="http://schemas.microsoft.com/office/powerpoint/2010/main" val="388256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47C48-7A52-4F84-897F-808C6073F44E}"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9A123-30A6-4998-93DC-02071B420AE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38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B47C48-7A52-4F84-897F-808C6073F44E}" type="datetimeFigureOut">
              <a:rPr lang="en-IN" smtClean="0"/>
              <a:t>16-03-2025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949A123-30A6-4998-93DC-02071B420AE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22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B47C48-7A52-4F84-897F-808C6073F44E}" type="datetimeFigureOut">
              <a:rPr lang="en-IN" smtClean="0"/>
              <a:t>16-03-2025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949A123-30A6-4998-93DC-02071B420AE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0435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ing.com/ck/a?!&amp;&amp;p=757c1439c853d2fbe9ae639b01eea9a826070495e95a6feb11c98ef575e82b46JmltdHM9MTc0MDQ0MTYwMA&amp;ptn=3&amp;ver=2&amp;hsh=4&amp;fclid=216d1004-c119-6da7-11d0-0552c0f16c75&amp;psq=what+is+regression++defination+&amp;u=a1aHR0cHM6Ly93d3cuZ2Vla3Nmb3JnZWVrcy5vcmcvdHlwZXMtb2YtcmVncmVzc2lvbi10ZWNobmlxdWVzLw&amp;ntb=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7DBA-9254-4544-B77D-3DC43D0C9E97}"/>
              </a:ext>
            </a:extLst>
          </p:cNvPr>
          <p:cNvSpPr>
            <a:spLocks noGrp="1"/>
          </p:cNvSpPr>
          <p:nvPr>
            <p:ph type="ctrTitle"/>
          </p:nvPr>
        </p:nvSpPr>
        <p:spPr>
          <a:xfrm>
            <a:off x="-62753" y="-1"/>
            <a:ext cx="12254753" cy="6920753"/>
          </a:xfrm>
        </p:spPr>
        <p:txBody>
          <a:bodyPr>
            <a:normAutofit/>
          </a:bodyPr>
          <a:lstStyle/>
          <a:p>
            <a:r>
              <a:rPr lang="en-IN" sz="800" dirty="0"/>
              <a:t>presentation</a:t>
            </a:r>
          </a:p>
        </p:txBody>
      </p:sp>
      <p:sp>
        <p:nvSpPr>
          <p:cNvPr id="3" name="Subtitle 2">
            <a:extLst>
              <a:ext uri="{FF2B5EF4-FFF2-40B4-BE49-F238E27FC236}">
                <a16:creationId xmlns:a16="http://schemas.microsoft.com/office/drawing/2014/main" id="{E0CCB39B-2B5A-464D-86F6-85C6309DA99C}"/>
              </a:ext>
            </a:extLst>
          </p:cNvPr>
          <p:cNvSpPr>
            <a:spLocks noGrp="1"/>
          </p:cNvSpPr>
          <p:nvPr>
            <p:ph type="subTitle" idx="1"/>
          </p:nvPr>
        </p:nvSpPr>
        <p:spPr>
          <a:xfrm>
            <a:off x="1790140" y="473029"/>
            <a:ext cx="6572810" cy="2955971"/>
          </a:xfrm>
        </p:spPr>
        <p:txBody>
          <a:bodyPr>
            <a:noAutofit/>
          </a:bodyPr>
          <a:lstStyle/>
          <a:p>
            <a:r>
              <a:rPr lang="en-IN" sz="7200" b="1" dirty="0">
                <a:solidFill>
                  <a:schemeClr val="tx1">
                    <a:lumMod val="95000"/>
                  </a:schemeClr>
                </a:solidFill>
                <a:latin typeface="Arial Black" panose="020B0A04020102020204" pitchFamily="34" charset="0"/>
              </a:rPr>
              <a:t>Profit Analysis </a:t>
            </a:r>
          </a:p>
        </p:txBody>
      </p:sp>
      <p:pic>
        <p:nvPicPr>
          <p:cNvPr id="7" name="Picture 6">
            <a:extLst>
              <a:ext uri="{FF2B5EF4-FFF2-40B4-BE49-F238E27FC236}">
                <a16:creationId xmlns:a16="http://schemas.microsoft.com/office/drawing/2014/main" id="{479F7E1C-0CDC-4CDA-8C84-0F766FB85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143" y="947668"/>
            <a:ext cx="2481332" cy="2481332"/>
          </a:xfrm>
          <a:prstGeom prst="rect">
            <a:avLst/>
          </a:prstGeom>
        </p:spPr>
      </p:pic>
      <p:sp>
        <p:nvSpPr>
          <p:cNvPr id="8" name="TextBox 7">
            <a:extLst>
              <a:ext uri="{FF2B5EF4-FFF2-40B4-BE49-F238E27FC236}">
                <a16:creationId xmlns:a16="http://schemas.microsoft.com/office/drawing/2014/main" id="{77D7F1BF-4784-E5AC-CA73-55F59638130F}"/>
              </a:ext>
            </a:extLst>
          </p:cNvPr>
          <p:cNvSpPr txBox="1"/>
          <p:nvPr/>
        </p:nvSpPr>
        <p:spPr>
          <a:xfrm>
            <a:off x="0" y="3971925"/>
            <a:ext cx="3914775" cy="646331"/>
          </a:xfrm>
          <a:prstGeom prst="rect">
            <a:avLst/>
          </a:prstGeom>
          <a:noFill/>
        </p:spPr>
        <p:txBody>
          <a:bodyPr wrap="square" rtlCol="0">
            <a:spAutoFit/>
          </a:bodyPr>
          <a:lstStyle/>
          <a:p>
            <a:pPr algn="ctr"/>
            <a:r>
              <a:rPr lang="en-IN" dirty="0">
                <a:latin typeface="Arial Black" panose="020B0A04020102020204" pitchFamily="34" charset="0"/>
              </a:rPr>
              <a:t>Project Team ID </a:t>
            </a:r>
          </a:p>
          <a:p>
            <a:pPr algn="ctr"/>
            <a:r>
              <a:rPr lang="en-IN" dirty="0">
                <a:latin typeface="Arial Black" panose="020B0A04020102020204" pitchFamily="34" charset="0"/>
              </a:rPr>
              <a:t>PTID-CDA-FEB-25-374</a:t>
            </a:r>
            <a:endParaRPr lang="en-IN" dirty="0"/>
          </a:p>
        </p:txBody>
      </p:sp>
      <p:sp>
        <p:nvSpPr>
          <p:cNvPr id="10" name="TextBox 9">
            <a:extLst>
              <a:ext uri="{FF2B5EF4-FFF2-40B4-BE49-F238E27FC236}">
                <a16:creationId xmlns:a16="http://schemas.microsoft.com/office/drawing/2014/main" id="{9D7A7B56-5EE3-8581-0E44-19A21433AC32}"/>
              </a:ext>
            </a:extLst>
          </p:cNvPr>
          <p:cNvSpPr txBox="1"/>
          <p:nvPr/>
        </p:nvSpPr>
        <p:spPr>
          <a:xfrm>
            <a:off x="7017509" y="3971924"/>
            <a:ext cx="4038600" cy="646331"/>
          </a:xfrm>
          <a:prstGeom prst="rect">
            <a:avLst/>
          </a:prstGeom>
          <a:noFill/>
        </p:spPr>
        <p:txBody>
          <a:bodyPr wrap="square" rtlCol="0">
            <a:spAutoFit/>
          </a:bodyPr>
          <a:lstStyle/>
          <a:p>
            <a:pPr algn="ctr"/>
            <a:r>
              <a:rPr lang="en-IN">
                <a:latin typeface="Arial Black" panose="020B0A04020102020204" pitchFamily="34" charset="0"/>
              </a:rPr>
              <a:t>Project Code </a:t>
            </a:r>
          </a:p>
          <a:p>
            <a:pPr algn="ctr"/>
            <a:r>
              <a:rPr lang="en-IN">
                <a:latin typeface="Arial Black" panose="020B0A04020102020204" pitchFamily="34" charset="0"/>
              </a:rPr>
              <a:t>PRDA-01</a:t>
            </a:r>
            <a:endParaRPr lang="en-IN" dirty="0">
              <a:latin typeface="Arial Black" panose="020B0A04020102020204" pitchFamily="34" charset="0"/>
            </a:endParaRPr>
          </a:p>
        </p:txBody>
      </p:sp>
      <p:sp>
        <p:nvSpPr>
          <p:cNvPr id="17" name="TextBox 16">
            <a:extLst>
              <a:ext uri="{FF2B5EF4-FFF2-40B4-BE49-F238E27FC236}">
                <a16:creationId xmlns:a16="http://schemas.microsoft.com/office/drawing/2014/main" id="{75FF553F-4570-54AB-69F0-C5FBEBC1525A}"/>
              </a:ext>
            </a:extLst>
          </p:cNvPr>
          <p:cNvSpPr txBox="1"/>
          <p:nvPr/>
        </p:nvSpPr>
        <p:spPr>
          <a:xfrm>
            <a:off x="3590925" y="4436212"/>
            <a:ext cx="4333875" cy="1477328"/>
          </a:xfrm>
          <a:prstGeom prst="rect">
            <a:avLst/>
          </a:prstGeom>
          <a:noFill/>
        </p:spPr>
        <p:txBody>
          <a:bodyPr wrap="square" rtlCol="0">
            <a:spAutoFit/>
          </a:bodyPr>
          <a:lstStyle/>
          <a:p>
            <a:pPr algn="ctr"/>
            <a:r>
              <a:rPr lang="en-IN" dirty="0">
                <a:latin typeface="Arial Black" panose="020B0A04020102020204" pitchFamily="34" charset="0"/>
              </a:rPr>
              <a:t>Team</a:t>
            </a:r>
          </a:p>
          <a:p>
            <a:pPr algn="ctr"/>
            <a:endParaRPr lang="en-IN" dirty="0">
              <a:latin typeface="Arial Black" panose="020B0A04020102020204" pitchFamily="34" charset="0"/>
            </a:endParaRPr>
          </a:p>
          <a:p>
            <a:pPr algn="ctr"/>
            <a:r>
              <a:rPr lang="en-IN" dirty="0">
                <a:latin typeface="Arial Black" panose="020B0A04020102020204" pitchFamily="34" charset="0"/>
              </a:rPr>
              <a:t>Vishnu CG</a:t>
            </a:r>
          </a:p>
          <a:p>
            <a:pPr algn="ctr"/>
            <a:r>
              <a:rPr lang="en-IN" dirty="0">
                <a:latin typeface="Arial Black" panose="020B0A04020102020204" pitchFamily="34" charset="0"/>
              </a:rPr>
              <a:t>Mehfil</a:t>
            </a:r>
          </a:p>
          <a:p>
            <a:pPr algn="ctr"/>
            <a:r>
              <a:rPr lang="en-IN" dirty="0">
                <a:latin typeface="Arial Black" panose="020B0A04020102020204" pitchFamily="34" charset="0"/>
              </a:rPr>
              <a:t>Lal Krishna</a:t>
            </a:r>
          </a:p>
        </p:txBody>
      </p:sp>
    </p:spTree>
    <p:extLst>
      <p:ext uri="{BB962C8B-B14F-4D97-AF65-F5344CB8AC3E}">
        <p14:creationId xmlns:p14="http://schemas.microsoft.com/office/powerpoint/2010/main" val="272157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8528-F9F9-4C87-B521-58DF692838FE}"/>
              </a:ext>
            </a:extLst>
          </p:cNvPr>
          <p:cNvSpPr>
            <a:spLocks noGrp="1"/>
          </p:cNvSpPr>
          <p:nvPr>
            <p:ph type="title"/>
          </p:nvPr>
        </p:nvSpPr>
        <p:spPr>
          <a:xfrm>
            <a:off x="1141413" y="1961846"/>
            <a:ext cx="4954587" cy="5391757"/>
          </a:xfrm>
        </p:spPr>
        <p:txBody>
          <a:bodyPr>
            <a:normAutofit/>
          </a:bodyPr>
          <a:lstStyle/>
          <a:p>
            <a:r>
              <a:rPr lang="en-IN" sz="1800" dirty="0"/>
              <a:t>Filled map shows the graphical representation of three states </a:t>
            </a:r>
            <a:br>
              <a:rPr lang="en-IN" sz="1800" dirty="0"/>
            </a:br>
            <a:br>
              <a:rPr lang="en-IN" sz="1800" dirty="0"/>
            </a:br>
            <a:r>
              <a:rPr lang="en-IN" sz="1800" dirty="0"/>
              <a:t>we can came to know that  the exact location of the states </a:t>
            </a:r>
            <a:br>
              <a:rPr lang="en-IN" sz="1800" dirty="0"/>
            </a:br>
            <a:br>
              <a:rPr lang="en-IN" sz="1800" dirty="0"/>
            </a:br>
            <a:r>
              <a:rPr lang="en-IN" sz="1800" dirty="0"/>
              <a:t>united states we can see blue colour regions are the new York , California , and Florida  </a:t>
            </a:r>
            <a:br>
              <a:rPr lang="en-IN" sz="1800" dirty="0"/>
            </a:br>
            <a:br>
              <a:rPr lang="en-IN" sz="1800" dirty="0"/>
            </a:br>
            <a:r>
              <a:rPr lang="en-IN" sz="1800" dirty="0"/>
              <a:t>this visualization makes us to understand area where it is and size of the state </a:t>
            </a: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endParaRPr lang="en-IN" sz="1600" dirty="0"/>
          </a:p>
        </p:txBody>
      </p:sp>
      <p:pic>
        <p:nvPicPr>
          <p:cNvPr id="5" name="Content Placeholder 4">
            <a:extLst>
              <a:ext uri="{FF2B5EF4-FFF2-40B4-BE49-F238E27FC236}">
                <a16:creationId xmlns:a16="http://schemas.microsoft.com/office/drawing/2014/main" id="{B5D3824B-DB0A-4841-8784-402DE6C110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62" t="1303" r="1964" b="1869"/>
          <a:stretch/>
        </p:blipFill>
        <p:spPr>
          <a:xfrm>
            <a:off x="6962073" y="1961846"/>
            <a:ext cx="3994917" cy="3233591"/>
          </a:xfrm>
        </p:spPr>
      </p:pic>
    </p:spTree>
    <p:extLst>
      <p:ext uri="{BB962C8B-B14F-4D97-AF65-F5344CB8AC3E}">
        <p14:creationId xmlns:p14="http://schemas.microsoft.com/office/powerpoint/2010/main" val="212210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196E-7BE0-4881-86CE-920A6BC149AC}"/>
              </a:ext>
            </a:extLst>
          </p:cNvPr>
          <p:cNvSpPr>
            <a:spLocks noGrp="1"/>
          </p:cNvSpPr>
          <p:nvPr>
            <p:ph type="title"/>
          </p:nvPr>
        </p:nvSpPr>
        <p:spPr>
          <a:xfrm>
            <a:off x="462681" y="1957124"/>
            <a:ext cx="8059149" cy="3566983"/>
          </a:xfrm>
        </p:spPr>
        <p:txBody>
          <a:bodyPr>
            <a:normAutofit fontScale="90000"/>
          </a:bodyPr>
          <a:lstStyle/>
          <a:p>
            <a:r>
              <a:rPr lang="en-IN" sz="1800" dirty="0"/>
              <a:t>Pie chart is to show a total amount is divided into parts , or categories </a:t>
            </a:r>
            <a:br>
              <a:rPr lang="en-IN" sz="1800" dirty="0"/>
            </a:br>
            <a:br>
              <a:rPr lang="en-IN" sz="1800" dirty="0"/>
            </a:br>
            <a:r>
              <a:rPr lang="en-IN" sz="1800" dirty="0"/>
              <a:t>pie chart are useful for comparing the relative contributions of different categories to a whole </a:t>
            </a:r>
            <a:br>
              <a:rPr lang="en-IN" sz="1800" dirty="0"/>
            </a:br>
            <a:br>
              <a:rPr lang="en-IN" sz="1800" dirty="0"/>
            </a:br>
            <a:r>
              <a:rPr lang="en-IN" sz="1800" dirty="0"/>
              <a:t>here three states categories by profit is 1.77m, 1.93m and 1.9m</a:t>
            </a:r>
            <a:br>
              <a:rPr lang="en-IN" sz="1800" dirty="0"/>
            </a:br>
            <a:br>
              <a:rPr lang="en-IN" sz="1800" dirty="0"/>
            </a:br>
            <a:r>
              <a:rPr lang="en-IN" sz="1800" dirty="0"/>
              <a:t>we can understand little bit more here orang colour part is  California having 31.54%, blue colour part is new York having 34.53% , and dark blue colour part is Florida having 33.93%</a:t>
            </a:r>
            <a:br>
              <a:rPr lang="en-IN" sz="1800" dirty="0"/>
            </a:br>
            <a:r>
              <a:rPr lang="en-IN" sz="1800" b="1" dirty="0">
                <a:solidFill>
                  <a:schemeClr val="bg1">
                    <a:lumMod val="95000"/>
                    <a:lumOff val="5000"/>
                  </a:schemeClr>
                </a:solidFill>
              </a:rPr>
              <a:t> </a:t>
            </a:r>
            <a:br>
              <a:rPr lang="en-IN" sz="1800" b="1" dirty="0">
                <a:solidFill>
                  <a:schemeClr val="bg1">
                    <a:lumMod val="95000"/>
                    <a:lumOff val="5000"/>
                  </a:schemeClr>
                </a:solidFill>
              </a:rPr>
            </a:br>
            <a:r>
              <a:rPr lang="en-IN" sz="1800" b="1" dirty="0">
                <a:solidFill>
                  <a:schemeClr val="bg1">
                    <a:lumMod val="95000"/>
                    <a:lumOff val="5000"/>
                  </a:schemeClr>
                </a:solidFill>
              </a:rPr>
              <a:t>observation : </a:t>
            </a:r>
            <a:br>
              <a:rPr lang="en-IN" sz="1800" b="1" dirty="0">
                <a:solidFill>
                  <a:schemeClr val="bg1">
                    <a:lumMod val="95000"/>
                    <a:lumOff val="5000"/>
                  </a:schemeClr>
                </a:solidFill>
              </a:rPr>
            </a:br>
            <a:r>
              <a:rPr lang="en-IN" sz="1800" b="1" dirty="0">
                <a:solidFill>
                  <a:schemeClr val="bg1">
                    <a:lumMod val="95000"/>
                    <a:lumOff val="5000"/>
                  </a:schemeClr>
                </a:solidFill>
              </a:rPr>
              <a:t> </a:t>
            </a:r>
            <a:br>
              <a:rPr lang="en-IN" sz="1800" dirty="0"/>
            </a:br>
            <a:r>
              <a:rPr lang="en-IN" sz="1800" dirty="0"/>
              <a:t>three states having almost balanced </a:t>
            </a:r>
            <a:br>
              <a:rPr lang="en-IN" sz="1800" dirty="0"/>
            </a:br>
            <a:r>
              <a:rPr lang="en-IN" sz="1800" dirty="0"/>
              <a:t>percentages </a:t>
            </a:r>
            <a:br>
              <a:rPr lang="en-IN" sz="1800" dirty="0"/>
            </a:br>
            <a:br>
              <a:rPr lang="en-IN" sz="1800" dirty="0"/>
            </a:br>
            <a:r>
              <a:rPr lang="en-IN" sz="1800" dirty="0"/>
              <a:t>new York gained more profit </a:t>
            </a:r>
            <a:br>
              <a:rPr lang="en-IN" sz="1800" dirty="0"/>
            </a:br>
            <a:endParaRPr lang="en-IN" sz="1800" dirty="0"/>
          </a:p>
        </p:txBody>
      </p:sp>
      <p:pic>
        <p:nvPicPr>
          <p:cNvPr id="5" name="Content Placeholder 4">
            <a:extLst>
              <a:ext uri="{FF2B5EF4-FFF2-40B4-BE49-F238E27FC236}">
                <a16:creationId xmlns:a16="http://schemas.microsoft.com/office/drawing/2014/main" id="{D74B08F2-BBEF-40B3-9219-67FBAFF48E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72" t="2682" r="2942" b="2965"/>
          <a:stretch/>
        </p:blipFill>
        <p:spPr>
          <a:xfrm>
            <a:off x="8814526" y="2116563"/>
            <a:ext cx="2714455" cy="2739019"/>
          </a:xfrm>
        </p:spPr>
      </p:pic>
    </p:spTree>
    <p:extLst>
      <p:ext uri="{BB962C8B-B14F-4D97-AF65-F5344CB8AC3E}">
        <p14:creationId xmlns:p14="http://schemas.microsoft.com/office/powerpoint/2010/main" val="130556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937D-59FD-4A4E-B8FD-391221847246}"/>
              </a:ext>
            </a:extLst>
          </p:cNvPr>
          <p:cNvSpPr>
            <a:spLocks noGrp="1"/>
          </p:cNvSpPr>
          <p:nvPr>
            <p:ph type="title"/>
          </p:nvPr>
        </p:nvSpPr>
        <p:spPr>
          <a:xfrm>
            <a:off x="680270" y="1913195"/>
            <a:ext cx="7898892" cy="5753707"/>
          </a:xfrm>
        </p:spPr>
        <p:txBody>
          <a:bodyPr>
            <a:normAutofit/>
          </a:bodyPr>
          <a:lstStyle/>
          <a:p>
            <a:r>
              <a:rPr lang="en-IN" sz="1600" dirty="0"/>
              <a:t>Column chart used to visually compare different categories of data by displaying their values as vertical bars , making it easy to see relative sizes and quickly identify differences between each category at a glance </a:t>
            </a:r>
            <a:br>
              <a:rPr lang="en-IN" sz="1600" dirty="0"/>
            </a:br>
            <a:br>
              <a:rPr lang="en-IN" sz="1600" dirty="0"/>
            </a:br>
            <a:r>
              <a:rPr lang="en-IN" sz="1600" dirty="0"/>
              <a:t>here column chart shows sum of rd spend by states new York , Florida and California </a:t>
            </a:r>
            <a:br>
              <a:rPr lang="en-IN" sz="1600" dirty="0"/>
            </a:br>
            <a:br>
              <a:rPr lang="en-IN" sz="1600" dirty="0"/>
            </a:br>
            <a:r>
              <a:rPr lang="en-IN" sz="1600" dirty="0"/>
              <a:t>new York spends 1.30m,florida spends 1.29m and California spends 1.10m</a:t>
            </a:r>
            <a:br>
              <a:rPr lang="en-IN" sz="1600" dirty="0"/>
            </a:br>
            <a:br>
              <a:rPr lang="en-IN" sz="1600" dirty="0"/>
            </a:br>
            <a:r>
              <a:rPr lang="en-IN" sz="1600" b="1" dirty="0">
                <a:solidFill>
                  <a:schemeClr val="bg1">
                    <a:lumMod val="95000"/>
                    <a:lumOff val="5000"/>
                  </a:schemeClr>
                </a:solidFill>
              </a:rPr>
              <a:t>observation:</a:t>
            </a:r>
            <a:br>
              <a:rPr lang="en-IN" sz="1600" b="1" dirty="0">
                <a:solidFill>
                  <a:schemeClr val="bg1">
                    <a:lumMod val="95000"/>
                    <a:lumOff val="5000"/>
                  </a:schemeClr>
                </a:solidFill>
              </a:rPr>
            </a:br>
            <a:br>
              <a:rPr lang="en-IN" sz="1600" dirty="0"/>
            </a:br>
            <a:r>
              <a:rPr lang="en-IN" sz="1600" dirty="0"/>
              <a:t>new York spends more rd compare to other two states </a:t>
            </a:r>
            <a:br>
              <a:rPr lang="en-IN" sz="1600" dirty="0"/>
            </a:br>
            <a:br>
              <a:rPr lang="en-IN" sz="1600" dirty="0"/>
            </a:br>
            <a:r>
              <a:rPr lang="en-IN" sz="1600" dirty="0"/>
              <a:t>we can also say that because of more spending rd new York got more profit rather then other two states Florida and California </a:t>
            </a:r>
            <a:br>
              <a:rPr lang="en-IN" sz="1600" dirty="0"/>
            </a:br>
            <a:br>
              <a:rPr lang="en-IN" sz="1600" dirty="0"/>
            </a:br>
            <a:endParaRPr lang="en-IN" sz="1600" dirty="0"/>
          </a:p>
        </p:txBody>
      </p:sp>
      <p:pic>
        <p:nvPicPr>
          <p:cNvPr id="5" name="Content Placeholder 4">
            <a:extLst>
              <a:ext uri="{FF2B5EF4-FFF2-40B4-BE49-F238E27FC236}">
                <a16:creationId xmlns:a16="http://schemas.microsoft.com/office/drawing/2014/main" id="{8E376839-3596-4432-B31D-5F49E9FDF3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18" t="3340" r="2530" b="3945"/>
          <a:stretch/>
        </p:blipFill>
        <p:spPr>
          <a:xfrm>
            <a:off x="8512404" y="2231179"/>
            <a:ext cx="3066946" cy="2395641"/>
          </a:xfrm>
        </p:spPr>
      </p:pic>
    </p:spTree>
    <p:extLst>
      <p:ext uri="{BB962C8B-B14F-4D97-AF65-F5344CB8AC3E}">
        <p14:creationId xmlns:p14="http://schemas.microsoft.com/office/powerpoint/2010/main" val="7324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05EC-F12B-47DA-BE6A-D72524F87272}"/>
              </a:ext>
            </a:extLst>
          </p:cNvPr>
          <p:cNvSpPr>
            <a:spLocks noGrp="1"/>
          </p:cNvSpPr>
          <p:nvPr>
            <p:ph type="title"/>
          </p:nvPr>
        </p:nvSpPr>
        <p:spPr>
          <a:xfrm>
            <a:off x="1141413" y="2017336"/>
            <a:ext cx="5985251" cy="4240588"/>
          </a:xfrm>
        </p:spPr>
        <p:txBody>
          <a:bodyPr>
            <a:normAutofit/>
          </a:bodyPr>
          <a:lstStyle/>
          <a:p>
            <a:r>
              <a:rPr lang="en-IN" sz="1600" dirty="0"/>
              <a:t>Water fall chart that visually depicts how an initial values is affected by a series of sequential positive and negative values </a:t>
            </a:r>
            <a:br>
              <a:rPr lang="en-IN" sz="1600" dirty="0"/>
            </a:br>
            <a:br>
              <a:rPr lang="en-IN" sz="1600" dirty="0"/>
            </a:br>
            <a:r>
              <a:rPr lang="en-IN" sz="1600" dirty="0"/>
              <a:t>green colour tells us increasing and blue colour is total sum of marketing spend</a:t>
            </a:r>
            <a:br>
              <a:rPr lang="en-IN" sz="1600" dirty="0"/>
            </a:br>
            <a:br>
              <a:rPr lang="en-IN" sz="1600" dirty="0"/>
            </a:br>
            <a:r>
              <a:rPr lang="en-IN" sz="1600" b="1" dirty="0">
                <a:solidFill>
                  <a:schemeClr val="bg1"/>
                </a:solidFill>
              </a:rPr>
              <a:t>observation: </a:t>
            </a:r>
            <a:br>
              <a:rPr lang="en-IN" sz="1600" dirty="0"/>
            </a:br>
            <a:br>
              <a:rPr lang="en-IN" sz="1600" dirty="0"/>
            </a:br>
            <a:r>
              <a:rPr lang="en-IN" sz="1600" dirty="0"/>
              <a:t>by seeing this chart we can easily say that there is no decreasing </a:t>
            </a:r>
            <a:br>
              <a:rPr lang="en-IN" sz="1600" dirty="0"/>
            </a:br>
            <a:br>
              <a:rPr lang="en-IN" sz="1600" dirty="0"/>
            </a:br>
            <a:r>
              <a:rPr lang="en-IN" sz="1600" dirty="0"/>
              <a:t>Florida marketing spend 4.0m, new York 3.5m, California 3.1m  </a:t>
            </a:r>
            <a:br>
              <a:rPr lang="en-IN" sz="1600" dirty="0"/>
            </a:br>
            <a:br>
              <a:rPr lang="en-IN" sz="1600" dirty="0"/>
            </a:br>
            <a:r>
              <a:rPr lang="en-IN" sz="1600" dirty="0"/>
              <a:t>total marketing spend by three states are </a:t>
            </a:r>
            <a:br>
              <a:rPr lang="en-IN" sz="1600" dirty="0"/>
            </a:br>
            <a:r>
              <a:rPr lang="en-IN" sz="1600" dirty="0"/>
              <a:t>10.6m </a:t>
            </a:r>
          </a:p>
        </p:txBody>
      </p:sp>
      <p:pic>
        <p:nvPicPr>
          <p:cNvPr id="8" name="Content Placeholder 7">
            <a:extLst>
              <a:ext uri="{FF2B5EF4-FFF2-40B4-BE49-F238E27FC236}">
                <a16:creationId xmlns:a16="http://schemas.microsoft.com/office/drawing/2014/main" id="{68757E99-079D-4FEA-BDB6-20D765F15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98" t="3208" r="1489" b="2148"/>
          <a:stretch/>
        </p:blipFill>
        <p:spPr>
          <a:xfrm>
            <a:off x="7619747" y="2085367"/>
            <a:ext cx="3595322" cy="2279244"/>
          </a:xfrm>
        </p:spPr>
      </p:pic>
    </p:spTree>
    <p:extLst>
      <p:ext uri="{BB962C8B-B14F-4D97-AF65-F5344CB8AC3E}">
        <p14:creationId xmlns:p14="http://schemas.microsoft.com/office/powerpoint/2010/main" val="391726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61B4-B982-4417-9CA3-F5107904C0BB}"/>
              </a:ext>
            </a:extLst>
          </p:cNvPr>
          <p:cNvSpPr>
            <a:spLocks noGrp="1"/>
          </p:cNvSpPr>
          <p:nvPr>
            <p:ph type="title"/>
          </p:nvPr>
        </p:nvSpPr>
        <p:spPr/>
        <p:txBody>
          <a:bodyPr/>
          <a:lstStyle/>
          <a:p>
            <a:br>
              <a:rPr lang="en-IN" dirty="0"/>
            </a:br>
            <a:endParaRPr lang="en-IN" dirty="0"/>
          </a:p>
        </p:txBody>
      </p:sp>
      <p:sp>
        <p:nvSpPr>
          <p:cNvPr id="5" name="Rectangle 4">
            <a:extLst>
              <a:ext uri="{FF2B5EF4-FFF2-40B4-BE49-F238E27FC236}">
                <a16:creationId xmlns:a16="http://schemas.microsoft.com/office/drawing/2014/main" id="{40D1420D-4DCC-4FE5-83E3-C6B40B0182AA}"/>
              </a:ext>
            </a:extLst>
          </p:cNvPr>
          <p:cNvSpPr/>
          <p:nvPr/>
        </p:nvSpPr>
        <p:spPr>
          <a:xfrm>
            <a:off x="1770707" y="2251865"/>
            <a:ext cx="8965018" cy="1015663"/>
          </a:xfrm>
          <a:prstGeom prst="rect">
            <a:avLst/>
          </a:prstGeom>
        </p:spPr>
        <p:txBody>
          <a:bodyPr wrap="none">
            <a:spAutoFit/>
          </a:bodyPr>
          <a:lstStyle/>
          <a:p>
            <a:pPr algn="ctr"/>
            <a:r>
              <a:rPr lang="en-IN" sz="6000" b="1" dirty="0">
                <a:latin typeface="Arial Black" panose="020B0A04020102020204" pitchFamily="34" charset="0"/>
              </a:rPr>
              <a:t>Power BI Dashboard </a:t>
            </a:r>
          </a:p>
        </p:txBody>
      </p:sp>
    </p:spTree>
    <p:extLst>
      <p:ext uri="{BB962C8B-B14F-4D97-AF65-F5344CB8AC3E}">
        <p14:creationId xmlns:p14="http://schemas.microsoft.com/office/powerpoint/2010/main" val="250183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BC7D-36A8-DD8C-B103-DB4AC1437F0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7310F7A-89FF-14A1-B474-C6D8476FD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83125" cy="6858000"/>
          </a:xfrm>
        </p:spPr>
      </p:pic>
    </p:spTree>
    <p:extLst>
      <p:ext uri="{BB962C8B-B14F-4D97-AF65-F5344CB8AC3E}">
        <p14:creationId xmlns:p14="http://schemas.microsoft.com/office/powerpoint/2010/main" val="157238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528F-B22F-CB41-E783-1C7F8A6A24A5}"/>
              </a:ext>
            </a:extLst>
          </p:cNvPr>
          <p:cNvSpPr>
            <a:spLocks noGrp="1"/>
          </p:cNvSpPr>
          <p:nvPr>
            <p:ph type="title"/>
          </p:nvPr>
        </p:nvSpPr>
        <p:spPr/>
        <p:txBody>
          <a:bodyPr/>
          <a:lstStyle/>
          <a:p>
            <a:r>
              <a:rPr lang="en-US" dirty="0">
                <a:latin typeface="Arial Black" panose="020B0A04020102020204" pitchFamily="34" charset="0"/>
              </a:rPr>
              <a:t>About dataset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49A6BE3-6E00-C695-3D9B-DE23D9E30494}"/>
              </a:ext>
            </a:extLst>
          </p:cNvPr>
          <p:cNvSpPr>
            <a:spLocks noGrp="1"/>
          </p:cNvSpPr>
          <p:nvPr>
            <p:ph idx="1"/>
          </p:nvPr>
        </p:nvSpPr>
        <p:spPr/>
        <p:txBody>
          <a:bodyPr/>
          <a:lstStyle/>
          <a:p>
            <a:r>
              <a:rPr lang="en-US" dirty="0"/>
              <a:t>This particular dataset holds data from 50 startups in new York, California, and Florida . The features in this dataset are R&amp;D spending, administration spending, marketing spending , location features and profit.</a:t>
            </a:r>
            <a:endParaRPr lang="en-IN" dirty="0"/>
          </a:p>
        </p:txBody>
      </p:sp>
    </p:spTree>
    <p:extLst>
      <p:ext uri="{BB962C8B-B14F-4D97-AF65-F5344CB8AC3E}">
        <p14:creationId xmlns:p14="http://schemas.microsoft.com/office/powerpoint/2010/main" val="200232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C4CB-BFA9-4B80-B789-940521B6E73D}"/>
              </a:ext>
            </a:extLst>
          </p:cNvPr>
          <p:cNvSpPr>
            <a:spLocks noGrp="1"/>
          </p:cNvSpPr>
          <p:nvPr>
            <p:ph type="title"/>
          </p:nvPr>
        </p:nvSpPr>
        <p:spPr/>
        <p:txBody>
          <a:bodyPr/>
          <a:lstStyle/>
          <a:p>
            <a:r>
              <a:rPr lang="en-IN" b="1" dirty="0"/>
              <a:t>Attribute information </a:t>
            </a:r>
          </a:p>
        </p:txBody>
      </p:sp>
      <p:sp>
        <p:nvSpPr>
          <p:cNvPr id="3" name="Content Placeholder 2">
            <a:extLst>
              <a:ext uri="{FF2B5EF4-FFF2-40B4-BE49-F238E27FC236}">
                <a16:creationId xmlns:a16="http://schemas.microsoft.com/office/drawing/2014/main" id="{DB9F9162-BF55-47EF-8366-9CF4B5402197}"/>
              </a:ext>
            </a:extLst>
          </p:cNvPr>
          <p:cNvSpPr>
            <a:spLocks noGrp="1"/>
          </p:cNvSpPr>
          <p:nvPr>
            <p:ph idx="1"/>
          </p:nvPr>
        </p:nvSpPr>
        <p:spPr>
          <a:xfrm>
            <a:off x="1141412" y="2249487"/>
            <a:ext cx="10295214" cy="4350096"/>
          </a:xfrm>
        </p:spPr>
        <p:txBody>
          <a:bodyPr>
            <a:normAutofit/>
          </a:bodyPr>
          <a:lstStyle/>
          <a:p>
            <a:r>
              <a:rPr lang="en-IN" dirty="0"/>
              <a:t>R&amp;D SPEENDING : THE AMOUNT THAT STARTUPS ARE SPENDING ON RESEARCH AND DEVELOPMENT. </a:t>
            </a:r>
          </a:p>
          <a:p>
            <a:r>
              <a:rPr lang="en-IN" dirty="0"/>
              <a:t>ADMINISTRATION SPENDING : THE AMOUNT THAT STATUPS ARE SPENDING ON THE ADMIN PANEL.</a:t>
            </a:r>
          </a:p>
          <a:p>
            <a:r>
              <a:rPr lang="en-IN" dirty="0"/>
              <a:t>MARKETING SPENDING : THE AMOUNT THAT STARTUPS ARE SPENDING ON MARKETING STRATEGIES.</a:t>
            </a:r>
          </a:p>
          <a:p>
            <a:r>
              <a:rPr lang="en-IN" dirty="0"/>
              <a:t>STATE : TO WHICH STATE THAT PARTICULAR STARTUP BELONGS </a:t>
            </a:r>
          </a:p>
          <a:p>
            <a:r>
              <a:rPr lang="en-IN" dirty="0"/>
              <a:t>PROFIT : HOW MUCH PROFIT THAT PARTICULAR STARTUP IS MAKING </a:t>
            </a:r>
          </a:p>
        </p:txBody>
      </p:sp>
    </p:spTree>
    <p:extLst>
      <p:ext uri="{BB962C8B-B14F-4D97-AF65-F5344CB8AC3E}">
        <p14:creationId xmlns:p14="http://schemas.microsoft.com/office/powerpoint/2010/main" val="213427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51AB-9133-423F-BE92-2E25AE9D7573}"/>
              </a:ext>
            </a:extLst>
          </p:cNvPr>
          <p:cNvSpPr>
            <a:spLocks noGrp="1"/>
          </p:cNvSpPr>
          <p:nvPr>
            <p:ph type="title"/>
          </p:nvPr>
        </p:nvSpPr>
        <p:spPr/>
        <p:txBody>
          <a:bodyPr>
            <a:normAutofit fontScale="90000"/>
          </a:bodyPr>
          <a:lstStyle/>
          <a:p>
            <a:r>
              <a:rPr lang="en-IN" sz="6700" dirty="0">
                <a:latin typeface="Arial Black" panose="020B0A04020102020204" pitchFamily="34" charset="0"/>
              </a:rPr>
              <a:t>TASK – 1</a:t>
            </a:r>
            <a:br>
              <a:rPr lang="en-IN" dirty="0"/>
            </a:br>
            <a:br>
              <a:rPr lang="en-IN" dirty="0"/>
            </a:br>
            <a:endParaRPr lang="en-IN" dirty="0"/>
          </a:p>
        </p:txBody>
      </p:sp>
      <p:sp>
        <p:nvSpPr>
          <p:cNvPr id="3" name="Content Placeholder 2">
            <a:extLst>
              <a:ext uri="{FF2B5EF4-FFF2-40B4-BE49-F238E27FC236}">
                <a16:creationId xmlns:a16="http://schemas.microsoft.com/office/drawing/2014/main" id="{CEDF2D44-FF5E-4CC8-ADF9-E2CFB96A0F51}"/>
              </a:ext>
            </a:extLst>
          </p:cNvPr>
          <p:cNvSpPr>
            <a:spLocks noGrp="1"/>
          </p:cNvSpPr>
          <p:nvPr>
            <p:ph idx="1"/>
          </p:nvPr>
        </p:nvSpPr>
        <p:spPr>
          <a:xfrm>
            <a:off x="1451579" y="1968107"/>
            <a:ext cx="9603275" cy="3450613"/>
          </a:xfrm>
        </p:spPr>
        <p:txBody>
          <a:bodyPr>
            <a:normAutofit lnSpcReduction="10000"/>
          </a:bodyPr>
          <a:lstStyle/>
          <a:p>
            <a:r>
              <a:rPr lang="en-IN" dirty="0"/>
              <a:t> PERFORM REGRESSION ANALYSIS FOR THE GIVEN DATA TO IDENTIFY HOW THE MONEY SPENT ON MARKETING, R&amp;D, AND ADMINISTRATION IS AFFECTING THE COMPANY’S PROFIT . PREDICT THE PROFIT FOR THE BELOW-GIVEN INPUT FEATURES </a:t>
            </a:r>
          </a:p>
          <a:p>
            <a:endParaRPr lang="en-IN" dirty="0">
              <a:solidFill>
                <a:schemeClr val="bg1"/>
              </a:solidFill>
            </a:endParaRPr>
          </a:p>
          <a:p>
            <a:pPr marL="0" indent="0">
              <a:buNone/>
            </a:pPr>
            <a:r>
              <a:rPr lang="en-IN" b="1" dirty="0"/>
              <a:t>R&amp;D SPEND      ADMINISTRATION     MARKETING SPEND        PROFIT </a:t>
            </a:r>
          </a:p>
          <a:p>
            <a:pPr marL="0" indent="0">
              <a:buNone/>
            </a:pPr>
            <a:r>
              <a:rPr lang="en-IN" b="1" dirty="0"/>
              <a:t> 21892.92           81910.77                  164270.7                 </a:t>
            </a:r>
          </a:p>
          <a:p>
            <a:pPr marL="0" indent="0">
              <a:buNone/>
            </a:pPr>
            <a:r>
              <a:rPr lang="en-IN" b="1" dirty="0"/>
              <a:t> 23940.93           96489.63                  137001.1</a:t>
            </a:r>
          </a:p>
        </p:txBody>
      </p:sp>
    </p:spTree>
    <p:extLst>
      <p:ext uri="{BB962C8B-B14F-4D97-AF65-F5344CB8AC3E}">
        <p14:creationId xmlns:p14="http://schemas.microsoft.com/office/powerpoint/2010/main" val="34166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1405-4BCB-1318-A2CD-F2BF4951E8BC}"/>
              </a:ext>
            </a:extLst>
          </p:cNvPr>
          <p:cNvSpPr>
            <a:spLocks noGrp="1"/>
          </p:cNvSpPr>
          <p:nvPr>
            <p:ph type="title"/>
          </p:nvPr>
        </p:nvSpPr>
        <p:spPr>
          <a:xfrm>
            <a:off x="1294362" y="918819"/>
            <a:ext cx="9603275" cy="2138706"/>
          </a:xfrm>
        </p:spPr>
        <p:txBody>
          <a:bodyPr>
            <a:noAutofit/>
          </a:bodyPr>
          <a:lstStyle/>
          <a:p>
            <a:pPr algn="ctr"/>
            <a:r>
              <a:rPr lang="en-IN" sz="7200" dirty="0">
                <a:latin typeface="Arial Black" panose="020B0A04020102020204" pitchFamily="34" charset="0"/>
              </a:rPr>
              <a:t>REGRESSION </a:t>
            </a:r>
            <a:br>
              <a:rPr lang="en-IN" sz="7200" dirty="0">
                <a:latin typeface="Arial Black" panose="020B0A04020102020204" pitchFamily="34" charset="0"/>
              </a:rPr>
            </a:br>
            <a:r>
              <a:rPr lang="en-IN" sz="7200" dirty="0">
                <a:latin typeface="Arial Black" panose="020B0A04020102020204" pitchFamily="34" charset="0"/>
              </a:rPr>
              <a:t>ANALYSIS</a:t>
            </a:r>
          </a:p>
        </p:txBody>
      </p:sp>
    </p:spTree>
    <p:extLst>
      <p:ext uri="{BB962C8B-B14F-4D97-AF65-F5344CB8AC3E}">
        <p14:creationId xmlns:p14="http://schemas.microsoft.com/office/powerpoint/2010/main" val="1779558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F6A1-A901-4ECF-8ECD-27D1F4E93B9D}"/>
              </a:ext>
            </a:extLst>
          </p:cNvPr>
          <p:cNvSpPr>
            <a:spLocks noGrp="1"/>
          </p:cNvSpPr>
          <p:nvPr>
            <p:ph type="title"/>
          </p:nvPr>
        </p:nvSpPr>
        <p:spPr/>
        <p:txBody>
          <a:bodyPr/>
          <a:lstStyle/>
          <a:p>
            <a:r>
              <a:rPr lang="en-IN" dirty="0">
                <a:latin typeface="Arial Black" panose="020B0A04020102020204" pitchFamily="34" charset="0"/>
              </a:rPr>
              <a:t>What is regression ?</a:t>
            </a:r>
          </a:p>
        </p:txBody>
      </p:sp>
      <p:sp>
        <p:nvSpPr>
          <p:cNvPr id="6" name="Content Placeholder 5">
            <a:extLst>
              <a:ext uri="{FF2B5EF4-FFF2-40B4-BE49-F238E27FC236}">
                <a16:creationId xmlns:a16="http://schemas.microsoft.com/office/drawing/2014/main" id="{EF243CF0-6A17-4FBF-8C08-411BA6506B52}"/>
              </a:ext>
            </a:extLst>
          </p:cNvPr>
          <p:cNvSpPr>
            <a:spLocks noGrp="1"/>
          </p:cNvSpPr>
          <p:nvPr>
            <p:ph idx="1"/>
          </p:nvPr>
        </p:nvSpPr>
        <p:spPr/>
        <p:txBody>
          <a:bodyPr/>
          <a:lstStyle/>
          <a:p>
            <a:r>
              <a:rPr lang="en-US" dirty="0"/>
              <a:t>Regression is a statistical method used to analyze the relationship between a dependent variable (target) and one or more independent variables (predictors). It aims to find the best-fitting model that can be used to make predictions or draw conclusions about the data</a:t>
            </a:r>
            <a:r>
              <a:rPr lang="en-US" baseline="30000" dirty="0">
                <a:hlinkClick r:id="rId2"/>
              </a:rPr>
              <a:t>1</a:t>
            </a:r>
            <a:r>
              <a:rPr lang="en-US" dirty="0"/>
              <a:t>. Regression is widely used in machine learning for predictive analysis, especially when the output variable is continuous, such as predicting salary, weight, or house prices</a:t>
            </a:r>
            <a:br>
              <a:rPr lang="en-US" dirty="0"/>
            </a:br>
            <a:endParaRPr lang="en-IN" dirty="0"/>
          </a:p>
        </p:txBody>
      </p:sp>
    </p:spTree>
    <p:extLst>
      <p:ext uri="{BB962C8B-B14F-4D97-AF65-F5344CB8AC3E}">
        <p14:creationId xmlns:p14="http://schemas.microsoft.com/office/powerpoint/2010/main" val="310298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849-7F54-752E-5572-3525932BBD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FCA8C42-B6EC-A1DA-C33C-E77A3AD53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536"/>
            <a:ext cx="12192000" cy="7046536"/>
          </a:xfrm>
        </p:spPr>
      </p:pic>
    </p:spTree>
    <p:extLst>
      <p:ext uri="{BB962C8B-B14F-4D97-AF65-F5344CB8AC3E}">
        <p14:creationId xmlns:p14="http://schemas.microsoft.com/office/powerpoint/2010/main" val="117408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123B-C47F-E08C-701C-4C19587D9F9C}"/>
              </a:ext>
            </a:extLst>
          </p:cNvPr>
          <p:cNvSpPr>
            <a:spLocks noGrp="1"/>
          </p:cNvSpPr>
          <p:nvPr>
            <p:ph type="title"/>
          </p:nvPr>
        </p:nvSpPr>
        <p:spPr>
          <a:xfrm>
            <a:off x="1294362" y="964775"/>
            <a:ext cx="9603275" cy="1049235"/>
          </a:xfrm>
        </p:spPr>
        <p:txBody>
          <a:bodyPr>
            <a:noAutofit/>
          </a:bodyPr>
          <a:lstStyle/>
          <a:p>
            <a:r>
              <a:rPr lang="en-US" sz="7200" dirty="0">
                <a:latin typeface="Arial Black" panose="020B0A04020102020204" pitchFamily="34" charset="0"/>
              </a:rPr>
              <a:t>Data visualization</a:t>
            </a:r>
            <a:endParaRPr lang="en-IN" sz="7200" dirty="0">
              <a:latin typeface="Arial Black" panose="020B0A04020102020204" pitchFamily="34" charset="0"/>
            </a:endParaRPr>
          </a:p>
        </p:txBody>
      </p:sp>
    </p:spTree>
    <p:extLst>
      <p:ext uri="{BB962C8B-B14F-4D97-AF65-F5344CB8AC3E}">
        <p14:creationId xmlns:p14="http://schemas.microsoft.com/office/powerpoint/2010/main" val="39953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BD08-89B7-47F0-BD1B-79E9023A714F}"/>
              </a:ext>
            </a:extLst>
          </p:cNvPr>
          <p:cNvSpPr>
            <a:spLocks noGrp="1"/>
          </p:cNvSpPr>
          <p:nvPr>
            <p:ph type="title"/>
          </p:nvPr>
        </p:nvSpPr>
        <p:spPr>
          <a:xfrm>
            <a:off x="778843" y="-944587"/>
            <a:ext cx="7381189" cy="5478880"/>
          </a:xfrm>
        </p:spPr>
        <p:txBody>
          <a:bodyPr>
            <a:normAutofit fontScale="90000"/>
          </a:bodyPr>
          <a:lstStyle/>
          <a:p>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600" dirty="0"/>
            </a:br>
            <a:br>
              <a:rPr lang="en-IN" sz="1600" dirty="0"/>
            </a:br>
            <a:br>
              <a:rPr lang="en-IN" sz="1600" dirty="0"/>
            </a:br>
            <a:br>
              <a:rPr lang="en-IN" sz="1600" dirty="0"/>
            </a:br>
            <a:br>
              <a:rPr lang="en-IN" sz="1600" dirty="0"/>
            </a:br>
            <a:br>
              <a:rPr lang="en-IN" sz="1600" dirty="0"/>
            </a:br>
            <a:r>
              <a:rPr lang="en-IN" sz="1800" dirty="0">
                <a:solidFill>
                  <a:schemeClr val="tx1">
                    <a:lumMod val="95000"/>
                  </a:schemeClr>
                </a:solidFill>
              </a:rPr>
              <a:t>Here cluster column shows us  profit of  sum of all three  administration , marketing spend , rd spend  by state </a:t>
            </a:r>
            <a:br>
              <a:rPr lang="en-IN" sz="1800" dirty="0"/>
            </a:br>
            <a:br>
              <a:rPr lang="en-IN" sz="1800" dirty="0"/>
            </a:br>
            <a:r>
              <a:rPr lang="en-IN" sz="1800" dirty="0"/>
              <a:t>New York state administration value 2.1M , marketing spend 3.5m , rd spend 1.3m by the three of them we can find that marketing spend amount is more and new York profit is 1.3m </a:t>
            </a:r>
            <a:br>
              <a:rPr lang="en-IN" sz="1800" dirty="0"/>
            </a:br>
            <a:br>
              <a:rPr lang="en-IN" sz="1800" dirty="0"/>
            </a:br>
            <a:r>
              <a:rPr lang="en-IN" sz="1800" dirty="0"/>
              <a:t>California state administration value 2.1m , marketing spend 3.1m, rd spend 1.1m, and California profit is 1.8m here also marketing spend is more compare to others</a:t>
            </a:r>
            <a:br>
              <a:rPr lang="en-IN" sz="1800" dirty="0"/>
            </a:br>
            <a:br>
              <a:rPr lang="en-IN" sz="1800" dirty="0"/>
            </a:br>
            <a:r>
              <a:rPr lang="en-IN" sz="1800" dirty="0"/>
              <a:t>Florida state  administration value 1.9m, marketing spend 4.0m, rd spend 1.1m, profit is 1.9m</a:t>
            </a:r>
            <a:br>
              <a:rPr lang="en-IN" sz="1800" dirty="0"/>
            </a:br>
            <a:r>
              <a:rPr lang="en-IN" sz="1800" dirty="0"/>
              <a:t> </a:t>
            </a:r>
            <a:br>
              <a:rPr lang="en-IN" sz="1800" dirty="0"/>
            </a:br>
            <a:r>
              <a:rPr lang="en-IN" sz="1800" dirty="0"/>
              <a:t>from three states marketing spend is high compare to others, we can say that profit depends on marketing spend </a:t>
            </a:r>
            <a:br>
              <a:rPr lang="en-IN" sz="1800" dirty="0"/>
            </a:br>
            <a:br>
              <a:rPr lang="en-IN" sz="1800" dirty="0"/>
            </a:br>
            <a:r>
              <a:rPr lang="en-IN" sz="1800" dirty="0"/>
              <a:t>new York and Florida profit is high compare to the California</a:t>
            </a: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endParaRPr lang="en-IN" sz="1400" dirty="0"/>
          </a:p>
        </p:txBody>
      </p:sp>
      <p:pic>
        <p:nvPicPr>
          <p:cNvPr id="5" name="Content Placeholder 4">
            <a:extLst>
              <a:ext uri="{FF2B5EF4-FFF2-40B4-BE49-F238E27FC236}">
                <a16:creationId xmlns:a16="http://schemas.microsoft.com/office/drawing/2014/main" id="{3D7C8631-3E64-449B-8820-08D280A23D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 t="2107" r="2054" b="2420"/>
          <a:stretch/>
        </p:blipFill>
        <p:spPr>
          <a:xfrm>
            <a:off x="8160032" y="2162061"/>
            <a:ext cx="3625846" cy="2994402"/>
          </a:xfrm>
        </p:spPr>
      </p:pic>
    </p:spTree>
    <p:extLst>
      <p:ext uri="{BB962C8B-B14F-4D97-AF65-F5344CB8AC3E}">
        <p14:creationId xmlns:p14="http://schemas.microsoft.com/office/powerpoint/2010/main" val="259187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589</TotalTime>
  <Words>806</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Black</vt:lpstr>
      <vt:lpstr>Gill Sans MT</vt:lpstr>
      <vt:lpstr>Gallery</vt:lpstr>
      <vt:lpstr>presentation</vt:lpstr>
      <vt:lpstr>About dataset</vt:lpstr>
      <vt:lpstr>Attribute information </vt:lpstr>
      <vt:lpstr>TASK – 1  </vt:lpstr>
      <vt:lpstr>REGRESSION  ANALYSIS</vt:lpstr>
      <vt:lpstr>What is regression ?</vt:lpstr>
      <vt:lpstr>PowerPoint Presentation</vt:lpstr>
      <vt:lpstr>Data visualization</vt:lpstr>
      <vt:lpstr>                Here cluster column shows us  profit of  sum of all three  administration , marketing spend , rd spend  by state   New York state administration value 2.1M , marketing spend 3.5m , rd spend 1.3m by the three of them we can find that marketing spend amount is more and new York profit is 1.3m   California state administration value 2.1m , marketing spend 3.1m, rd spend 1.1m, and California profit is 1.8m here also marketing spend is more compare to others  Florida state  administration value 1.9m, marketing spend 4.0m, rd spend 1.1m, profit is 1.9m   from three states marketing spend is high compare to others, we can say that profit depends on marketing spend   new York and Florida profit is high compare to the California                </vt:lpstr>
      <vt:lpstr>Filled map shows the graphical representation of three states   we can came to know that  the exact location of the states   united states we can see blue colour regions are the new York , California , and Florida    this visualization makes us to understand area where it is and size of the state          </vt:lpstr>
      <vt:lpstr>Pie chart is to show a total amount is divided into parts , or categories   pie chart are useful for comparing the relative contributions of different categories to a whole   here three states categories by profit is 1.77m, 1.93m and 1.9m  we can understand little bit more here orang colour part is  California having 31.54%, blue colour part is new York having 34.53% , and dark blue colour part is Florida having 33.93%   observation :    three states having almost balanced  percentages   new York gained more profit  </vt:lpstr>
      <vt:lpstr>Column chart used to visually compare different categories of data by displaying their values as vertical bars , making it easy to see relative sizes and quickly identify differences between each category at a glance   here column chart shows sum of rd spend by states new York , Florida and California   new York spends 1.30m,florida spends 1.29m and California spends 1.10m  observation:  new York spends more rd compare to other two states   we can also say that because of more spending rd new York got more profit rather then other two states Florida and California   </vt:lpstr>
      <vt:lpstr>Water fall chart that visually depicts how an initial values is affected by a series of sequential positive and negative values   green colour tells us increasing and blue colour is total sum of marketing spend  observation:   by seeing this chart we can easily say that there is no decreasing   Florida marketing spend 4.0m, new York 3.5m, California 3.1m    total marketing spend by three states are  10.6m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dc:creator>
  <cp:lastModifiedBy>Lal Krishna</cp:lastModifiedBy>
  <cp:revision>38</cp:revision>
  <dcterms:created xsi:type="dcterms:W3CDTF">2025-02-23T02:48:59Z</dcterms:created>
  <dcterms:modified xsi:type="dcterms:W3CDTF">2025-03-16T08:06:58Z</dcterms:modified>
</cp:coreProperties>
</file>