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12"/>
  </p:notesMasterIdLst>
  <p:handoutMasterIdLst>
    <p:handoutMasterId r:id="rId13"/>
  </p:handoutMasterIdLst>
  <p:sldIdLst>
    <p:sldId id="261" r:id="rId2"/>
    <p:sldId id="313" r:id="rId3"/>
    <p:sldId id="262" r:id="rId4"/>
    <p:sldId id="269" r:id="rId5"/>
    <p:sldId id="263" r:id="rId6"/>
    <p:sldId id="264" r:id="rId7"/>
    <p:sldId id="276" r:id="rId8"/>
    <p:sldId id="331" r:id="rId9"/>
    <p:sldId id="332" r:id="rId10"/>
    <p:sldId id="333" r:id="rId11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89803" autoAdjust="0"/>
  </p:normalViewPr>
  <p:slideViewPr>
    <p:cSldViewPr>
      <p:cViewPr>
        <p:scale>
          <a:sx n="103" d="100"/>
          <a:sy n="103" d="100"/>
        </p:scale>
        <p:origin x="-1832" y="-208"/>
      </p:cViewPr>
      <p:guideLst>
        <p:guide orient="horz" pos="2160"/>
        <p:guide orient="horz" pos="864"/>
        <p:guide orient="horz" pos="3792"/>
        <p:guide pos="2880"/>
        <p:guide pos="288"/>
        <p:guide pos="5472"/>
      </p:guideLst>
    </p:cSldViewPr>
  </p:slideViewPr>
  <p:outlineViewPr>
    <p:cViewPr>
      <p:scale>
        <a:sx n="33" d="100"/>
        <a:sy n="33" d="100"/>
      </p:scale>
      <p:origin x="0" y="16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9/4/14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9/4/14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7800" y="609600"/>
            <a:ext cx="3962400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5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34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3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3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64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54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64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573024"/>
            <a:ext cx="9144000" cy="6284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26720"/>
            <a:ext cx="6858000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6858000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312819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6934200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95401" y="4740499"/>
            <a:ext cx="3048000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0" y="4740499"/>
            <a:ext cx="3383280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962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931920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371600"/>
            <a:ext cx="3931920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931920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7400"/>
            <a:ext cx="3931920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371600"/>
            <a:ext cx="3931920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057400"/>
            <a:ext cx="3931920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19200"/>
            <a:ext cx="8229600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5943600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3200" y="1371600"/>
            <a:ext cx="2133600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9144000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953000"/>
            <a:ext cx="82296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450487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36" y="4953000"/>
            <a:ext cx="3581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39128" y="1371600"/>
            <a:ext cx="450487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5105400" y="4953000"/>
            <a:ext cx="3581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2971800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953000"/>
            <a:ext cx="2057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3086100" y="1371600"/>
            <a:ext cx="2971800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3543300" y="4953000"/>
            <a:ext cx="2057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6172200" y="1371600"/>
            <a:ext cx="2971800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29400" y="4953000"/>
            <a:ext cx="2057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573024"/>
            <a:ext cx="9144000" cy="6284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26720"/>
            <a:ext cx="6858000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6858000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791200"/>
            <a:ext cx="2743200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6081068"/>
            <a:ext cx="2743200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312819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 userDrawn="1"/>
        </p:nvSpPr>
        <p:spPr>
          <a:xfrm>
            <a:off x="6934200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ltGray">
          <a:xfrm>
            <a:off x="0" y="0"/>
            <a:ext cx="9154736" cy="6867797"/>
            <a:chOff x="0" y="0"/>
            <a:chExt cx="9154736" cy="686779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0" y="0"/>
              <a:ext cx="6409944" cy="68677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457935" y="856"/>
              <a:ext cx="5696801" cy="3154680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 bwMode="ltGray">
            <a:xfrm>
              <a:off x="448524" y="6446044"/>
              <a:ext cx="1099793" cy="173355"/>
              <a:chOff x="-84138" y="5622925"/>
              <a:chExt cx="4330701" cy="682626"/>
            </a:xfrm>
          </p:grpSpPr>
          <p:sp>
            <p:nvSpPr>
              <p:cNvPr id="6" name="Freeform 6"/>
              <p:cNvSpPr>
                <a:spLocks/>
              </p:cNvSpPr>
              <p:nvPr/>
            </p:nvSpPr>
            <p:spPr bwMode="ltGray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/>
              <p:cNvSpPr>
                <a:spLocks/>
              </p:cNvSpPr>
              <p:nvPr/>
            </p:nvSpPr>
            <p:spPr bwMode="ltGray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8"/>
              <p:cNvSpPr>
                <a:spLocks noEditPoints="1"/>
              </p:cNvSpPr>
              <p:nvPr/>
            </p:nvSpPr>
            <p:spPr bwMode="ltGray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/>
              <p:cNvSpPr>
                <a:spLocks noEditPoints="1"/>
              </p:cNvSpPr>
              <p:nvPr/>
            </p:nvSpPr>
            <p:spPr bwMode="ltGray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ltGray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/>
              <p:cNvSpPr>
                <a:spLocks noEditPoints="1"/>
              </p:cNvSpPr>
              <p:nvPr/>
            </p:nvSpPr>
            <p:spPr bwMode="ltGray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/>
              <p:cNvSpPr>
                <a:spLocks noEditPoints="1"/>
              </p:cNvSpPr>
              <p:nvPr/>
            </p:nvSpPr>
            <p:spPr bwMode="ltGray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572000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76600"/>
            <a:ext cx="4572000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 bwMode="ltGray">
          <a:xfrm>
            <a:off x="0" y="2855067"/>
            <a:ext cx="4753484" cy="4002933"/>
            <a:chOff x="0" y="2855067"/>
            <a:chExt cx="4753484" cy="400293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0" y="2855067"/>
              <a:ext cx="4753484" cy="4002933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 bwMode="ltGray">
            <a:xfrm>
              <a:off x="448524" y="6446044"/>
              <a:ext cx="1099793" cy="173355"/>
              <a:chOff x="-84138" y="5622925"/>
              <a:chExt cx="4330701" cy="682626"/>
            </a:xfrm>
            <a:solidFill>
              <a:srgbClr val="FFFFFF"/>
            </a:solidFill>
          </p:grpSpPr>
          <p:sp>
            <p:nvSpPr>
              <p:cNvPr id="19" name="Freeform 18"/>
              <p:cNvSpPr>
                <a:spLocks/>
              </p:cNvSpPr>
              <p:nvPr/>
            </p:nvSpPr>
            <p:spPr bwMode="ltGray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ltGray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ltGray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ltGray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ltGray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 noEditPoints="1"/>
              </p:cNvSpPr>
              <p:nvPr/>
            </p:nvSpPr>
            <p:spPr bwMode="ltGray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 noEditPoints="1"/>
              </p:cNvSpPr>
              <p:nvPr/>
            </p:nvSpPr>
            <p:spPr bwMode="ltGray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85798" y="2593231"/>
            <a:ext cx="3609977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32460" y="457200"/>
            <a:ext cx="365760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ltGray">
          <a:xfrm>
            <a:off x="448524" y="0"/>
            <a:ext cx="8695476" cy="6858000"/>
            <a:chOff x="448524" y="0"/>
            <a:chExt cx="8695476" cy="68580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78096" y="0"/>
              <a:ext cx="4565904" cy="685800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 bwMode="ltGray">
            <a:xfrm>
              <a:off x="448524" y="6446044"/>
              <a:ext cx="1099793" cy="173355"/>
              <a:chOff x="-84138" y="5622925"/>
              <a:chExt cx="4330701" cy="682626"/>
            </a:xfrm>
          </p:grpSpPr>
          <p:sp>
            <p:nvSpPr>
              <p:cNvPr id="17" name="Freeform 6"/>
              <p:cNvSpPr>
                <a:spLocks/>
              </p:cNvSpPr>
              <p:nvPr/>
            </p:nvSpPr>
            <p:spPr bwMode="ltGray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7"/>
              <p:cNvSpPr>
                <a:spLocks/>
              </p:cNvSpPr>
              <p:nvPr/>
            </p:nvSpPr>
            <p:spPr bwMode="ltGray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8"/>
              <p:cNvSpPr>
                <a:spLocks noEditPoints="1"/>
              </p:cNvSpPr>
              <p:nvPr/>
            </p:nvSpPr>
            <p:spPr bwMode="ltGray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9"/>
              <p:cNvSpPr>
                <a:spLocks noEditPoints="1"/>
              </p:cNvSpPr>
              <p:nvPr/>
            </p:nvSpPr>
            <p:spPr bwMode="ltGray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"/>
              <p:cNvSpPr>
                <a:spLocks/>
              </p:cNvSpPr>
              <p:nvPr/>
            </p:nvSpPr>
            <p:spPr bwMode="ltGray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1"/>
              <p:cNvSpPr>
                <a:spLocks noEditPoints="1"/>
              </p:cNvSpPr>
              <p:nvPr/>
            </p:nvSpPr>
            <p:spPr bwMode="ltGray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2"/>
              <p:cNvSpPr>
                <a:spLocks noEditPoints="1"/>
              </p:cNvSpPr>
              <p:nvPr/>
            </p:nvSpPr>
            <p:spPr bwMode="ltGray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2067" y="685800"/>
            <a:ext cx="3291840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92067" y="2362200"/>
            <a:ext cx="3291840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48524" y="0"/>
            <a:ext cx="8695476" cy="6858000"/>
            <a:chOff x="448524" y="0"/>
            <a:chExt cx="8695476" cy="68580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963" y="0"/>
              <a:ext cx="4875037" cy="6858000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448524" y="6446044"/>
              <a:ext cx="1099793" cy="173355"/>
              <a:chOff x="-84138" y="5622925"/>
              <a:chExt cx="4330701" cy="682626"/>
            </a:xfrm>
            <a:solidFill>
              <a:srgbClr val="FFFFFF"/>
            </a:solidFill>
          </p:grpSpPr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/>
              <p:cNvSpPr>
                <a:spLocks noEditPoints="1"/>
              </p:cNvSpPr>
              <p:nvPr/>
            </p:nvSpPr>
            <p:spPr bwMode="auto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0" y="2209800"/>
            <a:ext cx="3291840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29200" y="3886200"/>
            <a:ext cx="3291840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981200"/>
            <a:ext cx="9144000" cy="4876800"/>
            <a:chOff x="0" y="1981200"/>
            <a:chExt cx="9144000" cy="48768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81200"/>
              <a:ext cx="9144000" cy="487680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448524" y="6446044"/>
              <a:ext cx="1099793" cy="173355"/>
              <a:chOff x="-84138" y="5622925"/>
              <a:chExt cx="4330701" cy="682626"/>
            </a:xfrm>
          </p:grpSpPr>
          <p:sp>
            <p:nvSpPr>
              <p:cNvPr id="17" name="Freeform 6"/>
              <p:cNvSpPr>
                <a:spLocks/>
              </p:cNvSpPr>
              <p:nvPr/>
            </p:nvSpPr>
            <p:spPr bwMode="auto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7"/>
              <p:cNvSpPr>
                <a:spLocks/>
              </p:cNvSpPr>
              <p:nvPr/>
            </p:nvSpPr>
            <p:spPr bwMode="auto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8"/>
              <p:cNvSpPr>
                <a:spLocks noEditPoints="1"/>
              </p:cNvSpPr>
              <p:nvPr/>
            </p:nvSpPr>
            <p:spPr bwMode="auto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9"/>
              <p:cNvSpPr>
                <a:spLocks noEditPoints="1"/>
              </p:cNvSpPr>
              <p:nvPr/>
            </p:nvSpPr>
            <p:spPr bwMode="auto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"/>
              <p:cNvSpPr>
                <a:spLocks/>
              </p:cNvSpPr>
              <p:nvPr/>
            </p:nvSpPr>
            <p:spPr bwMode="auto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1"/>
              <p:cNvSpPr>
                <a:spLocks noEditPoints="1"/>
              </p:cNvSpPr>
              <p:nvPr/>
            </p:nvSpPr>
            <p:spPr bwMode="auto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2"/>
              <p:cNvSpPr>
                <a:spLocks noEditPoints="1"/>
              </p:cNvSpPr>
              <p:nvPr/>
            </p:nvSpPr>
            <p:spPr bwMode="auto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95401" y="4740499"/>
            <a:ext cx="3048000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0" y="4740499"/>
            <a:ext cx="3383280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63840" y="342901"/>
            <a:ext cx="822960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42901"/>
            <a:ext cx="7162800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06500"/>
            <a:ext cx="8229600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4274108" y="0"/>
            <a:ext cx="48698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67" y="1676400"/>
            <a:ext cx="5486400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8" y="3276600"/>
            <a:ext cx="5486400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572000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76600"/>
            <a:ext cx="4572000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920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85798" y="2593231"/>
            <a:ext cx="3609977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32460" y="457200"/>
            <a:ext cx="365760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8524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606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2067" y="685800"/>
            <a:ext cx="3291840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92067" y="2362200"/>
            <a:ext cx="3291840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922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0" y="2209800"/>
            <a:ext cx="3291840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29200" y="3886200"/>
            <a:ext cx="3291840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48524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968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7373816" y="5562600"/>
            <a:ext cx="1770184" cy="13002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05800" y="6883401"/>
            <a:ext cx="838200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7600" y="6464301"/>
            <a:ext cx="3886200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0260" y="6464301"/>
            <a:ext cx="338138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690" r:id="rId11"/>
    <p:sldLayoutId id="2147483691" r:id="rId12"/>
    <p:sldLayoutId id="2147483692" r:id="rId13"/>
    <p:sldLayoutId id="2147483699" r:id="rId14"/>
    <p:sldLayoutId id="2147483693" r:id="rId15"/>
    <p:sldLayoutId id="2147483694" r:id="rId16"/>
    <p:sldLayoutId id="2147483695" r:id="rId17"/>
    <p:sldLayoutId id="2147483705" r:id="rId18"/>
    <p:sldLayoutId id="2147483706" r:id="rId19"/>
    <p:sldLayoutId id="2147483709" r:id="rId20"/>
    <p:sldLayoutId id="2147483708" r:id="rId21"/>
    <p:sldLayoutId id="2147483710" r:id="rId22"/>
    <p:sldLayoutId id="2147483711" r:id="rId23"/>
    <p:sldLayoutId id="2147483712" r:id="rId24"/>
    <p:sldLayoutId id="2147483696" r:id="rId25"/>
    <p:sldLayoutId id="2147483697" r:id="rId2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1600200"/>
            <a:ext cx="6858000" cy="109728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vWebStats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Varun Lingaraju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6477000"/>
            <a:ext cx="2743200" cy="228600"/>
          </a:xfrm>
        </p:spPr>
        <p:txBody>
          <a:bodyPr/>
          <a:lstStyle/>
          <a:p>
            <a:r>
              <a:rPr lang="en-US" dirty="0" smtClean="0"/>
              <a:t>Sept. 5, 2014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457200" y="5029200"/>
            <a:ext cx="2743200" cy="228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Prashant Gadagi</a:t>
            </a:r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457200" y="5410200"/>
            <a:ext cx="2743200" cy="228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Sabareesh Subramaniam</a:t>
            </a:r>
            <a:endParaRPr lang="en-US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457200" y="4648200"/>
            <a:ext cx="2743200" cy="228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Himanshu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08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1600200"/>
            <a:ext cx="6858000" cy="109728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88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623522"/>
              </p:ext>
            </p:extLst>
          </p:nvPr>
        </p:nvGraphicFramePr>
        <p:xfrm>
          <a:off x="1828800" y="1999673"/>
          <a:ext cx="5486400" cy="22098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62000"/>
                <a:gridCol w="4724400"/>
              </a:tblGrid>
              <a:tr h="7366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Introduction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0" marR="137160" marT="137160" marB="13716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Architecture</a:t>
                      </a:r>
                      <a:endParaRPr 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marL="274320" marR="137160" marT="137160" marB="13716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Demo</a:t>
                      </a:r>
                      <a:endParaRPr 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marL="274320" marR="137160" marT="137160" marB="13716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73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vCloud</a:t>
            </a:r>
            <a:r>
              <a:rPr lang="en-US" dirty="0" smtClean="0"/>
              <a:t> 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</a:t>
            </a:r>
            <a:r>
              <a:rPr lang="en-US" dirty="0" err="1" smtClean="0"/>
              <a:t>IaaS</a:t>
            </a:r>
            <a:r>
              <a:rPr lang="en-US" dirty="0" smtClean="0"/>
              <a:t> to customers </a:t>
            </a:r>
          </a:p>
          <a:p>
            <a:r>
              <a:rPr lang="en-US" dirty="0" smtClean="0"/>
              <a:t>REST based API access to most services</a:t>
            </a:r>
            <a:endParaRPr lang="en-US" dirty="0" smtClean="0"/>
          </a:p>
          <a:p>
            <a:r>
              <a:rPr lang="en-US" dirty="0" smtClean="0"/>
              <a:t>Portal to manage Infrastructure among various other offerings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2800" b="1" dirty="0" smtClean="0">
              <a:latin typeface="+mj-lt"/>
              <a:cs typeface="Arial (Headings)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 effective way of monitoring how customers use our services</a:t>
            </a:r>
          </a:p>
          <a:p>
            <a:r>
              <a:rPr lang="en-US" dirty="0" smtClean="0"/>
              <a:t>No way to know what APIs are most commonly used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352800"/>
            <a:ext cx="8229600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Motivation behind vWebStats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89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5486400"/>
            <a:ext cx="6248400" cy="533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/>
              <a:t>What is hogging the server?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19277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12800"/>
          </a:xfrm>
        </p:spPr>
        <p:txBody>
          <a:bodyPr/>
          <a:lstStyle/>
          <a:p>
            <a:r>
              <a:rPr lang="en-US" dirty="0" smtClean="0"/>
              <a:t>Why do we need monitoring?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/>
          <a:p>
            <a:r>
              <a:rPr lang="en-US" dirty="0" smtClean="0"/>
              <a:t>Monitoring helps manage existing infrastructure better</a:t>
            </a:r>
          </a:p>
          <a:p>
            <a:r>
              <a:rPr lang="en-US" dirty="0" smtClean="0"/>
              <a:t>Helps make future business decisions</a:t>
            </a:r>
            <a:endParaRPr lang="en-US" dirty="0" smtClean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Refine the pricing model based on API usage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Intercept all API requests</a:t>
            </a:r>
          </a:p>
          <a:p>
            <a:r>
              <a:rPr lang="en-US" dirty="0" smtClean="0"/>
              <a:t>Collect usage statistics</a:t>
            </a:r>
          </a:p>
          <a:p>
            <a:r>
              <a:rPr lang="en-US" dirty="0" smtClean="0"/>
              <a:t>Provide simple graphs for easy visualization, thus helping make informed decisions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3048000"/>
            <a:ext cx="8229600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vWebStats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65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67" y="1676400"/>
            <a:ext cx="5486400" cy="15240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81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27" name="Cloud 26"/>
          <p:cNvSpPr/>
          <p:nvPr/>
        </p:nvSpPr>
        <p:spPr>
          <a:xfrm>
            <a:off x="762000" y="1371600"/>
            <a:ext cx="2133600" cy="1143000"/>
          </a:xfrm>
          <a:prstGeom prst="cloud">
            <a:avLst/>
          </a:prstGeom>
          <a:noFill/>
          <a:ln w="44450" cap="rnd">
            <a:solidFill>
              <a:srgbClr val="660066"/>
            </a:solidFill>
            <a:beve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</a:rPr>
              <a:t>www</a:t>
            </a:r>
            <a:endParaRPr lang="en-US" dirty="0" smtClean="0">
              <a:solidFill>
                <a:srgbClr val="660066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048000" y="1752600"/>
            <a:ext cx="611378" cy="0"/>
          </a:xfrm>
          <a:prstGeom prst="straightConnector1">
            <a:avLst/>
          </a:prstGeom>
          <a:ln w="44450">
            <a:solidFill>
              <a:srgbClr val="660066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219200"/>
            <a:ext cx="1447800" cy="144780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5105400" y="1752600"/>
            <a:ext cx="685800" cy="0"/>
          </a:xfrm>
          <a:prstGeom prst="straightConnector1">
            <a:avLst/>
          </a:prstGeom>
          <a:ln w="44450">
            <a:solidFill>
              <a:srgbClr val="660066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867400" y="1600200"/>
            <a:ext cx="1905000" cy="685800"/>
          </a:xfrm>
          <a:prstGeom prst="roundRect">
            <a:avLst>
              <a:gd name="adj" fmla="val 0"/>
            </a:avLst>
          </a:prstGeom>
          <a:noFill/>
          <a:ln w="44450" cap="flat">
            <a:solidFill>
              <a:srgbClr val="660066"/>
            </a:solidFill>
            <a:beve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</a:rPr>
              <a:t>Server</a:t>
            </a:r>
            <a:endParaRPr lang="en-US" dirty="0" smtClean="0">
              <a:solidFill>
                <a:srgbClr val="660066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5029200" y="2057400"/>
            <a:ext cx="685800" cy="0"/>
          </a:xfrm>
          <a:prstGeom prst="straightConnector1">
            <a:avLst/>
          </a:prstGeom>
          <a:ln w="44450">
            <a:solidFill>
              <a:srgbClr val="660066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971800" y="2057400"/>
            <a:ext cx="685800" cy="0"/>
          </a:xfrm>
          <a:prstGeom prst="straightConnector1">
            <a:avLst/>
          </a:prstGeom>
          <a:ln w="44450">
            <a:solidFill>
              <a:srgbClr val="660066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343400" y="2590800"/>
            <a:ext cx="0" cy="685800"/>
          </a:xfrm>
          <a:prstGeom prst="straightConnector1">
            <a:avLst/>
          </a:prstGeom>
          <a:ln w="44450">
            <a:solidFill>
              <a:srgbClr val="660066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429000" y="3352800"/>
            <a:ext cx="1905000" cy="685800"/>
          </a:xfrm>
          <a:prstGeom prst="roundRect">
            <a:avLst>
              <a:gd name="adj" fmla="val 0"/>
            </a:avLst>
          </a:prstGeom>
          <a:noFill/>
          <a:ln w="44450" cap="flat">
            <a:solidFill>
              <a:srgbClr val="660066"/>
            </a:solidFill>
            <a:beve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</a:rPr>
              <a:t>RabbitMQ</a:t>
            </a:r>
            <a:endParaRPr lang="en-US" dirty="0" smtClean="0">
              <a:solidFill>
                <a:srgbClr val="660066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343400" y="4191000"/>
            <a:ext cx="0" cy="685800"/>
          </a:xfrm>
          <a:prstGeom prst="straightConnector1">
            <a:avLst/>
          </a:prstGeom>
          <a:ln w="44450">
            <a:solidFill>
              <a:srgbClr val="660066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3429000" y="4953000"/>
            <a:ext cx="1905000" cy="1371600"/>
          </a:xfrm>
          <a:prstGeom prst="can">
            <a:avLst/>
          </a:prstGeom>
          <a:noFill/>
          <a:ln w="44450" cap="rnd">
            <a:solidFill>
              <a:srgbClr val="660066"/>
            </a:solidFill>
            <a:beve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</a:rPr>
              <a:t>MongoDB</a:t>
            </a:r>
            <a:endParaRPr lang="en-US" dirty="0" smtClean="0">
              <a:solidFill>
                <a:srgbClr val="66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7</a:t>
            </a:fld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85800" y="5334000"/>
            <a:ext cx="1905000" cy="685800"/>
          </a:xfrm>
          <a:prstGeom prst="roundRect">
            <a:avLst>
              <a:gd name="adj" fmla="val 0"/>
            </a:avLst>
          </a:prstGeom>
          <a:noFill/>
          <a:ln w="44450" cap="flat">
            <a:solidFill>
              <a:srgbClr val="660066"/>
            </a:solidFill>
            <a:beve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</a:rPr>
              <a:t>Visualization</a:t>
            </a:r>
            <a:endParaRPr lang="en-US" dirty="0" smtClean="0">
              <a:solidFill>
                <a:srgbClr val="660066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2667000" y="5715000"/>
            <a:ext cx="685800" cy="0"/>
          </a:xfrm>
          <a:prstGeom prst="straightConnector1">
            <a:avLst/>
          </a:prstGeom>
          <a:ln w="44450">
            <a:solidFill>
              <a:srgbClr val="660066"/>
            </a:solidFill>
            <a:miter lim="800000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558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4" grpId="0" animBg="1"/>
      <p:bldP spid="25" grpId="0" animBg="1"/>
      <p:bldP spid="11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67" y="1676400"/>
            <a:ext cx="5486400" cy="1524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2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12800"/>
          </a:xfrm>
        </p:spPr>
        <p:txBody>
          <a:bodyPr/>
          <a:lstStyle/>
          <a:p>
            <a:r>
              <a:rPr lang="en-US" dirty="0" smtClean="0"/>
              <a:t>Endless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/>
          <a:p>
            <a:r>
              <a:rPr lang="en-US" dirty="0" smtClean="0"/>
              <a:t>Refine the pricing model based on API usage statistics</a:t>
            </a:r>
          </a:p>
          <a:p>
            <a:endParaRPr lang="en-US" dirty="0" smtClean="0"/>
          </a:p>
          <a:p>
            <a:r>
              <a:rPr lang="en-US" dirty="0" smtClean="0"/>
              <a:t>Cloud Bursting</a:t>
            </a:r>
          </a:p>
          <a:p>
            <a:pPr lvl="1"/>
            <a:r>
              <a:rPr lang="en-US" dirty="0" smtClean="0"/>
              <a:t>Spawn more VMs to improve SLA time for a given service</a:t>
            </a:r>
          </a:p>
          <a:p>
            <a:endParaRPr lang="en-US" dirty="0" smtClean="0"/>
          </a:p>
          <a:p>
            <a:r>
              <a:rPr lang="en-US" dirty="0" smtClean="0"/>
              <a:t>Better manage Infrastructure based on usage</a:t>
            </a:r>
          </a:p>
          <a:p>
            <a:endParaRPr lang="en-US" dirty="0" smtClean="0"/>
          </a:p>
          <a:p>
            <a:r>
              <a:rPr lang="en-US" dirty="0" smtClean="0"/>
              <a:t>Itemized usage reports for the customer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1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4x3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</Words>
  <Application>Microsoft Macintosh PowerPoint</Application>
  <PresentationFormat>On-screen Show (4:3)</PresentationFormat>
  <Paragraphs>75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VMware_white_4x3</vt:lpstr>
      <vt:lpstr> vWebStats</vt:lpstr>
      <vt:lpstr>Agenda</vt:lpstr>
      <vt:lpstr>vCloud Air</vt:lpstr>
      <vt:lpstr>PowerPoint Presentation</vt:lpstr>
      <vt:lpstr>Why do we need monitoring?</vt:lpstr>
      <vt:lpstr>Architecture</vt:lpstr>
      <vt:lpstr>Architecture</vt:lpstr>
      <vt:lpstr>Demo</vt:lpstr>
      <vt:lpstr>Endless Possibilities</vt:lpstr>
      <vt:lpstr>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2013-12-10T01:09:27Z</dcterms:created>
  <dcterms:modified xsi:type="dcterms:W3CDTF">2014-09-04T23:59:58Z</dcterms:modified>
</cp:coreProperties>
</file>