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Ubuntu Condensed"/>
      <p:regular r:id="rId26"/>
    </p:embeddedFont>
    <p:embeddedFont>
      <p:font typeface="Julius Sans One"/>
      <p:regular r:id="rId27"/>
    </p:embeddedFont>
    <p:embeddedFont>
      <p:font typeface="Didact Gothic"/>
      <p:regular r:id="rId28"/>
    </p:embeddedFont>
    <p:embeddedFont>
      <p:font typeface="Questrial"/>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2EAA36-799E-4B6E-8ACC-7F8E55EE9C15}">
  <a:tblStyle styleId="{BF2EAA36-799E-4B6E-8ACC-7F8E55EE9C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UbuntuCondensed-regular.fntdata"/><Relationship Id="rId25" Type="http://schemas.openxmlformats.org/officeDocument/2006/relationships/slide" Target="slides/slide19.xml"/><Relationship Id="rId28" Type="http://schemas.openxmlformats.org/officeDocument/2006/relationships/font" Target="fonts/DidactGothic-regular.fntdata"/><Relationship Id="rId27" Type="http://schemas.openxmlformats.org/officeDocument/2006/relationships/font" Target="fonts/JuliusSansOne-regular.fntdata"/><Relationship Id="rId29" Type="http://schemas.openxmlformats.org/officeDocument/2006/relationships/font" Target="fonts/Questrial-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3bdd9de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63bdd9de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Clr>
                <a:schemeClr val="dk1"/>
              </a:buClr>
              <a:buSzPts val="1100"/>
              <a:buFont typeface="Arial"/>
              <a:buNone/>
            </a:pPr>
            <a:r>
              <a:rPr lang="en" sz="1400">
                <a:solidFill>
                  <a:srgbClr val="383838"/>
                </a:solidFill>
                <a:latin typeface="Didact Gothic"/>
                <a:ea typeface="Didact Gothic"/>
                <a:cs typeface="Didact Gothic"/>
                <a:sym typeface="Didact Gothic"/>
              </a:rPr>
              <a:t>(add information about the architecture, hyperparameters, loss function, dataset, optimizer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63bdd9def0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63bdd9def0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63bdd9def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63bdd9def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63bdd9def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63bdd9de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3d672be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63d672be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3bdd9de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3bdd9de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3d672be1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3d672be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63f17c9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63f17c9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63bdd9de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63bdd9de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b02797fa4_2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b02797fa4_2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02797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02797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3bdd9de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63bdd9de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63bdd9de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63bdd9de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3bdd9de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3bdd9de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3bdd9de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3bdd9de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63bdd9def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63bdd9de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63d672be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63d672be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63bdd9def0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63bdd9def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76" name="Google Shape;76;p14"/>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0" name="Google Shape;80;p14"/>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1" name="Google Shape;81;p14"/>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3" name="Google Shape;83;p14"/>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4" name="Google Shape;84;p14"/>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4"/>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6" name="Google Shape;86;p14"/>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7" name="Google Shape;87;p14"/>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88" name="Google Shape;88;p14"/>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14"/>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90" name="Google Shape;90;p14"/>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93" name="Google Shape;93;p15"/>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94" name="Google Shape;94;p1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95" name="Google Shape;95;p15"/>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96" name="Google Shape;96;p15"/>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03" name="Google Shape;103;p16"/>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04" name="Google Shape;104;p16"/>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05" name="Google Shape;105;p16"/>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06" name="Google Shape;106;p16"/>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09" name="Google Shape;109;p1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10" name="Google Shape;110;p1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1" name="Google Shape;111;p17"/>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12" name="Google Shape;112;p1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7"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1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20" name="Google Shape;120;p1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18"/>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35" name="Shape 135"/>
        <p:cNvGrpSpPr/>
        <p:nvPr/>
      </p:nvGrpSpPr>
      <p:grpSpPr>
        <a:xfrm>
          <a:off x="0" y="0"/>
          <a:ext cx="0" cy="0"/>
          <a:chOff x="0" y="0"/>
          <a:chExt cx="0" cy="0"/>
        </a:xfrm>
      </p:grpSpPr>
      <p:sp>
        <p:nvSpPr>
          <p:cNvPr id="136" name="Google Shape;136;p2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40" name="Google Shape;140;p21"/>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1" name="Shape 141"/>
        <p:cNvGrpSpPr/>
        <p:nvPr/>
      </p:nvGrpSpPr>
      <p:grpSpPr>
        <a:xfrm>
          <a:off x="0" y="0"/>
          <a:ext cx="0" cy="0"/>
          <a:chOff x="0" y="0"/>
          <a:chExt cx="0" cy="0"/>
        </a:xfrm>
      </p:grpSpPr>
      <p:sp>
        <p:nvSpPr>
          <p:cNvPr id="142" name="Google Shape;142;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45" name="Google Shape;145;p22"/>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6" name="Google Shape;146;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48" name="Shape 148"/>
        <p:cNvGrpSpPr/>
        <p:nvPr/>
      </p:nvGrpSpPr>
      <p:grpSpPr>
        <a:xfrm>
          <a:off x="0" y="0"/>
          <a:ext cx="0" cy="0"/>
          <a:chOff x="0" y="0"/>
          <a:chExt cx="0" cy="0"/>
        </a:xfrm>
      </p:grpSpPr>
      <p:sp>
        <p:nvSpPr>
          <p:cNvPr id="149" name="Google Shape;149;p23"/>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50" name="Google Shape;150;p23"/>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5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24"/>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54" name="Google Shape;154;p24"/>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57" name="Google Shape;157;p25"/>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58" name="Google Shape;158;p25"/>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25"/>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25"/>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161" name="Shape 161"/>
        <p:cNvGrpSpPr/>
        <p:nvPr/>
      </p:nvGrpSpPr>
      <p:grpSpPr>
        <a:xfrm>
          <a:off x="0" y="0"/>
          <a:ext cx="0" cy="0"/>
          <a:chOff x="0" y="0"/>
          <a:chExt cx="0" cy="0"/>
        </a:xfrm>
      </p:grpSpPr>
      <p:sp>
        <p:nvSpPr>
          <p:cNvPr id="162" name="Google Shape;162;p26"/>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65" name="Google Shape;165;p2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166" name="Google Shape;166;p26"/>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27"/>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27"/>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7"/>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7"/>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175" name="Google Shape;175;p27"/>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28"/>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0" name="Google Shape;180;p28"/>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5" name="Google Shape;185;p29"/>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29"/>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 name="Google Shape;197;p29"/>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30"/>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0" name="Google Shape;200;p30"/>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1" name="Google Shape;201;p30"/>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30"/>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3" name="Google Shape;203;p30"/>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30"/>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5" name="Google Shape;205;p30"/>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30"/>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0" name="Google Shape;210;p31"/>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31"/>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2" name="Google Shape;212;p31"/>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31"/>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4" name="Google Shape;214;p31"/>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31"/>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6" name="Google Shape;216;p31"/>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31"/>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1"/>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1"/>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1"/>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3" name="Google Shape;223;p32"/>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32"/>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32"/>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32"/>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2"/>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2"/>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9" name="Google Shape;229;p32"/>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32"/>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1" name="Google Shape;231;p32"/>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32"/>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3" name="Google Shape;233;p32"/>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32"/>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37" name="Google Shape;237;p3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3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3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0" name="Google Shape;240;p3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1" name="Google Shape;241;p3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34"/>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34"/>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34"/>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49" name="Google Shape;249;p34"/>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50" name="Google Shape;250;p34"/>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51" name="Google Shape;251;p34"/>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35"/>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4" name="Google Shape;254;p35"/>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35"/>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6" name="Google Shape;256;p35"/>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35"/>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8" name="Google Shape;258;p35"/>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35"/>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36"/>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3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4" name="Google Shape;264;p36"/>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6"/>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37"/>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0" name="Google Shape;270;p37"/>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37"/>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2" name="Google Shape;272;p37"/>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37"/>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4" name="Google Shape;274;p37"/>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3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38"/>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0" name="Google Shape;280;p38"/>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38"/>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2" name="Google Shape;282;p38"/>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38"/>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4" name="Google Shape;284;p38"/>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38"/>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6" name="Google Shape;286;p38"/>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38"/>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8" name="Google Shape;288;p38"/>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38"/>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0" name="Google Shape;290;p38"/>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38"/>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39"/>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4" name="Google Shape;294;p39"/>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39"/>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6" name="Google Shape;296;p39"/>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39"/>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8" name="Google Shape;298;p39"/>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39"/>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0" name="Google Shape;300;p39"/>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39"/>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2" name="Google Shape;302;p39"/>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39"/>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40"/>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8" name="Google Shape;308;p40"/>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40"/>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0" name="Google Shape;310;p40"/>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40"/>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2" name="Google Shape;312;p40"/>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4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41"/>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7" name="Google Shape;317;p41"/>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41"/>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19" name="Google Shape;319;p41"/>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0" name="Google Shape;320;p41"/>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41"/>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2" name="Google Shape;322;p41"/>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41"/>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1"/>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42"/>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29" name="Google Shape;329;p42"/>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2"/>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43"/>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4" name="Google Shape;334;p43"/>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4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9" name="Google Shape;339;p44"/>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45"/>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43" name="Google Shape;343;p45"/>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4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6" name="Google Shape;346;p4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4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1" name="Google Shape;351;p4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4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5" name="Google Shape;355;p4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49"/>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0" name="Google Shape;360;p49"/>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9"/>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50"/>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50"/>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50"/>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5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2" name="Google Shape;372;p51"/>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3" name="Google Shape;373;p51"/>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51"/>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5" name="Google Shape;375;p51"/>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51"/>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7" name="Google Shape;377;p51"/>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52"/>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52"/>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2"/>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52"/>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52"/>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52"/>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7" name="Google Shape;387;p52"/>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8" name="Google Shape;388;p52"/>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9" name="Google Shape;389;p5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90" name="Google Shape;390;p52"/>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52"/>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2"/>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53"/>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53"/>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6" name="Google Shape;396;p53"/>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53"/>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8" name="Google Shape;398;p53"/>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53"/>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00" name="Google Shape;400;p53"/>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5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5" name="Google Shape;405;p54"/>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54"/>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5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09" name="Google Shape;409;p54"/>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54"/>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1" name="Google Shape;411;p54"/>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54"/>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3" name="Google Shape;413;p54"/>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54"/>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5" name="Google Shape;415;p54"/>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6" name="Google Shape;416;p54"/>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55"/>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5"/>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55"/>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55"/>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56"/>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25" name="Google Shape;425;p56"/>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27" name="Google Shape;427;p56"/>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56"/>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29" name="Google Shape;429;p56"/>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5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5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58"/>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40" name="Google Shape;440;p5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2.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 Id="rId3" Type="http://schemas.openxmlformats.org/officeDocument/2006/relationships/hyperlink" Target="http://drive.google.com/file/d/1fg4eKQNytLAaf6IHYxz2wCrB-3qulZUv/view" TargetMode="Externa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ctrTitle"/>
          </p:nvPr>
        </p:nvSpPr>
        <p:spPr>
          <a:xfrm>
            <a:off x="4720150" y="2046275"/>
            <a:ext cx="4322700" cy="150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latin typeface="Ubuntu Condensed"/>
                <a:ea typeface="Ubuntu Condensed"/>
                <a:cs typeface="Ubuntu Condensed"/>
                <a:sym typeface="Ubuntu Condensed"/>
              </a:rPr>
              <a:t>Research Paper Simplification</a:t>
            </a:r>
            <a:endParaRPr sz="4600">
              <a:latin typeface="Ubuntu Condensed"/>
              <a:ea typeface="Ubuntu Condensed"/>
              <a:cs typeface="Ubuntu Condensed"/>
              <a:sym typeface="Ubuntu Condensed"/>
            </a:endParaRPr>
          </a:p>
        </p:txBody>
      </p:sp>
      <p:sp>
        <p:nvSpPr>
          <p:cNvPr id="450" name="Google Shape;450;p60"/>
          <p:cNvSpPr txBox="1"/>
          <p:nvPr>
            <p:ph idx="1" type="subTitle"/>
          </p:nvPr>
        </p:nvSpPr>
        <p:spPr>
          <a:xfrm>
            <a:off x="4780075" y="3811300"/>
            <a:ext cx="2425500" cy="11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Presented by:</a:t>
            </a:r>
            <a:r>
              <a:rPr lang="en"/>
              <a:t> </a:t>
            </a:r>
            <a:endParaRPr/>
          </a:p>
          <a:p>
            <a:pPr indent="0" lvl="0" marL="0" rtl="0" algn="l">
              <a:spcBef>
                <a:spcPts val="0"/>
              </a:spcBef>
              <a:spcAft>
                <a:spcPts val="0"/>
              </a:spcAft>
              <a:buNone/>
            </a:pPr>
            <a:r>
              <a:rPr lang="en"/>
              <a:t>Jainisha Choksi (202211019)</a:t>
            </a:r>
            <a:endParaRPr/>
          </a:p>
          <a:p>
            <a:pPr indent="0" lvl="0" marL="0" rtl="0" algn="l">
              <a:spcBef>
                <a:spcPts val="0"/>
              </a:spcBef>
              <a:spcAft>
                <a:spcPts val="0"/>
              </a:spcAft>
              <a:buNone/>
            </a:pPr>
            <a:r>
              <a:rPr lang="en"/>
              <a:t>Hinal Desai (202211035)</a:t>
            </a:r>
            <a:endParaRPr/>
          </a:p>
          <a:p>
            <a:pPr indent="0" lvl="0" marL="0" rtl="0" algn="l">
              <a:spcBef>
                <a:spcPts val="0"/>
              </a:spcBef>
              <a:spcAft>
                <a:spcPts val="0"/>
              </a:spcAft>
              <a:buNone/>
            </a:pPr>
            <a:r>
              <a:rPr lang="en"/>
              <a:t>Man Desai (202211040)</a:t>
            </a:r>
            <a:endParaRPr/>
          </a:p>
          <a:p>
            <a:pPr indent="0" lvl="0" marL="0" rtl="0" algn="l">
              <a:spcBef>
                <a:spcPts val="0"/>
              </a:spcBef>
              <a:spcAft>
                <a:spcPts val="0"/>
              </a:spcAft>
              <a:buNone/>
            </a:pPr>
            <a:r>
              <a:rPr lang="en"/>
              <a:t>Rutvik Prajapati (202211053)</a:t>
            </a:r>
            <a:endParaRPr/>
          </a:p>
        </p:txBody>
      </p:sp>
      <p:cxnSp>
        <p:nvCxnSpPr>
          <p:cNvPr id="451" name="Google Shape;451;p60"/>
          <p:cNvCxnSpPr/>
          <p:nvPr/>
        </p:nvCxnSpPr>
        <p:spPr>
          <a:xfrm>
            <a:off x="4887550" y="3711755"/>
            <a:ext cx="647100" cy="0"/>
          </a:xfrm>
          <a:prstGeom prst="straightConnector1">
            <a:avLst/>
          </a:prstGeom>
          <a:noFill/>
          <a:ln cap="flat" cmpd="sng" w="19050">
            <a:solidFill>
              <a:schemeClr val="lt1"/>
            </a:solidFill>
            <a:prstDash val="solid"/>
            <a:round/>
            <a:headEnd len="med" w="med" type="none"/>
            <a:tailEnd len="med" w="med" type="none"/>
          </a:ln>
        </p:spPr>
      </p:cxnSp>
      <p:sp>
        <p:nvSpPr>
          <p:cNvPr id="452" name="Google Shape;452;p60"/>
          <p:cNvSpPr txBox="1"/>
          <p:nvPr/>
        </p:nvSpPr>
        <p:spPr>
          <a:xfrm>
            <a:off x="4954800" y="1454450"/>
            <a:ext cx="213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Deep Neural NLP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9"/>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Cwi model</a:t>
            </a:r>
            <a:endParaRPr/>
          </a:p>
        </p:txBody>
      </p:sp>
      <p:sp>
        <p:nvSpPr>
          <p:cNvPr id="538" name="Google Shape;538;p69"/>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Complex word identification</a:t>
            </a:r>
            <a:r>
              <a:rPr lang="en"/>
              <a:t> is a subtask of lexical simplification. It identifies the difficult words or phrases in a text.</a:t>
            </a:r>
            <a:endParaRPr/>
          </a:p>
          <a:p>
            <a:pPr indent="-317500" lvl="0" marL="457200" rtl="0" algn="l">
              <a:spcBef>
                <a:spcPts val="1000"/>
              </a:spcBef>
              <a:spcAft>
                <a:spcPts val="0"/>
              </a:spcAft>
              <a:buSzPts val="1400"/>
              <a:buChar char="●"/>
            </a:pPr>
            <a:r>
              <a:rPr lang="en"/>
              <a:t>The dataset used for complex word identification is the </a:t>
            </a:r>
            <a:r>
              <a:rPr b="1" lang="en"/>
              <a:t>Complex Word Identification (CWI) Shared Task 2018 dataset. </a:t>
            </a:r>
            <a:r>
              <a:rPr lang="en"/>
              <a:t>It contains information about complex phrases annotated with some statistics.</a:t>
            </a:r>
            <a:endParaRPr/>
          </a:p>
          <a:p>
            <a:pPr indent="-317500" lvl="0" marL="457200" rtl="0" algn="l">
              <a:spcBef>
                <a:spcPts val="1000"/>
              </a:spcBef>
              <a:spcAft>
                <a:spcPts val="0"/>
              </a:spcAft>
              <a:buSzPts val="1400"/>
              <a:buChar char="●"/>
            </a:pPr>
            <a:r>
              <a:rPr lang="en"/>
              <a:t>Dataset consists of:</a:t>
            </a:r>
            <a:endParaRPr/>
          </a:p>
          <a:p>
            <a:pPr indent="-317500" lvl="1" marL="914400" rtl="0" algn="l">
              <a:spcBef>
                <a:spcPts val="1000"/>
              </a:spcBef>
              <a:spcAft>
                <a:spcPts val="0"/>
              </a:spcAft>
              <a:buSzPts val="1400"/>
              <a:buChar char="○"/>
            </a:pPr>
            <a:r>
              <a:rPr b="1" lang="en"/>
              <a:t>id:</a:t>
            </a:r>
            <a:r>
              <a:rPr lang="en"/>
              <a:t> unique identifier</a:t>
            </a:r>
            <a:endParaRPr/>
          </a:p>
          <a:p>
            <a:pPr indent="-317500" lvl="1" marL="914400" rtl="0" algn="l">
              <a:spcBef>
                <a:spcPts val="0"/>
              </a:spcBef>
              <a:spcAft>
                <a:spcPts val="0"/>
              </a:spcAft>
              <a:buSzPts val="1400"/>
              <a:buChar char="○"/>
            </a:pPr>
            <a:r>
              <a:rPr b="1" lang="en"/>
              <a:t>s</a:t>
            </a:r>
            <a:r>
              <a:rPr b="1" lang="en"/>
              <a:t>entence: </a:t>
            </a:r>
            <a:r>
              <a:rPr lang="en"/>
              <a:t>actual sentence where there exists complex phrase annotation.</a:t>
            </a:r>
            <a:endParaRPr/>
          </a:p>
          <a:p>
            <a:pPr indent="-317500" lvl="1" marL="914400" rtl="0" algn="l">
              <a:spcBef>
                <a:spcPts val="0"/>
              </a:spcBef>
              <a:spcAft>
                <a:spcPts val="0"/>
              </a:spcAft>
              <a:buSzPts val="1400"/>
              <a:buChar char="○"/>
            </a:pPr>
            <a:r>
              <a:rPr b="1" lang="en"/>
              <a:t>s</a:t>
            </a:r>
            <a:r>
              <a:rPr b="1" lang="en"/>
              <a:t>tart, end:</a:t>
            </a:r>
            <a:r>
              <a:rPr lang="en"/>
              <a:t> start and end offsets of complex phrase annotation</a:t>
            </a:r>
            <a:endParaRPr/>
          </a:p>
          <a:p>
            <a:pPr indent="-317500" lvl="1" marL="914400" rtl="0" algn="l">
              <a:spcBef>
                <a:spcPts val="0"/>
              </a:spcBef>
              <a:spcAft>
                <a:spcPts val="0"/>
              </a:spcAft>
              <a:buSzPts val="1400"/>
              <a:buChar char="○"/>
            </a:pPr>
            <a:r>
              <a:rPr b="1" lang="en"/>
              <a:t>t</a:t>
            </a:r>
            <a:r>
              <a:rPr b="1" lang="en"/>
              <a:t>arget:</a:t>
            </a:r>
            <a:r>
              <a:rPr lang="en"/>
              <a:t> actual complex phrase annotation.</a:t>
            </a:r>
            <a:endParaRPr/>
          </a:p>
          <a:p>
            <a:pPr indent="-317500" lvl="1" marL="914400" rtl="0" algn="l">
              <a:spcBef>
                <a:spcPts val="0"/>
              </a:spcBef>
              <a:spcAft>
                <a:spcPts val="0"/>
              </a:spcAft>
              <a:buSzPts val="1400"/>
              <a:buChar char="○"/>
            </a:pPr>
            <a:r>
              <a:rPr b="1" lang="en"/>
              <a:t>n</a:t>
            </a:r>
            <a:r>
              <a:rPr b="1" lang="en"/>
              <a:t>at, non_nat, nat_marked: </a:t>
            </a:r>
            <a:r>
              <a:rPr lang="en"/>
              <a:t>number of native annotators, non-native annotators and total number of annotators who marked this complex phrase.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0"/>
          <p:cNvSpPr txBox="1"/>
          <p:nvPr>
            <p:ph idx="1" type="body"/>
          </p:nvPr>
        </p:nvSpPr>
        <p:spPr>
          <a:xfrm>
            <a:off x="6221125" y="1424175"/>
            <a:ext cx="27804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 categorical_crossentropy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Optimizer = adam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Metric = accuracy</a:t>
            </a:r>
            <a:endParaRPr/>
          </a:p>
        </p:txBody>
      </p:sp>
      <p:sp>
        <p:nvSpPr>
          <p:cNvPr id="544" name="Google Shape;544;p70"/>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Cwi model architecture</a:t>
            </a:r>
            <a:endParaRPr/>
          </a:p>
        </p:txBody>
      </p:sp>
      <p:pic>
        <p:nvPicPr>
          <p:cNvPr id="545" name="Google Shape;545;p70"/>
          <p:cNvPicPr preferRelativeResize="0"/>
          <p:nvPr/>
        </p:nvPicPr>
        <p:blipFill>
          <a:blip r:embed="rId3">
            <a:alphaModFix/>
          </a:blip>
          <a:stretch>
            <a:fillRect/>
          </a:stretch>
        </p:blipFill>
        <p:spPr>
          <a:xfrm>
            <a:off x="713226" y="1283613"/>
            <a:ext cx="5228776" cy="35408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1"/>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Input layer:</a:t>
            </a:r>
            <a:r>
              <a:rPr lang="en"/>
              <a:t> used to feed the data into the neural network. Input is a sequence of words.</a:t>
            </a:r>
            <a:endParaRPr/>
          </a:p>
          <a:p>
            <a:pPr indent="-317500" lvl="0" marL="457200" rtl="0" algn="l">
              <a:spcBef>
                <a:spcPts val="1000"/>
              </a:spcBef>
              <a:spcAft>
                <a:spcPts val="0"/>
              </a:spcAft>
              <a:buSzPts val="1400"/>
              <a:buChar char="●"/>
            </a:pPr>
            <a:r>
              <a:rPr b="1" lang="en"/>
              <a:t>Embedding layer:</a:t>
            </a:r>
            <a:r>
              <a:rPr lang="en"/>
              <a:t> used to convert words or tokens into dense vectors of fixed size. This step helps model </a:t>
            </a:r>
            <a:r>
              <a:rPr lang="en"/>
              <a:t>capture semantic relationships between words and enables it to understand contextual meaning.</a:t>
            </a:r>
            <a:endParaRPr/>
          </a:p>
          <a:p>
            <a:pPr indent="-317500" lvl="0" marL="457200" rtl="0" algn="l">
              <a:spcBef>
                <a:spcPts val="1000"/>
              </a:spcBef>
              <a:spcAft>
                <a:spcPts val="0"/>
              </a:spcAft>
              <a:buSzPts val="1400"/>
              <a:buChar char="●"/>
            </a:pPr>
            <a:r>
              <a:rPr b="1" lang="en"/>
              <a:t>Dropout layer:</a:t>
            </a:r>
            <a:r>
              <a:rPr lang="en"/>
              <a:t> used for regularization to prevent overfitting.</a:t>
            </a:r>
            <a:endParaRPr/>
          </a:p>
          <a:p>
            <a:pPr indent="-317500" lvl="0" marL="457200" rtl="0" algn="l">
              <a:spcBef>
                <a:spcPts val="1000"/>
              </a:spcBef>
              <a:spcAft>
                <a:spcPts val="0"/>
              </a:spcAft>
              <a:buSzPts val="1400"/>
              <a:buChar char="●"/>
            </a:pPr>
            <a:r>
              <a:rPr b="1" lang="en"/>
              <a:t>Bidirectional layer:</a:t>
            </a:r>
            <a:r>
              <a:rPr lang="en"/>
              <a:t> processes the input sequence in both forward and backward directions, allowing the model to capture both past and future context.</a:t>
            </a:r>
            <a:endParaRPr/>
          </a:p>
          <a:p>
            <a:pPr indent="-317500" lvl="0" marL="457200" rtl="0" algn="l">
              <a:spcBef>
                <a:spcPts val="1000"/>
              </a:spcBef>
              <a:spcAft>
                <a:spcPts val="1000"/>
              </a:spcAft>
              <a:buSzPts val="1400"/>
              <a:buChar char="●"/>
            </a:pPr>
            <a:r>
              <a:rPr b="1" lang="en"/>
              <a:t>Time distributed layer:</a:t>
            </a:r>
            <a:r>
              <a:rPr lang="en"/>
              <a:t> often used in sequence labelling tasks. It allows the model to apply the same set of parameters to every time step in the sequence independently. It helps the model make predictions for each word in the sequence. </a:t>
            </a:r>
            <a:endParaRPr/>
          </a:p>
        </p:txBody>
      </p:sp>
      <p:sp>
        <p:nvSpPr>
          <p:cNvPr id="551" name="Google Shape;551;p71"/>
          <p:cNvSpPr txBox="1"/>
          <p:nvPr>
            <p:ph type="title"/>
          </p:nvPr>
        </p:nvSpPr>
        <p:spPr>
          <a:xfrm>
            <a:off x="713225" y="530575"/>
            <a:ext cx="70497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behind 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2"/>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Using BERT masked language model to get the possible candidates</a:t>
            </a:r>
            <a:endParaRPr/>
          </a:p>
          <a:p>
            <a:pPr indent="-317500" lvl="0" marL="457200" rtl="0" algn="l">
              <a:spcBef>
                <a:spcPts val="1000"/>
              </a:spcBef>
              <a:spcAft>
                <a:spcPts val="0"/>
              </a:spcAft>
              <a:buSzPts val="1400"/>
              <a:buChar char="●"/>
            </a:pPr>
            <a:r>
              <a:rPr lang="en"/>
              <a:t>Computing the zipf frequency values of each candidates to rank and select the simplest one.</a:t>
            </a:r>
            <a:endParaRPr/>
          </a:p>
          <a:p>
            <a:pPr indent="-317500" lvl="0" marL="457200" rtl="0" algn="l">
              <a:spcBef>
                <a:spcPts val="1000"/>
              </a:spcBef>
              <a:spcAft>
                <a:spcPts val="0"/>
              </a:spcAft>
              <a:buSzPts val="1400"/>
              <a:buChar char="●"/>
            </a:pPr>
            <a:r>
              <a:rPr b="1" lang="en"/>
              <a:t>Zipf’s Law: </a:t>
            </a:r>
            <a:r>
              <a:rPr lang="en"/>
              <a:t>It is an empirical law that describes the statistical distribution of word frequencies in natural language. It suggests that the frequency of a word is inversely proportional to its rank.</a:t>
            </a:r>
            <a:endParaRPr/>
          </a:p>
          <a:p>
            <a:pPr indent="-317500" lvl="0" marL="457200" rtl="0" algn="l">
              <a:spcBef>
                <a:spcPts val="1000"/>
              </a:spcBef>
              <a:spcAft>
                <a:spcPts val="1000"/>
              </a:spcAft>
              <a:buSzPts val="1400"/>
              <a:buChar char="●"/>
            </a:pPr>
            <a:r>
              <a:rPr lang="en"/>
              <a:t>We used the zipf_frequency function from wordfreq library to calculate the zipf_frequency.</a:t>
            </a:r>
            <a:endParaRPr/>
          </a:p>
        </p:txBody>
      </p:sp>
      <p:sp>
        <p:nvSpPr>
          <p:cNvPr id="557" name="Google Shape;557;p72"/>
          <p:cNvSpPr txBox="1"/>
          <p:nvPr>
            <p:ph type="title"/>
          </p:nvPr>
        </p:nvSpPr>
        <p:spPr>
          <a:xfrm>
            <a:off x="713225" y="530575"/>
            <a:ext cx="70497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3"/>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model</a:t>
            </a:r>
            <a:endParaRPr/>
          </a:p>
        </p:txBody>
      </p:sp>
      <p:sp>
        <p:nvSpPr>
          <p:cNvPr id="563" name="Google Shape;563;p73"/>
          <p:cNvSpPr txBox="1"/>
          <p:nvPr/>
        </p:nvSpPr>
        <p:spPr>
          <a:xfrm>
            <a:off x="1011025" y="4507475"/>
            <a:ext cx="687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idact Gothic"/>
                <a:ea typeface="Didact Gothic"/>
                <a:cs typeface="Didact Gothic"/>
                <a:sym typeface="Didact Gothic"/>
              </a:rPr>
              <a:t>Image source: </a:t>
            </a:r>
            <a:r>
              <a:rPr lang="en" sz="1000">
                <a:latin typeface="Didact Gothic"/>
                <a:ea typeface="Didact Gothic"/>
                <a:cs typeface="Didact Gothic"/>
                <a:sym typeface="Didact Gothic"/>
              </a:rPr>
              <a:t>https://medium.com/@armandj.olivares/how-to-use-bert-for-lexical-simplification-6edbf5a4d15e</a:t>
            </a:r>
            <a:endParaRPr sz="1000">
              <a:latin typeface="Didact Gothic"/>
              <a:ea typeface="Didact Gothic"/>
              <a:cs typeface="Didact Gothic"/>
              <a:sym typeface="Didact Gothic"/>
            </a:endParaRPr>
          </a:p>
        </p:txBody>
      </p:sp>
      <p:pic>
        <p:nvPicPr>
          <p:cNvPr id="564" name="Google Shape;564;p73"/>
          <p:cNvPicPr preferRelativeResize="0"/>
          <p:nvPr/>
        </p:nvPicPr>
        <p:blipFill>
          <a:blip r:embed="rId3">
            <a:alphaModFix/>
          </a:blip>
          <a:stretch>
            <a:fillRect/>
          </a:stretch>
        </p:blipFill>
        <p:spPr>
          <a:xfrm>
            <a:off x="913375" y="1904700"/>
            <a:ext cx="5029750" cy="253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4"/>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74"/>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571" name="Google Shape;571;p74"/>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5"/>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graphicFrame>
        <p:nvGraphicFramePr>
          <p:cNvPr id="577" name="Google Shape;577;p75"/>
          <p:cNvGraphicFramePr/>
          <p:nvPr/>
        </p:nvGraphicFramePr>
        <p:xfrm>
          <a:off x="952500" y="1390650"/>
          <a:ext cx="3000000" cy="3000000"/>
        </p:xfrm>
        <a:graphic>
          <a:graphicData uri="http://schemas.openxmlformats.org/drawingml/2006/table">
            <a:tbl>
              <a:tblPr>
                <a:noFill/>
                <a:tableStyleId>{BF2EAA36-799E-4B6E-8ACC-7F8E55EE9C15}</a:tableStyleId>
              </a:tblPr>
              <a:tblGrid>
                <a:gridCol w="6573825"/>
              </a:tblGrid>
              <a:tr h="1641800">
                <a:tc>
                  <a:txBody>
                    <a:bodyPr/>
                    <a:lstStyle/>
                    <a:p>
                      <a:pPr indent="0" lvl="0" marL="0" marR="50800" rtl="0" algn="l">
                        <a:spcBef>
                          <a:spcPts val="0"/>
                        </a:spcBef>
                        <a:spcAft>
                          <a:spcPts val="0"/>
                        </a:spcAft>
                        <a:buNone/>
                      </a:pPr>
                      <a:r>
                        <a:rPr b="1" lang="en">
                          <a:solidFill>
                            <a:schemeClr val="dk1"/>
                          </a:solidFill>
                          <a:latin typeface="Didact Gothic"/>
                          <a:ea typeface="Didact Gothic"/>
                          <a:cs typeface="Didact Gothic"/>
                          <a:sym typeface="Didact Gothic"/>
                        </a:rPr>
                        <a:t>Original text:</a:t>
                      </a:r>
                      <a:r>
                        <a:rPr lang="en">
                          <a:solidFill>
                            <a:schemeClr val="dk1"/>
                          </a:solidFill>
                          <a:latin typeface="Didact Gothic"/>
                          <a:ea typeface="Didact Gothic"/>
                          <a:cs typeface="Didact Gothic"/>
                          <a:sym typeface="Didact Gothic"/>
                        </a:rPr>
                        <a:t> “Event-Triggered Adaptive Output Feedback Control for Stochastic Nonlinear Systems With Time-Varying Full-State </a:t>
                      </a:r>
                      <a:r>
                        <a:rPr lang="en" u="sng">
                          <a:solidFill>
                            <a:schemeClr val="dk1"/>
                          </a:solidFill>
                          <a:latin typeface="Didact Gothic"/>
                          <a:ea typeface="Didact Gothic"/>
                          <a:cs typeface="Didact Gothic"/>
                          <a:sym typeface="Didact Gothic"/>
                        </a:rPr>
                        <a:t>Constraints</a:t>
                      </a:r>
                      <a:r>
                        <a:rPr lang="en">
                          <a:solidFill>
                            <a:schemeClr val="dk1"/>
                          </a:solidFill>
                          <a:latin typeface="Didact Gothic"/>
                          <a:ea typeface="Didact Gothic"/>
                          <a:cs typeface="Didact Gothic"/>
                          <a:sym typeface="Didact Gothic"/>
                        </a:rPr>
                        <a:t>”</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0"/>
                        </a:spcAft>
                        <a:buNone/>
                      </a:pPr>
                      <a:r>
                        <a:rPr b="1" lang="en">
                          <a:solidFill>
                            <a:schemeClr val="dk1"/>
                          </a:solidFill>
                          <a:latin typeface="Didact Gothic"/>
                          <a:ea typeface="Didact Gothic"/>
                          <a:cs typeface="Didact Gothic"/>
                          <a:sym typeface="Didact Gothic"/>
                        </a:rPr>
                        <a:t>Simplified text: </a:t>
                      </a:r>
                      <a:r>
                        <a:rPr lang="en">
                          <a:solidFill>
                            <a:schemeClr val="dk1"/>
                          </a:solidFill>
                          <a:latin typeface="Didact Gothic"/>
                          <a:ea typeface="Didact Gothic"/>
                          <a:cs typeface="Didact Gothic"/>
                          <a:sym typeface="Didact Gothic"/>
                        </a:rPr>
                        <a:t>“Event-Triggered Adaptive Output Feedback system for Stochastic complex Systems With Time-Varying Full-State </a:t>
                      </a:r>
                      <a:r>
                        <a:rPr lang="en" u="sng">
                          <a:solidFill>
                            <a:schemeClr val="dk1"/>
                          </a:solidFill>
                          <a:latin typeface="Didact Gothic"/>
                          <a:ea typeface="Didact Gothic"/>
                          <a:cs typeface="Didact Gothic"/>
                          <a:sym typeface="Didact Gothic"/>
                        </a:rPr>
                        <a:t>problems</a:t>
                      </a:r>
                      <a:r>
                        <a:rPr lang="en">
                          <a:solidFill>
                            <a:schemeClr val="dk1"/>
                          </a:solidFill>
                          <a:latin typeface="Didact Gothic"/>
                          <a:ea typeface="Didact Gothic"/>
                          <a:cs typeface="Didact Gothic"/>
                          <a:sym typeface="Didact Gothic"/>
                        </a:rPr>
                        <a:t>”</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1000"/>
                        </a:spcAft>
                        <a:buNone/>
                      </a:pPr>
                      <a:r>
                        <a:rPr b="1" lang="en">
                          <a:solidFill>
                            <a:schemeClr val="dk1"/>
                          </a:solidFill>
                          <a:latin typeface="Didact Gothic"/>
                          <a:ea typeface="Didact Gothic"/>
                          <a:cs typeface="Didact Gothic"/>
                          <a:sym typeface="Didact Gothic"/>
                        </a:rPr>
                        <a:t>sentence_bleu score:</a:t>
                      </a:r>
                      <a:r>
                        <a:rPr lang="en">
                          <a:solidFill>
                            <a:schemeClr val="dk1"/>
                          </a:solidFill>
                          <a:latin typeface="Didact Gothic"/>
                          <a:ea typeface="Didact Gothic"/>
                          <a:cs typeface="Didact Gothic"/>
                          <a:sym typeface="Didact Gothic"/>
                        </a:rPr>
                        <a:t> 0.42502</a:t>
                      </a:r>
                      <a:endParaRPr/>
                    </a:p>
                  </a:txBody>
                  <a:tcPr marT="91425" marB="91425" marR="91425" marL="91425"/>
                </a:tc>
              </a:tr>
              <a:tr h="381000">
                <a:tc>
                  <a:txBody>
                    <a:bodyPr/>
                    <a:lstStyle/>
                    <a:p>
                      <a:pPr indent="0" lvl="0" marL="0" marR="50800" rtl="0" algn="l">
                        <a:spcBef>
                          <a:spcPts val="0"/>
                        </a:spcBef>
                        <a:spcAft>
                          <a:spcPts val="0"/>
                        </a:spcAft>
                        <a:buNone/>
                      </a:pPr>
                      <a:r>
                        <a:rPr b="1" lang="en">
                          <a:solidFill>
                            <a:schemeClr val="dk1"/>
                          </a:solidFill>
                          <a:latin typeface="Didact Gothic"/>
                          <a:ea typeface="Didact Gothic"/>
                          <a:cs typeface="Didact Gothic"/>
                          <a:sym typeface="Didact Gothic"/>
                        </a:rPr>
                        <a:t>Original text:</a:t>
                      </a:r>
                      <a:r>
                        <a:rPr lang="en">
                          <a:solidFill>
                            <a:schemeClr val="dk1"/>
                          </a:solidFill>
                          <a:latin typeface="Didact Gothic"/>
                          <a:ea typeface="Didact Gothic"/>
                          <a:cs typeface="Didact Gothic"/>
                          <a:sym typeface="Didact Gothic"/>
                        </a:rPr>
                        <a:t> “The developed </a:t>
                      </a:r>
                      <a:r>
                        <a:rPr lang="en" u="sng">
                          <a:solidFill>
                            <a:schemeClr val="dk1"/>
                          </a:solidFill>
                          <a:latin typeface="Didact Gothic"/>
                          <a:ea typeface="Didact Gothic"/>
                          <a:cs typeface="Didact Gothic"/>
                          <a:sym typeface="Didact Gothic"/>
                        </a:rPr>
                        <a:t>algorithm</a:t>
                      </a:r>
                      <a:r>
                        <a:rPr lang="en">
                          <a:solidFill>
                            <a:schemeClr val="dk1"/>
                          </a:solidFill>
                          <a:latin typeface="Didact Gothic"/>
                          <a:ea typeface="Didact Gothic"/>
                          <a:cs typeface="Didact Gothic"/>
                          <a:sym typeface="Didact Gothic"/>
                        </a:rPr>
                        <a:t> allows the finding of solutions for a wide </a:t>
                      </a:r>
                      <a:r>
                        <a:rPr lang="en" u="sng">
                          <a:solidFill>
                            <a:schemeClr val="dk1"/>
                          </a:solidFill>
                          <a:latin typeface="Didact Gothic"/>
                          <a:ea typeface="Didact Gothic"/>
                          <a:cs typeface="Didact Gothic"/>
                          <a:sym typeface="Didact Gothic"/>
                        </a:rPr>
                        <a:t>range </a:t>
                      </a:r>
                      <a:r>
                        <a:rPr lang="en">
                          <a:solidFill>
                            <a:schemeClr val="dk1"/>
                          </a:solidFill>
                          <a:latin typeface="Didact Gothic"/>
                          <a:ea typeface="Didact Gothic"/>
                          <a:cs typeface="Didact Gothic"/>
                          <a:sym typeface="Didact Gothic"/>
                        </a:rPr>
                        <a:t>of robots by using a </a:t>
                      </a:r>
                      <a:r>
                        <a:rPr lang="en" u="sng">
                          <a:solidFill>
                            <a:schemeClr val="dk1"/>
                          </a:solidFill>
                          <a:latin typeface="Didact Gothic"/>
                          <a:ea typeface="Didact Gothic"/>
                          <a:cs typeface="Didact Gothic"/>
                          <a:sym typeface="Didact Gothic"/>
                        </a:rPr>
                        <a:t>geometric</a:t>
                      </a:r>
                      <a:r>
                        <a:rPr lang="en">
                          <a:solidFill>
                            <a:schemeClr val="dk1"/>
                          </a:solidFill>
                          <a:latin typeface="Didact Gothic"/>
                          <a:ea typeface="Didact Gothic"/>
                          <a:cs typeface="Didact Gothic"/>
                          <a:sym typeface="Didact Gothic"/>
                        </a:rPr>
                        <a:t> approach, representing points in a polar coordinate system”</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0"/>
                        </a:spcAft>
                        <a:buNone/>
                      </a:pPr>
                      <a:r>
                        <a:rPr b="1" lang="en">
                          <a:solidFill>
                            <a:schemeClr val="dk1"/>
                          </a:solidFill>
                          <a:latin typeface="Didact Gothic"/>
                          <a:ea typeface="Didact Gothic"/>
                          <a:cs typeface="Didact Gothic"/>
                          <a:sym typeface="Didact Gothic"/>
                        </a:rPr>
                        <a:t>Simplified text:</a:t>
                      </a:r>
                      <a:r>
                        <a:rPr lang="en">
                          <a:solidFill>
                            <a:schemeClr val="dk1"/>
                          </a:solidFill>
                          <a:latin typeface="Didact Gothic"/>
                          <a:ea typeface="Didact Gothic"/>
                          <a:cs typeface="Didact Gothic"/>
                          <a:sym typeface="Didact Gothic"/>
                        </a:rPr>
                        <a:t> “The developed </a:t>
                      </a:r>
                      <a:r>
                        <a:rPr lang="en" u="sng">
                          <a:solidFill>
                            <a:schemeClr val="dk1"/>
                          </a:solidFill>
                          <a:latin typeface="Didact Gothic"/>
                          <a:ea typeface="Didact Gothic"/>
                          <a:cs typeface="Didact Gothic"/>
                          <a:sym typeface="Didact Gothic"/>
                        </a:rPr>
                        <a:t>system</a:t>
                      </a:r>
                      <a:r>
                        <a:rPr lang="en">
                          <a:solidFill>
                            <a:schemeClr val="dk1"/>
                          </a:solidFill>
                          <a:latin typeface="Didact Gothic"/>
                          <a:ea typeface="Didact Gothic"/>
                          <a:cs typeface="Didact Gothic"/>
                          <a:sym typeface="Didact Gothic"/>
                        </a:rPr>
                        <a:t> allowed the finding of solutions for a wide </a:t>
                      </a:r>
                      <a:r>
                        <a:rPr lang="en" u="sng">
                          <a:solidFill>
                            <a:schemeClr val="dk1"/>
                          </a:solidFill>
                          <a:latin typeface="Didact Gothic"/>
                          <a:ea typeface="Didact Gothic"/>
                          <a:cs typeface="Didact Gothic"/>
                          <a:sym typeface="Didact Gothic"/>
                        </a:rPr>
                        <a:t>family</a:t>
                      </a:r>
                      <a:r>
                        <a:rPr lang="en">
                          <a:solidFill>
                            <a:schemeClr val="dk1"/>
                          </a:solidFill>
                          <a:latin typeface="Didact Gothic"/>
                          <a:ea typeface="Didact Gothic"/>
                          <a:cs typeface="Didact Gothic"/>
                          <a:sym typeface="Didact Gothic"/>
                        </a:rPr>
                        <a:t> of problems by using a </a:t>
                      </a:r>
                      <a:r>
                        <a:rPr lang="en" u="sng">
                          <a:solidFill>
                            <a:schemeClr val="dk1"/>
                          </a:solidFill>
                          <a:latin typeface="Didact Gothic"/>
                          <a:ea typeface="Didact Gothic"/>
                          <a:cs typeface="Didact Gothic"/>
                          <a:sym typeface="Didact Gothic"/>
                        </a:rPr>
                        <a:t>linear</a:t>
                      </a:r>
                      <a:r>
                        <a:rPr lang="en">
                          <a:solidFill>
                            <a:schemeClr val="dk1"/>
                          </a:solidFill>
                          <a:latin typeface="Didact Gothic"/>
                          <a:ea typeface="Didact Gothic"/>
                          <a:cs typeface="Didact Gothic"/>
                          <a:sym typeface="Didact Gothic"/>
                        </a:rPr>
                        <a:t> approach, representing points in a polar coordinate system ”</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1000"/>
                        </a:spcAft>
                        <a:buNone/>
                      </a:pPr>
                      <a:r>
                        <a:rPr b="1" lang="en">
                          <a:solidFill>
                            <a:schemeClr val="dk1"/>
                          </a:solidFill>
                          <a:latin typeface="Didact Gothic"/>
                          <a:ea typeface="Didact Gothic"/>
                          <a:cs typeface="Didact Gothic"/>
                          <a:sym typeface="Didact Gothic"/>
                        </a:rPr>
                        <a:t>sentence_bleu score:</a:t>
                      </a:r>
                      <a:r>
                        <a:rPr lang="en">
                          <a:solidFill>
                            <a:schemeClr val="dk1"/>
                          </a:solidFill>
                          <a:latin typeface="Didact Gothic"/>
                          <a:ea typeface="Didact Gothic"/>
                          <a:cs typeface="Didact Gothic"/>
                          <a:sym typeface="Didact Gothic"/>
                        </a:rPr>
                        <a:t> 0.58288</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6"/>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583" name="Google Shape;583;p76" title="datasquad_project_demo.mp4">
            <a:hlinkClick r:id="rId3"/>
          </p:cNvPr>
          <p:cNvPicPr preferRelativeResize="0"/>
          <p:nvPr/>
        </p:nvPicPr>
        <p:blipFill>
          <a:blip r:embed="rId4">
            <a:alphaModFix/>
          </a:blip>
          <a:stretch>
            <a:fillRect/>
          </a:stretch>
        </p:blipFill>
        <p:spPr>
          <a:xfrm>
            <a:off x="912875" y="1364125"/>
            <a:ext cx="7311605" cy="339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7"/>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Qiang, J., Li, Y., Zhu, Y., Yuan, Y. and Wu, X., 2020. LSBert: a simple framework for lexical simplification. arXiv preprint arXiv:2006.14939.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Kriz, R., Miltsakaki, E., Apidianaki, M. and Callison-Burch, C., 2018, June. Simplification using paraphrases and context-based lexical substitution. In Proceedings of the 2018 Conference of the North American Chapter of the Association for Computational Linguistics: Human Language Technologies, Volume 1 (Long Papers) (pp. 207-217).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Yimam, S.M., Biemann, C., Malmasi, S., Paetzold, G.H., Specia, L., Štajner, S., Tack, A. and Zampieri, M., 2018. A report on the complex word identification shared task 2018. arXiv preprint arXiv:1804.09132.</a:t>
            </a:r>
            <a:endParaRPr/>
          </a:p>
        </p:txBody>
      </p:sp>
      <p:sp>
        <p:nvSpPr>
          <p:cNvPr id="589" name="Google Shape;589;p77"/>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8"/>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95" name="Google Shape;595;p78"/>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596" name="Google Shape;596;p78"/>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1"/>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58" name="Google Shape;458;p61"/>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59" name="Google Shape;459;p61"/>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460" name="Google Shape;460;p61"/>
          <p:cNvCxnSpPr/>
          <p:nvPr/>
        </p:nvCxnSpPr>
        <p:spPr>
          <a:xfrm>
            <a:off x="4248450" y="3203346"/>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a:t>
            </a:r>
            <a:endParaRPr/>
          </a:p>
        </p:txBody>
      </p:sp>
      <p:sp>
        <p:nvSpPr>
          <p:cNvPr id="466" name="Google Shape;466;p62"/>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Simplification</a:t>
            </a:r>
            <a:r>
              <a:rPr lang="en"/>
              <a:t> means modifying the content and structure of the text so as to make it easier to understand and read, but keeping the main idea and original meaning intact. </a:t>
            </a:r>
            <a:endParaRPr/>
          </a:p>
          <a:p>
            <a:pPr indent="-317500" lvl="0" marL="457200" rtl="0" algn="l">
              <a:spcBef>
                <a:spcPts val="1000"/>
              </a:spcBef>
              <a:spcAft>
                <a:spcPts val="1000"/>
              </a:spcAft>
              <a:buSzPts val="1400"/>
              <a:buChar char="●"/>
            </a:pPr>
            <a:r>
              <a:rPr lang="en"/>
              <a:t>It involves rephrasing the complex sentences into simpler sentences while retaining the original meaning.</a:t>
            </a:r>
            <a:endParaRPr/>
          </a:p>
        </p:txBody>
      </p:sp>
      <p:pic>
        <p:nvPicPr>
          <p:cNvPr id="467" name="Google Shape;467;p62"/>
          <p:cNvPicPr preferRelativeResize="0"/>
          <p:nvPr/>
        </p:nvPicPr>
        <p:blipFill>
          <a:blip r:embed="rId3">
            <a:alphaModFix/>
          </a:blip>
          <a:stretch>
            <a:fillRect/>
          </a:stretch>
        </p:blipFill>
        <p:spPr>
          <a:xfrm>
            <a:off x="3213400" y="2755900"/>
            <a:ext cx="2502250" cy="241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63"/>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formulation</a:t>
            </a:r>
            <a:endParaRPr/>
          </a:p>
        </p:txBody>
      </p:sp>
      <p:sp>
        <p:nvSpPr>
          <p:cNvPr id="474" name="Google Shape;474;p63"/>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480" name="Google Shape;480;p6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Given a research paper as an input, we aim to produce a simplified version of that research paper with a simpler vocabulary while preserving the main ideas in the original sentence.</a:t>
            </a:r>
            <a:endParaRPr/>
          </a:p>
          <a:p>
            <a:pPr indent="-317500" lvl="0" marL="457200" rtl="0" algn="l">
              <a:spcBef>
                <a:spcPts val="1000"/>
              </a:spcBef>
              <a:spcAft>
                <a:spcPts val="0"/>
              </a:spcAft>
              <a:buSzPts val="1400"/>
              <a:buChar char="●"/>
            </a:pPr>
            <a:r>
              <a:rPr lang="en"/>
              <a:t>Our focus is on </a:t>
            </a:r>
            <a:r>
              <a:rPr b="1" lang="en"/>
              <a:t>lexical simplification.</a:t>
            </a:r>
            <a:endParaRPr b="1"/>
          </a:p>
          <a:p>
            <a:pPr indent="-317500" lvl="0" marL="457200" rtl="0" algn="l">
              <a:spcBef>
                <a:spcPts val="1000"/>
              </a:spcBef>
              <a:spcAft>
                <a:spcPts val="0"/>
              </a:spcAft>
              <a:buSzPts val="1400"/>
              <a:buChar char="●"/>
            </a:pPr>
            <a:r>
              <a:rPr lang="en"/>
              <a:t>Lexical simplification refers to replacing the complex words with simpler synonyms without changing the grammatical meaning of the text.</a:t>
            </a:r>
            <a:endParaRPr/>
          </a:p>
          <a:p>
            <a:pPr indent="-317500" lvl="0" marL="457200" rtl="0" algn="l">
              <a:spcBef>
                <a:spcPts val="1000"/>
              </a:spcBef>
              <a:spcAft>
                <a:spcPts val="0"/>
              </a:spcAft>
              <a:buSzPts val="1400"/>
              <a:buChar char="●"/>
            </a:pPr>
            <a:r>
              <a:rPr b="1" lang="en"/>
              <a:t>Input:</a:t>
            </a:r>
            <a:r>
              <a:rPr lang="en"/>
              <a:t> Research paper in natural language text format.</a:t>
            </a:r>
            <a:endParaRPr/>
          </a:p>
          <a:p>
            <a:pPr indent="-317500" lvl="0" marL="457200" rtl="0" algn="l">
              <a:spcBef>
                <a:spcPts val="1000"/>
              </a:spcBef>
              <a:spcAft>
                <a:spcPts val="0"/>
              </a:spcAft>
              <a:buSzPts val="1400"/>
              <a:buChar char="●"/>
            </a:pPr>
            <a:r>
              <a:rPr b="1" lang="en"/>
              <a:t>Output:</a:t>
            </a:r>
            <a:r>
              <a:rPr lang="en"/>
              <a:t> Simplified version of input text, with complex sentences rephrased.</a:t>
            </a:r>
            <a:endParaRPr/>
          </a:p>
          <a:p>
            <a:pPr indent="0" lvl="0" marL="0" rtl="0" algn="l">
              <a:spcBef>
                <a:spcPts val="100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65"/>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487" name="Google Shape;487;p65"/>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6"/>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493" name="Google Shape;493;p66"/>
          <p:cNvGrpSpPr/>
          <p:nvPr/>
        </p:nvGrpSpPr>
        <p:grpSpPr>
          <a:xfrm>
            <a:off x="796130" y="3618228"/>
            <a:ext cx="7551733" cy="990347"/>
            <a:chOff x="1593000" y="2322568"/>
            <a:chExt cx="5957975" cy="643500"/>
          </a:xfrm>
        </p:grpSpPr>
        <p:sp>
          <p:nvSpPr>
            <p:cNvPr id="494" name="Google Shape;494;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5" name="Google Shape;495;p6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6" name="Google Shape;496;p6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7" name="Google Shape;497;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FFFF"/>
                  </a:solidFill>
                  <a:latin typeface="Didact Gothic"/>
                  <a:ea typeface="Didact Gothic"/>
                  <a:cs typeface="Didact Gothic"/>
                  <a:sym typeface="Didact Gothic"/>
                </a:rPr>
                <a:t>Selecting the best candidates</a:t>
              </a:r>
              <a:endParaRPr b="1" sz="1300">
                <a:solidFill>
                  <a:srgbClr val="FFFFFF"/>
                </a:solidFill>
                <a:latin typeface="Didact Gothic"/>
                <a:ea typeface="Didact Gothic"/>
                <a:cs typeface="Didact Gothic"/>
                <a:sym typeface="Didact Gothic"/>
              </a:endParaRPr>
            </a:p>
          </p:txBody>
        </p:sp>
        <p:sp>
          <p:nvSpPr>
            <p:cNvPr id="498" name="Google Shape;498;p6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9" name="Google Shape;499;p6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Didact Gothic"/>
                  <a:ea typeface="Didact Gothic"/>
                  <a:cs typeface="Didact Gothic"/>
                  <a:sym typeface="Didact Gothic"/>
                </a:rPr>
                <a:t>03</a:t>
              </a:r>
              <a:endParaRPr sz="2600">
                <a:solidFill>
                  <a:srgbClr val="FFFFFF"/>
                </a:solidFill>
                <a:latin typeface="Didact Gothic"/>
                <a:ea typeface="Didact Gothic"/>
                <a:cs typeface="Didact Gothic"/>
                <a:sym typeface="Didact Gothic"/>
              </a:endParaRPr>
            </a:p>
          </p:txBody>
        </p:sp>
        <p:sp>
          <p:nvSpPr>
            <p:cNvPr id="500" name="Google Shape;500;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3D3D3D"/>
                  </a:solidFill>
                  <a:latin typeface="Didact Gothic"/>
                  <a:ea typeface="Didact Gothic"/>
                  <a:cs typeface="Didact Gothic"/>
                  <a:sym typeface="Didact Gothic"/>
                </a:rPr>
                <a:t>Selecting the best substitutes based on zipf values.</a:t>
              </a:r>
              <a:endParaRPr sz="1300">
                <a:solidFill>
                  <a:srgbClr val="3D3D3D"/>
                </a:solidFill>
                <a:latin typeface="Didact Gothic"/>
                <a:ea typeface="Didact Gothic"/>
                <a:cs typeface="Didact Gothic"/>
                <a:sym typeface="Didact Gothic"/>
              </a:endParaRPr>
            </a:p>
          </p:txBody>
        </p:sp>
      </p:grpSp>
      <p:grpSp>
        <p:nvGrpSpPr>
          <p:cNvPr id="501" name="Google Shape;501;p66"/>
          <p:cNvGrpSpPr/>
          <p:nvPr/>
        </p:nvGrpSpPr>
        <p:grpSpPr>
          <a:xfrm>
            <a:off x="796130" y="2610046"/>
            <a:ext cx="7551733" cy="990347"/>
            <a:chOff x="1593000" y="2322568"/>
            <a:chExt cx="5957975" cy="643500"/>
          </a:xfrm>
        </p:grpSpPr>
        <p:sp>
          <p:nvSpPr>
            <p:cNvPr id="502" name="Google Shape;502;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3" name="Google Shape;503;p6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4" name="Google Shape;504;p6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5" name="Google Shape;505;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FFFF"/>
                  </a:solidFill>
                  <a:latin typeface="Didact Gothic"/>
                  <a:ea typeface="Didact Gothic"/>
                  <a:cs typeface="Didact Gothic"/>
                  <a:sym typeface="Didact Gothic"/>
                </a:rPr>
                <a:t>Substitute Generation</a:t>
              </a:r>
              <a:endParaRPr b="1" sz="1300">
                <a:solidFill>
                  <a:srgbClr val="FFFFFF"/>
                </a:solidFill>
                <a:latin typeface="Didact Gothic"/>
                <a:ea typeface="Didact Gothic"/>
                <a:cs typeface="Didact Gothic"/>
                <a:sym typeface="Didact Gothic"/>
              </a:endParaRPr>
            </a:p>
          </p:txBody>
        </p:sp>
        <p:sp>
          <p:nvSpPr>
            <p:cNvPr id="506" name="Google Shape;506;p6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7" name="Google Shape;507;p6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Didact Gothic"/>
                  <a:ea typeface="Didact Gothic"/>
                  <a:cs typeface="Didact Gothic"/>
                  <a:sym typeface="Didact Gothic"/>
                </a:rPr>
                <a:t>02</a:t>
              </a:r>
              <a:endParaRPr sz="2600">
                <a:solidFill>
                  <a:srgbClr val="FFFFFF"/>
                </a:solidFill>
                <a:latin typeface="Didact Gothic"/>
                <a:ea typeface="Didact Gothic"/>
                <a:cs typeface="Didact Gothic"/>
                <a:sym typeface="Didact Gothic"/>
              </a:endParaRPr>
            </a:p>
          </p:txBody>
        </p:sp>
        <p:sp>
          <p:nvSpPr>
            <p:cNvPr id="508" name="Google Shape;508;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3D3D3D"/>
                  </a:solidFill>
                  <a:latin typeface="Didact Gothic"/>
                  <a:ea typeface="Didact Gothic"/>
                  <a:cs typeface="Didact Gothic"/>
                  <a:sym typeface="Didact Gothic"/>
                </a:rPr>
                <a:t>Getting the possible </a:t>
              </a:r>
              <a:r>
                <a:rPr lang="en" sz="1300">
                  <a:solidFill>
                    <a:srgbClr val="3D3D3D"/>
                  </a:solidFill>
                  <a:latin typeface="Didact Gothic"/>
                  <a:ea typeface="Didact Gothic"/>
                  <a:cs typeface="Didact Gothic"/>
                  <a:sym typeface="Didact Gothic"/>
                </a:rPr>
                <a:t>substitutes</a:t>
              </a:r>
              <a:r>
                <a:rPr lang="en" sz="1300">
                  <a:solidFill>
                    <a:srgbClr val="3D3D3D"/>
                  </a:solidFill>
                  <a:latin typeface="Didact Gothic"/>
                  <a:ea typeface="Didact Gothic"/>
                  <a:cs typeface="Didact Gothic"/>
                  <a:sym typeface="Didact Gothic"/>
                </a:rPr>
                <a:t> for the identified complex words.</a:t>
              </a:r>
              <a:endParaRPr sz="1300">
                <a:solidFill>
                  <a:srgbClr val="3D3D3D"/>
                </a:solidFill>
                <a:latin typeface="Didact Gothic"/>
                <a:ea typeface="Didact Gothic"/>
                <a:cs typeface="Didact Gothic"/>
                <a:sym typeface="Didact Gothic"/>
              </a:endParaRPr>
            </a:p>
          </p:txBody>
        </p:sp>
      </p:grpSp>
      <p:grpSp>
        <p:nvGrpSpPr>
          <p:cNvPr id="509" name="Google Shape;509;p66"/>
          <p:cNvGrpSpPr/>
          <p:nvPr/>
        </p:nvGrpSpPr>
        <p:grpSpPr>
          <a:xfrm>
            <a:off x="796130" y="1601849"/>
            <a:ext cx="7551733" cy="990347"/>
            <a:chOff x="1593000" y="2322568"/>
            <a:chExt cx="5957975" cy="643500"/>
          </a:xfrm>
        </p:grpSpPr>
        <p:sp>
          <p:nvSpPr>
            <p:cNvPr id="510" name="Google Shape;510;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1" name="Google Shape;511;p6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2" name="Google Shape;512;p6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3" name="Google Shape;513;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FFFF"/>
                  </a:solidFill>
                  <a:latin typeface="Didact Gothic"/>
                  <a:ea typeface="Didact Gothic"/>
                  <a:cs typeface="Didact Gothic"/>
                  <a:sym typeface="Didact Gothic"/>
                </a:rPr>
                <a:t>Complex Word Identification</a:t>
              </a:r>
              <a:endParaRPr b="1" sz="1300">
                <a:solidFill>
                  <a:srgbClr val="FFFFFF"/>
                </a:solidFill>
                <a:latin typeface="Didact Gothic"/>
                <a:ea typeface="Didact Gothic"/>
                <a:cs typeface="Didact Gothic"/>
                <a:sym typeface="Didact Gothic"/>
              </a:endParaRPr>
            </a:p>
          </p:txBody>
        </p:sp>
        <p:sp>
          <p:nvSpPr>
            <p:cNvPr id="514" name="Google Shape;514;p6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5" name="Google Shape;515;p6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Didact Gothic"/>
                  <a:ea typeface="Didact Gothic"/>
                  <a:cs typeface="Didact Gothic"/>
                  <a:sym typeface="Didact Gothic"/>
                </a:rPr>
                <a:t>01</a:t>
              </a:r>
              <a:endParaRPr sz="2600">
                <a:solidFill>
                  <a:srgbClr val="FFFFFF"/>
                </a:solidFill>
                <a:latin typeface="Didact Gothic"/>
                <a:ea typeface="Didact Gothic"/>
                <a:cs typeface="Didact Gothic"/>
                <a:sym typeface="Didact Gothic"/>
              </a:endParaRPr>
            </a:p>
          </p:txBody>
        </p:sp>
        <p:sp>
          <p:nvSpPr>
            <p:cNvPr id="516" name="Google Shape;516;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3D3D3D"/>
                  </a:solidFill>
                  <a:latin typeface="Didact Gothic"/>
                  <a:ea typeface="Didact Gothic"/>
                  <a:cs typeface="Didact Gothic"/>
                  <a:sym typeface="Didact Gothic"/>
                </a:rPr>
                <a:t>Identifying the words in the sentence that need to be simplified.</a:t>
              </a:r>
              <a:endParaRPr sz="1300">
                <a:solidFill>
                  <a:srgbClr val="3D3D3D"/>
                </a:solidFill>
                <a:latin typeface="Didact Gothic"/>
                <a:ea typeface="Didact Gothic"/>
                <a:cs typeface="Didact Gothic"/>
                <a:sym typeface="Didact Gothic"/>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67"/>
          <p:cNvPicPr preferRelativeResize="0"/>
          <p:nvPr/>
        </p:nvPicPr>
        <p:blipFill>
          <a:blip r:embed="rId3">
            <a:alphaModFix/>
          </a:blip>
          <a:stretch>
            <a:fillRect/>
          </a:stretch>
        </p:blipFill>
        <p:spPr>
          <a:xfrm>
            <a:off x="1086249" y="1388549"/>
            <a:ext cx="6971525" cy="1799350"/>
          </a:xfrm>
          <a:prstGeom prst="rect">
            <a:avLst/>
          </a:prstGeom>
          <a:noFill/>
          <a:ln cap="flat" cmpd="sng" w="19050">
            <a:solidFill>
              <a:schemeClr val="dk1"/>
            </a:solidFill>
            <a:prstDash val="solid"/>
            <a:round/>
            <a:headEnd len="sm" w="sm" type="none"/>
            <a:tailEnd len="sm" w="sm" type="none"/>
          </a:ln>
        </p:spPr>
      </p:pic>
      <p:sp>
        <p:nvSpPr>
          <p:cNvPr id="522" name="Google Shape;522;p67"/>
          <p:cNvSpPr txBox="1"/>
          <p:nvPr/>
        </p:nvSpPr>
        <p:spPr>
          <a:xfrm>
            <a:off x="3134125" y="3188175"/>
            <a:ext cx="3023700" cy="384900"/>
          </a:xfrm>
          <a:prstGeom prst="rect">
            <a:avLst/>
          </a:prstGeom>
          <a:noFill/>
          <a:ln>
            <a:noFill/>
          </a:ln>
        </p:spPr>
        <p:txBody>
          <a:bodyPr anchorCtr="0" anchor="t" bIns="91425" lIns="91425" spcFirstLastPara="1" rIns="91425" wrap="square" tIns="91425">
            <a:spAutoFit/>
          </a:bodyPr>
          <a:lstStyle/>
          <a:p>
            <a:pPr indent="0" lvl="0" marL="0" marR="50800" rtl="0" algn="l">
              <a:spcBef>
                <a:spcPts val="0"/>
              </a:spcBef>
              <a:spcAft>
                <a:spcPts val="0"/>
              </a:spcAft>
              <a:buNone/>
            </a:pPr>
            <a:r>
              <a:rPr b="1" lang="en" sz="1300">
                <a:solidFill>
                  <a:schemeClr val="dk1"/>
                </a:solidFill>
                <a:latin typeface="Didact Gothic"/>
                <a:ea typeface="Didact Gothic"/>
                <a:cs typeface="Didact Gothic"/>
                <a:sym typeface="Didact Gothic"/>
              </a:rPr>
              <a:t>Fig: </a:t>
            </a:r>
            <a:r>
              <a:rPr b="1" lang="en" sz="1300">
                <a:solidFill>
                  <a:schemeClr val="dk1"/>
                </a:solidFill>
                <a:latin typeface="Didact Gothic"/>
                <a:ea typeface="Didact Gothic"/>
                <a:cs typeface="Didact Gothic"/>
                <a:sym typeface="Didact Gothic"/>
              </a:rPr>
              <a:t>Complex Word Identification model</a:t>
            </a:r>
            <a:endParaRPr b="1" sz="1300"/>
          </a:p>
        </p:txBody>
      </p:sp>
      <p:sp>
        <p:nvSpPr>
          <p:cNvPr id="523" name="Google Shape;523;p67"/>
          <p:cNvSpPr txBox="1"/>
          <p:nvPr>
            <p:ph idx="4" type="title"/>
          </p:nvPr>
        </p:nvSpPr>
        <p:spPr>
          <a:xfrm>
            <a:off x="941825" y="530584"/>
            <a:ext cx="57681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methodology</a:t>
            </a:r>
            <a:endParaRPr sz="3000"/>
          </a:p>
        </p:txBody>
      </p:sp>
      <p:pic>
        <p:nvPicPr>
          <p:cNvPr id="524" name="Google Shape;524;p67"/>
          <p:cNvPicPr preferRelativeResize="0"/>
          <p:nvPr/>
        </p:nvPicPr>
        <p:blipFill>
          <a:blip r:embed="rId4">
            <a:alphaModFix/>
          </a:blip>
          <a:stretch>
            <a:fillRect/>
          </a:stretch>
        </p:blipFill>
        <p:spPr>
          <a:xfrm>
            <a:off x="1160213" y="3804350"/>
            <a:ext cx="6971525" cy="959300"/>
          </a:xfrm>
          <a:prstGeom prst="rect">
            <a:avLst/>
          </a:prstGeom>
          <a:noFill/>
          <a:ln cap="flat" cmpd="sng" w="19050">
            <a:solidFill>
              <a:schemeClr val="dk1"/>
            </a:solidFill>
            <a:prstDash val="solid"/>
            <a:round/>
            <a:headEnd len="sm" w="sm" type="none"/>
            <a:tailEnd len="sm" w="sm" type="none"/>
          </a:ln>
        </p:spPr>
      </p:pic>
      <p:sp>
        <p:nvSpPr>
          <p:cNvPr id="525" name="Google Shape;525;p67"/>
          <p:cNvSpPr txBox="1"/>
          <p:nvPr/>
        </p:nvSpPr>
        <p:spPr>
          <a:xfrm>
            <a:off x="2685925" y="4758225"/>
            <a:ext cx="4072500" cy="384900"/>
          </a:xfrm>
          <a:prstGeom prst="rect">
            <a:avLst/>
          </a:prstGeom>
          <a:noFill/>
          <a:ln>
            <a:noFill/>
          </a:ln>
        </p:spPr>
        <p:txBody>
          <a:bodyPr anchorCtr="0" anchor="t" bIns="91425" lIns="91425" spcFirstLastPara="1" rIns="91425" wrap="square" tIns="91425">
            <a:spAutoFit/>
          </a:bodyPr>
          <a:lstStyle/>
          <a:p>
            <a:pPr indent="0" lvl="0" marL="0" marR="50800" rtl="0" algn="l">
              <a:spcBef>
                <a:spcPts val="0"/>
              </a:spcBef>
              <a:spcAft>
                <a:spcPts val="0"/>
              </a:spcAft>
              <a:buNone/>
            </a:pPr>
            <a:r>
              <a:rPr b="1" lang="en" sz="1300">
                <a:solidFill>
                  <a:schemeClr val="dk1"/>
                </a:solidFill>
                <a:latin typeface="Didact Gothic"/>
                <a:ea typeface="Didact Gothic"/>
                <a:cs typeface="Didact Gothic"/>
                <a:sym typeface="Didact Gothic"/>
              </a:rPr>
              <a:t>Fig: Substitute generation &amp; Selecting best candidates</a:t>
            </a:r>
            <a:endParaRPr b="1"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8"/>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68"/>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architecture</a:t>
            </a:r>
            <a:endParaRPr/>
          </a:p>
        </p:txBody>
      </p:sp>
      <p:sp>
        <p:nvSpPr>
          <p:cNvPr id="532" name="Google Shape;532;p68"/>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