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na Suzuki" initials="HS" lastIdx="3" clrIdx="0">
    <p:extLst>
      <p:ext uri="{19B8F6BF-5375-455C-9EA6-DF929625EA0E}">
        <p15:presenceInfo xmlns:p15="http://schemas.microsoft.com/office/powerpoint/2012/main" userId="S-1-5-21-796845957-220523388-682003330-51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556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0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96D0DF-6C02-40CF-8AAD-1C0C51D8167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B681F9-0E05-4B42-BC48-6AE5169A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2CFB-C42E-4DAF-A38C-D75186F40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Telescope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C7541-EAF4-462E-A903-0E365EF46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2024</a:t>
            </a:r>
          </a:p>
          <a:p>
            <a:r>
              <a:rPr lang="en-US" dirty="0"/>
              <a:t>Hina Suzuki </a:t>
            </a:r>
          </a:p>
        </p:txBody>
      </p:sp>
    </p:spTree>
    <p:extLst>
      <p:ext uri="{BB962C8B-B14F-4D97-AF65-F5344CB8AC3E}">
        <p14:creationId xmlns:p14="http://schemas.microsoft.com/office/powerpoint/2010/main" val="33880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6BC8-F29C-4718-AA76-37C17902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2" y="1992023"/>
            <a:ext cx="10033658" cy="4865977"/>
          </a:xfrm>
        </p:spPr>
        <p:txBody>
          <a:bodyPr>
            <a:normAutofit/>
          </a:bodyPr>
          <a:lstStyle/>
          <a:p>
            <a:r>
              <a:rPr lang="en-US" sz="2400" b="1" dirty="0"/>
              <a:t>1. Implementation of Solar finder </a:t>
            </a:r>
          </a:p>
          <a:p>
            <a:pPr lvl="1"/>
            <a:r>
              <a:rPr lang="en-US" sz="1800" dirty="0"/>
              <a:t>No solar finder is implemented to the solar telescope located outside of the visitor center.</a:t>
            </a:r>
          </a:p>
          <a:p>
            <a:pPr lvl="1"/>
            <a:r>
              <a:rPr lang="en-US" sz="1800" dirty="0"/>
              <a:t>When visitors align the solar telescope to the Sun, it require visitor to </a:t>
            </a:r>
            <a:r>
              <a:rPr lang="en-US" sz="1800" dirty="0">
                <a:solidFill>
                  <a:srgbClr val="C00000"/>
                </a:solidFill>
              </a:rPr>
              <a:t>look up the Sun directly</a:t>
            </a:r>
            <a:r>
              <a:rPr lang="en-US" sz="1800" dirty="0"/>
              <a:t> and point telescope to it. </a:t>
            </a:r>
          </a:p>
          <a:p>
            <a:pPr lvl="1"/>
            <a:r>
              <a:rPr lang="en-US" sz="1800" dirty="0"/>
              <a:t>Solar finder is needed to point the Sun more accurately without damaging users eyes. </a:t>
            </a:r>
          </a:p>
          <a:p>
            <a:pPr lvl="1"/>
            <a:endParaRPr lang="en-US" sz="1800" dirty="0"/>
          </a:p>
          <a:p>
            <a:r>
              <a:rPr lang="en-US" sz="2400" b="1" dirty="0"/>
              <a:t>2. Improvement on Indicator </a:t>
            </a:r>
          </a:p>
          <a:p>
            <a:pPr lvl="1"/>
            <a:r>
              <a:rPr lang="en-US" sz="1800" dirty="0"/>
              <a:t>3V voltmeter was implemented as a indicator, however it does </a:t>
            </a:r>
            <a:r>
              <a:rPr lang="en-US" sz="1800" dirty="0">
                <a:solidFill>
                  <a:srgbClr val="C00000"/>
                </a:solidFill>
              </a:rPr>
              <a:t>not clearly show</a:t>
            </a:r>
            <a:r>
              <a:rPr lang="en-US" sz="1800" dirty="0"/>
              <a:t>  difference on radio emission from the Sun and from ground/cold sky. </a:t>
            </a:r>
          </a:p>
          <a:p>
            <a:pPr lvl="1"/>
            <a:r>
              <a:rPr lang="en-US" sz="1800" dirty="0"/>
              <a:t>We aim to improve indicator (e.g. speaker) to make this more apparent and attractive.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7B2E85-E015-4E49-8486-97682BAF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3" y="126241"/>
            <a:ext cx="9692640" cy="1325562"/>
          </a:xfrm>
        </p:spPr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5351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C373-2B38-4279-8F5E-037DC81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9" y="1245045"/>
            <a:ext cx="5223706" cy="619476"/>
          </a:xfrm>
        </p:spPr>
        <p:txBody>
          <a:bodyPr>
            <a:normAutofit/>
          </a:bodyPr>
          <a:lstStyle/>
          <a:p>
            <a:r>
              <a:rPr lang="en-US" sz="2400" u="sng" dirty="0"/>
              <a:t>Timeline (Solar Finder)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7367-2A05-41FD-9532-342F4ADB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61" y="2037721"/>
            <a:ext cx="9573297" cy="4285806"/>
          </a:xfrm>
        </p:spPr>
        <p:txBody>
          <a:bodyPr>
            <a:normAutofit/>
          </a:bodyPr>
          <a:lstStyle/>
          <a:p>
            <a:r>
              <a:rPr lang="en-US" dirty="0"/>
              <a:t>Finalize design ( -12 June )</a:t>
            </a:r>
          </a:p>
          <a:p>
            <a:pPr lvl="1"/>
            <a:r>
              <a:rPr lang="en-US" dirty="0"/>
              <a:t>Choose the design of solar finder (design idea on next slide). The common and user-oriented design is demanded. </a:t>
            </a:r>
          </a:p>
          <a:p>
            <a:r>
              <a:rPr lang="en-US" dirty="0"/>
              <a:t>3D modeling dimensions ( - 19 June )</a:t>
            </a:r>
          </a:p>
          <a:p>
            <a:pPr lvl="1"/>
            <a:r>
              <a:rPr lang="en-US" dirty="0"/>
              <a:t>Design handy size finder with attachment based on measurement of existing telescope.</a:t>
            </a:r>
          </a:p>
          <a:p>
            <a:r>
              <a:rPr lang="en-US" dirty="0"/>
              <a:t>3D modeling &amp; print prototype ( - 28 June )</a:t>
            </a:r>
          </a:p>
          <a:p>
            <a:pPr lvl="1"/>
            <a:r>
              <a:rPr lang="en-US" dirty="0"/>
              <a:t>Develop 3D modeling and materials may differ depending on finder design.</a:t>
            </a:r>
          </a:p>
          <a:p>
            <a:r>
              <a:rPr lang="en-US" dirty="0"/>
              <a:t>Installation &amp; Test ( - 3 July )</a:t>
            </a:r>
          </a:p>
          <a:p>
            <a:pPr lvl="1"/>
            <a:r>
              <a:rPr lang="en-US" dirty="0"/>
              <a:t>Install to the solar telescope and test finder. </a:t>
            </a:r>
          </a:p>
          <a:p>
            <a:r>
              <a:rPr lang="en-US" dirty="0"/>
              <a:t>Demo ( 5 July 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73FBD-D51C-4721-9151-7EAC70E97F0E}"/>
              </a:ext>
            </a:extLst>
          </p:cNvPr>
          <p:cNvSpPr txBox="1">
            <a:spLocks/>
          </p:cNvSpPr>
          <p:nvPr/>
        </p:nvSpPr>
        <p:spPr>
          <a:xfrm>
            <a:off x="323249" y="414205"/>
            <a:ext cx="9735151" cy="657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1. Implementation of Solar finder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79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ACD9-1621-4CFA-B658-A6FF0EEE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55" y="255969"/>
            <a:ext cx="9692640" cy="1325562"/>
          </a:xfrm>
        </p:spPr>
        <p:txBody>
          <a:bodyPr/>
          <a:lstStyle/>
          <a:p>
            <a:r>
              <a:rPr lang="en-US" dirty="0"/>
              <a:t>Solar Finder Design Ideas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B0BBF3-E876-41FE-BDE6-3187E1E7A13F}"/>
              </a:ext>
            </a:extLst>
          </p:cNvPr>
          <p:cNvGrpSpPr/>
          <p:nvPr/>
        </p:nvGrpSpPr>
        <p:grpSpPr>
          <a:xfrm>
            <a:off x="5538115" y="1860219"/>
            <a:ext cx="2944678" cy="2269178"/>
            <a:chOff x="6644897" y="1778923"/>
            <a:chExt cx="2944678" cy="226917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8679C1-21D6-40FC-97BA-8388214F9735}"/>
                </a:ext>
              </a:extLst>
            </p:cNvPr>
            <p:cNvSpPr txBox="1"/>
            <p:nvPr/>
          </p:nvSpPr>
          <p:spPr>
            <a:xfrm>
              <a:off x="6644897" y="1778923"/>
              <a:ext cx="294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#2 : Open design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632F4E5-BDFE-461B-849F-232CF9DDDAE0}"/>
                </a:ext>
              </a:extLst>
            </p:cNvPr>
            <p:cNvGrpSpPr/>
            <p:nvPr/>
          </p:nvGrpSpPr>
          <p:grpSpPr>
            <a:xfrm>
              <a:off x="6708706" y="3055802"/>
              <a:ext cx="2288607" cy="992299"/>
              <a:chOff x="6708706" y="3055802"/>
              <a:chExt cx="2288607" cy="992299"/>
            </a:xfrm>
          </p:grpSpPr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6D1241AF-2815-4836-9BBE-5CA9BBB0166F}"/>
                  </a:ext>
                </a:extLst>
              </p:cNvPr>
              <p:cNvSpPr/>
              <p:nvPr/>
            </p:nvSpPr>
            <p:spPr>
              <a:xfrm>
                <a:off x="8492014" y="3165499"/>
                <a:ext cx="505299" cy="85988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5E4F420-D451-461D-A081-EA244095801B}"/>
                  </a:ext>
                </a:extLst>
              </p:cNvPr>
              <p:cNvGrpSpPr/>
              <p:nvPr/>
            </p:nvGrpSpPr>
            <p:grpSpPr>
              <a:xfrm>
                <a:off x="6708706" y="3055802"/>
                <a:ext cx="557885" cy="946580"/>
                <a:chOff x="1892637" y="4845869"/>
                <a:chExt cx="771344" cy="877755"/>
              </a:xfrm>
            </p:grpSpPr>
            <p:sp>
              <p:nvSpPr>
                <p:cNvPr id="17" name="Flowchart: Or 16">
                  <a:extLst>
                    <a:ext uri="{FF2B5EF4-FFF2-40B4-BE49-F238E27FC236}">
                      <a16:creationId xmlns:a16="http://schemas.microsoft.com/office/drawing/2014/main" id="{0E49BE70-A223-4175-8381-BA25FA9443E6}"/>
                    </a:ext>
                  </a:extLst>
                </p:cNvPr>
                <p:cNvSpPr/>
                <p:nvPr/>
              </p:nvSpPr>
              <p:spPr>
                <a:xfrm>
                  <a:off x="1892637" y="4845869"/>
                  <a:ext cx="771344" cy="877755"/>
                </a:xfrm>
                <a:prstGeom prst="flowChar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Connector 17">
                  <a:extLst>
                    <a:ext uri="{FF2B5EF4-FFF2-40B4-BE49-F238E27FC236}">
                      <a16:creationId xmlns:a16="http://schemas.microsoft.com/office/drawing/2014/main" id="{0A65F9D1-FD00-4075-97FA-3DD5C6540FDA}"/>
                    </a:ext>
                  </a:extLst>
                </p:cNvPr>
                <p:cNvSpPr/>
                <p:nvPr/>
              </p:nvSpPr>
              <p:spPr>
                <a:xfrm>
                  <a:off x="2233943" y="5234666"/>
                  <a:ext cx="96865" cy="113305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8274470D-577E-4C7E-9905-3CB6D03F2800}"/>
                  </a:ext>
                </a:extLst>
              </p:cNvPr>
              <p:cNvSpPr/>
              <p:nvPr/>
            </p:nvSpPr>
            <p:spPr>
              <a:xfrm>
                <a:off x="7028482" y="4002382"/>
                <a:ext cx="1764040" cy="45719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DCE6C373-D814-4576-93EE-A340F4C45170}"/>
                  </a:ext>
                </a:extLst>
              </p:cNvPr>
              <p:cNvSpPr/>
              <p:nvPr/>
            </p:nvSpPr>
            <p:spPr>
              <a:xfrm>
                <a:off x="8706509" y="3505705"/>
                <a:ext cx="91882" cy="179472"/>
              </a:xfrm>
              <a:prstGeom prst="flowChartConnec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08019B-51BA-4E69-9402-CE3162507815}"/>
              </a:ext>
            </a:extLst>
          </p:cNvPr>
          <p:cNvSpPr txBox="1"/>
          <p:nvPr/>
        </p:nvSpPr>
        <p:spPr>
          <a:xfrm>
            <a:off x="455218" y="1812134"/>
            <a:ext cx="2351802" cy="3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: Closed Tube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1B39E8-4A15-49EE-8B9F-90B956F28085}"/>
              </a:ext>
            </a:extLst>
          </p:cNvPr>
          <p:cNvSpPr txBox="1"/>
          <p:nvPr/>
        </p:nvSpPr>
        <p:spPr>
          <a:xfrm>
            <a:off x="929396" y="3701570"/>
            <a:ext cx="193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 transparent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0475FF-217A-4A25-9452-7C94AE2A5946}"/>
              </a:ext>
            </a:extLst>
          </p:cNvPr>
          <p:cNvCxnSpPr>
            <a:cxnSpLocks/>
          </p:cNvCxnSpPr>
          <p:nvPr/>
        </p:nvCxnSpPr>
        <p:spPr>
          <a:xfrm>
            <a:off x="5348775" y="1665514"/>
            <a:ext cx="0" cy="291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B33B0-83EA-435E-BC94-61B8162DB4AC}"/>
              </a:ext>
            </a:extLst>
          </p:cNvPr>
          <p:cNvGrpSpPr/>
          <p:nvPr/>
        </p:nvGrpSpPr>
        <p:grpSpPr>
          <a:xfrm>
            <a:off x="981947" y="2609308"/>
            <a:ext cx="1538633" cy="1092262"/>
            <a:chOff x="414601" y="2402941"/>
            <a:chExt cx="2257621" cy="12386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FA3E15-095A-4724-AE31-4A1C9536BB81}"/>
                </a:ext>
              </a:extLst>
            </p:cNvPr>
            <p:cNvGrpSpPr/>
            <p:nvPr/>
          </p:nvGrpSpPr>
          <p:grpSpPr>
            <a:xfrm rot="10800000">
              <a:off x="632407" y="2402942"/>
              <a:ext cx="2039815" cy="888619"/>
              <a:chOff x="790250" y="2472691"/>
              <a:chExt cx="2039815" cy="888619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FC7A61B7-002E-4E43-8736-321C8DFF165B}"/>
                  </a:ext>
                </a:extLst>
              </p:cNvPr>
              <p:cNvSpPr/>
              <p:nvPr/>
            </p:nvSpPr>
            <p:spPr>
              <a:xfrm rot="5400000">
                <a:off x="1404113" y="1935359"/>
                <a:ext cx="887437" cy="196446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ACDDE08-B7EA-49A2-AEB2-EB3780A7D00C}"/>
                  </a:ext>
                </a:extLst>
              </p:cNvPr>
              <p:cNvGrpSpPr/>
              <p:nvPr/>
            </p:nvGrpSpPr>
            <p:grpSpPr>
              <a:xfrm>
                <a:off x="790250" y="2472691"/>
                <a:ext cx="310406" cy="867381"/>
                <a:chOff x="414710" y="2422978"/>
                <a:chExt cx="310406" cy="86738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37607D7-8410-48CF-BCDE-0DE3B6A8F9BB}"/>
                    </a:ext>
                  </a:extLst>
                </p:cNvPr>
                <p:cNvSpPr/>
                <p:nvPr/>
              </p:nvSpPr>
              <p:spPr>
                <a:xfrm>
                  <a:off x="414710" y="2422978"/>
                  <a:ext cx="310406" cy="86738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lowchart: Connector 23">
                  <a:extLst>
                    <a:ext uri="{FF2B5EF4-FFF2-40B4-BE49-F238E27FC236}">
                      <a16:creationId xmlns:a16="http://schemas.microsoft.com/office/drawing/2014/main" id="{1EC93138-E9E2-4DBB-B33B-DFCCF8EBFE33}"/>
                    </a:ext>
                  </a:extLst>
                </p:cNvPr>
                <p:cNvSpPr/>
                <p:nvPr/>
              </p:nvSpPr>
              <p:spPr>
                <a:xfrm>
                  <a:off x="520332" y="2781780"/>
                  <a:ext cx="74366" cy="149777"/>
                </a:xfrm>
                <a:prstGeom prst="flowChartConnector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2E55B1-EB94-4861-9BDE-ED5A53DF411C}"/>
                </a:ext>
              </a:extLst>
            </p:cNvPr>
            <p:cNvGrpSpPr/>
            <p:nvPr/>
          </p:nvGrpSpPr>
          <p:grpSpPr>
            <a:xfrm>
              <a:off x="528702" y="2402941"/>
              <a:ext cx="406493" cy="887438"/>
              <a:chOff x="1804416" y="4660241"/>
              <a:chExt cx="1060704" cy="1063384"/>
            </a:xfrm>
          </p:grpSpPr>
          <p:sp>
            <p:nvSpPr>
              <p:cNvPr id="8" name="Flowchart: Or 7">
                <a:extLst>
                  <a:ext uri="{FF2B5EF4-FFF2-40B4-BE49-F238E27FC236}">
                    <a16:creationId xmlns:a16="http://schemas.microsoft.com/office/drawing/2014/main" id="{56BEC642-C9DF-4B9F-A5CB-47E3F0E187BB}"/>
                  </a:ext>
                </a:extLst>
              </p:cNvPr>
              <p:cNvSpPr/>
              <p:nvPr/>
            </p:nvSpPr>
            <p:spPr>
              <a:xfrm>
                <a:off x="1804416" y="4660241"/>
                <a:ext cx="1060704" cy="1063384"/>
              </a:xfrm>
              <a:prstGeom prst="flowChar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2F9A75C6-E08E-4135-9166-1F2FDAB25C5E}"/>
                  </a:ext>
                </a:extLst>
              </p:cNvPr>
              <p:cNvSpPr/>
              <p:nvPr/>
            </p:nvSpPr>
            <p:spPr>
              <a:xfrm>
                <a:off x="2237903" y="5091194"/>
                <a:ext cx="193729" cy="201478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B8D669B-8661-4125-B593-C713A8E351B6}"/>
                </a:ext>
              </a:extLst>
            </p:cNvPr>
            <p:cNvCxnSpPr/>
            <p:nvPr/>
          </p:nvCxnSpPr>
          <p:spPr>
            <a:xfrm flipV="1">
              <a:off x="414601" y="3278714"/>
              <a:ext cx="267445" cy="362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miley Face 32">
            <a:extLst>
              <a:ext uri="{FF2B5EF4-FFF2-40B4-BE49-F238E27FC236}">
                <a16:creationId xmlns:a16="http://schemas.microsoft.com/office/drawing/2014/main" id="{86405065-65AB-44AB-BC4E-3A670F314249}"/>
              </a:ext>
            </a:extLst>
          </p:cNvPr>
          <p:cNvSpPr/>
          <p:nvPr/>
        </p:nvSpPr>
        <p:spPr>
          <a:xfrm>
            <a:off x="94341" y="2994223"/>
            <a:ext cx="398971" cy="7073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E81A98D-ACAE-4992-B1BB-3E6A964326EB}"/>
              </a:ext>
            </a:extLst>
          </p:cNvPr>
          <p:cNvSpPr/>
          <p:nvPr/>
        </p:nvSpPr>
        <p:spPr>
          <a:xfrm rot="15607429">
            <a:off x="705067" y="3049386"/>
            <a:ext cx="208703" cy="409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659E28B2-52A1-4C88-A0D2-A8B3FC6389CD}"/>
              </a:ext>
            </a:extLst>
          </p:cNvPr>
          <p:cNvSpPr/>
          <p:nvPr/>
        </p:nvSpPr>
        <p:spPr>
          <a:xfrm rot="20496187">
            <a:off x="7013844" y="2423902"/>
            <a:ext cx="398971" cy="7073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51FBD9C-1F62-40E8-8156-293FFFC2CFB4}"/>
              </a:ext>
            </a:extLst>
          </p:cNvPr>
          <p:cNvSpPr/>
          <p:nvPr/>
        </p:nvSpPr>
        <p:spPr>
          <a:xfrm rot="4016601">
            <a:off x="6707956" y="2952019"/>
            <a:ext cx="208703" cy="409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Sun">
            <a:extLst>
              <a:ext uri="{FF2B5EF4-FFF2-40B4-BE49-F238E27FC236}">
                <a16:creationId xmlns:a16="http://schemas.microsoft.com/office/drawing/2014/main" id="{D690B4E4-A610-4B8D-979C-399BE5C6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8958" y="1836405"/>
            <a:ext cx="561014" cy="561014"/>
          </a:xfrm>
          <a:prstGeom prst="rect">
            <a:avLst/>
          </a:prstGeom>
        </p:spPr>
      </p:pic>
      <p:pic>
        <p:nvPicPr>
          <p:cNvPr id="42" name="Graphic 41" descr="Sun">
            <a:extLst>
              <a:ext uri="{FF2B5EF4-FFF2-40B4-BE49-F238E27FC236}">
                <a16:creationId xmlns:a16="http://schemas.microsoft.com/office/drawing/2014/main" id="{496E3C33-BBFE-44EC-9645-8C276A85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7285" y="1896652"/>
            <a:ext cx="561014" cy="56101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58CF933-034E-4D31-929D-3B511FED078D}"/>
              </a:ext>
            </a:extLst>
          </p:cNvPr>
          <p:cNvSpPr txBox="1"/>
          <p:nvPr/>
        </p:nvSpPr>
        <p:spPr>
          <a:xfrm>
            <a:off x="2787172" y="2618909"/>
            <a:ext cx="24561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Safe design for children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Development complexity due to multiple materials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Sun light ray may reach to the users eyes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413EB-5839-4986-B06B-6415F4613EA7}"/>
              </a:ext>
            </a:extLst>
          </p:cNvPr>
          <p:cNvSpPr txBox="1"/>
          <p:nvPr/>
        </p:nvSpPr>
        <p:spPr>
          <a:xfrm>
            <a:off x="8292808" y="2640259"/>
            <a:ext cx="2456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Possible injury due to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May easy to be broken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 never need to look up the sky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F094AA-174C-43B3-B092-FD23BD287F09}"/>
              </a:ext>
            </a:extLst>
          </p:cNvPr>
          <p:cNvSpPr txBox="1"/>
          <p:nvPr/>
        </p:nvSpPr>
        <p:spPr>
          <a:xfrm>
            <a:off x="529182" y="4943126"/>
            <a:ext cx="10145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design, we need to consider main material carefully so that solar finder will not melt in high temperature in summer season. </a:t>
            </a:r>
          </a:p>
          <a:p>
            <a:r>
              <a:rPr lang="en-US" dirty="0"/>
              <a:t>As the goal of solar finder was to prevent visitors from possible injury by aiming the telescope to the sun, we would user #2 Open Design. </a:t>
            </a:r>
          </a:p>
        </p:txBody>
      </p:sp>
    </p:spTree>
    <p:extLst>
      <p:ext uri="{BB962C8B-B14F-4D97-AF65-F5344CB8AC3E}">
        <p14:creationId xmlns:p14="http://schemas.microsoft.com/office/powerpoint/2010/main" val="97918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C373-2B38-4279-8F5E-037DC81C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9" y="1245045"/>
            <a:ext cx="5223706" cy="619476"/>
          </a:xfrm>
        </p:spPr>
        <p:txBody>
          <a:bodyPr>
            <a:normAutofit/>
          </a:bodyPr>
          <a:lstStyle/>
          <a:p>
            <a:r>
              <a:rPr lang="en-US" sz="2400" u="sng" dirty="0"/>
              <a:t>Timeline (Indicator)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73FBD-D51C-4721-9151-7EAC70E97F0E}"/>
              </a:ext>
            </a:extLst>
          </p:cNvPr>
          <p:cNvSpPr txBox="1">
            <a:spLocks/>
          </p:cNvSpPr>
          <p:nvPr/>
        </p:nvSpPr>
        <p:spPr>
          <a:xfrm>
            <a:off x="323249" y="414205"/>
            <a:ext cx="9735151" cy="657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 Improvement on Indicator </a:t>
            </a:r>
            <a:endParaRPr lang="en-US" sz="3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E65F04-9C13-40FE-ADD7-D0CEBB37DCCF}"/>
              </a:ext>
            </a:extLst>
          </p:cNvPr>
          <p:cNvSpPr txBox="1">
            <a:spLocks/>
          </p:cNvSpPr>
          <p:nvPr/>
        </p:nvSpPr>
        <p:spPr>
          <a:xfrm>
            <a:off x="815661" y="2037721"/>
            <a:ext cx="9573297" cy="428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061035-FEBE-49A5-8C87-B517DE74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61" y="2037721"/>
            <a:ext cx="9573297" cy="4285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Explore why indicator is not sufficient to attract people ( - 12 June )</a:t>
            </a:r>
          </a:p>
          <a:p>
            <a:pPr lvl="1"/>
            <a:r>
              <a:rPr lang="en-US" dirty="0"/>
              <a:t>Test equipment behavior </a:t>
            </a:r>
          </a:p>
          <a:p>
            <a:pPr lvl="1"/>
            <a:r>
              <a:rPr lang="en-US" dirty="0"/>
              <a:t>Refer instruction for visitors</a:t>
            </a:r>
          </a:p>
          <a:p>
            <a:r>
              <a:rPr lang="en-US" dirty="0"/>
              <a:t>Look back the telescope design  ( - 21 June )</a:t>
            </a:r>
          </a:p>
          <a:p>
            <a:pPr lvl="1"/>
            <a:r>
              <a:rPr lang="en-US" dirty="0"/>
              <a:t>Re-write diagram of connection from receiver to voltmeter </a:t>
            </a:r>
          </a:p>
          <a:p>
            <a:pPr lvl="1"/>
            <a:r>
              <a:rPr lang="en-US" dirty="0"/>
              <a:t>Calculate estimated output on voltmeter</a:t>
            </a:r>
          </a:p>
          <a:p>
            <a:r>
              <a:rPr lang="en-US" dirty="0"/>
              <a:t>Suggest method(s) for indicator improvement ( - 5 July )</a:t>
            </a:r>
          </a:p>
          <a:p>
            <a:pPr lvl="1"/>
            <a:r>
              <a:rPr lang="en-US" dirty="0"/>
              <a:t>Relatively small improvement if possible</a:t>
            </a:r>
          </a:p>
          <a:p>
            <a:pPr lvl="1"/>
            <a:r>
              <a:rPr lang="en-US" dirty="0"/>
              <a:t>Some rough ideas on next slides </a:t>
            </a:r>
          </a:p>
          <a:p>
            <a:r>
              <a:rPr lang="en-US" dirty="0"/>
              <a:t>Design &amp; develop new system ( - 2 August )</a:t>
            </a:r>
          </a:p>
          <a:p>
            <a:r>
              <a:rPr lang="en-US" dirty="0"/>
              <a:t>Test &amp; Demo ( - 14 August ) </a:t>
            </a:r>
          </a:p>
          <a:p>
            <a:pPr lvl="1"/>
            <a:r>
              <a:rPr lang="en-US" dirty="0"/>
              <a:t>Install new system at the site and test its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9C64F3-EF92-4038-A32C-F76FE1E6C48C}"/>
              </a:ext>
            </a:extLst>
          </p:cNvPr>
          <p:cNvGrpSpPr/>
          <p:nvPr/>
        </p:nvGrpSpPr>
        <p:grpSpPr>
          <a:xfrm>
            <a:off x="881943" y="359595"/>
            <a:ext cx="9769165" cy="4859677"/>
            <a:chOff x="284098" y="184934"/>
            <a:chExt cx="7332909" cy="381978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91AFD1-492B-482E-A3E4-3B54B8437C13}"/>
                </a:ext>
              </a:extLst>
            </p:cNvPr>
            <p:cNvCxnSpPr>
              <a:cxnSpLocks/>
            </p:cNvCxnSpPr>
            <p:nvPr/>
          </p:nvCxnSpPr>
          <p:spPr>
            <a:xfrm>
              <a:off x="3791164" y="184934"/>
              <a:ext cx="0" cy="381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34CDB29-F0C8-4668-BE49-0686ED77158D}"/>
                </a:ext>
              </a:extLst>
            </p:cNvPr>
            <p:cNvGrpSpPr/>
            <p:nvPr/>
          </p:nvGrpSpPr>
          <p:grpSpPr>
            <a:xfrm>
              <a:off x="284098" y="184934"/>
              <a:ext cx="7332909" cy="3509673"/>
              <a:chOff x="268687" y="173558"/>
              <a:chExt cx="7332909" cy="350967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35F2330-AB51-442F-982C-53D8982A8665}"/>
                  </a:ext>
                </a:extLst>
              </p:cNvPr>
              <p:cNvGrpSpPr/>
              <p:nvPr/>
            </p:nvGrpSpPr>
            <p:grpSpPr>
              <a:xfrm>
                <a:off x="268687" y="173558"/>
                <a:ext cx="6769102" cy="3503976"/>
                <a:chOff x="268687" y="173558"/>
                <a:chExt cx="6769102" cy="350397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4F8492A-04D0-4981-AA63-6E87D9B84B36}"/>
                    </a:ext>
                  </a:extLst>
                </p:cNvPr>
                <p:cNvGrpSpPr/>
                <p:nvPr/>
              </p:nvGrpSpPr>
              <p:grpSpPr>
                <a:xfrm>
                  <a:off x="268687" y="396470"/>
                  <a:ext cx="6261300" cy="3281064"/>
                  <a:chOff x="462338" y="668734"/>
                  <a:chExt cx="6261300" cy="328106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B4010D8-639C-4775-9095-629BE7521521}"/>
                      </a:ext>
                    </a:extLst>
                  </p:cNvPr>
                  <p:cNvGrpSpPr/>
                  <p:nvPr/>
                </p:nvGrpSpPr>
                <p:grpSpPr>
                  <a:xfrm>
                    <a:off x="904129" y="668734"/>
                    <a:ext cx="5819509" cy="1863845"/>
                    <a:chOff x="760290" y="2546153"/>
                    <a:chExt cx="7434814" cy="248434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D288FD6B-6009-4C41-B12D-B38880F09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0290" y="2887197"/>
                      <a:ext cx="7434814" cy="2143298"/>
                      <a:chOff x="750849" y="2815277"/>
                      <a:chExt cx="7434814" cy="2143298"/>
                    </a:xfrm>
                  </p:grpSpPr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B3C87704-03E4-4D61-A2A3-BD493DC5D7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0849" y="2815277"/>
                        <a:ext cx="7434814" cy="2143298"/>
                        <a:chOff x="750849" y="2815277"/>
                        <a:chExt cx="7434814" cy="2143298"/>
                      </a:xfrm>
                    </p:grpSpPr>
                    <p:sp>
                      <p:nvSpPr>
                        <p:cNvPr id="4" name="Rectangle: Top Corners Snipped 3">
                          <a:extLst>
                            <a:ext uri="{FF2B5EF4-FFF2-40B4-BE49-F238E27FC236}">
                              <a16:creationId xmlns:a16="http://schemas.microsoft.com/office/drawing/2014/main" id="{5DD4F6E3-DB72-493C-9544-B5F9A037A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849" y="2817540"/>
                          <a:ext cx="2520175" cy="2141035"/>
                        </a:xfrm>
                        <a:prstGeom prst="snip2Same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5" name="Rectangle: Top Corners Snipped 4">
                          <a:extLst>
                            <a:ext uri="{FF2B5EF4-FFF2-40B4-BE49-F238E27FC236}">
                              <a16:creationId xmlns:a16="http://schemas.microsoft.com/office/drawing/2014/main" id="{5E83DDEC-DA06-4418-AD5E-D6170BBE8E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2819" y="3101898"/>
                          <a:ext cx="1836234" cy="1232210"/>
                        </a:xfrm>
                        <a:prstGeom prst="snip2Same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8" name="Rectangle: Top Corners Snipped 87">
                          <a:extLst>
                            <a:ext uri="{FF2B5EF4-FFF2-40B4-BE49-F238E27FC236}">
                              <a16:creationId xmlns:a16="http://schemas.microsoft.com/office/drawing/2014/main" id="{B1F384DF-E315-4AE5-AB44-3C0D0F30CA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5488" y="2815277"/>
                          <a:ext cx="2520175" cy="2141035"/>
                        </a:xfrm>
                        <a:prstGeom prst="snip2Same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89" name="Rectangle: Top Corners Snipped 88">
                          <a:extLst>
                            <a:ext uri="{FF2B5EF4-FFF2-40B4-BE49-F238E27FC236}">
                              <a16:creationId xmlns:a16="http://schemas.microsoft.com/office/drawing/2014/main" id="{393349CF-3F58-4509-B32C-78F6C4E6F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7458" y="3099635"/>
                          <a:ext cx="1836235" cy="1232210"/>
                        </a:xfrm>
                        <a:prstGeom prst="snip2Same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pic>
                    <p:nvPicPr>
                      <p:cNvPr id="13" name="Graphic 12" descr="Gauge">
                        <a:extLst>
                          <a:ext uri="{FF2B5EF4-FFF2-40B4-BE49-F238E27FC236}">
                            <a16:creationId xmlns:a16="http://schemas.microsoft.com/office/drawing/2014/main" id="{7E85E9AD-93CB-46BC-8D09-DADD891F63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29060" y="2817540"/>
                        <a:ext cx="1799993" cy="179999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Graphic 89" descr="Gauge">
                        <a:extLst>
                          <a:ext uri="{FF2B5EF4-FFF2-40B4-BE49-F238E27FC236}">
                            <a16:creationId xmlns:a16="http://schemas.microsoft.com/office/drawing/2014/main" id="{66968AA2-F27C-4EDF-A150-3AC66525BE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43699" y="2815277"/>
                        <a:ext cx="1799993" cy="1799993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26C9180F-3C3F-495C-A2D4-DB48990E81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0380" y="2546153"/>
                      <a:ext cx="6989348" cy="341041"/>
                      <a:chOff x="948782" y="2385154"/>
                      <a:chExt cx="8334289" cy="425649"/>
                    </a:xfrm>
                    <a:solidFill>
                      <a:schemeClr val="tx1">
                        <a:lumMod val="50000"/>
                        <a:lumOff val="50000"/>
                      </a:schemeClr>
                    </a:solidFill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AB2F9DCA-FE49-4CC5-8ADA-65111F0D9E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8782" y="2385154"/>
                        <a:ext cx="6669092" cy="425649"/>
                        <a:chOff x="948782" y="2385154"/>
                        <a:chExt cx="6669092" cy="425649"/>
                      </a:xfrm>
                      <a:grpFill/>
                    </p:grpSpPr>
                    <p:pic>
                      <p:nvPicPr>
                        <p:cNvPr id="20" name="Graphic 19" descr="Lightbulb">
                          <a:extLst>
                            <a:ext uri="{FF2B5EF4-FFF2-40B4-BE49-F238E27FC236}">
                              <a16:creationId xmlns:a16="http://schemas.microsoft.com/office/drawing/2014/main" id="{5B8D9AB3-8ADA-4D55-9F9D-7E25FD6C31A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8782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2" name="Graphic 21" descr="Lightbulb">
                          <a:extLst>
                            <a:ext uri="{FF2B5EF4-FFF2-40B4-BE49-F238E27FC236}">
                              <a16:creationId xmlns:a16="http://schemas.microsoft.com/office/drawing/2014/main" id="{2B3357F9-9AD7-4E6F-A935-9F838AF70D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6845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3" name="Graphic 22" descr="Lightbulb">
                          <a:extLst>
                            <a:ext uri="{FF2B5EF4-FFF2-40B4-BE49-F238E27FC236}">
                              <a16:creationId xmlns:a16="http://schemas.microsoft.com/office/drawing/2014/main" id="{649C1BB0-AE5B-49D9-ADF3-57E70D79549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0210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Lightbulb">
                          <a:extLst>
                            <a:ext uri="{FF2B5EF4-FFF2-40B4-BE49-F238E27FC236}">
                              <a16:creationId xmlns:a16="http://schemas.microsoft.com/office/drawing/2014/main" id="{1DC54AFD-E54E-4EEE-AF01-843F56222AE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57318" y="2385154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A54755A0-C1F9-465B-9AB9-8A18423DB9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23064" y="2387486"/>
                        <a:ext cx="6763563" cy="423317"/>
                        <a:chOff x="948782" y="2387486"/>
                        <a:chExt cx="6763563" cy="423317"/>
                      </a:xfrm>
                      <a:grpFill/>
                    </p:grpSpPr>
                    <p:pic>
                      <p:nvPicPr>
                        <p:cNvPr id="31" name="Graphic 30" descr="Lightbulb">
                          <a:extLst>
                            <a:ext uri="{FF2B5EF4-FFF2-40B4-BE49-F238E27FC236}">
                              <a16:creationId xmlns:a16="http://schemas.microsoft.com/office/drawing/2014/main" id="{466D0ABC-84A4-49C8-9617-B0A856047B0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1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8782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2" name="Graphic 31" descr="Lightbulb">
                          <a:extLst>
                            <a:ext uri="{FF2B5EF4-FFF2-40B4-BE49-F238E27FC236}">
                              <a16:creationId xmlns:a16="http://schemas.microsoft.com/office/drawing/2014/main" id="{E8248699-14D9-4F5D-B3E5-E35636E0544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6845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3" name="Graphic 32" descr="Lightbulb">
                          <a:extLst>
                            <a:ext uri="{FF2B5EF4-FFF2-40B4-BE49-F238E27FC236}">
                              <a16:creationId xmlns:a16="http://schemas.microsoft.com/office/drawing/2014/main" id="{2C9C735B-2F90-455F-8693-0703C482DF3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0210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Lightbulb">
                          <a:extLst>
                            <a:ext uri="{FF2B5EF4-FFF2-40B4-BE49-F238E27FC236}">
                              <a16:creationId xmlns:a16="http://schemas.microsoft.com/office/drawing/2014/main" id="{FD06DA24-A893-494A-84C0-94062202B7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51789" y="2387486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4EB14219-E2F3-4458-86D7-4E918818BF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83160" y="2417702"/>
                        <a:ext cx="6999911" cy="393101"/>
                        <a:chOff x="948782" y="2417702"/>
                        <a:chExt cx="6999911" cy="393101"/>
                      </a:xfrm>
                      <a:grpFill/>
                    </p:grpSpPr>
                    <p:pic>
                      <p:nvPicPr>
                        <p:cNvPr id="35" name="Graphic 34" descr="Lightbulb">
                          <a:extLst>
                            <a:ext uri="{FF2B5EF4-FFF2-40B4-BE49-F238E27FC236}">
                              <a16:creationId xmlns:a16="http://schemas.microsoft.com/office/drawing/2014/main" id="{EC425B78-D740-4256-A53F-D7B3DB7FFBE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48782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6" name="Graphic 35" descr="Lightbulb">
                          <a:extLst>
                            <a:ext uri="{FF2B5EF4-FFF2-40B4-BE49-F238E27FC236}">
                              <a16:creationId xmlns:a16="http://schemas.microsoft.com/office/drawing/2014/main" id="{20C6F965-B8AF-4248-850E-FC98370BE77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6845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37" name="Graphic 36" descr="Lightbulb">
                          <a:extLst>
                            <a:ext uri="{FF2B5EF4-FFF2-40B4-BE49-F238E27FC236}">
                              <a16:creationId xmlns:a16="http://schemas.microsoft.com/office/drawing/2014/main" id="{E7BCEE1A-A7EC-453D-ACC0-90E4B617FD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0210" y="2450247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Lightbulb">
                          <a:extLst>
                            <a:ext uri="{FF2B5EF4-FFF2-40B4-BE49-F238E27FC236}">
                              <a16:creationId xmlns:a16="http://schemas.microsoft.com/office/drawing/2014/main" id="{4FDC1685-ADBC-494D-92E8-D24E25C4F5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588137" y="2417702"/>
                          <a:ext cx="360556" cy="36055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F8DF5AC-3D25-4BAD-9E96-54AD2F6F998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338" y="2691829"/>
                    <a:ext cx="3714108" cy="12579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The higher value on voltmeter,</a:t>
                    </a:r>
                    <a:br>
                      <a:rPr lang="en-US" sz="1400" dirty="0"/>
                    </a:br>
                    <a:r>
                      <a:rPr lang="en-US" sz="1400" dirty="0"/>
                      <a:t>the more LED light turns on. 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Colorful LEDs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Require many LED for more precise indication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Could be hard to maintain/ need to have regular maintenance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/>
                      <a:t>No need to change instruction for visitor</a:t>
                    </a: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BB201B89-69C5-4463-A6C2-D3DAA790A183}"/>
                    </a:ext>
                  </a:extLst>
                </p:cNvPr>
                <p:cNvGrpSpPr/>
                <p:nvPr/>
              </p:nvGrpSpPr>
              <p:grpSpPr>
                <a:xfrm>
                  <a:off x="4953030" y="173558"/>
                  <a:ext cx="2084759" cy="288375"/>
                  <a:chOff x="4953030" y="173558"/>
                  <a:chExt cx="2084759" cy="288375"/>
                </a:xfrm>
              </p:grpSpPr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002DB7EA-9B6C-48A7-8A01-098FB927EA8C}"/>
                      </a:ext>
                    </a:extLst>
                  </p:cNvPr>
                  <p:cNvSpPr txBox="1"/>
                  <p:nvPr/>
                </p:nvSpPr>
                <p:spPr>
                  <a:xfrm>
                    <a:off x="4953030" y="173559"/>
                    <a:ext cx="4899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Sun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9660E086-50BC-4126-B564-F4CEB019850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4714" y="184934"/>
                    <a:ext cx="11052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Ground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06C7565-622D-49E4-8A80-1FD35EC404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6352" y="173558"/>
                    <a:ext cx="83143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Satellite</a:t>
                    </a:r>
                  </a:p>
                </p:txBody>
              </p: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0E6A3F0-38BD-4AC9-9007-A65B73C51915}"/>
                  </a:ext>
                </a:extLst>
              </p:cNvPr>
              <p:cNvSpPr txBox="1"/>
              <p:nvPr/>
            </p:nvSpPr>
            <p:spPr>
              <a:xfrm>
                <a:off x="3887488" y="2401070"/>
                <a:ext cx="3714108" cy="128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Install 3 LEDs lighten up when Sun, Ground, Satellite is pointed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No need to change instruction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 cover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C00000"/>
                    </a:solidFill>
                  </a:rPr>
                  <a:t>Values differ on each day </a:t>
                </a:r>
                <a:br>
                  <a:rPr lang="en-US" sz="1400" dirty="0">
                    <a:solidFill>
                      <a:srgbClr val="C00000"/>
                    </a:solidFill>
                  </a:rPr>
                </a:br>
                <a:r>
                  <a:rPr lang="en-US" sz="1400" dirty="0">
                    <a:solidFill>
                      <a:srgbClr val="C00000"/>
                    </a:solidFill>
                  </a:rPr>
                  <a:t>(Atmospheric conditions, solar activities)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AED43A-131B-4CD5-8DA8-904D437C42BA}"/>
              </a:ext>
            </a:extLst>
          </p:cNvPr>
          <p:cNvSpPr/>
          <p:nvPr/>
        </p:nvSpPr>
        <p:spPr>
          <a:xfrm>
            <a:off x="1118315" y="5513288"/>
            <a:ext cx="8871733" cy="884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have cover to make LED lights visible in the sun   </a:t>
            </a:r>
          </a:p>
        </p:txBody>
      </p:sp>
    </p:spTree>
    <p:extLst>
      <p:ext uri="{BB962C8B-B14F-4D97-AF65-F5344CB8AC3E}">
        <p14:creationId xmlns:p14="http://schemas.microsoft.com/office/powerpoint/2010/main" val="14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7C0657-8F84-4DFA-BC8E-9192438EC106}"/>
              </a:ext>
            </a:extLst>
          </p:cNvPr>
          <p:cNvSpPr/>
          <p:nvPr/>
        </p:nvSpPr>
        <p:spPr>
          <a:xfrm>
            <a:off x="6531429" y="4561952"/>
            <a:ext cx="4592096" cy="21804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C4726-D644-41F0-A4EC-0ECA5E97C2AA}"/>
              </a:ext>
            </a:extLst>
          </p:cNvPr>
          <p:cNvSpPr txBox="1"/>
          <p:nvPr/>
        </p:nvSpPr>
        <p:spPr>
          <a:xfrm>
            <a:off x="157460" y="6392581"/>
            <a:ext cx="695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 : Redesign of the Visitor Center Solar Telescope, Nguyen. R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739277-F13B-4B20-BD73-149033939079}"/>
              </a:ext>
            </a:extLst>
          </p:cNvPr>
          <p:cNvGrpSpPr/>
          <p:nvPr/>
        </p:nvGrpSpPr>
        <p:grpSpPr>
          <a:xfrm>
            <a:off x="657368" y="3241040"/>
            <a:ext cx="6220730" cy="1754326"/>
            <a:chOff x="1096983" y="620932"/>
            <a:chExt cx="6773389" cy="1990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C7C124-1FC0-4C3E-A9A1-BF68E41E6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" t="9477" r="4751" b="-3618"/>
            <a:stretch/>
          </p:blipFill>
          <p:spPr>
            <a:xfrm>
              <a:off x="1096983" y="650631"/>
              <a:ext cx="6268457" cy="19608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FF3B653-E38F-486B-95C1-2E69241E3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2248" y="620932"/>
              <a:ext cx="2208124" cy="57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2C9F7F-0622-4B69-A335-F40EBFF58225}"/>
              </a:ext>
            </a:extLst>
          </p:cNvPr>
          <p:cNvGrpSpPr/>
          <p:nvPr/>
        </p:nvGrpSpPr>
        <p:grpSpPr>
          <a:xfrm>
            <a:off x="657368" y="262512"/>
            <a:ext cx="5043400" cy="2214407"/>
            <a:chOff x="657367" y="262512"/>
            <a:chExt cx="5833867" cy="2386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98E0C5-39BF-495E-84C8-59B05FC66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2" r="17381"/>
            <a:stretch/>
          </p:blipFill>
          <p:spPr>
            <a:xfrm>
              <a:off x="657367" y="315329"/>
              <a:ext cx="4854154" cy="23331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FD3BF5-5B9F-49EC-A030-D0F3A46B6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6543" y="909376"/>
              <a:ext cx="1494691" cy="35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714D32-4C88-49F3-816E-E2A4D0FAD6C5}"/>
                </a:ext>
              </a:extLst>
            </p:cNvPr>
            <p:cNvSpPr/>
            <p:nvPr/>
          </p:nvSpPr>
          <p:spPr>
            <a:xfrm>
              <a:off x="3246455" y="262512"/>
              <a:ext cx="1750087" cy="1835273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C50B931-B549-492D-97AC-EEEB9683ACB6}"/>
              </a:ext>
            </a:extLst>
          </p:cNvPr>
          <p:cNvSpPr txBox="1"/>
          <p:nvPr/>
        </p:nvSpPr>
        <p:spPr>
          <a:xfrm>
            <a:off x="5642149" y="606920"/>
            <a:ext cx="451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offset value of voltmeter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 sky ≈ 0 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EE338-CFA4-4316-B6E5-445F8C63185B}"/>
              </a:ext>
            </a:extLst>
          </p:cNvPr>
          <p:cNvSpPr txBox="1"/>
          <p:nvPr/>
        </p:nvSpPr>
        <p:spPr>
          <a:xfrm>
            <a:off x="7058967" y="2782669"/>
            <a:ext cx="340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Gain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0 – 5 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4B546-4B6E-483B-8B70-DFCBF415308B}"/>
              </a:ext>
            </a:extLst>
          </p:cNvPr>
          <p:cNvSpPr txBox="1"/>
          <p:nvPr/>
        </p:nvSpPr>
        <p:spPr>
          <a:xfrm>
            <a:off x="6662059" y="4638255"/>
            <a:ext cx="426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may problem when telescope catch the satellite signals 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re-calculate gain factor, offset value depending on solar activity cycle </a:t>
            </a:r>
            <a:br>
              <a:rPr lang="en-US" dirty="0"/>
            </a:br>
            <a:r>
              <a:rPr lang="en-US" dirty="0"/>
              <a:t>(increase 2 more years and decrease after)</a:t>
            </a:r>
          </a:p>
        </p:txBody>
      </p:sp>
    </p:spTree>
    <p:extLst>
      <p:ext uri="{BB962C8B-B14F-4D97-AF65-F5344CB8AC3E}">
        <p14:creationId xmlns:p14="http://schemas.microsoft.com/office/powerpoint/2010/main" val="6809548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544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Solar Telescope Proposal </vt:lpstr>
      <vt:lpstr>Project goals</vt:lpstr>
      <vt:lpstr>Timeline (Solar Finder)</vt:lpstr>
      <vt:lpstr>Solar Finder Design Ideas</vt:lpstr>
      <vt:lpstr>Timeline (Indicator)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Telescope Proposal</dc:title>
  <dc:creator>Hina Suzuki</dc:creator>
  <cp:lastModifiedBy>Hina Suzuki</cp:lastModifiedBy>
  <cp:revision>302</cp:revision>
  <dcterms:created xsi:type="dcterms:W3CDTF">2024-06-03T17:00:38Z</dcterms:created>
  <dcterms:modified xsi:type="dcterms:W3CDTF">2024-06-10T14:36:22Z</dcterms:modified>
</cp:coreProperties>
</file>