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7" r:id="rId3"/>
    <p:sldId id="258" r:id="rId4"/>
    <p:sldId id="259" r:id="rId5"/>
    <p:sldId id="261" r:id="rId6"/>
    <p:sldId id="272" r:id="rId7"/>
    <p:sldId id="262" r:id="rId8"/>
    <p:sldId id="264" r:id="rId9"/>
    <p:sldId id="271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wnloads\s%203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wnloads\s%209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wnloads\s%206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wnloads\s%2032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wnloads\s%2036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wnloads\s%2027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wnloads\s%2022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wnloads\s%203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 3'!$B$1</c:f>
              <c:strCache>
                <c:ptCount val="1"/>
                <c:pt idx="0">
                  <c:v>numbers</c:v>
                </c:pt>
              </c:strCache>
            </c:strRef>
          </c:tx>
          <c:dLbls>
            <c:showVal val="1"/>
          </c:dLbls>
          <c:cat>
            <c:strRef>
              <c:f>'s 3'!$A$2:$A$17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's 3'!$B$2:$B$17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val>
        </c:ser>
        <c:dLbls>
          <c:showVal val="1"/>
        </c:dLbls>
        <c:overlap val="-25"/>
        <c:axId val="63718912"/>
        <c:axId val="63720448"/>
      </c:barChart>
      <c:catAx>
        <c:axId val="63718912"/>
        <c:scaling>
          <c:orientation val="minMax"/>
        </c:scaling>
        <c:axPos val="b"/>
        <c:majorTickMark val="none"/>
        <c:tickLblPos val="nextTo"/>
        <c:crossAx val="63720448"/>
        <c:crosses val="autoZero"/>
        <c:auto val="1"/>
        <c:lblAlgn val="ctr"/>
        <c:lblOffset val="100"/>
      </c:catAx>
      <c:valAx>
        <c:axId val="63720448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63718912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 9'!$C$1</c:f>
              <c:strCache>
                <c:ptCount val="1"/>
                <c:pt idx="0">
                  <c:v>length</c:v>
                </c:pt>
              </c:strCache>
            </c:strRef>
          </c:tx>
          <c:dLbls>
            <c:showVal val="1"/>
          </c:dLbls>
          <c:cat>
            <c:multiLvlStrRef>
              <c:f>'s 9'!$A$2:$B$6</c:f>
              <c:multiLvlStrCache>
                <c:ptCount val="5"/>
                <c:lvl>
                  <c:pt idx="0">
                    <c:v>R</c:v>
                  </c:pt>
                  <c:pt idx="1">
                    <c:v>R</c:v>
                  </c:pt>
                  <c:pt idx="2">
                    <c:v>R</c:v>
                  </c:pt>
                  <c:pt idx="3">
                    <c:v>R</c:v>
                  </c:pt>
                  <c:pt idx="4">
                    <c:v>NC-17</c:v>
                  </c:pt>
                </c:lvl>
                <c:lvl>
                  <c:pt idx="0">
                    <c:v>SWEET BROTHERHOOD</c:v>
                  </c:pt>
                  <c:pt idx="1">
                    <c:v>HOME PITY</c:v>
                  </c:pt>
                  <c:pt idx="2">
                    <c:v>SOLDIERS EVOLUTION</c:v>
                  </c:pt>
                  <c:pt idx="3">
                    <c:v>SMOOCHY CONTROL</c:v>
                  </c:pt>
                  <c:pt idx="4">
                    <c:v>KING EVOLUTION</c:v>
                  </c:pt>
                </c:lvl>
              </c:multiLvlStrCache>
            </c:multiLvlStrRef>
          </c:cat>
          <c:val>
            <c:numRef>
              <c:f>'s 9'!$C$2:$C$6</c:f>
              <c:numCache>
                <c:formatCode>General</c:formatCode>
                <c:ptCount val="5"/>
                <c:pt idx="0">
                  <c:v>185</c:v>
                </c:pt>
                <c:pt idx="1">
                  <c:v>185</c:v>
                </c:pt>
                <c:pt idx="2">
                  <c:v>185</c:v>
                </c:pt>
                <c:pt idx="3">
                  <c:v>184</c:v>
                </c:pt>
                <c:pt idx="4">
                  <c:v>184</c:v>
                </c:pt>
              </c:numCache>
            </c:numRef>
          </c:val>
        </c:ser>
        <c:dLbls>
          <c:showVal val="1"/>
        </c:dLbls>
        <c:overlap val="-25"/>
        <c:axId val="64925056"/>
        <c:axId val="64926848"/>
      </c:barChart>
      <c:catAx>
        <c:axId val="64925056"/>
        <c:scaling>
          <c:orientation val="minMax"/>
        </c:scaling>
        <c:axPos val="b"/>
        <c:majorTickMark val="none"/>
        <c:tickLblPos val="nextTo"/>
        <c:crossAx val="64926848"/>
        <c:crosses val="autoZero"/>
        <c:auto val="1"/>
        <c:lblAlgn val="ctr"/>
        <c:lblOffset val="100"/>
      </c:catAx>
      <c:valAx>
        <c:axId val="64926848"/>
        <c:scaling>
          <c:orientation val="minMax"/>
        </c:scaling>
        <c:delete val="1"/>
        <c:axPos val="l"/>
        <c:numFmt formatCode="General" sourceLinked="1"/>
        <c:tickLblPos val="nextTo"/>
        <c:crossAx val="64925056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 6'!$B$1</c:f>
              <c:strCache>
                <c:ptCount val="1"/>
                <c:pt idx="0">
                  <c:v>country_id</c:v>
                </c:pt>
              </c:strCache>
            </c:strRef>
          </c:tx>
          <c:cat>
            <c:strRef>
              <c:f>'s 6'!$A$2:$A$68</c:f>
              <c:strCache>
                <c:ptCount val="67"/>
                <c:pt idx="0">
                  <c:v>Abu Dhabi</c:v>
                </c:pt>
                <c:pt idx="1">
                  <c:v>al-Ayn</c:v>
                </c:pt>
                <c:pt idx="2">
                  <c:v>Sharja</c:v>
                </c:pt>
                <c:pt idx="3">
                  <c:v>Bradford</c:v>
                </c:pt>
                <c:pt idx="4">
                  <c:v>Dundee</c:v>
                </c:pt>
                <c:pt idx="5">
                  <c:v>London</c:v>
                </c:pt>
                <c:pt idx="6">
                  <c:v>Southampton</c:v>
                </c:pt>
                <c:pt idx="7">
                  <c:v>Southend-on-Sea</c:v>
                </c:pt>
                <c:pt idx="8">
                  <c:v>Southport</c:v>
                </c:pt>
                <c:pt idx="9">
                  <c:v>Stockport</c:v>
                </c:pt>
                <c:pt idx="10">
                  <c:v>York</c:v>
                </c:pt>
                <c:pt idx="11">
                  <c:v>Akron</c:v>
                </c:pt>
                <c:pt idx="12">
                  <c:v>Arlington</c:v>
                </c:pt>
                <c:pt idx="13">
                  <c:v>Augusta-Richmond County</c:v>
                </c:pt>
                <c:pt idx="14">
                  <c:v>Aurora</c:v>
                </c:pt>
                <c:pt idx="15">
                  <c:v>Bellevue</c:v>
                </c:pt>
                <c:pt idx="16">
                  <c:v>Brockton</c:v>
                </c:pt>
                <c:pt idx="17">
                  <c:v>Cape Coral</c:v>
                </c:pt>
                <c:pt idx="18">
                  <c:v>Citrus Heights</c:v>
                </c:pt>
                <c:pt idx="19">
                  <c:v>Clarksville</c:v>
                </c:pt>
                <c:pt idx="20">
                  <c:v>Compton</c:v>
                </c:pt>
                <c:pt idx="21">
                  <c:v>Dallas</c:v>
                </c:pt>
                <c:pt idx="22">
                  <c:v>Dayton</c:v>
                </c:pt>
                <c:pt idx="23">
                  <c:v>El Monte</c:v>
                </c:pt>
                <c:pt idx="24">
                  <c:v>Fontana</c:v>
                </c:pt>
                <c:pt idx="25">
                  <c:v>Garden Grove</c:v>
                </c:pt>
                <c:pt idx="26">
                  <c:v>Garland</c:v>
                </c:pt>
                <c:pt idx="27">
                  <c:v>Grand Prairie</c:v>
                </c:pt>
                <c:pt idx="28">
                  <c:v>Greensboro</c:v>
                </c:pt>
                <c:pt idx="29">
                  <c:v>Joliet</c:v>
                </c:pt>
                <c:pt idx="30">
                  <c:v>Kansas City</c:v>
                </c:pt>
                <c:pt idx="31">
                  <c:v>Lancaster</c:v>
                </c:pt>
                <c:pt idx="32">
                  <c:v>Laredo</c:v>
                </c:pt>
                <c:pt idx="33">
                  <c:v>Lincoln</c:v>
                </c:pt>
                <c:pt idx="34">
                  <c:v>Manchester</c:v>
                </c:pt>
                <c:pt idx="35">
                  <c:v>Memphis</c:v>
                </c:pt>
                <c:pt idx="36">
                  <c:v>Peoria</c:v>
                </c:pt>
                <c:pt idx="37">
                  <c:v>Roanoke</c:v>
                </c:pt>
                <c:pt idx="38">
                  <c:v>Rockford</c:v>
                </c:pt>
                <c:pt idx="39">
                  <c:v>Saint Louis</c:v>
                </c:pt>
                <c:pt idx="40">
                  <c:v>Salinas</c:v>
                </c:pt>
                <c:pt idx="41">
                  <c:v>San Bernardino</c:v>
                </c:pt>
                <c:pt idx="42">
                  <c:v>Sterling Heights</c:v>
                </c:pt>
                <c:pt idx="43">
                  <c:v>Sunnyvale</c:v>
                </c:pt>
                <c:pt idx="44">
                  <c:v>Tallahassee</c:v>
                </c:pt>
                <c:pt idx="45">
                  <c:v>Warren</c:v>
                </c:pt>
                <c:pt idx="46">
                  <c:v>Barcelona</c:v>
                </c:pt>
                <c:pt idx="47">
                  <c:v>Caracas</c:v>
                </c:pt>
                <c:pt idx="48">
                  <c:v>CumanÃ¡</c:v>
                </c:pt>
                <c:pt idx="49">
                  <c:v>MaracaÃ­bo</c:v>
                </c:pt>
                <c:pt idx="50">
                  <c:v>Ocumare del Tuy</c:v>
                </c:pt>
                <c:pt idx="51">
                  <c:v>Valencia</c:v>
                </c:pt>
                <c:pt idx="52">
                  <c:v>Valle de la Pascua</c:v>
                </c:pt>
                <c:pt idx="53">
                  <c:v>Cam Ranh</c:v>
                </c:pt>
                <c:pt idx="54">
                  <c:v>Haiphong</c:v>
                </c:pt>
                <c:pt idx="55">
                  <c:v>Hanoi</c:v>
                </c:pt>
                <c:pt idx="56">
                  <c:v>Nam Dinh</c:v>
                </c:pt>
                <c:pt idx="57">
                  <c:v>Nha Trang</c:v>
                </c:pt>
                <c:pt idx="58">
                  <c:v>Vinh</c:v>
                </c:pt>
                <c:pt idx="59">
                  <c:v>Charlotte Amalie</c:v>
                </c:pt>
                <c:pt idx="60">
                  <c:v>Aden</c:v>
                </c:pt>
                <c:pt idx="61">
                  <c:v>Hodeida</c:v>
                </c:pt>
                <c:pt idx="62">
                  <c:v>Sanaa</c:v>
                </c:pt>
                <c:pt idx="63">
                  <c:v>Taizz</c:v>
                </c:pt>
                <c:pt idx="64">
                  <c:v>Kragujevac</c:v>
                </c:pt>
                <c:pt idx="65">
                  <c:v>Novi Sad</c:v>
                </c:pt>
                <c:pt idx="66">
                  <c:v>Kitwe</c:v>
                </c:pt>
              </c:strCache>
            </c:strRef>
          </c:cat>
          <c:val>
            <c:numRef>
              <c:f>'s 6'!$B$2:$B$68</c:f>
              <c:numCache>
                <c:formatCode>General</c:formatCode>
                <c:ptCount val="67"/>
                <c:pt idx="0">
                  <c:v>101</c:v>
                </c:pt>
                <c:pt idx="1">
                  <c:v>101</c:v>
                </c:pt>
                <c:pt idx="2">
                  <c:v>101</c:v>
                </c:pt>
                <c:pt idx="3">
                  <c:v>102</c:v>
                </c:pt>
                <c:pt idx="4">
                  <c:v>102</c:v>
                </c:pt>
                <c:pt idx="5">
                  <c:v>102</c:v>
                </c:pt>
                <c:pt idx="6">
                  <c:v>102</c:v>
                </c:pt>
                <c:pt idx="7">
                  <c:v>102</c:v>
                </c:pt>
                <c:pt idx="8">
                  <c:v>102</c:v>
                </c:pt>
                <c:pt idx="9">
                  <c:v>102</c:v>
                </c:pt>
                <c:pt idx="10">
                  <c:v>102</c:v>
                </c:pt>
                <c:pt idx="11">
                  <c:v>103</c:v>
                </c:pt>
                <c:pt idx="12">
                  <c:v>103</c:v>
                </c:pt>
                <c:pt idx="13">
                  <c:v>103</c:v>
                </c:pt>
                <c:pt idx="14">
                  <c:v>103</c:v>
                </c:pt>
                <c:pt idx="15">
                  <c:v>103</c:v>
                </c:pt>
                <c:pt idx="16">
                  <c:v>103</c:v>
                </c:pt>
                <c:pt idx="17">
                  <c:v>103</c:v>
                </c:pt>
                <c:pt idx="18">
                  <c:v>103</c:v>
                </c:pt>
                <c:pt idx="19">
                  <c:v>103</c:v>
                </c:pt>
                <c:pt idx="20">
                  <c:v>103</c:v>
                </c:pt>
                <c:pt idx="21">
                  <c:v>103</c:v>
                </c:pt>
                <c:pt idx="22">
                  <c:v>103</c:v>
                </c:pt>
                <c:pt idx="23">
                  <c:v>103</c:v>
                </c:pt>
                <c:pt idx="24">
                  <c:v>103</c:v>
                </c:pt>
                <c:pt idx="25">
                  <c:v>103</c:v>
                </c:pt>
                <c:pt idx="26">
                  <c:v>103</c:v>
                </c:pt>
                <c:pt idx="27">
                  <c:v>103</c:v>
                </c:pt>
                <c:pt idx="28">
                  <c:v>103</c:v>
                </c:pt>
                <c:pt idx="29">
                  <c:v>103</c:v>
                </c:pt>
                <c:pt idx="30">
                  <c:v>103</c:v>
                </c:pt>
                <c:pt idx="31">
                  <c:v>103</c:v>
                </c:pt>
                <c:pt idx="32">
                  <c:v>103</c:v>
                </c:pt>
                <c:pt idx="33">
                  <c:v>103</c:v>
                </c:pt>
                <c:pt idx="34">
                  <c:v>103</c:v>
                </c:pt>
                <c:pt idx="35">
                  <c:v>103</c:v>
                </c:pt>
                <c:pt idx="36">
                  <c:v>103</c:v>
                </c:pt>
                <c:pt idx="37">
                  <c:v>103</c:v>
                </c:pt>
                <c:pt idx="38">
                  <c:v>103</c:v>
                </c:pt>
                <c:pt idx="39">
                  <c:v>103</c:v>
                </c:pt>
                <c:pt idx="40">
                  <c:v>103</c:v>
                </c:pt>
                <c:pt idx="41">
                  <c:v>103</c:v>
                </c:pt>
                <c:pt idx="42">
                  <c:v>103</c:v>
                </c:pt>
                <c:pt idx="43">
                  <c:v>103</c:v>
                </c:pt>
                <c:pt idx="44">
                  <c:v>103</c:v>
                </c:pt>
                <c:pt idx="45">
                  <c:v>103</c:v>
                </c:pt>
                <c:pt idx="46">
                  <c:v>104</c:v>
                </c:pt>
                <c:pt idx="47">
                  <c:v>104</c:v>
                </c:pt>
                <c:pt idx="48">
                  <c:v>104</c:v>
                </c:pt>
                <c:pt idx="49">
                  <c:v>104</c:v>
                </c:pt>
                <c:pt idx="50">
                  <c:v>104</c:v>
                </c:pt>
                <c:pt idx="51">
                  <c:v>104</c:v>
                </c:pt>
                <c:pt idx="52">
                  <c:v>104</c:v>
                </c:pt>
                <c:pt idx="53">
                  <c:v>105</c:v>
                </c:pt>
                <c:pt idx="54">
                  <c:v>105</c:v>
                </c:pt>
                <c:pt idx="55">
                  <c:v>105</c:v>
                </c:pt>
                <c:pt idx="56">
                  <c:v>105</c:v>
                </c:pt>
                <c:pt idx="57">
                  <c:v>105</c:v>
                </c:pt>
                <c:pt idx="58">
                  <c:v>105</c:v>
                </c:pt>
                <c:pt idx="59">
                  <c:v>106</c:v>
                </c:pt>
                <c:pt idx="60">
                  <c:v>107</c:v>
                </c:pt>
                <c:pt idx="61">
                  <c:v>107</c:v>
                </c:pt>
                <c:pt idx="62">
                  <c:v>107</c:v>
                </c:pt>
                <c:pt idx="63">
                  <c:v>107</c:v>
                </c:pt>
                <c:pt idx="64">
                  <c:v>108</c:v>
                </c:pt>
                <c:pt idx="65">
                  <c:v>108</c:v>
                </c:pt>
                <c:pt idx="66">
                  <c:v>109</c:v>
                </c:pt>
              </c:numCache>
            </c:numRef>
          </c:val>
        </c:ser>
        <c:axId val="65414272"/>
        <c:axId val="65415808"/>
      </c:barChart>
      <c:catAx>
        <c:axId val="65414272"/>
        <c:scaling>
          <c:orientation val="minMax"/>
        </c:scaling>
        <c:axPos val="b"/>
        <c:majorTickMark val="none"/>
        <c:tickLblPos val="nextTo"/>
        <c:crossAx val="65415808"/>
        <c:crosses val="autoZero"/>
        <c:auto val="1"/>
        <c:lblAlgn val="ctr"/>
        <c:lblOffset val="100"/>
      </c:catAx>
      <c:valAx>
        <c:axId val="654158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654142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 32'!$B$1</c:f>
              <c:strCache>
                <c:ptCount val="1"/>
                <c:pt idx="0">
                  <c:v>rental_rate</c:v>
                </c:pt>
              </c:strCache>
            </c:strRef>
          </c:tx>
          <c:dLbls>
            <c:showVal val="1"/>
          </c:dLbls>
          <c:cat>
            <c:strRef>
              <c:f>'s 32'!$A$2:$A$11</c:f>
              <c:strCache>
                <c:ptCount val="10"/>
                <c:pt idx="0">
                  <c:v>ACADEMY DINOSAUR</c:v>
                </c:pt>
                <c:pt idx="1">
                  <c:v>ACE GOLDFINGER</c:v>
                </c:pt>
                <c:pt idx="2">
                  <c:v>ADAPTATION HOLES</c:v>
                </c:pt>
                <c:pt idx="3">
                  <c:v>AFFAIR PREJUDICE</c:v>
                </c:pt>
                <c:pt idx="4">
                  <c:v>AFRICAN EGG</c:v>
                </c:pt>
                <c:pt idx="5">
                  <c:v>AGENT TRUMAN</c:v>
                </c:pt>
                <c:pt idx="6">
                  <c:v>AIRPLANE SIERRA</c:v>
                </c:pt>
                <c:pt idx="7">
                  <c:v>AIRPORT POLLOCK</c:v>
                </c:pt>
                <c:pt idx="8">
                  <c:v>ALABAMA DEVIL</c:v>
                </c:pt>
                <c:pt idx="9">
                  <c:v>ALADDIN CALENDAR</c:v>
                </c:pt>
              </c:strCache>
            </c:strRef>
          </c:cat>
          <c:val>
            <c:numRef>
              <c:f>'s 32'!$B$2:$B$11</c:f>
              <c:numCache>
                <c:formatCode>General</c:formatCode>
                <c:ptCount val="10"/>
                <c:pt idx="0">
                  <c:v>0.99</c:v>
                </c:pt>
                <c:pt idx="1">
                  <c:v>4.99</c:v>
                </c:pt>
                <c:pt idx="2">
                  <c:v>2.99</c:v>
                </c:pt>
                <c:pt idx="3">
                  <c:v>2.99</c:v>
                </c:pt>
                <c:pt idx="4">
                  <c:v>2.99</c:v>
                </c:pt>
                <c:pt idx="5">
                  <c:v>2.99</c:v>
                </c:pt>
                <c:pt idx="6">
                  <c:v>4.99</c:v>
                </c:pt>
                <c:pt idx="7">
                  <c:v>4.99</c:v>
                </c:pt>
                <c:pt idx="8">
                  <c:v>2.99</c:v>
                </c:pt>
                <c:pt idx="9">
                  <c:v>4.99</c:v>
                </c:pt>
              </c:numCache>
            </c:numRef>
          </c:val>
        </c:ser>
        <c:dLbls>
          <c:showVal val="1"/>
        </c:dLbls>
        <c:overlap val="-25"/>
        <c:axId val="50606464"/>
        <c:axId val="50608384"/>
      </c:barChart>
      <c:catAx>
        <c:axId val="50606464"/>
        <c:scaling>
          <c:orientation val="minMax"/>
        </c:scaling>
        <c:axPos val="b"/>
        <c:majorTickMark val="none"/>
        <c:tickLblPos val="nextTo"/>
        <c:crossAx val="50608384"/>
        <c:crosses val="autoZero"/>
        <c:auto val="1"/>
        <c:lblAlgn val="ctr"/>
        <c:lblOffset val="100"/>
      </c:catAx>
      <c:valAx>
        <c:axId val="50608384"/>
        <c:scaling>
          <c:orientation val="minMax"/>
        </c:scaling>
        <c:delete val="1"/>
        <c:axPos val="l"/>
        <c:numFmt formatCode="General" sourceLinked="1"/>
        <c:tickLblPos val="nextTo"/>
        <c:crossAx val="50606464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 36'!$A$1</c:f>
              <c:strCache>
                <c:ptCount val="1"/>
                <c:pt idx="0">
                  <c:v>rental_duration</c:v>
                </c:pt>
              </c:strCache>
            </c:strRef>
          </c:tx>
          <c:dLbls>
            <c:showVal val="1"/>
          </c:dLbls>
          <c:val>
            <c:numRef>
              <c:f>'s 36'!$A$2:$A$11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</c:numCache>
            </c:numRef>
          </c:val>
        </c:ser>
        <c:ser>
          <c:idx val="1"/>
          <c:order val="1"/>
          <c:tx>
            <c:strRef>
              <c:f>'s 36'!$B$1</c:f>
              <c:strCache>
                <c:ptCount val="1"/>
                <c:pt idx="0">
                  <c:v>rental_rate</c:v>
                </c:pt>
              </c:strCache>
            </c:strRef>
          </c:tx>
          <c:dLbls>
            <c:showVal val="1"/>
          </c:dLbls>
          <c:val>
            <c:numRef>
              <c:f>'s 36'!$B$2:$B$11</c:f>
              <c:numCache>
                <c:formatCode>General</c:formatCode>
                <c:ptCount val="10"/>
                <c:pt idx="0">
                  <c:v>4.99</c:v>
                </c:pt>
                <c:pt idx="1">
                  <c:v>4.99</c:v>
                </c:pt>
                <c:pt idx="2">
                  <c:v>4.99</c:v>
                </c:pt>
                <c:pt idx="3">
                  <c:v>4.99</c:v>
                </c:pt>
                <c:pt idx="4">
                  <c:v>4.99</c:v>
                </c:pt>
                <c:pt idx="5">
                  <c:v>4.99</c:v>
                </c:pt>
                <c:pt idx="6">
                  <c:v>4.99</c:v>
                </c:pt>
                <c:pt idx="7">
                  <c:v>4.99</c:v>
                </c:pt>
                <c:pt idx="8">
                  <c:v>4.99</c:v>
                </c:pt>
                <c:pt idx="9">
                  <c:v>4.99</c:v>
                </c:pt>
              </c:numCache>
            </c:numRef>
          </c:val>
        </c:ser>
        <c:dLbls>
          <c:showVal val="1"/>
        </c:dLbls>
        <c:overlap val="-25"/>
        <c:axId val="48154496"/>
        <c:axId val="48246784"/>
      </c:barChart>
      <c:catAx>
        <c:axId val="48154496"/>
        <c:scaling>
          <c:orientation val="minMax"/>
        </c:scaling>
        <c:axPos val="b"/>
        <c:majorTickMark val="none"/>
        <c:tickLblPos val="nextTo"/>
        <c:crossAx val="48246784"/>
        <c:crosses val="autoZero"/>
        <c:auto val="1"/>
        <c:lblAlgn val="ctr"/>
        <c:lblOffset val="100"/>
      </c:catAx>
      <c:valAx>
        <c:axId val="48246784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48154496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 27'!$A$1</c:f>
              <c:strCache>
                <c:ptCount val="1"/>
                <c:pt idx="0">
                  <c:v>amount</c:v>
                </c:pt>
              </c:strCache>
            </c:strRef>
          </c:tx>
          <c:val>
            <c:numRef>
              <c:f>'s 27'!$A$2:$A$11</c:f>
              <c:numCache>
                <c:formatCode>General</c:formatCode>
                <c:ptCount val="10"/>
                <c:pt idx="0">
                  <c:v>11.99</c:v>
                </c:pt>
                <c:pt idx="1">
                  <c:v>11.99</c:v>
                </c:pt>
                <c:pt idx="2">
                  <c:v>11.99</c:v>
                </c:pt>
                <c:pt idx="3">
                  <c:v>11.99</c:v>
                </c:pt>
                <c:pt idx="4">
                  <c:v>11.99</c:v>
                </c:pt>
                <c:pt idx="5">
                  <c:v>11.99</c:v>
                </c:pt>
                <c:pt idx="6">
                  <c:v>11.99</c:v>
                </c:pt>
                <c:pt idx="7">
                  <c:v>11.99</c:v>
                </c:pt>
                <c:pt idx="8">
                  <c:v>11.99</c:v>
                </c:pt>
                <c:pt idx="9">
                  <c:v>11.99</c:v>
                </c:pt>
              </c:numCache>
            </c:numRef>
          </c:val>
        </c:ser>
        <c:ser>
          <c:idx val="1"/>
          <c:order val="1"/>
          <c:tx>
            <c:strRef>
              <c:f>'s 27'!$B$1</c:f>
              <c:strCache>
                <c:ptCount val="1"/>
                <c:pt idx="0">
                  <c:v>payment_id</c:v>
                </c:pt>
              </c:strCache>
            </c:strRef>
          </c:tx>
          <c:val>
            <c:numRef>
              <c:f>'s 27'!$B$2:$B$11</c:f>
              <c:numCache>
                <c:formatCode>General</c:formatCode>
                <c:ptCount val="10"/>
                <c:pt idx="0">
                  <c:v>342</c:v>
                </c:pt>
                <c:pt idx="1">
                  <c:v>8272</c:v>
                </c:pt>
                <c:pt idx="2">
                  <c:v>3146</c:v>
                </c:pt>
                <c:pt idx="3">
                  <c:v>5550</c:v>
                </c:pt>
                <c:pt idx="4">
                  <c:v>5280</c:v>
                </c:pt>
                <c:pt idx="5">
                  <c:v>6409</c:v>
                </c:pt>
                <c:pt idx="6">
                  <c:v>9803</c:v>
                </c:pt>
                <c:pt idx="7">
                  <c:v>5281</c:v>
                </c:pt>
                <c:pt idx="8">
                  <c:v>15850</c:v>
                </c:pt>
                <c:pt idx="9">
                  <c:v>15821</c:v>
                </c:pt>
              </c:numCache>
            </c:numRef>
          </c:val>
        </c:ser>
        <c:gapWidth val="75"/>
        <c:overlap val="-25"/>
        <c:axId val="46200704"/>
        <c:axId val="46202240"/>
      </c:barChart>
      <c:catAx>
        <c:axId val="46200704"/>
        <c:scaling>
          <c:orientation val="minMax"/>
        </c:scaling>
        <c:axPos val="b"/>
        <c:majorTickMark val="none"/>
        <c:tickLblPos val="nextTo"/>
        <c:crossAx val="46202240"/>
        <c:crosses val="autoZero"/>
        <c:auto val="1"/>
        <c:lblAlgn val="ctr"/>
        <c:lblOffset val="100"/>
      </c:catAx>
      <c:valAx>
        <c:axId val="462022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46200704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 22'!$B$1</c:f>
              <c:strCache>
                <c:ptCount val="1"/>
                <c:pt idx="0">
                  <c:v>rental_rate</c:v>
                </c:pt>
              </c:strCache>
            </c:strRef>
          </c:tx>
          <c:dLbls>
            <c:showVal val="1"/>
          </c:dLbls>
          <c:cat>
            <c:strRef>
              <c:f>'s 22'!$A$2:$A$11</c:f>
              <c:strCache>
                <c:ptCount val="10"/>
                <c:pt idx="0">
                  <c:v>ACADEMY DINOSAUR</c:v>
                </c:pt>
                <c:pt idx="1">
                  <c:v>ACE GOLDFINGER</c:v>
                </c:pt>
                <c:pt idx="2">
                  <c:v>ADAPTATION HOLES</c:v>
                </c:pt>
                <c:pt idx="3">
                  <c:v>AFFAIR PREJUDICE</c:v>
                </c:pt>
                <c:pt idx="4">
                  <c:v>AFRICAN EGG</c:v>
                </c:pt>
                <c:pt idx="5">
                  <c:v>AGENT TRUMAN</c:v>
                </c:pt>
                <c:pt idx="6">
                  <c:v>AIRPLANE SIERRA</c:v>
                </c:pt>
                <c:pt idx="7">
                  <c:v>AIRPORT POLLOCK</c:v>
                </c:pt>
                <c:pt idx="8">
                  <c:v>ALABAMA DEVIL</c:v>
                </c:pt>
                <c:pt idx="9">
                  <c:v>ALADDIN CALENDAR</c:v>
                </c:pt>
              </c:strCache>
            </c:strRef>
          </c:cat>
          <c:val>
            <c:numRef>
              <c:f>'s 22'!$B$2:$B$11</c:f>
              <c:numCache>
                <c:formatCode>General</c:formatCode>
                <c:ptCount val="10"/>
                <c:pt idx="0">
                  <c:v>0.99</c:v>
                </c:pt>
                <c:pt idx="1">
                  <c:v>4.99</c:v>
                </c:pt>
                <c:pt idx="2">
                  <c:v>2.99</c:v>
                </c:pt>
                <c:pt idx="3">
                  <c:v>2.99</c:v>
                </c:pt>
                <c:pt idx="4">
                  <c:v>2.99</c:v>
                </c:pt>
                <c:pt idx="5">
                  <c:v>2.99</c:v>
                </c:pt>
                <c:pt idx="6">
                  <c:v>4.99</c:v>
                </c:pt>
                <c:pt idx="7">
                  <c:v>4.99</c:v>
                </c:pt>
                <c:pt idx="8">
                  <c:v>2.99</c:v>
                </c:pt>
                <c:pt idx="9">
                  <c:v>4.99</c:v>
                </c:pt>
              </c:numCache>
            </c:numRef>
          </c:val>
        </c:ser>
        <c:dLbls>
          <c:showVal val="1"/>
        </c:dLbls>
        <c:overlap val="-25"/>
        <c:axId val="47000192"/>
        <c:axId val="48107904"/>
      </c:barChart>
      <c:catAx>
        <c:axId val="47000192"/>
        <c:scaling>
          <c:orientation val="minMax"/>
        </c:scaling>
        <c:axPos val="b"/>
        <c:majorTickMark val="none"/>
        <c:tickLblPos val="nextTo"/>
        <c:crossAx val="48107904"/>
        <c:crosses val="autoZero"/>
        <c:auto val="1"/>
        <c:lblAlgn val="ctr"/>
        <c:lblOffset val="100"/>
      </c:catAx>
      <c:valAx>
        <c:axId val="48107904"/>
        <c:scaling>
          <c:orientation val="minMax"/>
        </c:scaling>
        <c:delete val="1"/>
        <c:axPos val="l"/>
        <c:numFmt formatCode="General" sourceLinked="1"/>
        <c:tickLblPos val="nextTo"/>
        <c:crossAx val="47000192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plotArea>
      <c:layout/>
      <c:barChart>
        <c:barDir val="col"/>
        <c:grouping val="clustered"/>
        <c:ser>
          <c:idx val="0"/>
          <c:order val="0"/>
          <c:tx>
            <c:strRef>
              <c:f>'s 34'!$A$1</c:f>
              <c:strCache>
                <c:ptCount val="1"/>
                <c:pt idx="0">
                  <c:v>customer_id</c:v>
                </c:pt>
              </c:strCache>
            </c:strRef>
          </c:tx>
          <c:val>
            <c:numRef>
              <c:f>'s 34'!$A$2:$A$11</c:f>
              <c:numCache>
                <c:formatCode>General</c:formatCode>
                <c:ptCount val="10"/>
                <c:pt idx="0">
                  <c:v>13</c:v>
                </c:pt>
                <c:pt idx="1">
                  <c:v>116</c:v>
                </c:pt>
                <c:pt idx="2">
                  <c:v>195</c:v>
                </c:pt>
                <c:pt idx="3">
                  <c:v>196</c:v>
                </c:pt>
                <c:pt idx="4">
                  <c:v>204</c:v>
                </c:pt>
                <c:pt idx="5">
                  <c:v>237</c:v>
                </c:pt>
                <c:pt idx="6">
                  <c:v>305</c:v>
                </c:pt>
                <c:pt idx="7">
                  <c:v>362</c:v>
                </c:pt>
                <c:pt idx="8">
                  <c:v>591</c:v>
                </c:pt>
                <c:pt idx="9">
                  <c:v>592</c:v>
                </c:pt>
              </c:numCache>
            </c:numRef>
          </c:val>
        </c:ser>
        <c:ser>
          <c:idx val="1"/>
          <c:order val="1"/>
          <c:tx>
            <c:strRef>
              <c:f>'s 34'!$B$1</c:f>
              <c:strCache>
                <c:ptCount val="1"/>
                <c:pt idx="0">
                  <c:v>amount</c:v>
                </c:pt>
              </c:strCache>
            </c:strRef>
          </c:tx>
          <c:val>
            <c:numRef>
              <c:f>'s 34'!$B$2:$B$11</c:f>
              <c:numCache>
                <c:formatCode>General</c:formatCode>
                <c:ptCount val="10"/>
                <c:pt idx="0">
                  <c:v>11.99</c:v>
                </c:pt>
                <c:pt idx="1">
                  <c:v>11.99</c:v>
                </c:pt>
                <c:pt idx="2">
                  <c:v>11.99</c:v>
                </c:pt>
                <c:pt idx="3">
                  <c:v>11.99</c:v>
                </c:pt>
                <c:pt idx="4">
                  <c:v>11.99</c:v>
                </c:pt>
                <c:pt idx="5">
                  <c:v>11.99</c:v>
                </c:pt>
                <c:pt idx="6">
                  <c:v>11.99</c:v>
                </c:pt>
                <c:pt idx="7">
                  <c:v>11.99</c:v>
                </c:pt>
                <c:pt idx="8">
                  <c:v>11.99</c:v>
                </c:pt>
                <c:pt idx="9">
                  <c:v>11.99</c:v>
                </c:pt>
              </c:numCache>
            </c:numRef>
          </c:val>
        </c:ser>
        <c:axId val="50816512"/>
        <c:axId val="61412480"/>
      </c:barChart>
      <c:catAx>
        <c:axId val="50816512"/>
        <c:scaling>
          <c:orientation val="minMax"/>
        </c:scaling>
        <c:axPos val="b"/>
        <c:tickLblPos val="nextTo"/>
        <c:crossAx val="61412480"/>
        <c:crosses val="autoZero"/>
        <c:auto val="1"/>
        <c:lblAlgn val="ctr"/>
        <c:lblOffset val="100"/>
      </c:catAx>
      <c:valAx>
        <c:axId val="61412480"/>
        <c:scaling>
          <c:orientation val="minMax"/>
        </c:scaling>
        <c:axPos val="l"/>
        <c:majorGridlines/>
        <c:numFmt formatCode="General" sourceLinked="1"/>
        <c:tickLblPos val="nextTo"/>
        <c:crossAx val="508165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93918-F7BA-45DA-A841-FB1103AFE26F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2EDA6-1136-4BEE-980A-9027B6E86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E986-CEE9-491E-9DB2-EF72ADEFD5B1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331A-788F-4FD9-A38A-D6059FD8A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PRESENTATION ON THE BASIS OF DVD 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PC\Desktop\HOLLYWOO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643731"/>
            <a:ext cx="5111750" cy="5111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099" name="Picture 3" descr="C:\Users\PC\Desktop\PI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2971800" cy="4648200"/>
          </a:xfrm>
          <a:prstGeom prst="rect">
            <a:avLst/>
          </a:prstGeom>
          <a:solidFill>
            <a:schemeClr val="bg2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THANKS FOR YOUR CONSIDERATION</a:t>
            </a:r>
            <a:endParaRPr lang="en-US" dirty="0"/>
          </a:p>
        </p:txBody>
      </p:sp>
      <p:pic>
        <p:nvPicPr>
          <p:cNvPr id="6146" name="Picture 2" descr="C:\Users\PC\Desktop\THAN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84887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TOTAL 16 CATEGORIES OF MOVIES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3 MOVIES WITH SAME RATINGS AND SAME LENGTH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MAJOR CITIES HAVE COUNTRY ID BETWEEN 102 TO 104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ACADEMY DINOSAUR HAS LOWEST RENTAL RATE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MOVIES WITH HIGHEST RENTAL AND LONGEST DURATION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HIGHEST </a:t>
            </a:r>
            <a:r>
              <a:rPr lang="en-US" dirty="0" smtClean="0"/>
              <a:t>A</a:t>
            </a:r>
            <a:r>
              <a:rPr lang="en-US" dirty="0" smtClean="0"/>
              <a:t>MOUNT PAID BY DIFFERENT </a:t>
            </a:r>
            <a:r>
              <a:rPr lang="en-US" dirty="0" err="1" smtClean="0"/>
              <a:t>ID’s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MOST OF THE MOVIES HAVE A RENT OF $2.99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CUSTOMERS WHO PAID HIGHEST 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77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PRESENTATION ON THE BASIS OF DVD STORE</vt:lpstr>
      <vt:lpstr>TOTAL 16 CATEGORIES OF MOVIES</vt:lpstr>
      <vt:lpstr>3 MOVIES WITH SAME RATINGS AND SAME LENGTH</vt:lpstr>
      <vt:lpstr>MAJOR CITIES HAVE COUNTRY ID BETWEEN 102 TO 104</vt:lpstr>
      <vt:lpstr>ACADEMY DINOSAUR HAS LOWEST RENTAL RATE</vt:lpstr>
      <vt:lpstr>4 MOVIES WITH HIGHEST RENTAL AND LONGEST DURATION</vt:lpstr>
      <vt:lpstr>HIGHEST AMOUNT PAID BY DIFFERENT ID’s</vt:lpstr>
      <vt:lpstr>MOST OF THE MOVIES HAVE A RENT OF $2.99 </vt:lpstr>
      <vt:lpstr>CUSTOMERS WHO PAID HIGHEST AMOUNT</vt:lpstr>
      <vt:lpstr>THANKS FOR YOUR CONSIDERATION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25</cp:revision>
  <dcterms:created xsi:type="dcterms:W3CDTF">2023-08-08T12:30:30Z</dcterms:created>
  <dcterms:modified xsi:type="dcterms:W3CDTF">2023-08-09T20:17:09Z</dcterms:modified>
</cp:coreProperties>
</file>