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63" r:id="rId3"/>
    <p:sldId id="460" r:id="rId4"/>
    <p:sldId id="461" r:id="rId5"/>
    <p:sldId id="474" r:id="rId6"/>
    <p:sldId id="475" r:id="rId7"/>
    <p:sldId id="455" r:id="rId8"/>
    <p:sldId id="476" r:id="rId9"/>
    <p:sldId id="447" r:id="rId10"/>
    <p:sldId id="437" r:id="rId11"/>
    <p:sldId id="463" r:id="rId12"/>
    <p:sldId id="469" r:id="rId13"/>
    <p:sldId id="472" r:id="rId14"/>
    <p:sldId id="4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69472970-2719-4A59-9924-76FF05A2BBD4}">
          <p14:sldIdLst>
            <p14:sldId id="256"/>
          </p14:sldIdLst>
        </p14:section>
        <p14:section name="Matcap" id="{F76E25F9-74FC-4EE2-81A6-4547E1D0A585}">
          <p14:sldIdLst>
            <p14:sldId id="363"/>
          </p14:sldIdLst>
        </p14:section>
        <p14:section name="式説明" id="{66338314-4EB8-43A3-B3C8-B6646EB26556}">
          <p14:sldIdLst>
            <p14:sldId id="460"/>
            <p14:sldId id="461"/>
            <p14:sldId id="474"/>
            <p14:sldId id="475"/>
            <p14:sldId id="455"/>
            <p14:sldId id="476"/>
          </p14:sldIdLst>
        </p14:section>
        <p14:section name="キャリブレーション" id="{5A83045A-53F0-47EB-9943-5638446523AE}">
          <p14:sldIdLst>
            <p14:sldId id="447"/>
            <p14:sldId id="437"/>
          </p14:sldIdLst>
        </p14:section>
        <p14:section name="相互反射" id="{67D83784-0F3C-433E-80A6-7DB20D918E53}">
          <p14:sldIdLst>
            <p14:sldId id="463"/>
            <p14:sldId id="469"/>
            <p14:sldId id="472"/>
            <p14:sldId id="470"/>
          </p14:sldIdLst>
        </p14:section>
        <p14:section name="タイトルなしのセクション" id="{D6C22DFF-B3F7-4439-9ABA-63770839DD09}">
          <p14:sldIdLst/>
        </p14:section>
      </p14:sectionLst>
    </p:ex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996" autoAdjust="0"/>
    <p:restoredTop sz="74810" autoAdjust="0"/>
  </p:normalViewPr>
  <p:slideViewPr>
    <p:cSldViewPr snapToGrid="0" showGuides="1">
      <p:cViewPr varScale="1">
        <p:scale>
          <a:sx n="89" d="100"/>
          <a:sy n="89" d="100"/>
        </p:scale>
        <p:origin x="1424" y="52"/>
      </p:cViewPr>
      <p:guideLst>
        <p:guide pos="288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81967-EA1D-43F6-BD1B-5E7C48FD65B4}" type="datetimeFigureOut">
              <a:rPr kumimoji="1" lang="ja-JP" altLang="en-US" smtClean="0"/>
              <a:t>2023/11/27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D7494-01E9-45F3-B67D-F7D5C81CF68C}" type="slidenum">
              <a:rPr kumimoji="1" lang="ja-JP" altLang="en-US" smtClean="0"/>
              <a:t>‹#›</a:t>
            </a:fld>
            <a:endParaRPr kumimoji="1" lang="ja-JP" altLang="en-US"/>
          </a:p>
        </p:txBody>
      </p:sp>
    </p:spTree>
    <p:extLst>
      <p:ext uri="{BB962C8B-B14F-4D97-AF65-F5344CB8AC3E}">
        <p14:creationId xmlns:p14="http://schemas.microsoft.com/office/powerpoint/2010/main" val="8804592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既に光源が焼きこまれているため、視点による映り込み像の歪みは再現できない</a:t>
            </a:r>
            <a:endParaRPr kumimoji="1" lang="en-US" altLang="ja-JP" dirty="0"/>
          </a:p>
          <a:p>
            <a:r>
              <a:rPr kumimoji="1" lang="ja-JP" altLang="en-US" dirty="0"/>
              <a:t>計算が少なくて済み、速い</a:t>
            </a:r>
            <a:endParaRPr kumimoji="1" lang="en-US" altLang="ja-JP" dirty="0"/>
          </a:p>
          <a:p>
            <a:r>
              <a:rPr kumimoji="1" lang="ja-JP" altLang="en-US" dirty="0"/>
              <a:t>自分のシステムにおいては、</a:t>
            </a:r>
            <a:r>
              <a:rPr kumimoji="1" lang="en-US" altLang="ja-JP" dirty="0"/>
              <a:t>PBR</a:t>
            </a:r>
            <a:r>
              <a:rPr kumimoji="1" lang="ja-JP" altLang="en-US" dirty="0"/>
              <a:t>と違い</a:t>
            </a:r>
            <a:r>
              <a:rPr kumimoji="1" lang="en-US" altLang="ja-JP" dirty="0"/>
              <a:t>3D</a:t>
            </a:r>
            <a:r>
              <a:rPr kumimoji="1" lang="ja-JP" altLang="en-US" dirty="0"/>
              <a:t>空間での処理</a:t>
            </a:r>
            <a:r>
              <a:rPr kumimoji="1" lang="en-US" altLang="ja-JP" dirty="0"/>
              <a:t>(GL</a:t>
            </a:r>
            <a:r>
              <a:rPr kumimoji="1" lang="ja-JP" altLang="en-US" dirty="0"/>
              <a:t>とぁ</a:t>
            </a:r>
            <a:r>
              <a:rPr kumimoji="1" lang="en-US" altLang="ja-JP" dirty="0"/>
              <a:t>)</a:t>
            </a:r>
            <a:r>
              <a:rPr kumimoji="1" lang="ja-JP" altLang="en-US" dirty="0"/>
              <a:t>が必要なく、</a:t>
            </a:r>
            <a:r>
              <a:rPr kumimoji="1" lang="en-US" altLang="ja-JP" dirty="0"/>
              <a:t>CV</a:t>
            </a:r>
            <a:r>
              <a:rPr kumimoji="1" lang="ja-JP" altLang="en-US" dirty="0"/>
              <a:t>上で出来るから、トラッキングしなくて済むメリットもある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D998573F-74FB-43F9-AF95-08DA7BC5F325}" type="slidenum">
              <a:rPr lang="ja-JP" altLang="en-US" smtClean="0"/>
              <a:pPr>
                <a:defRPr/>
              </a:pPr>
              <a:t>2</a:t>
            </a:fld>
            <a:endParaRPr lang="ja-JP" altLang="en-US"/>
          </a:p>
        </p:txBody>
      </p:sp>
    </p:spTree>
    <p:extLst>
      <p:ext uri="{BB962C8B-B14F-4D97-AF65-F5344CB8AC3E}">
        <p14:creationId xmlns:p14="http://schemas.microsoft.com/office/powerpoint/2010/main" val="2290705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DD</a:t>
            </a:r>
            <a:r>
              <a:rPr kumimoji="1" lang="ja-JP" altLang="en-US" dirty="0"/>
              <a:t>は無視できる、相互反射無視できるから、</a:t>
            </a:r>
            <a:r>
              <a:rPr kumimoji="1" lang="en-US" altLang="ja-JP" dirty="0"/>
              <a:t>DS</a:t>
            </a:r>
            <a:r>
              <a:rPr kumimoji="1" lang="ja-JP" altLang="en-US" dirty="0"/>
              <a:t>も無視</a:t>
            </a:r>
            <a:endParaRPr kumimoji="1" lang="en-US" altLang="ja-JP" dirty="0"/>
          </a:p>
          <a:p>
            <a:r>
              <a:rPr kumimoji="1" lang="ja-JP" altLang="en-US" dirty="0"/>
              <a:t>映り込み像の内、色の変化はわからないけど輝度の変化はわかるような状況が起こる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D998573F-74FB-43F9-AF95-08DA7BC5F325}" type="slidenum">
              <a:rPr lang="ja-JP" altLang="en-US" smtClean="0"/>
              <a:pPr>
                <a:defRPr/>
              </a:pPr>
              <a:t>3</a:t>
            </a:fld>
            <a:endParaRPr lang="ja-JP" altLang="en-US"/>
          </a:p>
        </p:txBody>
      </p:sp>
    </p:spTree>
    <p:extLst>
      <p:ext uri="{BB962C8B-B14F-4D97-AF65-F5344CB8AC3E}">
        <p14:creationId xmlns:p14="http://schemas.microsoft.com/office/powerpoint/2010/main" val="13127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lang="ja-JP" altLang="en-US" b="0" i="0" dirty="0">
                <a:solidFill>
                  <a:srgbClr val="1D1C1D"/>
                </a:solidFill>
                <a:effectLst/>
                <a:latin typeface="NotoSansJP"/>
              </a:rPr>
              <a:t>遠赤外域の反射像を環境光マップ（遠赤外だけど</a:t>
            </a:r>
            <a:r>
              <a:rPr lang="en-US" altLang="ja-JP" b="0" i="0" dirty="0">
                <a:solidFill>
                  <a:srgbClr val="1D1C1D"/>
                </a:solidFill>
                <a:effectLst/>
                <a:latin typeface="NotoSansJP"/>
              </a:rPr>
              <a:t>)</a:t>
            </a:r>
            <a:r>
              <a:rPr lang="ja-JP" altLang="en-US" b="0" i="0" dirty="0">
                <a:solidFill>
                  <a:srgbClr val="1D1C1D"/>
                </a:solidFill>
                <a:effectLst/>
                <a:latin typeface="NotoSansJP"/>
              </a:rPr>
              <a:t>として使用するから、</a:t>
            </a:r>
            <a:r>
              <a:rPr lang="en-US" altLang="ja-JP" b="0" i="0" dirty="0">
                <a:solidFill>
                  <a:srgbClr val="1D1C1D"/>
                </a:solidFill>
                <a:effectLst/>
                <a:latin typeface="NotoSansJP"/>
              </a:rPr>
              <a:t>L0 = </a:t>
            </a:r>
            <a:r>
              <a:rPr lang="ja-JP" altLang="en-US" b="0" i="0" dirty="0">
                <a:solidFill>
                  <a:srgbClr val="1D1C1D"/>
                </a:solidFill>
                <a:effectLst/>
                <a:latin typeface="NotoSansJP"/>
              </a:rPr>
              <a:t>反射像のやつになる</a:t>
            </a:r>
            <a:endParaRPr lang="en-US" altLang="ja-JP" b="0" i="0" dirty="0">
              <a:solidFill>
                <a:srgbClr val="1D1C1D"/>
              </a:solidFill>
              <a:effectLst/>
              <a:latin typeface="NotoSansJP"/>
            </a:endParaRPr>
          </a:p>
          <a:p>
            <a:r>
              <a:rPr kumimoji="1" lang="ja-JP" altLang="en-US" b="0" i="0" dirty="0">
                <a:solidFill>
                  <a:srgbClr val="1D1C1D"/>
                </a:solidFill>
                <a:effectLst/>
                <a:latin typeface="NotoSansJP"/>
              </a:rPr>
              <a:t>遠赤外なので可視光の情報がなく、実際の環境光マップとしては使えないけど、人の形があるのでね</a:t>
            </a:r>
            <a:endParaRPr kumimoji="1" lang="en-US" altLang="ja-JP" b="0" i="0" dirty="0">
              <a:solidFill>
                <a:srgbClr val="1D1C1D"/>
              </a:solidFill>
              <a:effectLst/>
              <a:latin typeface="NotoSansJP"/>
            </a:endParaRPr>
          </a:p>
          <a:p>
            <a:endParaRPr kumimoji="1" lang="en-US" altLang="ja-JP" b="0" i="0" dirty="0">
              <a:solidFill>
                <a:srgbClr val="1D1C1D"/>
              </a:solidFill>
              <a:effectLst/>
              <a:latin typeface="NotoSansJP"/>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5BD7494-01E9-45F3-B67D-F7D5C81CF68C}" type="slidenum">
              <a:rPr kumimoji="1" lang="ja-JP" altLang="en-US" smtClean="0"/>
              <a:t>5</a:t>
            </a:fld>
            <a:endParaRPr kumimoji="1" lang="ja-JP" altLang="en-US"/>
          </a:p>
        </p:txBody>
      </p:sp>
    </p:spTree>
    <p:extLst>
      <p:ext uri="{BB962C8B-B14F-4D97-AF65-F5344CB8AC3E}">
        <p14:creationId xmlns:p14="http://schemas.microsoft.com/office/powerpoint/2010/main" val="688574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相互反射無視出来る</a:t>
            </a:r>
            <a:endParaRPr kumimoji="1" lang="en-US" altLang="ja-JP" dirty="0"/>
          </a:p>
          <a:p>
            <a:r>
              <a:rPr lang="en-US" altLang="ja-JP" dirty="0"/>
              <a:t>SD + SS</a:t>
            </a:r>
          </a:p>
          <a:p>
            <a:r>
              <a:rPr kumimoji="1" lang="en-US" altLang="ja-JP" dirty="0"/>
              <a:t>SD + SS = </a:t>
            </a:r>
            <a:r>
              <a:rPr kumimoji="1" lang="en-US" altLang="ja-JP" dirty="0" err="1"/>
              <a:t>matcap</a:t>
            </a:r>
            <a:endParaRPr kumimoji="1" lang="en-US" altLang="ja-JP" dirty="0"/>
          </a:p>
          <a:p>
            <a:pPr marL="0" indent="0">
              <a:buNone/>
            </a:pPr>
            <a:r>
              <a:rPr kumimoji="1" lang="ja-JP" altLang="en-US" dirty="0"/>
              <a:t>つまり</a:t>
            </a:r>
            <a:r>
              <a:rPr kumimoji="1" lang="en-US" altLang="ja-JP" dirty="0" err="1"/>
              <a:t>matcap</a:t>
            </a:r>
            <a:r>
              <a:rPr kumimoji="1" lang="ja-JP" altLang="en-US" dirty="0"/>
              <a:t>で良いが、輝度の変化を知覚しやすい</a:t>
            </a:r>
            <a:endParaRPr kumimoji="1" lang="en-US" altLang="ja-JP" dirty="0"/>
          </a:p>
          <a:p>
            <a:pPr marL="0" indent="0">
              <a:buNone/>
            </a:pPr>
            <a:r>
              <a:rPr lang="ja-JP" altLang="en-US" dirty="0"/>
              <a:t>輝度は</a:t>
            </a:r>
            <a:r>
              <a:rPr lang="en-US" altLang="ja-JP" dirty="0"/>
              <a:t>DS + SD + SS</a:t>
            </a:r>
          </a:p>
          <a:p>
            <a:pPr marL="0" indent="0">
              <a:buNone/>
            </a:pPr>
            <a:r>
              <a:rPr kumimoji="1" lang="en-US" altLang="ja-JP" dirty="0"/>
              <a:t>DS</a:t>
            </a:r>
            <a:r>
              <a:rPr kumimoji="1" lang="ja-JP" altLang="en-US" dirty="0"/>
              <a:t>の輝度は、結局</a:t>
            </a:r>
            <a:r>
              <a:rPr kumimoji="1" lang="en-US" altLang="ja-JP" dirty="0"/>
              <a:t>L0*R</a:t>
            </a:r>
            <a:r>
              <a:rPr kumimoji="1" lang="ja-JP" altLang="en-US" dirty="0"/>
              <a:t>だから、</a:t>
            </a:r>
            <a:r>
              <a:rPr kumimoji="1" lang="en-US" altLang="ja-JP" dirty="0" err="1"/>
              <a:t>matacap</a:t>
            </a:r>
            <a:r>
              <a:rPr kumimoji="1" lang="en-US" altLang="ja-JP" dirty="0"/>
              <a:t> + L0*R</a:t>
            </a:r>
          </a:p>
          <a:p>
            <a:endParaRPr kumimoji="1" lang="ja-JP" altLang="en-US" dirty="0"/>
          </a:p>
        </p:txBody>
      </p:sp>
      <p:sp>
        <p:nvSpPr>
          <p:cNvPr id="4" name="スライド番号プレースホルダー 3"/>
          <p:cNvSpPr>
            <a:spLocks noGrp="1"/>
          </p:cNvSpPr>
          <p:nvPr>
            <p:ph type="sldNum" sz="quarter" idx="5"/>
          </p:nvPr>
        </p:nvSpPr>
        <p:spPr/>
        <p:txBody>
          <a:bodyPr/>
          <a:lstStyle/>
          <a:p>
            <a:fld id="{25BD7494-01E9-45F3-B67D-F7D5C81CF68C}" type="slidenum">
              <a:rPr kumimoji="1" lang="ja-JP" altLang="en-US" smtClean="0"/>
              <a:t>6</a:t>
            </a:fld>
            <a:endParaRPr kumimoji="1" lang="ja-JP" altLang="en-US"/>
          </a:p>
        </p:txBody>
      </p:sp>
    </p:spTree>
    <p:extLst>
      <p:ext uri="{BB962C8B-B14F-4D97-AF65-F5344CB8AC3E}">
        <p14:creationId xmlns:p14="http://schemas.microsoft.com/office/powerpoint/2010/main" val="754759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L0 = </a:t>
            </a:r>
            <a:r>
              <a:rPr kumimoji="1" lang="ja-JP" altLang="en-US" dirty="0"/>
              <a:t>光源</a:t>
            </a:r>
            <a:r>
              <a:rPr kumimoji="1" lang="en-US" altLang="ja-JP" dirty="0"/>
              <a:t>(</a:t>
            </a:r>
            <a:r>
              <a:rPr kumimoji="1" lang="ja-JP" altLang="en-US" dirty="0"/>
              <a:t>環境光</a:t>
            </a:r>
            <a:r>
              <a:rPr kumimoji="1" lang="en-US" altLang="ja-JP" dirty="0"/>
              <a:t>)</a:t>
            </a:r>
            <a:r>
              <a:rPr kumimoji="1" lang="ja-JP" altLang="en-US" dirty="0"/>
              <a:t>の入射輝度</a:t>
            </a:r>
            <a:endParaRPr kumimoji="1" lang="en-US" altLang="ja-JP" dirty="0"/>
          </a:p>
          <a:p>
            <a:r>
              <a:rPr kumimoji="1" lang="en-US" altLang="ja-JP" dirty="0"/>
              <a:t>L1 = </a:t>
            </a:r>
            <a:r>
              <a:rPr kumimoji="1" lang="en-US" altLang="ja-JP" dirty="0" err="1"/>
              <a:t>Matcap</a:t>
            </a:r>
            <a:r>
              <a:rPr kumimoji="1" lang="ja-JP" altLang="en-US" dirty="0"/>
              <a:t>の</a:t>
            </a:r>
            <a:r>
              <a:rPr kumimoji="1" lang="en-US" altLang="ja-JP" dirty="0"/>
              <a:t>Material</a:t>
            </a:r>
            <a:r>
              <a:rPr kumimoji="1" lang="ja-JP" altLang="en-US" dirty="0"/>
              <a:t>に入射した光の輝度</a:t>
            </a:r>
            <a:endParaRPr kumimoji="1" lang="en-US" altLang="ja-JP" dirty="0"/>
          </a:p>
          <a:p>
            <a:r>
              <a:rPr kumimoji="1" lang="en-US" altLang="ja-JP" dirty="0"/>
              <a:t>Y</a:t>
            </a:r>
            <a:r>
              <a:rPr kumimoji="1" lang="ja-JP" altLang="en-US" dirty="0"/>
              <a:t> </a:t>
            </a:r>
            <a:r>
              <a:rPr kumimoji="1" lang="en-US" altLang="ja-JP" dirty="0"/>
              <a:t>=</a:t>
            </a:r>
            <a:r>
              <a:rPr kumimoji="1" lang="ja-JP" altLang="en-US" dirty="0"/>
              <a:t> </a:t>
            </a:r>
            <a:r>
              <a:rPr kumimoji="1" lang="en-US" altLang="ja-JP" dirty="0"/>
              <a:t>R</a:t>
            </a:r>
            <a:r>
              <a:rPr kumimoji="1" lang="ja-JP" altLang="en-US" dirty="0"/>
              <a:t> </a:t>
            </a:r>
            <a:r>
              <a:rPr kumimoji="1" lang="en-US" altLang="ja-JP" dirty="0"/>
              <a:t>*</a:t>
            </a:r>
            <a:r>
              <a:rPr kumimoji="1" lang="ja-JP" altLang="en-US" dirty="0"/>
              <a:t> </a:t>
            </a:r>
            <a:r>
              <a:rPr kumimoji="1" lang="en-US" altLang="ja-JP" dirty="0"/>
              <a:t>(L0 + L1)</a:t>
            </a:r>
          </a:p>
          <a:p>
            <a:endParaRPr kumimoji="1" lang="en-US" altLang="ja-JP" dirty="0"/>
          </a:p>
          <a:p>
            <a:r>
              <a:rPr kumimoji="1" lang="en-US" altLang="ja-JP" dirty="0" err="1"/>
              <a:t>Matcap</a:t>
            </a:r>
            <a:r>
              <a:rPr kumimoji="1" lang="ja-JP" altLang="en-US" dirty="0"/>
              <a:t>は既にライティング済みであるから、</a:t>
            </a:r>
            <a:r>
              <a:rPr kumimoji="1" lang="en-US" altLang="ja-JP" dirty="0"/>
              <a:t>R*L1</a:t>
            </a:r>
            <a:r>
              <a:rPr kumimoji="1" lang="ja-JP" altLang="en-US" dirty="0"/>
              <a:t> </a:t>
            </a:r>
            <a:r>
              <a:rPr kumimoji="1" lang="en-US" altLang="ja-JP" dirty="0"/>
              <a:t>=</a:t>
            </a:r>
            <a:r>
              <a:rPr kumimoji="1" lang="ja-JP" altLang="en-US" dirty="0"/>
              <a:t> </a:t>
            </a:r>
            <a:r>
              <a:rPr kumimoji="1" lang="en-US" altLang="ja-JP" dirty="0" err="1"/>
              <a:t>Matcap</a:t>
            </a:r>
            <a:r>
              <a:rPr kumimoji="1" lang="ja-JP" altLang="en-US" dirty="0"/>
              <a:t>の輝度</a:t>
            </a:r>
            <a:endParaRPr kumimoji="1" lang="en-US" altLang="ja-JP" dirty="0"/>
          </a:p>
          <a:p>
            <a:r>
              <a:rPr kumimoji="1" lang="ja-JP" altLang="en-US" dirty="0"/>
              <a:t>映り込みの反射輝度は、反射率</a:t>
            </a:r>
            <a:r>
              <a:rPr kumimoji="1" lang="en-US" altLang="ja-JP" dirty="0"/>
              <a:t>×</a:t>
            </a:r>
            <a:r>
              <a:rPr kumimoji="1" lang="ja-JP" altLang="en-US" dirty="0"/>
              <a:t>入射輝度であるから、</a:t>
            </a:r>
            <a:r>
              <a:rPr kumimoji="1" lang="en-US" altLang="ja-JP" dirty="0"/>
              <a:t>R * L0</a:t>
            </a:r>
          </a:p>
          <a:p>
            <a:endParaRPr kumimoji="1" lang="en-US" altLang="ja-JP" dirty="0"/>
          </a:p>
          <a:p>
            <a:r>
              <a:rPr kumimoji="1" lang="en-US" altLang="ja-JP" dirty="0"/>
              <a:t>   = RL0 + </a:t>
            </a:r>
            <a:r>
              <a:rPr kumimoji="1" lang="en-US" altLang="ja-JP" dirty="0" err="1"/>
              <a:t>Matcap</a:t>
            </a:r>
            <a:r>
              <a:rPr kumimoji="1" lang="ja-JP" altLang="en-US" dirty="0"/>
              <a:t>の輝度</a:t>
            </a:r>
            <a:endParaRPr kumimoji="1" lang="en-US" altLang="ja-JP" dirty="0"/>
          </a:p>
        </p:txBody>
      </p:sp>
      <p:sp>
        <p:nvSpPr>
          <p:cNvPr id="4" name="スライド番号プレースホルダー 3"/>
          <p:cNvSpPr>
            <a:spLocks noGrp="1"/>
          </p:cNvSpPr>
          <p:nvPr>
            <p:ph type="sldNum" sz="quarter" idx="5"/>
          </p:nvPr>
        </p:nvSpPr>
        <p:spPr/>
        <p:txBody>
          <a:bodyPr/>
          <a:lstStyle/>
          <a:p>
            <a:fld id="{25BD7494-01E9-45F3-B67D-F7D5C81CF68C}" type="slidenum">
              <a:rPr kumimoji="1" lang="ja-JP" altLang="en-US" smtClean="0"/>
              <a:t>8</a:t>
            </a:fld>
            <a:endParaRPr kumimoji="1" lang="ja-JP" altLang="en-US"/>
          </a:p>
        </p:txBody>
      </p:sp>
    </p:spTree>
    <p:extLst>
      <p:ext uri="{BB962C8B-B14F-4D97-AF65-F5344CB8AC3E}">
        <p14:creationId xmlns:p14="http://schemas.microsoft.com/office/powerpoint/2010/main" val="337140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こんな感じでこーながみえるよ</a:t>
            </a:r>
          </a:p>
        </p:txBody>
      </p:sp>
      <p:sp>
        <p:nvSpPr>
          <p:cNvPr id="4" name="スライド番号プレースホルダー 3"/>
          <p:cNvSpPr>
            <a:spLocks noGrp="1"/>
          </p:cNvSpPr>
          <p:nvPr>
            <p:ph type="sldNum" sz="quarter" idx="5"/>
          </p:nvPr>
        </p:nvSpPr>
        <p:spPr/>
        <p:txBody>
          <a:bodyPr/>
          <a:lstStyle/>
          <a:p>
            <a:pPr>
              <a:defRPr/>
            </a:pPr>
            <a:fld id="{D998573F-74FB-43F9-AF95-08DA7BC5F325}" type="slidenum">
              <a:rPr lang="ja-JP" altLang="en-US" smtClean="0"/>
              <a:pPr>
                <a:defRPr/>
              </a:pPr>
              <a:t>9</a:t>
            </a:fld>
            <a:endParaRPr lang="ja-JP" altLang="en-US"/>
          </a:p>
        </p:txBody>
      </p:sp>
    </p:spTree>
    <p:extLst>
      <p:ext uri="{BB962C8B-B14F-4D97-AF65-F5344CB8AC3E}">
        <p14:creationId xmlns:p14="http://schemas.microsoft.com/office/powerpoint/2010/main" val="1194559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投影物体は球体だけど平面を仮定してやるからずれる可能性はあるけど、とりあえず簡単な手法でやってみたいというモチベーションがあった</a:t>
            </a:r>
          </a:p>
        </p:txBody>
      </p:sp>
      <p:sp>
        <p:nvSpPr>
          <p:cNvPr id="4" name="スライド番号プレースホルダー 3"/>
          <p:cNvSpPr>
            <a:spLocks noGrp="1"/>
          </p:cNvSpPr>
          <p:nvPr>
            <p:ph type="sldNum" sz="quarter" idx="5"/>
          </p:nvPr>
        </p:nvSpPr>
        <p:spPr/>
        <p:txBody>
          <a:bodyPr/>
          <a:lstStyle/>
          <a:p>
            <a:pPr>
              <a:defRPr/>
            </a:pPr>
            <a:fld id="{D998573F-74FB-43F9-AF95-08DA7BC5F325}" type="slidenum">
              <a:rPr lang="ja-JP" altLang="en-US" smtClean="0"/>
              <a:pPr>
                <a:defRPr/>
              </a:pPr>
              <a:t>10</a:t>
            </a:fld>
            <a:endParaRPr lang="ja-JP" altLang="en-US"/>
          </a:p>
        </p:txBody>
      </p:sp>
    </p:spTree>
    <p:extLst>
      <p:ext uri="{BB962C8B-B14F-4D97-AF65-F5344CB8AC3E}">
        <p14:creationId xmlns:p14="http://schemas.microsoft.com/office/powerpoint/2010/main" val="1442196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相互反射が映り込みであると解釈した</a:t>
            </a:r>
          </a:p>
        </p:txBody>
      </p:sp>
      <p:sp>
        <p:nvSpPr>
          <p:cNvPr id="4" name="スライド番号プレースホルダー 3"/>
          <p:cNvSpPr>
            <a:spLocks noGrp="1"/>
          </p:cNvSpPr>
          <p:nvPr>
            <p:ph type="sldNum" sz="quarter" idx="5"/>
          </p:nvPr>
        </p:nvSpPr>
        <p:spPr/>
        <p:txBody>
          <a:bodyPr/>
          <a:lstStyle/>
          <a:p>
            <a:pPr>
              <a:defRPr/>
            </a:pPr>
            <a:fld id="{D998573F-74FB-43F9-AF95-08DA7BC5F325}" type="slidenum">
              <a:rPr lang="ja-JP" altLang="en-US" smtClean="0"/>
              <a:pPr>
                <a:defRPr/>
              </a:pPr>
              <a:t>11</a:t>
            </a:fld>
            <a:endParaRPr lang="ja-JP" altLang="en-US"/>
          </a:p>
        </p:txBody>
      </p:sp>
    </p:spTree>
    <p:extLst>
      <p:ext uri="{BB962C8B-B14F-4D97-AF65-F5344CB8AC3E}">
        <p14:creationId xmlns:p14="http://schemas.microsoft.com/office/powerpoint/2010/main" val="4046269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項目：物体</a:t>
            </a:r>
            <a:r>
              <a:rPr kumimoji="1" lang="en-US" altLang="ja-JP" dirty="0"/>
              <a:t>A</a:t>
            </a:r>
            <a:r>
              <a:rPr kumimoji="1" lang="ja-JP" altLang="en-US" dirty="0"/>
              <a:t>の色</a:t>
            </a:r>
            <a:r>
              <a:rPr kumimoji="1" lang="en-US" altLang="ja-JP" dirty="0"/>
              <a:t>(S-D)</a:t>
            </a:r>
          </a:p>
          <a:p>
            <a:r>
              <a:rPr kumimoji="1" lang="en-US" altLang="ja-JP" dirty="0"/>
              <a:t>2</a:t>
            </a:r>
            <a:r>
              <a:rPr kumimoji="1" lang="ja-JP" altLang="en-US" dirty="0"/>
              <a:t>項目：</a:t>
            </a:r>
            <a:r>
              <a:rPr kumimoji="1" lang="en-US" altLang="ja-JP" dirty="0"/>
              <a:t>A</a:t>
            </a:r>
            <a:r>
              <a:rPr kumimoji="1" lang="ja-JP" altLang="en-US" dirty="0"/>
              <a:t>の鏡面反射による物体</a:t>
            </a:r>
            <a:r>
              <a:rPr kumimoji="1" lang="en-US" altLang="ja-JP" dirty="0"/>
              <a:t>B</a:t>
            </a:r>
            <a:r>
              <a:rPr kumimoji="1" lang="ja-JP" altLang="en-US" dirty="0"/>
              <a:t>の色</a:t>
            </a:r>
            <a:r>
              <a:rPr kumimoji="1" lang="en-US" altLang="ja-JP" dirty="0"/>
              <a:t>(D-S)</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a:t>3</a:t>
            </a:r>
            <a:r>
              <a:rPr kumimoji="1" lang="ja-JP" altLang="en-US" dirty="0"/>
              <a:t>項目：光源の色</a:t>
            </a:r>
            <a:r>
              <a:rPr kumimoji="1" lang="en-US" altLang="ja-JP" dirty="0"/>
              <a:t>(S-S)</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a:t>3</a:t>
            </a:r>
            <a:r>
              <a:rPr kumimoji="1" lang="ja-JP" altLang="en-US" dirty="0"/>
              <a:t>項目に関しては、</a:t>
            </a:r>
            <a:r>
              <a:rPr kumimoji="1" lang="en-US" altLang="ja-JP" dirty="0" err="1"/>
              <a:t>matcap</a:t>
            </a:r>
            <a:r>
              <a:rPr kumimoji="1" lang="ja-JP" altLang="en-US" dirty="0"/>
              <a:t>を使うなら光源の色を含んでいるから</a:t>
            </a:r>
            <a:r>
              <a:rPr kumimoji="1" lang="en-US" altLang="ja-JP" dirty="0"/>
              <a:t>1</a:t>
            </a:r>
            <a:r>
              <a:rPr kumimoji="1" lang="ja-JP" altLang="en-US" dirty="0"/>
              <a:t>に含まれるいらない</a:t>
            </a:r>
            <a:endParaRPr kumimoji="1" lang="en-US" altLang="ja-JP"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a:t>X</a:t>
            </a:r>
            <a:r>
              <a:rPr kumimoji="1" lang="ja-JP" altLang="en-US" dirty="0"/>
              <a:t>は画素</a:t>
            </a:r>
            <a:endParaRPr kumimoji="1" lang="en-US" altLang="ja-JP"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ja-JP" altLang="en-US" b="0" i="0" dirty="0">
                <a:solidFill>
                  <a:srgbClr val="374151"/>
                </a:solidFill>
                <a:effectLst/>
                <a:latin typeface="Söhne"/>
              </a:rPr>
              <a:t>各波長でどれだけの光が放射されているか（）スペクトルパワー分布</a:t>
            </a:r>
            <a:endParaRPr lang="en-US" altLang="ja-JP" b="0" i="0" dirty="0">
              <a:solidFill>
                <a:srgbClr val="374151"/>
              </a:solidFill>
              <a:effectLst/>
              <a:latin typeface="Söhn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反射率</a:t>
            </a:r>
            <a:r>
              <a:rPr kumimoji="1" lang="en-US" altLang="ja-JP" dirty="0"/>
              <a:t>(λ</a:t>
            </a:r>
            <a:r>
              <a:rPr kumimoji="1" lang="ja-JP" altLang="en-US" dirty="0"/>
              <a:t>に依存</a:t>
            </a:r>
            <a:r>
              <a:rPr kumimoji="1" lang="en-US" altLang="ja-JP"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D998573F-74FB-43F9-AF95-08DA7BC5F325}" type="slidenum">
              <a:rPr lang="ja-JP" altLang="en-US" smtClean="0"/>
              <a:pPr>
                <a:defRPr/>
              </a:pPr>
              <a:t>12</a:t>
            </a:fld>
            <a:endParaRPr lang="ja-JP" altLang="en-US"/>
          </a:p>
        </p:txBody>
      </p:sp>
    </p:spTree>
    <p:extLst>
      <p:ext uri="{BB962C8B-B14F-4D97-AF65-F5344CB8AC3E}">
        <p14:creationId xmlns:p14="http://schemas.microsoft.com/office/powerpoint/2010/main" val="2102486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D427C07-BAD5-4BD9-B716-BFEF276BC81F}" type="datetimeFigureOut">
              <a:rPr kumimoji="1" lang="ja-JP" altLang="en-US" smtClean="0"/>
              <a:t>2023/11/27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62F8CD1-A887-4BF8-8B05-7B0B73869BA1}" type="slidenum">
              <a:rPr kumimoji="1" lang="ja-JP" altLang="en-US" smtClean="0"/>
              <a:t>‹#›</a:t>
            </a:fld>
            <a:endParaRPr kumimoji="1" lang="ja-JP" altLang="en-US"/>
          </a:p>
        </p:txBody>
      </p:sp>
    </p:spTree>
    <p:extLst>
      <p:ext uri="{BB962C8B-B14F-4D97-AF65-F5344CB8AC3E}">
        <p14:creationId xmlns:p14="http://schemas.microsoft.com/office/powerpoint/2010/main" val="331021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D427C07-BAD5-4BD9-B716-BFEF276BC81F}" type="datetimeFigureOut">
              <a:rPr kumimoji="1" lang="ja-JP" altLang="en-US" smtClean="0"/>
              <a:t>2023/11/27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62F8CD1-A887-4BF8-8B05-7B0B73869BA1}" type="slidenum">
              <a:rPr kumimoji="1" lang="ja-JP" altLang="en-US" smtClean="0"/>
              <a:t>‹#›</a:t>
            </a:fld>
            <a:endParaRPr kumimoji="1" lang="ja-JP" altLang="en-US"/>
          </a:p>
        </p:txBody>
      </p:sp>
    </p:spTree>
    <p:extLst>
      <p:ext uri="{BB962C8B-B14F-4D97-AF65-F5344CB8AC3E}">
        <p14:creationId xmlns:p14="http://schemas.microsoft.com/office/powerpoint/2010/main" val="346718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D427C07-BAD5-4BD9-B716-BFEF276BC81F}" type="datetimeFigureOut">
              <a:rPr kumimoji="1" lang="ja-JP" altLang="en-US" smtClean="0"/>
              <a:t>2023/11/27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62F8CD1-A887-4BF8-8B05-7B0B73869BA1}" type="slidenum">
              <a:rPr kumimoji="1" lang="ja-JP" altLang="en-US" smtClean="0"/>
              <a:t>‹#›</a:t>
            </a:fld>
            <a:endParaRPr kumimoji="1" lang="ja-JP" altLang="en-US"/>
          </a:p>
        </p:txBody>
      </p:sp>
    </p:spTree>
    <p:extLst>
      <p:ext uri="{BB962C8B-B14F-4D97-AF65-F5344CB8AC3E}">
        <p14:creationId xmlns:p14="http://schemas.microsoft.com/office/powerpoint/2010/main" val="180174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D427C07-BAD5-4BD9-B716-BFEF276BC81F}" type="datetimeFigureOut">
              <a:rPr kumimoji="1" lang="ja-JP" altLang="en-US" smtClean="0"/>
              <a:t>2023/11/27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62F8CD1-A887-4BF8-8B05-7B0B73869BA1}" type="slidenum">
              <a:rPr kumimoji="1" lang="ja-JP" altLang="en-US" smtClean="0"/>
              <a:t>‹#›</a:t>
            </a:fld>
            <a:endParaRPr kumimoji="1" lang="ja-JP" altLang="en-US"/>
          </a:p>
        </p:txBody>
      </p:sp>
    </p:spTree>
    <p:extLst>
      <p:ext uri="{BB962C8B-B14F-4D97-AF65-F5344CB8AC3E}">
        <p14:creationId xmlns:p14="http://schemas.microsoft.com/office/powerpoint/2010/main" val="248145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427C07-BAD5-4BD9-B716-BFEF276BC81F}" type="datetimeFigureOut">
              <a:rPr kumimoji="1" lang="ja-JP" altLang="en-US" smtClean="0"/>
              <a:t>2023/11/27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62F8CD1-A887-4BF8-8B05-7B0B73869BA1}" type="slidenum">
              <a:rPr kumimoji="1" lang="ja-JP" altLang="en-US" smtClean="0"/>
              <a:t>‹#›</a:t>
            </a:fld>
            <a:endParaRPr kumimoji="1" lang="ja-JP" altLang="en-US"/>
          </a:p>
        </p:txBody>
      </p:sp>
    </p:spTree>
    <p:extLst>
      <p:ext uri="{BB962C8B-B14F-4D97-AF65-F5344CB8AC3E}">
        <p14:creationId xmlns:p14="http://schemas.microsoft.com/office/powerpoint/2010/main" val="123352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D427C07-BAD5-4BD9-B716-BFEF276BC81F}" type="datetimeFigureOut">
              <a:rPr kumimoji="1" lang="ja-JP" altLang="en-US" smtClean="0"/>
              <a:t>2023/11/27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62F8CD1-A887-4BF8-8B05-7B0B73869BA1}" type="slidenum">
              <a:rPr kumimoji="1" lang="ja-JP" altLang="en-US" smtClean="0"/>
              <a:t>‹#›</a:t>
            </a:fld>
            <a:endParaRPr kumimoji="1" lang="ja-JP" altLang="en-US"/>
          </a:p>
        </p:txBody>
      </p:sp>
    </p:spTree>
    <p:extLst>
      <p:ext uri="{BB962C8B-B14F-4D97-AF65-F5344CB8AC3E}">
        <p14:creationId xmlns:p14="http://schemas.microsoft.com/office/powerpoint/2010/main" val="2130496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D427C07-BAD5-4BD9-B716-BFEF276BC81F}" type="datetimeFigureOut">
              <a:rPr kumimoji="1" lang="ja-JP" altLang="en-US" smtClean="0"/>
              <a:t>2023/11/27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62F8CD1-A887-4BF8-8B05-7B0B73869BA1}" type="slidenum">
              <a:rPr kumimoji="1" lang="ja-JP" altLang="en-US" smtClean="0"/>
              <a:t>‹#›</a:t>
            </a:fld>
            <a:endParaRPr kumimoji="1" lang="ja-JP" altLang="en-US"/>
          </a:p>
        </p:txBody>
      </p:sp>
    </p:spTree>
    <p:extLst>
      <p:ext uri="{BB962C8B-B14F-4D97-AF65-F5344CB8AC3E}">
        <p14:creationId xmlns:p14="http://schemas.microsoft.com/office/powerpoint/2010/main" val="112839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D427C07-BAD5-4BD9-B716-BFEF276BC81F}" type="datetimeFigureOut">
              <a:rPr kumimoji="1" lang="ja-JP" altLang="en-US" smtClean="0"/>
              <a:t>2023/11/27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62F8CD1-A887-4BF8-8B05-7B0B73869BA1}" type="slidenum">
              <a:rPr kumimoji="1" lang="ja-JP" altLang="en-US" smtClean="0"/>
              <a:t>‹#›</a:t>
            </a:fld>
            <a:endParaRPr kumimoji="1" lang="ja-JP" altLang="en-US"/>
          </a:p>
        </p:txBody>
      </p:sp>
    </p:spTree>
    <p:extLst>
      <p:ext uri="{BB962C8B-B14F-4D97-AF65-F5344CB8AC3E}">
        <p14:creationId xmlns:p14="http://schemas.microsoft.com/office/powerpoint/2010/main" val="197267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27C07-BAD5-4BD9-B716-BFEF276BC81F}" type="datetimeFigureOut">
              <a:rPr kumimoji="1" lang="ja-JP" altLang="en-US" smtClean="0"/>
              <a:t>2023/11/27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62F8CD1-A887-4BF8-8B05-7B0B73869BA1}" type="slidenum">
              <a:rPr kumimoji="1" lang="ja-JP" altLang="en-US" smtClean="0"/>
              <a:t>‹#›</a:t>
            </a:fld>
            <a:endParaRPr kumimoji="1" lang="ja-JP" altLang="en-US"/>
          </a:p>
        </p:txBody>
      </p:sp>
    </p:spTree>
    <p:extLst>
      <p:ext uri="{BB962C8B-B14F-4D97-AF65-F5344CB8AC3E}">
        <p14:creationId xmlns:p14="http://schemas.microsoft.com/office/powerpoint/2010/main" val="2555790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D427C07-BAD5-4BD9-B716-BFEF276BC81F}" type="datetimeFigureOut">
              <a:rPr kumimoji="1" lang="ja-JP" altLang="en-US" smtClean="0"/>
              <a:t>2023/11/27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62F8CD1-A887-4BF8-8B05-7B0B73869BA1}" type="slidenum">
              <a:rPr kumimoji="1" lang="ja-JP" altLang="en-US" smtClean="0"/>
              <a:t>‹#›</a:t>
            </a:fld>
            <a:endParaRPr kumimoji="1" lang="ja-JP" altLang="en-US"/>
          </a:p>
        </p:txBody>
      </p:sp>
    </p:spTree>
    <p:extLst>
      <p:ext uri="{BB962C8B-B14F-4D97-AF65-F5344CB8AC3E}">
        <p14:creationId xmlns:p14="http://schemas.microsoft.com/office/powerpoint/2010/main" val="147544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D427C07-BAD5-4BD9-B716-BFEF276BC81F}" type="datetimeFigureOut">
              <a:rPr kumimoji="1" lang="ja-JP" altLang="en-US" smtClean="0"/>
              <a:t>2023/11/27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62F8CD1-A887-4BF8-8B05-7B0B73869BA1}" type="slidenum">
              <a:rPr kumimoji="1" lang="ja-JP" altLang="en-US" smtClean="0"/>
              <a:t>‹#›</a:t>
            </a:fld>
            <a:endParaRPr kumimoji="1" lang="ja-JP" altLang="en-US"/>
          </a:p>
        </p:txBody>
      </p:sp>
    </p:spTree>
    <p:extLst>
      <p:ext uri="{BB962C8B-B14F-4D97-AF65-F5344CB8AC3E}">
        <p14:creationId xmlns:p14="http://schemas.microsoft.com/office/powerpoint/2010/main" val="146997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27C07-BAD5-4BD9-B716-BFEF276BC81F}" type="datetimeFigureOut">
              <a:rPr kumimoji="1" lang="ja-JP" altLang="en-US" smtClean="0"/>
              <a:t>2023/11/27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F8CD1-A887-4BF8-8B05-7B0B73869BA1}" type="slidenum">
              <a:rPr kumimoji="1" lang="ja-JP" altLang="en-US" smtClean="0"/>
              <a:t>‹#›</a:t>
            </a:fld>
            <a:endParaRPr kumimoji="1" lang="ja-JP" altLang="en-US"/>
          </a:p>
        </p:txBody>
      </p:sp>
    </p:spTree>
    <p:extLst>
      <p:ext uri="{BB962C8B-B14F-4D97-AF65-F5344CB8AC3E}">
        <p14:creationId xmlns:p14="http://schemas.microsoft.com/office/powerpoint/2010/main" val="3124789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D801B7-3CD8-063D-BBD9-6F1238BC6B0D}"/>
              </a:ext>
            </a:extLst>
          </p:cNvPr>
          <p:cNvSpPr>
            <a:spLocks noGrp="1"/>
          </p:cNvSpPr>
          <p:nvPr>
            <p:ph type="ctrTitle"/>
          </p:nvPr>
        </p:nvSpPr>
        <p:spPr/>
        <p:txBody>
          <a:bodyPr/>
          <a:lstStyle/>
          <a:p>
            <a:r>
              <a:rPr kumimoji="1" lang="ja-JP" altLang="en-US" dirty="0"/>
              <a:t>追加資料</a:t>
            </a:r>
          </a:p>
        </p:txBody>
      </p:sp>
      <p:sp>
        <p:nvSpPr>
          <p:cNvPr id="3" name="字幕 2">
            <a:extLst>
              <a:ext uri="{FF2B5EF4-FFF2-40B4-BE49-F238E27FC236}">
                <a16:creationId xmlns:a16="http://schemas.microsoft.com/office/drawing/2014/main" id="{41B1241A-E101-7821-1506-FEC0EFE4DF2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468163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431D23-E00B-0464-63FE-60EE58663FB1}"/>
              </a:ext>
            </a:extLst>
          </p:cNvPr>
          <p:cNvSpPr>
            <a:spLocks noGrp="1"/>
          </p:cNvSpPr>
          <p:nvPr>
            <p:ph type="title"/>
          </p:nvPr>
        </p:nvSpPr>
        <p:spPr>
          <a:xfrm>
            <a:off x="0" y="7649"/>
            <a:ext cx="7886700" cy="1325563"/>
          </a:xfrm>
        </p:spPr>
        <p:txBody>
          <a:bodyPr>
            <a:normAutofit/>
          </a:bodyPr>
          <a:lstStyle/>
          <a:p>
            <a:r>
              <a:rPr kumimoji="1" lang="en-US" altLang="ja-JP" dirty="0"/>
              <a:t>FIR</a:t>
            </a:r>
            <a:r>
              <a:rPr kumimoji="1" lang="ja-JP" altLang="en-US" dirty="0"/>
              <a:t>カメラとプロジェクタのキャリブレーション</a:t>
            </a:r>
          </a:p>
        </p:txBody>
      </p:sp>
      <p:sp>
        <p:nvSpPr>
          <p:cNvPr id="3" name="コンテンツ プレースホルダー 2">
            <a:extLst>
              <a:ext uri="{FF2B5EF4-FFF2-40B4-BE49-F238E27FC236}">
                <a16:creationId xmlns:a16="http://schemas.microsoft.com/office/drawing/2014/main" id="{DDD8495F-9F5A-7B92-E5C9-C0FC49513A5A}"/>
              </a:ext>
            </a:extLst>
          </p:cNvPr>
          <p:cNvSpPr>
            <a:spLocks noGrp="1"/>
          </p:cNvSpPr>
          <p:nvPr>
            <p:ph idx="1"/>
          </p:nvPr>
        </p:nvSpPr>
        <p:spPr>
          <a:xfrm>
            <a:off x="628650" y="2189960"/>
            <a:ext cx="7886700" cy="4351338"/>
          </a:xfrm>
        </p:spPr>
        <p:txBody>
          <a:bodyPr/>
          <a:lstStyle/>
          <a:p>
            <a:endParaRPr lang="en-US" altLang="ja-JP" b="0" i="0" dirty="0">
              <a:solidFill>
                <a:srgbClr val="333333"/>
              </a:solidFill>
              <a:effectLst/>
              <a:latin typeface="Open Sans" panose="020B0606030504020204" pitchFamily="34" charset="0"/>
            </a:endParaRPr>
          </a:p>
          <a:p>
            <a:endParaRPr lang="en-US" altLang="ja-JP" dirty="0">
              <a:solidFill>
                <a:srgbClr val="333333"/>
              </a:solidFill>
              <a:latin typeface="Open Sans" panose="020B0606030504020204" pitchFamily="34" charset="0"/>
            </a:endParaRPr>
          </a:p>
          <a:p>
            <a:endParaRPr lang="en-US" altLang="ja-JP" b="0" i="0" dirty="0">
              <a:solidFill>
                <a:srgbClr val="333333"/>
              </a:solidFill>
              <a:effectLst/>
              <a:latin typeface="Open Sans" panose="020B0606030504020204" pitchFamily="34" charset="0"/>
            </a:endParaRPr>
          </a:p>
          <a:p>
            <a:endParaRPr lang="en-US" altLang="ja-JP" dirty="0">
              <a:solidFill>
                <a:srgbClr val="333333"/>
              </a:solidFill>
              <a:latin typeface="Open Sans" panose="020B0606030504020204" pitchFamily="34" charset="0"/>
            </a:endParaRPr>
          </a:p>
          <a:p>
            <a:endParaRPr lang="en-US" altLang="ja-JP" b="0" i="0" dirty="0">
              <a:solidFill>
                <a:srgbClr val="333333"/>
              </a:solidFill>
              <a:effectLst/>
              <a:latin typeface="Open Sans" panose="020B0606030504020204" pitchFamily="34" charset="0"/>
            </a:endParaRPr>
          </a:p>
        </p:txBody>
      </p:sp>
      <p:sp>
        <p:nvSpPr>
          <p:cNvPr id="8" name="正方形/長方形 7">
            <a:extLst>
              <a:ext uri="{FF2B5EF4-FFF2-40B4-BE49-F238E27FC236}">
                <a16:creationId xmlns:a16="http://schemas.microsoft.com/office/drawing/2014/main" id="{FCA80C3C-972E-626C-AFF7-E40D0D102636}"/>
              </a:ext>
            </a:extLst>
          </p:cNvPr>
          <p:cNvSpPr/>
          <p:nvPr/>
        </p:nvSpPr>
        <p:spPr>
          <a:xfrm>
            <a:off x="5020235" y="1371600"/>
            <a:ext cx="986118" cy="57374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FIR</a:t>
            </a:r>
            <a:endParaRPr kumimoji="1" lang="ja-JP" altLang="en-US" sz="2800" dirty="0"/>
          </a:p>
        </p:txBody>
      </p:sp>
      <p:sp>
        <p:nvSpPr>
          <p:cNvPr id="9" name="正方形/長方形 8">
            <a:extLst>
              <a:ext uri="{FF2B5EF4-FFF2-40B4-BE49-F238E27FC236}">
                <a16:creationId xmlns:a16="http://schemas.microsoft.com/office/drawing/2014/main" id="{29C0D722-C22E-5265-9190-F38103D17254}"/>
              </a:ext>
            </a:extLst>
          </p:cNvPr>
          <p:cNvSpPr/>
          <p:nvPr/>
        </p:nvSpPr>
        <p:spPr>
          <a:xfrm>
            <a:off x="4442450" y="2806582"/>
            <a:ext cx="2139563" cy="12448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err="1"/>
              <a:t>Proj</a:t>
            </a:r>
            <a:endParaRPr kumimoji="1" lang="ja-JP" altLang="en-US" sz="2800" dirty="0"/>
          </a:p>
        </p:txBody>
      </p:sp>
      <p:sp>
        <p:nvSpPr>
          <p:cNvPr id="10" name="正方形/長方形 9">
            <a:extLst>
              <a:ext uri="{FF2B5EF4-FFF2-40B4-BE49-F238E27FC236}">
                <a16:creationId xmlns:a16="http://schemas.microsoft.com/office/drawing/2014/main" id="{6A530B1C-73AA-6B92-D5CE-B6413AD29364}"/>
              </a:ext>
            </a:extLst>
          </p:cNvPr>
          <p:cNvSpPr/>
          <p:nvPr/>
        </p:nvSpPr>
        <p:spPr>
          <a:xfrm>
            <a:off x="4125749" y="3669236"/>
            <a:ext cx="2655517" cy="182217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000" dirty="0"/>
              <a:t>コーナーに合わせて投影して、投影座標を取得</a:t>
            </a:r>
          </a:p>
        </p:txBody>
      </p:sp>
      <p:sp>
        <p:nvSpPr>
          <p:cNvPr id="11" name="正方形/長方形 10">
            <a:extLst>
              <a:ext uri="{FF2B5EF4-FFF2-40B4-BE49-F238E27FC236}">
                <a16:creationId xmlns:a16="http://schemas.microsoft.com/office/drawing/2014/main" id="{09397A1B-332B-2534-31FC-D64F5BABB56A}"/>
              </a:ext>
            </a:extLst>
          </p:cNvPr>
          <p:cNvSpPr/>
          <p:nvPr/>
        </p:nvSpPr>
        <p:spPr>
          <a:xfrm>
            <a:off x="6216656" y="815862"/>
            <a:ext cx="2655517" cy="182217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000" dirty="0"/>
              <a:t>従来通りコーナー</a:t>
            </a:r>
            <a:endParaRPr kumimoji="1" lang="en-US" altLang="ja-JP" sz="2000" dirty="0"/>
          </a:p>
          <a:p>
            <a:pPr algn="ctr"/>
            <a:r>
              <a:rPr kumimoji="1" lang="ja-JP" altLang="en-US" sz="2000" dirty="0"/>
              <a:t>検出で座標取得</a:t>
            </a:r>
          </a:p>
        </p:txBody>
      </p:sp>
      <p:cxnSp>
        <p:nvCxnSpPr>
          <p:cNvPr id="12" name="直線矢印コネクタ 11">
            <a:extLst>
              <a:ext uri="{FF2B5EF4-FFF2-40B4-BE49-F238E27FC236}">
                <a16:creationId xmlns:a16="http://schemas.microsoft.com/office/drawing/2014/main" id="{595A5049-44FC-9ADA-38CC-2C7EEE9DF575}"/>
              </a:ext>
            </a:extLst>
          </p:cNvPr>
          <p:cNvCxnSpPr>
            <a:cxnSpLocks/>
          </p:cNvCxnSpPr>
          <p:nvPr/>
        </p:nvCxnSpPr>
        <p:spPr>
          <a:xfrm flipH="1">
            <a:off x="2625081" y="1658470"/>
            <a:ext cx="2059653" cy="421512"/>
          </a:xfrm>
          <a:prstGeom prst="straightConnector1">
            <a:avLst/>
          </a:prstGeom>
          <a:ln w="57150">
            <a:tailEnd type="triangle"/>
          </a:ln>
          <a:effectLst/>
        </p:spPr>
        <p:style>
          <a:lnRef idx="2">
            <a:schemeClr val="dk1"/>
          </a:lnRef>
          <a:fillRef idx="0">
            <a:schemeClr val="dk1"/>
          </a:fillRef>
          <a:effectRef idx="1">
            <a:schemeClr val="dk1"/>
          </a:effectRef>
          <a:fontRef idx="minor">
            <a:schemeClr val="tx1"/>
          </a:fontRef>
        </p:style>
      </p:cxnSp>
      <p:cxnSp>
        <p:nvCxnSpPr>
          <p:cNvPr id="15" name="直線矢印コネクタ 14">
            <a:extLst>
              <a:ext uri="{FF2B5EF4-FFF2-40B4-BE49-F238E27FC236}">
                <a16:creationId xmlns:a16="http://schemas.microsoft.com/office/drawing/2014/main" id="{69D26A26-FCAA-0F54-9327-3EBF9D7EA575}"/>
              </a:ext>
            </a:extLst>
          </p:cNvPr>
          <p:cNvCxnSpPr>
            <a:cxnSpLocks/>
          </p:cNvCxnSpPr>
          <p:nvPr/>
        </p:nvCxnSpPr>
        <p:spPr>
          <a:xfrm flipH="1" flipV="1">
            <a:off x="1906790" y="3017338"/>
            <a:ext cx="2218959" cy="411662"/>
          </a:xfrm>
          <a:prstGeom prst="straightConnector1">
            <a:avLst/>
          </a:prstGeom>
          <a:ln w="57150">
            <a:tailEnd type="triangle"/>
          </a:ln>
          <a:effectLst/>
        </p:spPr>
        <p:style>
          <a:lnRef idx="2">
            <a:schemeClr val="dk1"/>
          </a:lnRef>
          <a:fillRef idx="0">
            <a:schemeClr val="dk1"/>
          </a:fillRef>
          <a:effectRef idx="1">
            <a:schemeClr val="dk1"/>
          </a:effectRef>
          <a:fontRef idx="minor">
            <a:schemeClr val="tx1"/>
          </a:fontRef>
        </p:style>
      </p:cxnSp>
      <p:sp>
        <p:nvSpPr>
          <p:cNvPr id="4" name="フローチャート: 手作業 3">
            <a:extLst>
              <a:ext uri="{FF2B5EF4-FFF2-40B4-BE49-F238E27FC236}">
                <a16:creationId xmlns:a16="http://schemas.microsoft.com/office/drawing/2014/main" id="{59CA4E4E-7AC9-C417-6C8B-99DA2A5DA3D1}"/>
              </a:ext>
            </a:extLst>
          </p:cNvPr>
          <p:cNvSpPr/>
          <p:nvPr/>
        </p:nvSpPr>
        <p:spPr>
          <a:xfrm rot="16200000">
            <a:off x="4679005" y="1545839"/>
            <a:ext cx="457200" cy="225261"/>
          </a:xfrm>
          <a:prstGeom prst="flowChartManualOperation">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8EFE2E82-C525-04E4-88B2-6F47D937DA0F}"/>
              </a:ext>
            </a:extLst>
          </p:cNvPr>
          <p:cNvGrpSpPr/>
          <p:nvPr/>
        </p:nvGrpSpPr>
        <p:grpSpPr>
          <a:xfrm>
            <a:off x="435425" y="1638708"/>
            <a:ext cx="1664591" cy="1721223"/>
            <a:chOff x="646009" y="1406686"/>
            <a:chExt cx="1664591" cy="1721223"/>
          </a:xfrm>
        </p:grpSpPr>
        <p:sp>
          <p:nvSpPr>
            <p:cNvPr id="5" name="平行四辺形 4">
              <a:extLst>
                <a:ext uri="{FF2B5EF4-FFF2-40B4-BE49-F238E27FC236}">
                  <a16:creationId xmlns:a16="http://schemas.microsoft.com/office/drawing/2014/main" id="{99A38125-BFFB-0025-91BB-D1E692E9F6A5}"/>
                </a:ext>
              </a:extLst>
            </p:cNvPr>
            <p:cNvSpPr/>
            <p:nvPr/>
          </p:nvSpPr>
          <p:spPr>
            <a:xfrm rot="9930871">
              <a:off x="646009" y="1406686"/>
              <a:ext cx="1664591" cy="1721223"/>
            </a:xfrm>
            <a:prstGeom prst="parallelogram">
              <a:avLst>
                <a:gd name="adj" fmla="val 2722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平行四辺形 5">
              <a:extLst>
                <a:ext uri="{FF2B5EF4-FFF2-40B4-BE49-F238E27FC236}">
                  <a16:creationId xmlns:a16="http://schemas.microsoft.com/office/drawing/2014/main" id="{4B09943D-B8DF-087F-375B-B3142287373D}"/>
                </a:ext>
              </a:extLst>
            </p:cNvPr>
            <p:cNvSpPr/>
            <p:nvPr/>
          </p:nvSpPr>
          <p:spPr>
            <a:xfrm rot="9930871">
              <a:off x="997915" y="1747936"/>
              <a:ext cx="278571" cy="302178"/>
            </a:xfrm>
            <a:prstGeom prst="parallelogram">
              <a:avLst>
                <a:gd name="adj" fmla="val 27730"/>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平行四辺形 6">
              <a:extLst>
                <a:ext uri="{FF2B5EF4-FFF2-40B4-BE49-F238E27FC236}">
                  <a16:creationId xmlns:a16="http://schemas.microsoft.com/office/drawing/2014/main" id="{F306041C-E8BC-67CA-4E47-1F442C3B2444}"/>
                </a:ext>
              </a:extLst>
            </p:cNvPr>
            <p:cNvSpPr/>
            <p:nvPr/>
          </p:nvSpPr>
          <p:spPr>
            <a:xfrm rot="9930871">
              <a:off x="1225686" y="1989194"/>
              <a:ext cx="278571" cy="302178"/>
            </a:xfrm>
            <a:prstGeom prst="parallelogram">
              <a:avLst>
                <a:gd name="adj" fmla="val 27730"/>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平行四辺形 12">
              <a:extLst>
                <a:ext uri="{FF2B5EF4-FFF2-40B4-BE49-F238E27FC236}">
                  <a16:creationId xmlns:a16="http://schemas.microsoft.com/office/drawing/2014/main" id="{EC29175F-E187-4799-ADEC-1FC6F1C2E5B0}"/>
                </a:ext>
              </a:extLst>
            </p:cNvPr>
            <p:cNvSpPr/>
            <p:nvPr/>
          </p:nvSpPr>
          <p:spPr>
            <a:xfrm rot="9930871">
              <a:off x="1473989" y="2256219"/>
              <a:ext cx="278571" cy="302178"/>
            </a:xfrm>
            <a:prstGeom prst="parallelogram">
              <a:avLst>
                <a:gd name="adj" fmla="val 27730"/>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平行四辺形 13">
              <a:extLst>
                <a:ext uri="{FF2B5EF4-FFF2-40B4-BE49-F238E27FC236}">
                  <a16:creationId xmlns:a16="http://schemas.microsoft.com/office/drawing/2014/main" id="{89786A73-A195-C13F-C9A7-A25204FA5E92}"/>
                </a:ext>
              </a:extLst>
            </p:cNvPr>
            <p:cNvSpPr/>
            <p:nvPr/>
          </p:nvSpPr>
          <p:spPr>
            <a:xfrm rot="9930871">
              <a:off x="1715277" y="2523245"/>
              <a:ext cx="278571" cy="302178"/>
            </a:xfrm>
            <a:prstGeom prst="parallelogram">
              <a:avLst>
                <a:gd name="adj" fmla="val 27730"/>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平行四辺形 15">
              <a:extLst>
                <a:ext uri="{FF2B5EF4-FFF2-40B4-BE49-F238E27FC236}">
                  <a16:creationId xmlns:a16="http://schemas.microsoft.com/office/drawing/2014/main" id="{D9D44E73-AAFC-6E13-8733-4E0D6E6043BB}"/>
                </a:ext>
              </a:extLst>
            </p:cNvPr>
            <p:cNvSpPr/>
            <p:nvPr/>
          </p:nvSpPr>
          <p:spPr>
            <a:xfrm rot="9930871">
              <a:off x="1463810" y="1626941"/>
              <a:ext cx="278571" cy="302178"/>
            </a:xfrm>
            <a:prstGeom prst="parallelogram">
              <a:avLst>
                <a:gd name="adj" fmla="val 27730"/>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平行四辺形 16">
              <a:extLst>
                <a:ext uri="{FF2B5EF4-FFF2-40B4-BE49-F238E27FC236}">
                  <a16:creationId xmlns:a16="http://schemas.microsoft.com/office/drawing/2014/main" id="{DC58C7E2-4E76-C6E8-6A9C-4A09A176DA7B}"/>
                </a:ext>
              </a:extLst>
            </p:cNvPr>
            <p:cNvSpPr/>
            <p:nvPr/>
          </p:nvSpPr>
          <p:spPr>
            <a:xfrm rot="9930871">
              <a:off x="1028174" y="2364672"/>
              <a:ext cx="278571" cy="302178"/>
            </a:xfrm>
            <a:prstGeom prst="parallelogram">
              <a:avLst>
                <a:gd name="adj" fmla="val 27730"/>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平行四辺形 17">
              <a:extLst>
                <a:ext uri="{FF2B5EF4-FFF2-40B4-BE49-F238E27FC236}">
                  <a16:creationId xmlns:a16="http://schemas.microsoft.com/office/drawing/2014/main" id="{3B1C398B-E842-B270-0DA6-3DC8C30EC513}"/>
                </a:ext>
              </a:extLst>
            </p:cNvPr>
            <p:cNvSpPr/>
            <p:nvPr/>
          </p:nvSpPr>
          <p:spPr>
            <a:xfrm rot="9930871">
              <a:off x="1249332" y="2647260"/>
              <a:ext cx="278571" cy="302178"/>
            </a:xfrm>
            <a:prstGeom prst="parallelogram">
              <a:avLst>
                <a:gd name="adj" fmla="val 27730"/>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平行四辺形 18">
              <a:extLst>
                <a:ext uri="{FF2B5EF4-FFF2-40B4-BE49-F238E27FC236}">
                  <a16:creationId xmlns:a16="http://schemas.microsoft.com/office/drawing/2014/main" id="{38BEBE18-9FFA-4B94-D855-F40A3BE9E093}"/>
                </a:ext>
              </a:extLst>
            </p:cNvPr>
            <p:cNvSpPr/>
            <p:nvPr/>
          </p:nvSpPr>
          <p:spPr>
            <a:xfrm rot="9930871">
              <a:off x="1701931" y="1864558"/>
              <a:ext cx="278571" cy="302178"/>
            </a:xfrm>
            <a:prstGeom prst="parallelogram">
              <a:avLst>
                <a:gd name="adj" fmla="val 27730"/>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2637336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B1BC6-54B8-0095-C51C-FC3DCF516FB3}"/>
              </a:ext>
            </a:extLst>
          </p:cNvPr>
          <p:cNvSpPr>
            <a:spLocks noGrp="1"/>
          </p:cNvSpPr>
          <p:nvPr>
            <p:ph type="title"/>
          </p:nvPr>
        </p:nvSpPr>
        <p:spPr/>
        <p:txBody>
          <a:bodyPr/>
          <a:lstStyle/>
          <a:p>
            <a:r>
              <a:rPr kumimoji="1" lang="ja-JP" altLang="en-US" dirty="0"/>
              <a:t>誘電体における相互反射</a:t>
            </a:r>
          </a:p>
        </p:txBody>
      </p:sp>
      <p:sp>
        <p:nvSpPr>
          <p:cNvPr id="3" name="コンテンツ プレースホルダー 2">
            <a:extLst>
              <a:ext uri="{FF2B5EF4-FFF2-40B4-BE49-F238E27FC236}">
                <a16:creationId xmlns:a16="http://schemas.microsoft.com/office/drawing/2014/main" id="{8A4877FD-71D0-058A-4ABC-4BE1FE8901FA}"/>
              </a:ext>
            </a:extLst>
          </p:cNvPr>
          <p:cNvSpPr>
            <a:spLocks noGrp="1"/>
          </p:cNvSpPr>
          <p:nvPr>
            <p:ph idx="1"/>
          </p:nvPr>
        </p:nvSpPr>
        <p:spPr/>
        <p:txBody>
          <a:bodyPr/>
          <a:lstStyle/>
          <a:p>
            <a:r>
              <a:rPr kumimoji="1" lang="ja-JP" altLang="en-US" sz="2400" dirty="0"/>
              <a:t>物体</a:t>
            </a:r>
            <a:r>
              <a:rPr kumimoji="1" lang="en-US" altLang="ja-JP" sz="2400" dirty="0"/>
              <a:t>A</a:t>
            </a:r>
            <a:r>
              <a:rPr kumimoji="1" lang="ja-JP" altLang="en-US" sz="2400" dirty="0"/>
              <a:t>、物体</a:t>
            </a:r>
            <a:r>
              <a:rPr kumimoji="1" lang="en-US" altLang="ja-JP" sz="2400" dirty="0"/>
              <a:t>B</a:t>
            </a:r>
            <a:r>
              <a:rPr kumimoji="1" lang="ja-JP" altLang="en-US" sz="2400" dirty="0"/>
              <a:t>があり、物体</a:t>
            </a:r>
            <a:r>
              <a:rPr lang="en-US" altLang="ja-JP" sz="2400" dirty="0"/>
              <a:t>A</a:t>
            </a:r>
            <a:r>
              <a:rPr kumimoji="1" lang="ja-JP" altLang="en-US" sz="2400" dirty="0"/>
              <a:t>の鏡面反射成分が</a:t>
            </a:r>
            <a:r>
              <a:rPr kumimoji="1" lang="ja-JP" altLang="en-US" sz="2400" b="1" dirty="0"/>
              <a:t>大きい</a:t>
            </a:r>
            <a:r>
              <a:rPr kumimoji="1" lang="ja-JP" altLang="en-US" sz="2400" dirty="0"/>
              <a:t>時、相互反射の影響を無視出来ない場合がある</a:t>
            </a:r>
            <a:endParaRPr kumimoji="1" lang="en-US" altLang="ja-JP" sz="2400" dirty="0"/>
          </a:p>
          <a:p>
            <a:r>
              <a:rPr kumimoji="1" lang="ja-JP" altLang="en-US" sz="2400" dirty="0"/>
              <a:t>光源から出た光は物体</a:t>
            </a:r>
            <a:r>
              <a:rPr kumimoji="1" lang="en-US" altLang="ja-JP" sz="2400" dirty="0"/>
              <a:t>B</a:t>
            </a:r>
            <a:r>
              <a:rPr kumimoji="1" lang="ja-JP" altLang="en-US" sz="2400" dirty="0"/>
              <a:t>に当たり反射する</a:t>
            </a:r>
            <a:r>
              <a:rPr kumimoji="1" lang="en-US" altLang="ja-JP" sz="2400" dirty="0"/>
              <a:t>. </a:t>
            </a:r>
            <a:r>
              <a:rPr kumimoji="1" lang="ja-JP" altLang="en-US" sz="2400" dirty="0"/>
              <a:t>その反射光は物体</a:t>
            </a:r>
            <a:r>
              <a:rPr kumimoji="1" lang="en-US" altLang="ja-JP" sz="2400" dirty="0"/>
              <a:t>A</a:t>
            </a:r>
            <a:r>
              <a:rPr kumimoji="1" lang="ja-JP" altLang="en-US" sz="2400" dirty="0"/>
              <a:t>に当たり再度反射する</a:t>
            </a:r>
            <a:r>
              <a:rPr kumimoji="1" lang="en-US" altLang="ja-JP" sz="2400" dirty="0"/>
              <a:t>.</a:t>
            </a:r>
          </a:p>
          <a:p>
            <a:r>
              <a:rPr lang="ja-JP" altLang="en-US" sz="2400" dirty="0"/>
              <a:t>相互反射成分</a:t>
            </a:r>
            <a:r>
              <a:rPr lang="en-US" altLang="ja-JP" sz="2400" dirty="0"/>
              <a:t>: </a:t>
            </a:r>
            <a:r>
              <a:rPr kumimoji="1" lang="en-US" altLang="ja-JP" sz="2400" dirty="0"/>
              <a:t>Diffuse-Diffuse,  Diffuse-Specular</a:t>
            </a:r>
          </a:p>
          <a:p>
            <a:endParaRPr kumimoji="1" lang="en-US" altLang="ja-JP" sz="2400" dirty="0"/>
          </a:p>
          <a:p>
            <a:pPr marL="457200" lvl="1" indent="0">
              <a:buNone/>
            </a:pPr>
            <a:endParaRPr lang="en-US" altLang="ja-JP" dirty="0"/>
          </a:p>
          <a:p>
            <a:pPr marL="457200" lvl="1" indent="0">
              <a:buNone/>
            </a:pPr>
            <a:endParaRPr lang="en-US" altLang="ja-JP" dirty="0"/>
          </a:p>
          <a:p>
            <a:pPr marL="457200" lvl="1" indent="0">
              <a:buNone/>
            </a:pPr>
            <a:endParaRPr lang="en-US" altLang="ja-JP" dirty="0"/>
          </a:p>
        </p:txBody>
      </p:sp>
      <p:pic>
        <p:nvPicPr>
          <p:cNvPr id="5" name="図 4">
            <a:extLst>
              <a:ext uri="{FF2B5EF4-FFF2-40B4-BE49-F238E27FC236}">
                <a16:creationId xmlns:a16="http://schemas.microsoft.com/office/drawing/2014/main" id="{701A98E5-D694-B1D5-08F1-89B2206A661A}"/>
              </a:ext>
            </a:extLst>
          </p:cNvPr>
          <p:cNvPicPr>
            <a:picLocks noChangeAspect="1"/>
          </p:cNvPicPr>
          <p:nvPr/>
        </p:nvPicPr>
        <p:blipFill>
          <a:blip r:embed="rId3"/>
          <a:stretch>
            <a:fillRect/>
          </a:stretch>
        </p:blipFill>
        <p:spPr>
          <a:xfrm>
            <a:off x="5243684" y="3834476"/>
            <a:ext cx="3443116" cy="2495623"/>
          </a:xfrm>
          <a:prstGeom prst="rect">
            <a:avLst/>
          </a:prstGeom>
        </p:spPr>
      </p:pic>
      <p:sp>
        <p:nvSpPr>
          <p:cNvPr id="4" name="正方形/長方形 3">
            <a:extLst>
              <a:ext uri="{FF2B5EF4-FFF2-40B4-BE49-F238E27FC236}">
                <a16:creationId xmlns:a16="http://schemas.microsoft.com/office/drawing/2014/main" id="{A2819586-6734-EBAD-269B-6A91681AF9A3}"/>
              </a:ext>
            </a:extLst>
          </p:cNvPr>
          <p:cNvSpPr/>
          <p:nvPr/>
        </p:nvSpPr>
        <p:spPr>
          <a:xfrm>
            <a:off x="6562203" y="6327661"/>
            <a:ext cx="2300698" cy="369332"/>
          </a:xfrm>
          <a:prstGeom prst="rect">
            <a:avLst/>
          </a:prstGeom>
        </p:spPr>
        <p:txBody>
          <a:bodyPr wrap="square">
            <a:spAutoFit/>
          </a:bodyPr>
          <a:lstStyle/>
          <a:p>
            <a:r>
              <a:rPr lang="en-US" altLang="ja-JP" dirty="0">
                <a:latin typeface="+mn-ea"/>
                <a:ea typeface="+mn-ea"/>
              </a:rPr>
              <a:t>[Tominaga+2014]</a:t>
            </a:r>
            <a:endParaRPr lang="ja-JP" altLang="en-US" dirty="0">
              <a:latin typeface="+mn-ea"/>
              <a:ea typeface="+mn-ea"/>
            </a:endParaRPr>
          </a:p>
        </p:txBody>
      </p:sp>
    </p:spTree>
    <p:extLst>
      <p:ext uri="{BB962C8B-B14F-4D97-AF65-F5344CB8AC3E}">
        <p14:creationId xmlns:p14="http://schemas.microsoft.com/office/powerpoint/2010/main" val="3739924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03652-AB4A-AA2A-2596-79B1FA888B29}"/>
              </a:ext>
            </a:extLst>
          </p:cNvPr>
          <p:cNvSpPr>
            <a:spLocks noGrp="1"/>
          </p:cNvSpPr>
          <p:nvPr>
            <p:ph type="title"/>
          </p:nvPr>
        </p:nvSpPr>
        <p:spPr/>
        <p:txBody>
          <a:bodyPr/>
          <a:lstStyle/>
          <a:p>
            <a:r>
              <a:rPr kumimoji="1" lang="ja-JP" altLang="en-US" dirty="0"/>
              <a:t>相互反射の式</a:t>
            </a:r>
          </a:p>
        </p:txBody>
      </p:sp>
      <p:sp>
        <p:nvSpPr>
          <p:cNvPr id="3" name="コンテンツ プレースホルダー 2">
            <a:extLst>
              <a:ext uri="{FF2B5EF4-FFF2-40B4-BE49-F238E27FC236}">
                <a16:creationId xmlns:a16="http://schemas.microsoft.com/office/drawing/2014/main" id="{B5C230E6-B773-AB78-7BF7-3E45A6EFDDFC}"/>
              </a:ext>
            </a:extLst>
          </p:cNvPr>
          <p:cNvSpPr>
            <a:spLocks noGrp="1"/>
          </p:cNvSpPr>
          <p:nvPr>
            <p:ph idx="1"/>
          </p:nvPr>
        </p:nvSpPr>
        <p:spPr/>
        <p:txBody>
          <a:bodyPr/>
          <a:lstStyle/>
          <a:p>
            <a:r>
              <a:rPr kumimoji="1" lang="ja-JP" altLang="en-US" dirty="0"/>
              <a:t>物体</a:t>
            </a:r>
            <a:r>
              <a:rPr lang="en-US" altLang="ja-JP" dirty="0"/>
              <a:t>A</a:t>
            </a:r>
            <a:r>
              <a:rPr lang="ja-JP" altLang="en-US" dirty="0"/>
              <a:t>で相互反射が起きる時、以下の条件を仮定すると物体</a:t>
            </a:r>
            <a:r>
              <a:rPr lang="en-US" altLang="ja-JP" dirty="0"/>
              <a:t>A</a:t>
            </a:r>
            <a:r>
              <a:rPr lang="ja-JP" altLang="en-US" dirty="0"/>
              <a:t>の反射光は</a:t>
            </a:r>
            <a:r>
              <a:rPr lang="en-US" altLang="ja-JP" dirty="0"/>
              <a:t>(1)</a:t>
            </a:r>
            <a:r>
              <a:rPr lang="ja-JP" altLang="en-US" dirty="0"/>
              <a:t>式に従う</a:t>
            </a:r>
            <a:endParaRPr lang="en-US" altLang="ja-JP" dirty="0"/>
          </a:p>
          <a:p>
            <a:pPr lvl="1"/>
            <a:r>
              <a:rPr lang="ja-JP" altLang="en-US" dirty="0"/>
              <a:t>物体は２色性反射モデルに従う</a:t>
            </a:r>
            <a:endParaRPr lang="en-US" altLang="ja-JP" dirty="0"/>
          </a:p>
          <a:p>
            <a:pPr lvl="1"/>
            <a:r>
              <a:rPr lang="en-US" altLang="ja-JP" dirty="0"/>
              <a:t>2</a:t>
            </a:r>
            <a:r>
              <a:rPr lang="ja-JP" altLang="en-US" dirty="0"/>
              <a:t>つの表面間の</a:t>
            </a:r>
            <a:r>
              <a:rPr lang="en-US" altLang="ja-JP" dirty="0"/>
              <a:t>1</a:t>
            </a:r>
            <a:r>
              <a:rPr lang="ja-JP" altLang="en-US" dirty="0"/>
              <a:t>回の跳ね返りの影響を無視</a:t>
            </a:r>
            <a:endParaRPr kumimoji="1" lang="ja-JP" altLang="en-US" dirty="0"/>
          </a:p>
        </p:txBody>
      </p:sp>
      <p:pic>
        <p:nvPicPr>
          <p:cNvPr id="8" name="図 7">
            <a:extLst>
              <a:ext uri="{FF2B5EF4-FFF2-40B4-BE49-F238E27FC236}">
                <a16:creationId xmlns:a16="http://schemas.microsoft.com/office/drawing/2014/main" id="{4985EC94-4797-5F33-FF67-525ABA5577D2}"/>
              </a:ext>
            </a:extLst>
          </p:cNvPr>
          <p:cNvPicPr>
            <a:picLocks noChangeAspect="1"/>
          </p:cNvPicPr>
          <p:nvPr/>
        </p:nvPicPr>
        <p:blipFill>
          <a:blip r:embed="rId3"/>
          <a:stretch>
            <a:fillRect/>
          </a:stretch>
        </p:blipFill>
        <p:spPr>
          <a:xfrm>
            <a:off x="1743287" y="3540657"/>
            <a:ext cx="5657425" cy="901183"/>
          </a:xfrm>
          <a:prstGeom prst="rect">
            <a:avLst/>
          </a:prstGeom>
        </p:spPr>
      </p:pic>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FD8173D4-52F7-540C-1B0D-49D3DC4B35CF}"/>
                  </a:ext>
                </a:extLst>
              </p:cNvPr>
              <p:cNvSpPr/>
              <p:nvPr/>
            </p:nvSpPr>
            <p:spPr>
              <a:xfrm>
                <a:off x="1912690" y="4441840"/>
                <a:ext cx="7097086" cy="255025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kumimoji="1" lang="en-US" altLang="ja-JP" dirty="0"/>
                  <a:t>-</a:t>
                </a:r>
                <a14:m>
                  <m:oMath xmlns:m="http://schemas.openxmlformats.org/officeDocument/2006/math">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 </m:t>
                        </m:r>
                        <m:r>
                          <a:rPr lang="en-US" altLang="ja-JP" i="1">
                            <a:latin typeface="Cambria Math" panose="02040503050406030204" pitchFamily="18" charset="0"/>
                          </a:rPr>
                          <m:t>𝑆</m:t>
                        </m:r>
                      </m:e>
                      <m:sup>
                        <m:r>
                          <a:rPr lang="en-US" altLang="ja-JP" b="0" i="1" smtClean="0">
                            <a:latin typeface="Cambria Math" panose="02040503050406030204" pitchFamily="18" charset="0"/>
                          </a:rPr>
                          <m:t>𝐴</m:t>
                        </m:r>
                      </m:sup>
                    </m:sSup>
                    <m:d>
                      <m:dPr>
                        <m:ctrlPr>
                          <a:rPr lang="en-US" altLang="ja-JP" i="1">
                            <a:latin typeface="Cambria Math" panose="02040503050406030204" pitchFamily="18" charset="0"/>
                          </a:rPr>
                        </m:ctrlPr>
                      </m:dPr>
                      <m:e>
                        <m:r>
                          <a:rPr lang="ja-JP" altLang="en-US" i="1">
                            <a:latin typeface="Cambria Math" panose="02040503050406030204" pitchFamily="18" charset="0"/>
                          </a:rPr>
                          <m:t>𝜆</m:t>
                        </m:r>
                      </m:e>
                    </m:d>
                  </m:oMath>
                </a14:m>
                <a:r>
                  <a:rPr lang="en-US" altLang="ja-JP" dirty="0"/>
                  <a:t> : surface-spectral reflectances of the surfaces A</a:t>
                </a:r>
                <a:endParaRPr lang="en-US" altLang="ja-JP" i="1" dirty="0">
                  <a:latin typeface="Cambria Math" panose="02040503050406030204" pitchFamily="18" charset="0"/>
                </a:endParaRPr>
              </a:p>
              <a:p>
                <a:endParaRPr lang="en-US" altLang="ja-JP" dirty="0"/>
              </a:p>
              <a:p>
                <a14:m>
                  <m:oMath xmlns:m="http://schemas.openxmlformats.org/officeDocument/2006/math">
                    <m:r>
                      <m:rPr>
                        <m:nor/>
                      </m:rPr>
                      <a:rPr lang="en-US" altLang="ja-JP" dirty="0"/>
                      <m:t>− </m:t>
                    </m:r>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m:rPr>
                            <m:sty m:val="p"/>
                          </m:rPr>
                          <a:rPr lang="en-US" altLang="ja-JP" i="1" smtClean="0">
                            <a:latin typeface="Cambria Math" panose="02040503050406030204" pitchFamily="18" charset="0"/>
                          </a:rPr>
                          <m:t>B</m:t>
                        </m:r>
                      </m:sup>
                    </m:sSup>
                    <m:d>
                      <m:dPr>
                        <m:ctrlPr>
                          <a:rPr lang="en-US" altLang="ja-JP" i="1">
                            <a:latin typeface="Cambria Math" panose="02040503050406030204" pitchFamily="18" charset="0"/>
                          </a:rPr>
                        </m:ctrlPr>
                      </m:dPr>
                      <m:e>
                        <m:r>
                          <a:rPr lang="ja-JP" altLang="en-US" i="1">
                            <a:latin typeface="Cambria Math" panose="02040503050406030204" pitchFamily="18" charset="0"/>
                          </a:rPr>
                          <m:t>𝜆</m:t>
                        </m:r>
                      </m:e>
                    </m:d>
                  </m:oMath>
                </a14:m>
                <a:r>
                  <a:rPr lang="en-US" altLang="ja-JP" dirty="0"/>
                  <a:t> : surface-spectral reflectances of the surfaces B</a:t>
                </a:r>
                <a:endParaRPr lang="en-US" altLang="ja-JP" i="1" dirty="0">
                  <a:latin typeface="Cambria Math" panose="02040503050406030204" pitchFamily="18" charset="0"/>
                </a:endParaRPr>
              </a:p>
              <a:p>
                <a:pPr algn="ctr"/>
                <a:endParaRPr kumimoji="1" lang="en-US" altLang="ja-JP" i="1" dirty="0">
                  <a:latin typeface="Cambria Math" panose="02040503050406030204" pitchFamily="18" charset="0"/>
                </a:endParaRPr>
              </a:p>
              <a:p>
                <a:r>
                  <a:rPr kumimoji="1" lang="en-US" altLang="ja-JP" dirty="0"/>
                  <a:t>- </a:t>
                </a:r>
                <a14:m>
                  <m:oMath xmlns:m="http://schemas.openxmlformats.org/officeDocument/2006/math">
                    <m:r>
                      <m:rPr>
                        <m:sty m:val="p"/>
                      </m:rPr>
                      <a:rPr lang="en-US" altLang="ja-JP" i="1" dirty="0">
                        <a:latin typeface="Cambria Math" panose="02040503050406030204" pitchFamily="18" charset="0"/>
                      </a:rPr>
                      <m:t>E</m:t>
                    </m:r>
                    <m:d>
                      <m:dPr>
                        <m:ctrlPr>
                          <a:rPr kumimoji="1" lang="en-US" altLang="ja-JP" i="1" smtClean="0">
                            <a:latin typeface="Cambria Math" panose="02040503050406030204" pitchFamily="18" charset="0"/>
                          </a:rPr>
                        </m:ctrlPr>
                      </m:dPr>
                      <m:e>
                        <m:r>
                          <a:rPr kumimoji="1" lang="ja-JP" altLang="en-US" i="1" smtClean="0">
                            <a:latin typeface="Cambria Math" panose="02040503050406030204" pitchFamily="18" charset="0"/>
                          </a:rPr>
                          <m:t>𝜆</m:t>
                        </m:r>
                      </m:e>
                    </m:d>
                  </m:oMath>
                </a14:m>
                <a:r>
                  <a:rPr kumimoji="1" lang="en-US" altLang="ja-JP" dirty="0"/>
                  <a:t>   </a:t>
                </a:r>
                <a:r>
                  <a:rPr lang="en-US" altLang="ja-JP" dirty="0"/>
                  <a:t>: spectral power distribution of the source</a:t>
                </a:r>
              </a:p>
              <a:p>
                <a:endParaRPr lang="en-US" altLang="ja-JP" dirty="0"/>
              </a:p>
              <a:p>
                <a:r>
                  <a:rPr lang="en-US" altLang="ja-JP" dirty="0"/>
                  <a:t>- </a:t>
                </a:r>
                <a14:m>
                  <m:oMath xmlns:m="http://schemas.openxmlformats.org/officeDocument/2006/math">
                    <m:sSubSup>
                      <m:sSubSupPr>
                        <m:ctrlPr>
                          <a:rPr lang="en-US" altLang="ja-JP" i="1" smtClean="0">
                            <a:latin typeface="Cambria Math" panose="02040503050406030204" pitchFamily="18" charset="0"/>
                          </a:rPr>
                        </m:ctrlPr>
                      </m:sSubSupPr>
                      <m:e>
                        <m:r>
                          <a:rPr lang="ja-JP" altLang="en-US" i="1" smtClean="0">
                            <a:latin typeface="Cambria Math" panose="02040503050406030204" pitchFamily="18" charset="0"/>
                          </a:rPr>
                          <m:t>𝜔</m:t>
                        </m:r>
                      </m:e>
                      <m:sub>
                        <m:r>
                          <a:rPr lang="en-US" altLang="ja-JP" b="0" i="1" smtClean="0">
                            <a:latin typeface="Cambria Math" panose="02040503050406030204" pitchFamily="18" charset="0"/>
                          </a:rPr>
                          <m:t>𝐵</m:t>
                        </m:r>
                      </m:sub>
                      <m:sup>
                        <m:r>
                          <a:rPr lang="en-US" altLang="ja-JP" b="0" i="1" smtClean="0">
                            <a:latin typeface="Cambria Math" panose="02040503050406030204" pitchFamily="18" charset="0"/>
                          </a:rPr>
                          <m:t>𝐴</m:t>
                        </m:r>
                      </m:sup>
                    </m:sSubSup>
                    <m:d>
                      <m:dPr>
                        <m:ctrlPr>
                          <a:rPr lang="en-US" altLang="ja-JP" i="1" smtClean="0">
                            <a:latin typeface="Cambria Math" panose="02040503050406030204" pitchFamily="18" charset="0"/>
                          </a:rPr>
                        </m:ctrlPr>
                      </m:dPr>
                      <m:e>
                        <m:r>
                          <a:rPr lang="ja-JP" altLang="en-US" i="1" smtClean="0">
                            <a:latin typeface="Cambria Math" panose="02040503050406030204" pitchFamily="18" charset="0"/>
                          </a:rPr>
                          <m:t>𝜒</m:t>
                        </m:r>
                      </m:e>
                    </m:d>
                  </m:oMath>
                </a14:m>
                <a:r>
                  <a:rPr lang="en-US" altLang="ja-JP" dirty="0"/>
                  <a:t>, </a:t>
                </a:r>
                <a14:m>
                  <m:oMath xmlns:m="http://schemas.openxmlformats.org/officeDocument/2006/math">
                    <m:sSubSup>
                      <m:sSubSupPr>
                        <m:ctrlPr>
                          <a:rPr lang="en-US" altLang="ja-JP" i="1">
                            <a:latin typeface="Cambria Math" panose="02040503050406030204" pitchFamily="18" charset="0"/>
                          </a:rPr>
                        </m:ctrlPr>
                      </m:sSubSupPr>
                      <m:e>
                        <m:r>
                          <a:rPr lang="ja-JP" altLang="en-US" i="1">
                            <a:latin typeface="Cambria Math" panose="02040503050406030204" pitchFamily="18" charset="0"/>
                          </a:rPr>
                          <m:t>𝜔</m:t>
                        </m:r>
                      </m:e>
                      <m:sub>
                        <m:r>
                          <a:rPr lang="en-US" altLang="ja-JP" b="0" i="1" smtClean="0">
                            <a:latin typeface="Cambria Math" panose="02040503050406030204" pitchFamily="18" charset="0"/>
                          </a:rPr>
                          <m:t>𝐼</m:t>
                        </m:r>
                        <m:r>
                          <a:rPr lang="en-US" altLang="ja-JP" i="1">
                            <a:latin typeface="Cambria Math" panose="02040503050406030204" pitchFamily="18" charset="0"/>
                          </a:rPr>
                          <m:t>𝐵</m:t>
                        </m:r>
                      </m:sub>
                      <m:sup>
                        <m:r>
                          <a:rPr lang="en-US" altLang="ja-JP" i="1">
                            <a:latin typeface="Cambria Math" panose="02040503050406030204" pitchFamily="18" charset="0"/>
                          </a:rPr>
                          <m:t>𝐴</m:t>
                        </m:r>
                        <m:r>
                          <a:rPr lang="en-US" altLang="ja-JP" b="0" i="1" smtClean="0">
                            <a:latin typeface="Cambria Math" panose="02040503050406030204" pitchFamily="18" charset="0"/>
                          </a:rPr>
                          <m:t>𝐵</m:t>
                        </m:r>
                      </m:sup>
                    </m:sSubSup>
                    <m:d>
                      <m:dPr>
                        <m:ctrlPr>
                          <a:rPr lang="en-US" altLang="ja-JP" i="1">
                            <a:latin typeface="Cambria Math" panose="02040503050406030204" pitchFamily="18" charset="0"/>
                          </a:rPr>
                        </m:ctrlPr>
                      </m:dPr>
                      <m:e>
                        <m:r>
                          <a:rPr lang="ja-JP" altLang="en-US" i="1">
                            <a:latin typeface="Cambria Math" panose="02040503050406030204" pitchFamily="18" charset="0"/>
                          </a:rPr>
                          <m:t>𝜒</m:t>
                        </m:r>
                      </m:e>
                    </m:d>
                  </m:oMath>
                </a14:m>
                <a:r>
                  <a:rPr lang="en-US" altLang="ja-JP" dirty="0"/>
                  <a:t> , </a:t>
                </a:r>
                <a14:m>
                  <m:oMath xmlns:m="http://schemas.openxmlformats.org/officeDocument/2006/math">
                    <m:sSubSup>
                      <m:sSubSupPr>
                        <m:ctrlPr>
                          <a:rPr lang="en-US" altLang="ja-JP" i="1">
                            <a:latin typeface="Cambria Math" panose="02040503050406030204" pitchFamily="18" charset="0"/>
                          </a:rPr>
                        </m:ctrlPr>
                      </m:sSubSupPr>
                      <m:e>
                        <m:r>
                          <a:rPr lang="ja-JP" altLang="en-US" i="1">
                            <a:latin typeface="Cambria Math" panose="02040503050406030204" pitchFamily="18" charset="0"/>
                          </a:rPr>
                          <m:t>𝜔</m:t>
                        </m:r>
                      </m:e>
                      <m:sub>
                        <m:r>
                          <a:rPr lang="en-US" altLang="ja-JP" b="0" i="1" smtClean="0">
                            <a:latin typeface="Cambria Math" panose="02040503050406030204" pitchFamily="18" charset="0"/>
                          </a:rPr>
                          <m:t>𝐼</m:t>
                        </m:r>
                      </m:sub>
                      <m:sup>
                        <m:r>
                          <a:rPr lang="en-US" altLang="ja-JP" i="1">
                            <a:latin typeface="Cambria Math" panose="02040503050406030204" pitchFamily="18" charset="0"/>
                          </a:rPr>
                          <m:t>𝐴</m:t>
                        </m:r>
                      </m:sup>
                    </m:sSubSup>
                    <m:d>
                      <m:dPr>
                        <m:ctrlPr>
                          <a:rPr lang="en-US" altLang="ja-JP" i="1">
                            <a:latin typeface="Cambria Math" panose="02040503050406030204" pitchFamily="18" charset="0"/>
                          </a:rPr>
                        </m:ctrlPr>
                      </m:dPr>
                      <m:e>
                        <m:r>
                          <a:rPr lang="ja-JP" altLang="en-US" i="1">
                            <a:latin typeface="Cambria Math" panose="02040503050406030204" pitchFamily="18" charset="0"/>
                          </a:rPr>
                          <m:t>𝜒</m:t>
                        </m:r>
                      </m:e>
                    </m:d>
                  </m:oMath>
                </a14:m>
                <a:r>
                  <a:rPr lang="en-US" altLang="ja-JP" dirty="0"/>
                  <a:t> : weighting coefficients at location x</a:t>
                </a:r>
              </a:p>
              <a:p>
                <a:endParaRPr lang="en-US" altLang="ja-JP" dirty="0"/>
              </a:p>
              <a:p>
                <a:r>
                  <a:rPr lang="en-US" altLang="ja-JP" dirty="0"/>
                  <a:t> </a:t>
                </a:r>
                <a:endParaRPr kumimoji="1" lang="ja-JP" altLang="en-US" dirty="0"/>
              </a:p>
            </p:txBody>
          </p:sp>
        </mc:Choice>
        <mc:Fallback xmlns="">
          <p:sp>
            <p:nvSpPr>
              <p:cNvPr id="9" name="正方形/長方形 8">
                <a:extLst>
                  <a:ext uri="{FF2B5EF4-FFF2-40B4-BE49-F238E27FC236}">
                    <a16:creationId xmlns:a16="http://schemas.microsoft.com/office/drawing/2014/main" id="{FD8173D4-52F7-540C-1B0D-49D3DC4B35CF}"/>
                  </a:ext>
                </a:extLst>
              </p:cNvPr>
              <p:cNvSpPr>
                <a:spLocks noRot="1" noChangeAspect="1" noMove="1" noResize="1" noEditPoints="1" noAdjustHandles="1" noChangeArrowheads="1" noChangeShapeType="1" noTextEdit="1"/>
              </p:cNvSpPr>
              <p:nvPr/>
            </p:nvSpPr>
            <p:spPr>
              <a:xfrm>
                <a:off x="1912690" y="4441840"/>
                <a:ext cx="7097086" cy="2550253"/>
              </a:xfrm>
              <a:prstGeom prst="rect">
                <a:avLst/>
              </a:prstGeom>
              <a:blipFill>
                <a:blip r:embed="rId4"/>
                <a:stretch>
                  <a:fillRect l="-773" t="-1435"/>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386413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7CF637-E074-D9A2-10A0-9D0C9D54F102}"/>
              </a:ext>
            </a:extLst>
          </p:cNvPr>
          <p:cNvSpPr>
            <a:spLocks noGrp="1"/>
          </p:cNvSpPr>
          <p:nvPr>
            <p:ph type="title"/>
          </p:nvPr>
        </p:nvSpPr>
        <p:spPr/>
        <p:txBody>
          <a:bodyPr/>
          <a:lstStyle/>
          <a:p>
            <a:r>
              <a:rPr kumimoji="1" lang="ja-JP" altLang="en-US" dirty="0"/>
              <a:t>相互反射の式</a:t>
            </a:r>
          </a:p>
        </p:txBody>
      </p:sp>
      <p:sp>
        <p:nvSpPr>
          <p:cNvPr id="3" name="コンテンツ プレースホルダー 2">
            <a:extLst>
              <a:ext uri="{FF2B5EF4-FFF2-40B4-BE49-F238E27FC236}">
                <a16:creationId xmlns:a16="http://schemas.microsoft.com/office/drawing/2014/main" id="{F41B5DA9-797E-6E92-850F-75A9C9DD7355}"/>
              </a:ext>
            </a:extLst>
          </p:cNvPr>
          <p:cNvSpPr>
            <a:spLocks noGrp="1"/>
          </p:cNvSpPr>
          <p:nvPr>
            <p:ph idx="1"/>
          </p:nvPr>
        </p:nvSpPr>
        <p:spPr/>
        <p:txBody>
          <a:bodyPr/>
          <a:lstStyle/>
          <a:p>
            <a:r>
              <a:rPr kumimoji="1" lang="ja-JP" altLang="en-US" sz="2800" dirty="0"/>
              <a:t>拡散反射成分は鏡面反射成分に比べて減衰が激しく、</a:t>
            </a:r>
            <a:r>
              <a:rPr kumimoji="1" lang="en-US" altLang="ja-JP" sz="2800" dirty="0"/>
              <a:t>Diffuse-Diffuse</a:t>
            </a:r>
            <a:r>
              <a:rPr kumimoji="1" lang="ja-JP" altLang="en-US" sz="2800" dirty="0"/>
              <a:t>は他の輝度成分に比べて小さいため、無視出来る</a:t>
            </a:r>
            <a:endParaRPr kumimoji="1" lang="en-US" altLang="ja-JP" sz="2800" dirty="0"/>
          </a:p>
          <a:p>
            <a:endParaRPr kumimoji="1" lang="ja-JP" altLang="en-US" dirty="0"/>
          </a:p>
        </p:txBody>
      </p:sp>
    </p:spTree>
    <p:extLst>
      <p:ext uri="{BB962C8B-B14F-4D97-AF65-F5344CB8AC3E}">
        <p14:creationId xmlns:p14="http://schemas.microsoft.com/office/powerpoint/2010/main" val="1087163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27EEFF-45D1-3912-2D59-8F3787A2B61E}"/>
              </a:ext>
            </a:extLst>
          </p:cNvPr>
          <p:cNvSpPr>
            <a:spLocks noGrp="1"/>
          </p:cNvSpPr>
          <p:nvPr>
            <p:ph type="title"/>
          </p:nvPr>
        </p:nvSpPr>
        <p:spPr/>
        <p:txBody>
          <a:bodyPr/>
          <a:lstStyle/>
          <a:p>
            <a:r>
              <a:rPr kumimoji="1" lang="ja-JP" altLang="en-US" dirty="0"/>
              <a:t>相互反射の式</a:t>
            </a:r>
          </a:p>
        </p:txBody>
      </p:sp>
      <p:sp>
        <p:nvSpPr>
          <p:cNvPr id="3" name="コンテンツ プレースホルダー 2">
            <a:extLst>
              <a:ext uri="{FF2B5EF4-FFF2-40B4-BE49-F238E27FC236}">
                <a16:creationId xmlns:a16="http://schemas.microsoft.com/office/drawing/2014/main" id="{9090A474-BD36-C3BD-A37F-C8D6E1CFC730}"/>
              </a:ext>
            </a:extLst>
          </p:cNvPr>
          <p:cNvSpPr>
            <a:spLocks noGrp="1"/>
          </p:cNvSpPr>
          <p:nvPr>
            <p:ph idx="1"/>
          </p:nvPr>
        </p:nvSpPr>
        <p:spPr/>
        <p:txBody>
          <a:bodyPr/>
          <a:lstStyle/>
          <a:p>
            <a:r>
              <a:rPr kumimoji="1" lang="en-US" altLang="ja-JP" dirty="0"/>
              <a:t>(1)</a:t>
            </a:r>
            <a:r>
              <a:rPr kumimoji="1" lang="ja-JP" altLang="en-US" dirty="0"/>
              <a:t>の式を</a:t>
            </a:r>
            <a:r>
              <a:rPr kumimoji="1" lang="en-US" altLang="ja-JP" dirty="0"/>
              <a:t>RGB</a:t>
            </a:r>
            <a:r>
              <a:rPr kumimoji="1" lang="ja-JP" altLang="en-US" dirty="0"/>
              <a:t>ベクトルで表す</a:t>
            </a:r>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物体</a:t>
            </a:r>
            <a:r>
              <a:rPr lang="en-US" altLang="ja-JP" dirty="0"/>
              <a:t>A</a:t>
            </a:r>
            <a:r>
              <a:rPr lang="ja-JP" altLang="en-US" dirty="0"/>
              <a:t>の反射光の色は、物体</a:t>
            </a:r>
            <a:r>
              <a:rPr lang="en-US" altLang="ja-JP" dirty="0"/>
              <a:t>A</a:t>
            </a:r>
            <a:r>
              <a:rPr lang="ja-JP" altLang="en-US" dirty="0"/>
              <a:t>、物体</a:t>
            </a:r>
            <a:r>
              <a:rPr lang="en-US" altLang="ja-JP" dirty="0"/>
              <a:t>B</a:t>
            </a:r>
            <a:r>
              <a:rPr lang="ja-JP" altLang="en-US" dirty="0"/>
              <a:t>の物体色、光源の色のベクトルの線形結合で表すことが出来る</a:t>
            </a:r>
            <a:endParaRPr kumimoji="1" lang="en-US" altLang="ja-JP" dirty="0"/>
          </a:p>
        </p:txBody>
      </p:sp>
      <p:pic>
        <p:nvPicPr>
          <p:cNvPr id="5" name="図 4">
            <a:extLst>
              <a:ext uri="{FF2B5EF4-FFF2-40B4-BE49-F238E27FC236}">
                <a16:creationId xmlns:a16="http://schemas.microsoft.com/office/drawing/2014/main" id="{4154AB6D-7C73-B716-7181-E409DE1D47AA}"/>
              </a:ext>
            </a:extLst>
          </p:cNvPr>
          <p:cNvPicPr>
            <a:picLocks noChangeAspect="1"/>
          </p:cNvPicPr>
          <p:nvPr/>
        </p:nvPicPr>
        <p:blipFill>
          <a:blip r:embed="rId2"/>
          <a:stretch>
            <a:fillRect/>
          </a:stretch>
        </p:blipFill>
        <p:spPr>
          <a:xfrm>
            <a:off x="2463967" y="1817527"/>
            <a:ext cx="4216065" cy="1386364"/>
          </a:xfrm>
          <a:prstGeom prst="rect">
            <a:avLst/>
          </a:prstGeom>
        </p:spPr>
      </p:pic>
      <p:pic>
        <p:nvPicPr>
          <p:cNvPr id="7" name="図 6">
            <a:extLst>
              <a:ext uri="{FF2B5EF4-FFF2-40B4-BE49-F238E27FC236}">
                <a16:creationId xmlns:a16="http://schemas.microsoft.com/office/drawing/2014/main" id="{4C526A48-0563-B978-F265-D278B9744032}"/>
              </a:ext>
            </a:extLst>
          </p:cNvPr>
          <p:cNvPicPr>
            <a:picLocks noChangeAspect="1"/>
          </p:cNvPicPr>
          <p:nvPr/>
        </p:nvPicPr>
        <p:blipFill>
          <a:blip r:embed="rId3"/>
          <a:stretch>
            <a:fillRect/>
          </a:stretch>
        </p:blipFill>
        <p:spPr>
          <a:xfrm>
            <a:off x="2520233" y="3538969"/>
            <a:ext cx="4126684" cy="468073"/>
          </a:xfrm>
          <a:prstGeom prst="rect">
            <a:avLst/>
          </a:prstGeom>
        </p:spPr>
      </p:pic>
    </p:spTree>
    <p:extLst>
      <p:ext uri="{BB962C8B-B14F-4D97-AF65-F5344CB8AC3E}">
        <p14:creationId xmlns:p14="http://schemas.microsoft.com/office/powerpoint/2010/main" val="307482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E8D09-259D-C755-8ECE-B0E0747EADFF}"/>
              </a:ext>
            </a:extLst>
          </p:cNvPr>
          <p:cNvSpPr>
            <a:spLocks noGrp="1"/>
          </p:cNvSpPr>
          <p:nvPr>
            <p:ph type="title"/>
          </p:nvPr>
        </p:nvSpPr>
        <p:spPr>
          <a:xfrm>
            <a:off x="328539" y="365126"/>
            <a:ext cx="8508357" cy="1325563"/>
          </a:xfrm>
        </p:spPr>
        <p:txBody>
          <a:bodyPr/>
          <a:lstStyle/>
          <a:p>
            <a:r>
              <a:rPr kumimoji="1" lang="en-US" altLang="ja-JP" dirty="0"/>
              <a:t>Material</a:t>
            </a:r>
            <a:r>
              <a:rPr lang="ja-JP" altLang="en-US" dirty="0"/>
              <a:t> </a:t>
            </a:r>
            <a:r>
              <a:rPr lang="en-US" altLang="ja-JP" dirty="0"/>
              <a:t>Capture(</a:t>
            </a:r>
            <a:r>
              <a:rPr lang="en-US" altLang="ja-JP" dirty="0" err="1"/>
              <a:t>Matcap</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1D734F5-1245-D2FA-C5E9-AC2CDD0BD4D7}"/>
              </a:ext>
            </a:extLst>
          </p:cNvPr>
          <p:cNvSpPr>
            <a:spLocks noGrp="1"/>
          </p:cNvSpPr>
          <p:nvPr>
            <p:ph idx="1"/>
          </p:nvPr>
        </p:nvSpPr>
        <p:spPr>
          <a:xfrm>
            <a:off x="328540" y="1879894"/>
            <a:ext cx="8508358" cy="4351338"/>
          </a:xfrm>
        </p:spPr>
        <p:txBody>
          <a:bodyPr/>
          <a:lstStyle/>
          <a:p>
            <a:r>
              <a:rPr lang="ja-JP" altLang="en-US" dirty="0"/>
              <a:t>ライティング</a:t>
            </a:r>
            <a:r>
              <a:rPr kumimoji="1" lang="ja-JP" altLang="en-US" dirty="0"/>
              <a:t>済みの球体をテクスチャとする</a:t>
            </a:r>
          </a:p>
          <a:p>
            <a:r>
              <a:rPr kumimoji="1" lang="en-US" altLang="ja-JP" dirty="0"/>
              <a:t>3D</a:t>
            </a:r>
            <a:r>
              <a:rPr kumimoji="1" lang="ja-JP" altLang="en-US" dirty="0"/>
              <a:t>モデルの法線情報を基にピクセルを割り当てる</a:t>
            </a:r>
            <a:endParaRPr kumimoji="1" lang="en-US" altLang="ja-JP" dirty="0"/>
          </a:p>
          <a:p>
            <a:r>
              <a:rPr lang="en-US" altLang="ja-JP" dirty="0"/>
              <a:t>3D</a:t>
            </a:r>
            <a:r>
              <a:rPr lang="ja-JP" altLang="en-US" dirty="0"/>
              <a:t>モデルの</a:t>
            </a:r>
            <a:r>
              <a:rPr kumimoji="1" lang="ja-JP" altLang="en-US" dirty="0"/>
              <a:t>マテリアル</a:t>
            </a:r>
            <a:r>
              <a:rPr kumimoji="1" lang="en-US" altLang="ja-JP" dirty="0"/>
              <a:t>+</a:t>
            </a:r>
            <a:r>
              <a:rPr kumimoji="1" lang="ja-JP" altLang="en-US" dirty="0"/>
              <a:t>ライティングを疑似的に表現</a:t>
            </a:r>
            <a:endParaRPr kumimoji="1" lang="en-US" altLang="ja-JP" dirty="0"/>
          </a:p>
        </p:txBody>
      </p:sp>
      <p:pic>
        <p:nvPicPr>
          <p:cNvPr id="15" name="図 14">
            <a:extLst>
              <a:ext uri="{FF2B5EF4-FFF2-40B4-BE49-F238E27FC236}">
                <a16:creationId xmlns:a16="http://schemas.microsoft.com/office/drawing/2014/main" id="{B4F50AE7-FC3A-C089-1D51-A9C9E46D46F0}"/>
              </a:ext>
            </a:extLst>
          </p:cNvPr>
          <p:cNvPicPr>
            <a:picLocks noChangeAspect="1"/>
          </p:cNvPicPr>
          <p:nvPr/>
        </p:nvPicPr>
        <p:blipFill rotWithShape="1">
          <a:blip r:embed="rId3"/>
          <a:srcRect r="754"/>
          <a:stretch/>
        </p:blipFill>
        <p:spPr>
          <a:xfrm>
            <a:off x="657676" y="4354446"/>
            <a:ext cx="7836329" cy="2040234"/>
          </a:xfrm>
          <a:prstGeom prst="rect">
            <a:avLst/>
          </a:prstGeom>
        </p:spPr>
      </p:pic>
      <p:sp>
        <p:nvSpPr>
          <p:cNvPr id="16" name="正方形/長方形 15">
            <a:extLst>
              <a:ext uri="{FF2B5EF4-FFF2-40B4-BE49-F238E27FC236}">
                <a16:creationId xmlns:a16="http://schemas.microsoft.com/office/drawing/2014/main" id="{579F91D7-4AE0-9CC2-3568-00D8C8D7D7F1}"/>
              </a:ext>
            </a:extLst>
          </p:cNvPr>
          <p:cNvSpPr/>
          <p:nvPr/>
        </p:nvSpPr>
        <p:spPr>
          <a:xfrm>
            <a:off x="6659993" y="6367029"/>
            <a:ext cx="2375807" cy="36739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dirty="0">
                <a:latin typeface="+mj-lt"/>
              </a:rPr>
              <a:t>[</a:t>
            </a:r>
            <a:r>
              <a:rPr lang="en-US" altLang="ja-JP" dirty="0"/>
              <a:t>Carlos+, </a:t>
            </a:r>
            <a:r>
              <a:rPr kumimoji="1" lang="en-US" altLang="ja-JP" dirty="0">
                <a:latin typeface="+mj-lt"/>
              </a:rPr>
              <a:t>2014]</a:t>
            </a:r>
            <a:endParaRPr kumimoji="1" lang="ja-JP" altLang="en-US" dirty="0">
              <a:latin typeface="+mj-lt"/>
            </a:endParaRPr>
          </a:p>
        </p:txBody>
      </p:sp>
    </p:spTree>
    <p:extLst>
      <p:ext uri="{BB962C8B-B14F-4D97-AF65-F5344CB8AC3E}">
        <p14:creationId xmlns:p14="http://schemas.microsoft.com/office/powerpoint/2010/main" val="69761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C7E3E-D267-88C0-2E01-2D9BEBF1B472}"/>
              </a:ext>
            </a:extLst>
          </p:cNvPr>
          <p:cNvSpPr>
            <a:spLocks noGrp="1"/>
          </p:cNvSpPr>
          <p:nvPr>
            <p:ph type="title"/>
          </p:nvPr>
        </p:nvSpPr>
        <p:spPr/>
        <p:txBody>
          <a:bodyPr>
            <a:normAutofit/>
          </a:bodyPr>
          <a:lstStyle/>
          <a:p>
            <a:r>
              <a:rPr lang="ja-JP" altLang="en-US" dirty="0"/>
              <a:t>誘電体の鏡面反射成分の小さいマテリアル</a:t>
            </a:r>
            <a:endParaRPr kumimoji="1" lang="ja-JP" altLang="en-US" dirty="0"/>
          </a:p>
        </p:txBody>
      </p:sp>
      <p:sp>
        <p:nvSpPr>
          <p:cNvPr id="3" name="コンテンツ プレースホルダー 2">
            <a:extLst>
              <a:ext uri="{FF2B5EF4-FFF2-40B4-BE49-F238E27FC236}">
                <a16:creationId xmlns:a16="http://schemas.microsoft.com/office/drawing/2014/main" id="{F1E9A29D-747C-F80C-8071-50083D3B556B}"/>
              </a:ext>
            </a:extLst>
          </p:cNvPr>
          <p:cNvSpPr>
            <a:spLocks noGrp="1"/>
          </p:cNvSpPr>
          <p:nvPr>
            <p:ph idx="1"/>
          </p:nvPr>
        </p:nvSpPr>
        <p:spPr/>
        <p:txBody>
          <a:bodyPr/>
          <a:lstStyle/>
          <a:p>
            <a:r>
              <a:rPr lang="ja-JP" altLang="en-US" dirty="0"/>
              <a:t>相互反射を無視できるから、</a:t>
            </a:r>
            <a:r>
              <a:rPr kumimoji="1" lang="en-US" altLang="ja-JP" dirty="0"/>
              <a:t>Diffuse-Specular</a:t>
            </a:r>
            <a:r>
              <a:rPr kumimoji="1" lang="ja-JP" altLang="en-US" dirty="0"/>
              <a:t>は無視できる</a:t>
            </a:r>
            <a:endParaRPr kumimoji="1" lang="en-US" altLang="ja-JP" dirty="0"/>
          </a:p>
          <a:p>
            <a:r>
              <a:rPr kumimoji="1" lang="ja-JP" altLang="en-US" b="1" dirty="0"/>
              <a:t>輝度成分の変化は人間の特性上知覚しやすい</a:t>
            </a:r>
          </a:p>
        </p:txBody>
      </p:sp>
      <p:graphicFrame>
        <p:nvGraphicFramePr>
          <p:cNvPr id="4" name="コンテンツ プレースホルダー 6">
            <a:extLst>
              <a:ext uri="{FF2B5EF4-FFF2-40B4-BE49-F238E27FC236}">
                <a16:creationId xmlns:a16="http://schemas.microsoft.com/office/drawing/2014/main" id="{BE86CA1E-E510-48B2-6F44-904BB06953B7}"/>
              </a:ext>
            </a:extLst>
          </p:cNvPr>
          <p:cNvGraphicFramePr>
            <a:graphicFrameLocks/>
          </p:cNvGraphicFramePr>
          <p:nvPr>
            <p:extLst>
              <p:ext uri="{D42A27DB-BD31-4B8C-83A1-F6EECF244321}">
                <p14:modId xmlns:p14="http://schemas.microsoft.com/office/powerpoint/2010/main" val="1575818467"/>
              </p:ext>
            </p:extLst>
          </p:nvPr>
        </p:nvGraphicFramePr>
        <p:xfrm>
          <a:off x="457200" y="3265331"/>
          <a:ext cx="8229600" cy="7416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3873727779"/>
                    </a:ext>
                  </a:extLst>
                </a:gridCol>
                <a:gridCol w="4114800">
                  <a:extLst>
                    <a:ext uri="{9D8B030D-6E8A-4147-A177-3AD203B41FA5}">
                      <a16:colId xmlns:a16="http://schemas.microsoft.com/office/drawing/2014/main" val="356988755"/>
                    </a:ext>
                  </a:extLst>
                </a:gridCol>
              </a:tblGrid>
              <a:tr h="370840">
                <a:tc>
                  <a:txBody>
                    <a:bodyPr/>
                    <a:lstStyle/>
                    <a:p>
                      <a:pPr algn="ctr"/>
                      <a:r>
                        <a:rPr kumimoji="1" lang="ja-JP" altLang="en-US" dirty="0"/>
                        <a:t>輝度</a:t>
                      </a:r>
                      <a:r>
                        <a:rPr kumimoji="1" lang="en-US" altLang="ja-JP" dirty="0"/>
                        <a:t>(Y)</a:t>
                      </a:r>
                      <a:endParaRPr kumimoji="1" lang="ja-JP" altLang="en-US" dirty="0"/>
                    </a:p>
                  </a:txBody>
                  <a:tcPr/>
                </a:tc>
                <a:tc>
                  <a:txBody>
                    <a:bodyPr/>
                    <a:lstStyle/>
                    <a:p>
                      <a:pPr algn="ctr"/>
                      <a:r>
                        <a:rPr kumimoji="1" lang="ja-JP" altLang="en-US" dirty="0"/>
                        <a:t>熱反射像</a:t>
                      </a:r>
                    </a:p>
                  </a:txBody>
                  <a:tcPr/>
                </a:tc>
                <a:extLst>
                  <a:ext uri="{0D108BD9-81ED-4DB2-BD59-A6C34878D82A}">
                    <a16:rowId xmlns:a16="http://schemas.microsoft.com/office/drawing/2014/main" val="2389921603"/>
                  </a:ext>
                </a:extLst>
              </a:tr>
              <a:tr h="370840">
                <a:tc>
                  <a:txBody>
                    <a:bodyPr/>
                    <a:lstStyle/>
                    <a:p>
                      <a:pPr algn="ctr"/>
                      <a:r>
                        <a:rPr kumimoji="1" lang="ja-JP" altLang="en-US" dirty="0"/>
                        <a:t>色</a:t>
                      </a:r>
                      <a:r>
                        <a:rPr kumimoji="1" lang="en-US" altLang="ja-JP" dirty="0"/>
                        <a:t>(UV)</a:t>
                      </a:r>
                      <a:endParaRPr kumimoji="1" lang="ja-JP" altLang="en-US" dirty="0"/>
                    </a:p>
                  </a:txBody>
                  <a:tcPr/>
                </a:tc>
                <a:tc>
                  <a:txBody>
                    <a:bodyPr/>
                    <a:lstStyle/>
                    <a:p>
                      <a:pPr algn="ctr"/>
                      <a:r>
                        <a:rPr kumimoji="1" lang="ja-JP" altLang="en-US" dirty="0"/>
                        <a:t>マテリアルの色</a:t>
                      </a:r>
                      <a:r>
                        <a:rPr kumimoji="1" lang="en-US" altLang="ja-JP" dirty="0"/>
                        <a:t>(</a:t>
                      </a:r>
                      <a:r>
                        <a:rPr kumimoji="1" lang="ja-JP" altLang="en-US" dirty="0"/>
                        <a:t>相互反射の色は無視</a:t>
                      </a:r>
                      <a:r>
                        <a:rPr kumimoji="1" lang="en-US" altLang="ja-JP" dirty="0"/>
                        <a:t>)</a:t>
                      </a:r>
                      <a:endParaRPr kumimoji="1" lang="ja-JP" altLang="en-US" dirty="0"/>
                    </a:p>
                  </a:txBody>
                  <a:tcPr/>
                </a:tc>
                <a:extLst>
                  <a:ext uri="{0D108BD9-81ED-4DB2-BD59-A6C34878D82A}">
                    <a16:rowId xmlns:a16="http://schemas.microsoft.com/office/drawing/2014/main" val="4020945383"/>
                  </a:ext>
                </a:extLst>
              </a:tr>
            </a:tbl>
          </a:graphicData>
        </a:graphic>
      </p:graphicFrame>
      <p:pic>
        <p:nvPicPr>
          <p:cNvPr id="5" name="図 4">
            <a:extLst>
              <a:ext uri="{FF2B5EF4-FFF2-40B4-BE49-F238E27FC236}">
                <a16:creationId xmlns:a16="http://schemas.microsoft.com/office/drawing/2014/main" id="{F998E133-83FF-FFD1-5E08-EB4D6F1A12BF}"/>
              </a:ext>
            </a:extLst>
          </p:cNvPr>
          <p:cNvPicPr>
            <a:picLocks noChangeAspect="1"/>
          </p:cNvPicPr>
          <p:nvPr/>
        </p:nvPicPr>
        <p:blipFill>
          <a:blip r:embed="rId3"/>
          <a:stretch>
            <a:fillRect/>
          </a:stretch>
        </p:blipFill>
        <p:spPr>
          <a:xfrm>
            <a:off x="2935760" y="4052678"/>
            <a:ext cx="3582485" cy="2596640"/>
          </a:xfrm>
          <a:prstGeom prst="rect">
            <a:avLst/>
          </a:prstGeom>
        </p:spPr>
      </p:pic>
      <p:sp>
        <p:nvSpPr>
          <p:cNvPr id="8" name="正方形/長方形 7">
            <a:extLst>
              <a:ext uri="{FF2B5EF4-FFF2-40B4-BE49-F238E27FC236}">
                <a16:creationId xmlns:a16="http://schemas.microsoft.com/office/drawing/2014/main" id="{3A584CE9-611E-ABF0-C41D-70A60AA17E3D}"/>
              </a:ext>
            </a:extLst>
          </p:cNvPr>
          <p:cNvSpPr/>
          <p:nvPr/>
        </p:nvSpPr>
        <p:spPr>
          <a:xfrm>
            <a:off x="4261607" y="5083728"/>
            <a:ext cx="973123" cy="243281"/>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409804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C7E3E-D267-88C0-2E01-2D9BEBF1B472}"/>
              </a:ext>
            </a:extLst>
          </p:cNvPr>
          <p:cNvSpPr>
            <a:spLocks noGrp="1"/>
          </p:cNvSpPr>
          <p:nvPr>
            <p:ph type="title"/>
          </p:nvPr>
        </p:nvSpPr>
        <p:spPr/>
        <p:txBody>
          <a:bodyPr>
            <a:normAutofit/>
          </a:bodyPr>
          <a:lstStyle/>
          <a:p>
            <a:r>
              <a:rPr lang="ja-JP" altLang="en-US" dirty="0"/>
              <a:t>誘電体の鏡面反射成分の大きいマテリアル</a:t>
            </a:r>
            <a:endParaRPr kumimoji="1" lang="ja-JP" altLang="en-US" dirty="0"/>
          </a:p>
        </p:txBody>
      </p:sp>
      <p:sp>
        <p:nvSpPr>
          <p:cNvPr id="3" name="コンテンツ プレースホルダー 2">
            <a:extLst>
              <a:ext uri="{FF2B5EF4-FFF2-40B4-BE49-F238E27FC236}">
                <a16:creationId xmlns:a16="http://schemas.microsoft.com/office/drawing/2014/main" id="{F1E9A29D-747C-F80C-8071-50083D3B556B}"/>
              </a:ext>
            </a:extLst>
          </p:cNvPr>
          <p:cNvSpPr>
            <a:spLocks noGrp="1"/>
          </p:cNvSpPr>
          <p:nvPr>
            <p:ph idx="1"/>
          </p:nvPr>
        </p:nvSpPr>
        <p:spPr/>
        <p:txBody>
          <a:bodyPr/>
          <a:lstStyle/>
          <a:p>
            <a:r>
              <a:rPr lang="ja-JP" altLang="en-US" dirty="0"/>
              <a:t>相互反射を無視できない</a:t>
            </a:r>
            <a:endParaRPr lang="en-US" altLang="ja-JP" dirty="0"/>
          </a:p>
          <a:p>
            <a:r>
              <a:rPr lang="en-US" altLang="ja-JP" dirty="0"/>
              <a:t>(1)</a:t>
            </a:r>
            <a:r>
              <a:rPr lang="ja-JP" altLang="en-US" dirty="0"/>
              <a:t>式で色を決める</a:t>
            </a:r>
            <a:endParaRPr lang="en-US" altLang="ja-JP" dirty="0"/>
          </a:p>
          <a:p>
            <a:r>
              <a:rPr lang="en-US" altLang="ja-JP" dirty="0"/>
              <a:t>RGB</a:t>
            </a:r>
            <a:r>
              <a:rPr lang="ja-JP" altLang="en-US" dirty="0"/>
              <a:t>ベクトルが必要であるから、</a:t>
            </a:r>
            <a:r>
              <a:rPr lang="en-US" altLang="ja-JP" dirty="0"/>
              <a:t>FIR</a:t>
            </a:r>
            <a:r>
              <a:rPr lang="ja-JP" altLang="en-US" dirty="0"/>
              <a:t>画像の</a:t>
            </a:r>
            <a:r>
              <a:rPr lang="en-US" altLang="ja-JP" dirty="0"/>
              <a:t>RGB</a:t>
            </a:r>
            <a:r>
              <a:rPr lang="ja-JP" altLang="en-US" dirty="0"/>
              <a:t>復元が必要</a:t>
            </a:r>
            <a:endParaRPr lang="en-US" altLang="ja-JP" dirty="0"/>
          </a:p>
        </p:txBody>
      </p:sp>
      <p:graphicFrame>
        <p:nvGraphicFramePr>
          <p:cNvPr id="5" name="コンテンツ プレースホルダー 6">
            <a:extLst>
              <a:ext uri="{FF2B5EF4-FFF2-40B4-BE49-F238E27FC236}">
                <a16:creationId xmlns:a16="http://schemas.microsoft.com/office/drawing/2014/main" id="{DBB1851B-BB5F-B83B-48F9-42B9D2D61ABA}"/>
              </a:ext>
            </a:extLst>
          </p:cNvPr>
          <p:cNvGraphicFramePr>
            <a:graphicFrameLocks/>
          </p:cNvGraphicFramePr>
          <p:nvPr/>
        </p:nvGraphicFramePr>
        <p:xfrm>
          <a:off x="468775" y="3880281"/>
          <a:ext cx="8229600" cy="7416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3873727779"/>
                    </a:ext>
                  </a:extLst>
                </a:gridCol>
                <a:gridCol w="4114800">
                  <a:extLst>
                    <a:ext uri="{9D8B030D-6E8A-4147-A177-3AD203B41FA5}">
                      <a16:colId xmlns:a16="http://schemas.microsoft.com/office/drawing/2014/main" val="356988755"/>
                    </a:ext>
                  </a:extLst>
                </a:gridCol>
              </a:tblGrid>
              <a:tr h="370840">
                <a:tc>
                  <a:txBody>
                    <a:bodyPr/>
                    <a:lstStyle/>
                    <a:p>
                      <a:pPr algn="ctr"/>
                      <a:r>
                        <a:rPr kumimoji="1" lang="ja-JP" altLang="en-US" dirty="0"/>
                        <a:t>輝度</a:t>
                      </a:r>
                      <a:r>
                        <a:rPr kumimoji="1" lang="en-US" altLang="ja-JP" dirty="0"/>
                        <a:t>(Y)</a:t>
                      </a:r>
                      <a:endParaRPr kumimoji="1" lang="ja-JP" altLang="en-US" dirty="0"/>
                    </a:p>
                  </a:txBody>
                  <a:tcPr/>
                </a:tc>
                <a:tc>
                  <a:txBody>
                    <a:bodyPr/>
                    <a:lstStyle/>
                    <a:p>
                      <a:pPr algn="ctr"/>
                      <a:r>
                        <a:rPr kumimoji="1" lang="ja-JP" altLang="en-US" dirty="0"/>
                        <a:t>熱反射像</a:t>
                      </a:r>
                    </a:p>
                  </a:txBody>
                  <a:tcPr/>
                </a:tc>
                <a:extLst>
                  <a:ext uri="{0D108BD9-81ED-4DB2-BD59-A6C34878D82A}">
                    <a16:rowId xmlns:a16="http://schemas.microsoft.com/office/drawing/2014/main" val="2389921603"/>
                  </a:ext>
                </a:extLst>
              </a:tr>
              <a:tr h="370840">
                <a:tc>
                  <a:txBody>
                    <a:bodyPr/>
                    <a:lstStyle/>
                    <a:p>
                      <a:pPr algn="ctr"/>
                      <a:r>
                        <a:rPr kumimoji="1" lang="ja-JP" altLang="en-US" dirty="0"/>
                        <a:t>色</a:t>
                      </a:r>
                      <a:r>
                        <a:rPr kumimoji="1" lang="en-US" altLang="ja-JP" dirty="0"/>
                        <a:t>(UV)</a:t>
                      </a:r>
                      <a:endParaRPr kumimoji="1" lang="ja-JP" altLang="en-US" dirty="0"/>
                    </a:p>
                  </a:txBody>
                  <a:tcPr/>
                </a:tc>
                <a:tc>
                  <a:txBody>
                    <a:bodyPr/>
                    <a:lstStyle/>
                    <a:p>
                      <a:pPr algn="ctr"/>
                      <a:r>
                        <a:rPr kumimoji="1" lang="ja-JP" altLang="en-US" dirty="0"/>
                        <a:t>相互反射の</a:t>
                      </a:r>
                      <a:r>
                        <a:rPr kumimoji="1" lang="en-US" altLang="ja-JP" dirty="0"/>
                        <a:t>(1)</a:t>
                      </a:r>
                      <a:r>
                        <a:rPr kumimoji="1" lang="ja-JP" altLang="en-US" dirty="0"/>
                        <a:t>の式</a:t>
                      </a:r>
                    </a:p>
                  </a:txBody>
                  <a:tcPr/>
                </a:tc>
                <a:extLst>
                  <a:ext uri="{0D108BD9-81ED-4DB2-BD59-A6C34878D82A}">
                    <a16:rowId xmlns:a16="http://schemas.microsoft.com/office/drawing/2014/main" val="4020945383"/>
                  </a:ext>
                </a:extLst>
              </a:tr>
            </a:tbl>
          </a:graphicData>
        </a:graphic>
      </p:graphicFrame>
    </p:spTree>
    <p:extLst>
      <p:ext uri="{BB962C8B-B14F-4D97-AF65-F5344CB8AC3E}">
        <p14:creationId xmlns:p14="http://schemas.microsoft.com/office/powerpoint/2010/main" val="356104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19BF2-AE76-2BA4-D86E-D4321A93C419}"/>
              </a:ext>
            </a:extLst>
          </p:cNvPr>
          <p:cNvSpPr>
            <a:spLocks noGrp="1"/>
          </p:cNvSpPr>
          <p:nvPr>
            <p:ph type="title"/>
          </p:nvPr>
        </p:nvSpPr>
        <p:spPr/>
        <p:txBody>
          <a:bodyPr/>
          <a:lstStyle/>
          <a:p>
            <a:r>
              <a:rPr lang="ja-JP" altLang="en-US" dirty="0"/>
              <a:t>導体の色</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D5B5DA6-CA1B-0A73-A7B4-F4F90680DD00}"/>
                  </a:ext>
                </a:extLst>
              </p:cNvPr>
              <p:cNvSpPr>
                <a:spLocks noGrp="1"/>
              </p:cNvSpPr>
              <p:nvPr>
                <p:ph idx="1"/>
              </p:nvPr>
            </p:nvSpPr>
            <p:spPr/>
            <p:txBody>
              <a:bodyPr>
                <a:normAutofit/>
              </a:bodyPr>
              <a:lstStyle/>
              <a:p>
                <a:pPr marL="0" indent="0">
                  <a:buNone/>
                </a:pPr>
                <a14:m>
                  <m:oMath xmlns:m="http://schemas.openxmlformats.org/officeDocument/2006/math">
                    <m:r>
                      <m:rPr>
                        <m:sty m:val="p"/>
                      </m:rPr>
                      <a:rPr lang="en-US" altLang="ja-JP" sz="2800" b="0" i="0" smtClean="0">
                        <a:solidFill>
                          <a:srgbClr val="222222"/>
                        </a:solidFill>
                        <a:latin typeface="Cambria Math" panose="02040503050406030204" pitchFamily="18" charset="0"/>
                        <a:ea typeface="メイリオ" panose="020B0604030504040204" pitchFamily="50" charset="-128"/>
                      </a:rPr>
                      <m:t>I</m:t>
                    </m:r>
                    <m:r>
                      <a:rPr lang="en-US" altLang="ja-JP" sz="2800" b="0" i="0" smtClean="0">
                        <a:solidFill>
                          <a:srgbClr val="222222"/>
                        </a:solidFill>
                        <a:latin typeface="Cambria Math" panose="02040503050406030204" pitchFamily="18" charset="0"/>
                        <a:ea typeface="メイリオ" panose="020B0604030504040204" pitchFamily="50" charset="-128"/>
                      </a:rPr>
                      <m:t>= </m:t>
                    </m:r>
                    <m:sSub>
                      <m:sSubPr>
                        <m:ctrlPr>
                          <a:rPr lang="en-US" altLang="ja-JP" sz="2800" b="0" i="1" smtClean="0">
                            <a:solidFill>
                              <a:srgbClr val="222222"/>
                            </a:solidFill>
                            <a:latin typeface="Cambria Math" panose="02040503050406030204" pitchFamily="18" charset="0"/>
                            <a:ea typeface="メイリオ" panose="020B0604030504040204" pitchFamily="50" charset="-128"/>
                          </a:rPr>
                        </m:ctrlPr>
                      </m:sSubPr>
                      <m:e>
                        <m:r>
                          <m:rPr>
                            <m:sty m:val="p"/>
                          </m:rPr>
                          <a:rPr lang="en-US" altLang="ja-JP" sz="2800" b="0" i="0" smtClean="0">
                            <a:solidFill>
                              <a:srgbClr val="222222"/>
                            </a:solidFill>
                            <a:latin typeface="Cambria Math" panose="02040503050406030204" pitchFamily="18" charset="0"/>
                            <a:ea typeface="メイリオ" panose="020B0604030504040204" pitchFamily="50" charset="-128"/>
                          </a:rPr>
                          <m:t>I</m:t>
                        </m:r>
                      </m:e>
                      <m:sub>
                        <m:r>
                          <m:rPr>
                            <m:sty m:val="p"/>
                          </m:rPr>
                          <a:rPr lang="en-US" altLang="ja-JP" sz="2800" b="0" i="0" smtClean="0">
                            <a:solidFill>
                              <a:srgbClr val="222222"/>
                            </a:solidFill>
                            <a:latin typeface="Cambria Math" panose="02040503050406030204" pitchFamily="18" charset="0"/>
                            <a:ea typeface="メイリオ" panose="020B0604030504040204" pitchFamily="50" charset="-128"/>
                          </a:rPr>
                          <m:t>d</m:t>
                        </m:r>
                        <m:r>
                          <a:rPr lang="en-US" altLang="ja-JP" sz="2800" b="0" i="0" smtClean="0">
                            <a:solidFill>
                              <a:srgbClr val="222222"/>
                            </a:solidFill>
                            <a:latin typeface="Cambria Math" panose="02040503050406030204" pitchFamily="18" charset="0"/>
                            <a:ea typeface="メイリオ" panose="020B0604030504040204" pitchFamily="50" charset="-128"/>
                          </a:rPr>
                          <m:t> </m:t>
                        </m:r>
                      </m:sub>
                    </m:sSub>
                    <m:r>
                      <a:rPr lang="en-US" altLang="ja-JP" sz="2800" b="0" i="0" smtClean="0">
                        <a:solidFill>
                          <a:srgbClr val="222222"/>
                        </a:solidFill>
                        <a:latin typeface="Cambria Math" panose="02040503050406030204" pitchFamily="18" charset="0"/>
                        <a:ea typeface="メイリオ" panose="020B0604030504040204" pitchFamily="50" charset="-128"/>
                      </a:rPr>
                      <m:t>+ </m:t>
                    </m:r>
                    <m:sSub>
                      <m:sSubPr>
                        <m:ctrlPr>
                          <a:rPr lang="en-US" altLang="ja-JP" sz="2800" b="0" i="1" smtClean="0">
                            <a:solidFill>
                              <a:srgbClr val="222222"/>
                            </a:solidFill>
                            <a:latin typeface="Cambria Math" panose="02040503050406030204" pitchFamily="18" charset="0"/>
                            <a:ea typeface="メイリオ" panose="020B0604030504040204" pitchFamily="50" charset="-128"/>
                          </a:rPr>
                        </m:ctrlPr>
                      </m:sSubPr>
                      <m:e>
                        <m:r>
                          <m:rPr>
                            <m:sty m:val="p"/>
                          </m:rPr>
                          <a:rPr lang="en-US" altLang="ja-JP" sz="2800" b="0" i="0" smtClean="0">
                            <a:solidFill>
                              <a:srgbClr val="222222"/>
                            </a:solidFill>
                            <a:latin typeface="Cambria Math" panose="02040503050406030204" pitchFamily="18" charset="0"/>
                            <a:ea typeface="メイリオ" panose="020B0604030504040204" pitchFamily="50" charset="-128"/>
                          </a:rPr>
                          <m:t>I</m:t>
                        </m:r>
                      </m:e>
                      <m:sub>
                        <m:r>
                          <m:rPr>
                            <m:sty m:val="p"/>
                          </m:rPr>
                          <a:rPr lang="en-US" altLang="ja-JP" sz="2800" b="0" i="0" smtClean="0">
                            <a:solidFill>
                              <a:srgbClr val="222222"/>
                            </a:solidFill>
                            <a:latin typeface="Cambria Math" panose="02040503050406030204" pitchFamily="18" charset="0"/>
                            <a:ea typeface="メイリオ" panose="020B0604030504040204" pitchFamily="50" charset="-128"/>
                          </a:rPr>
                          <m:t>s</m:t>
                        </m:r>
                      </m:sub>
                    </m:sSub>
                  </m:oMath>
                </a14:m>
                <a:r>
                  <a:rPr lang="en-US" altLang="ja-JP" sz="2800" dirty="0">
                    <a:solidFill>
                      <a:srgbClr val="222222"/>
                    </a:solidFill>
                    <a:latin typeface="メイリオ" panose="020B0604030504040204" pitchFamily="50" charset="-128"/>
                    <a:ea typeface="メイリオ" panose="020B0604030504040204" pitchFamily="50" charset="-128"/>
                  </a:rPr>
                  <a:t> </a:t>
                </a:r>
                <a:endParaRPr kumimoji="1" lang="en-US" altLang="ja-JP" dirty="0"/>
              </a:p>
              <a:p>
                <a14:m>
                  <m:oMath xmlns:m="http://schemas.openxmlformats.org/officeDocument/2006/math">
                    <m:r>
                      <m:rPr>
                        <m:sty m:val="p"/>
                      </m:rPr>
                      <a:rPr lang="en-US" altLang="ja-JP" sz="2800" b="0" i="0" smtClean="0">
                        <a:solidFill>
                          <a:srgbClr val="222222"/>
                        </a:solidFill>
                        <a:latin typeface="Cambria Math" panose="02040503050406030204" pitchFamily="18" charset="0"/>
                        <a:ea typeface="メイリオ" panose="020B0604030504040204" pitchFamily="50" charset="-128"/>
                      </a:rPr>
                      <m:t>I</m:t>
                    </m:r>
                    <m:r>
                      <a:rPr lang="en-US" altLang="ja-JP" sz="2800" b="0" i="0" smtClean="0">
                        <a:solidFill>
                          <a:srgbClr val="222222"/>
                        </a:solidFill>
                        <a:latin typeface="Cambria Math" panose="02040503050406030204" pitchFamily="18" charset="0"/>
                        <a:ea typeface="メイリオ" panose="020B0604030504040204" pitchFamily="50" charset="-128"/>
                      </a:rPr>
                      <m:t>= </m:t>
                    </m:r>
                    <m:sSub>
                      <m:sSubPr>
                        <m:ctrlPr>
                          <a:rPr lang="en-US" altLang="ja-JP" sz="2800" b="0" i="1" smtClean="0">
                            <a:solidFill>
                              <a:srgbClr val="222222"/>
                            </a:solidFill>
                            <a:latin typeface="Cambria Math" panose="02040503050406030204" pitchFamily="18" charset="0"/>
                            <a:ea typeface="メイリオ" panose="020B0604030504040204" pitchFamily="50" charset="-128"/>
                          </a:rPr>
                        </m:ctrlPr>
                      </m:sSubPr>
                      <m:e>
                        <m:r>
                          <m:rPr>
                            <m:sty m:val="p"/>
                          </m:rPr>
                          <a:rPr lang="en-US" altLang="ja-JP" sz="2800" b="0" i="0" smtClean="0">
                            <a:solidFill>
                              <a:srgbClr val="222222"/>
                            </a:solidFill>
                            <a:latin typeface="Cambria Math" panose="02040503050406030204" pitchFamily="18" charset="0"/>
                            <a:ea typeface="メイリオ" panose="020B0604030504040204" pitchFamily="50" charset="-128"/>
                          </a:rPr>
                          <m:t>I</m:t>
                        </m:r>
                      </m:e>
                      <m:sub>
                        <m:r>
                          <m:rPr>
                            <m:sty m:val="p"/>
                          </m:rPr>
                          <a:rPr lang="en-US" altLang="ja-JP" sz="2800" b="0" i="0" smtClean="0">
                            <a:solidFill>
                              <a:srgbClr val="222222"/>
                            </a:solidFill>
                            <a:latin typeface="Cambria Math" panose="02040503050406030204" pitchFamily="18" charset="0"/>
                            <a:ea typeface="メイリオ" panose="020B0604030504040204" pitchFamily="50" charset="-128"/>
                          </a:rPr>
                          <m:t>s</m:t>
                        </m:r>
                      </m:sub>
                    </m:sSub>
                    <m:r>
                      <a:rPr lang="en-US" altLang="ja-JP" sz="2800" b="0" i="0" smtClean="0">
                        <a:solidFill>
                          <a:srgbClr val="222222"/>
                        </a:solidFill>
                        <a:latin typeface="Cambria Math" panose="02040503050406030204" pitchFamily="18" charset="0"/>
                        <a:ea typeface="メイリオ" panose="020B0604030504040204" pitchFamily="50" charset="-128"/>
                      </a:rPr>
                      <m:t> </m:t>
                    </m:r>
                  </m:oMath>
                </a14:m>
                <a:endParaRPr kumimoji="1" lang="en-US" altLang="ja-JP" dirty="0"/>
              </a:p>
              <a:p>
                <a14:m>
                  <m:oMath xmlns:m="http://schemas.openxmlformats.org/officeDocument/2006/math">
                    <m:sSub>
                      <m:sSubPr>
                        <m:ctrlPr>
                          <a:rPr lang="en-US" altLang="ja-JP" sz="2800" b="0" i="1" smtClean="0">
                            <a:solidFill>
                              <a:srgbClr val="222222"/>
                            </a:solidFill>
                            <a:latin typeface="Cambria Math" panose="02040503050406030204" pitchFamily="18" charset="0"/>
                            <a:ea typeface="メイリオ" panose="020B0604030504040204" pitchFamily="50" charset="-128"/>
                          </a:rPr>
                        </m:ctrlPr>
                      </m:sSubPr>
                      <m:e>
                        <m:r>
                          <m:rPr>
                            <m:sty m:val="p"/>
                          </m:rPr>
                          <a:rPr lang="en-US" altLang="ja-JP" sz="2800" b="0" i="0" smtClean="0">
                            <a:solidFill>
                              <a:srgbClr val="222222"/>
                            </a:solidFill>
                            <a:latin typeface="Cambria Math" panose="02040503050406030204" pitchFamily="18" charset="0"/>
                            <a:ea typeface="メイリオ" panose="020B0604030504040204" pitchFamily="50" charset="-128"/>
                          </a:rPr>
                          <m:t>I</m:t>
                        </m:r>
                      </m:e>
                      <m:sub>
                        <m:r>
                          <m:rPr>
                            <m:sty m:val="p"/>
                          </m:rPr>
                          <a:rPr lang="en-US" altLang="ja-JP" sz="2800" b="0" i="0" smtClean="0">
                            <a:solidFill>
                              <a:srgbClr val="222222"/>
                            </a:solidFill>
                            <a:latin typeface="Cambria Math" panose="02040503050406030204" pitchFamily="18" charset="0"/>
                            <a:ea typeface="メイリオ" panose="020B0604030504040204" pitchFamily="50" charset="-128"/>
                          </a:rPr>
                          <m:t>s</m:t>
                        </m:r>
                      </m:sub>
                    </m:sSub>
                    <m:r>
                      <a:rPr lang="ja-JP" altLang="en-US" i="0">
                        <a:solidFill>
                          <a:srgbClr val="222222"/>
                        </a:solidFill>
                        <a:latin typeface="Cambria Math" panose="02040503050406030204" pitchFamily="18" charset="0"/>
                        <a:ea typeface="メイリオ" panose="020B0604030504040204" pitchFamily="50" charset="-128"/>
                      </a:rPr>
                      <m:t>の</m:t>
                    </m:r>
                  </m:oMath>
                </a14:m>
                <a:r>
                  <a:rPr kumimoji="1" lang="ja-JP" altLang="en-US" dirty="0"/>
                  <a:t>映り込みと導体の色の関係は、</a:t>
                </a:r>
                <a:r>
                  <a:rPr lang="ja-JP" altLang="en-US" dirty="0"/>
                  <a:t>下記の</a:t>
                </a:r>
                <a:r>
                  <a:rPr kumimoji="1" lang="ja-JP" altLang="en-US" dirty="0"/>
                  <a:t>反射特性からこう書ける</a:t>
                </a:r>
                <a:endParaRPr kumimoji="1" lang="en-US" altLang="ja-JP" dirty="0"/>
              </a:p>
              <a:p>
                <a14:m>
                  <m:oMath xmlns:m="http://schemas.openxmlformats.org/officeDocument/2006/math">
                    <m:sSub>
                      <m:sSubPr>
                        <m:ctrlPr>
                          <a:rPr lang="en-US" altLang="ja-JP" i="1" dirty="0" smtClean="0">
                            <a:latin typeface="Cambria Math" panose="02040503050406030204" pitchFamily="18" charset="0"/>
                          </a:rPr>
                        </m:ctrlPr>
                      </m:sSubPr>
                      <m:e>
                        <m:sSub>
                          <m:sSubPr>
                            <m:ctrlPr>
                              <a:rPr lang="en-US" altLang="ja-JP" i="1">
                                <a:solidFill>
                                  <a:srgbClr val="222222"/>
                                </a:solidFill>
                                <a:latin typeface="Cambria Math" panose="02040503050406030204" pitchFamily="18" charset="0"/>
                                <a:ea typeface="メイリオ" panose="020B0604030504040204" pitchFamily="50" charset="-128"/>
                              </a:rPr>
                            </m:ctrlPr>
                          </m:sSubPr>
                          <m:e>
                            <m:r>
                              <m:rPr>
                                <m:sty m:val="p"/>
                              </m:rPr>
                              <a:rPr lang="en-US" altLang="ja-JP">
                                <a:solidFill>
                                  <a:srgbClr val="222222"/>
                                </a:solidFill>
                                <a:latin typeface="Cambria Math" panose="02040503050406030204" pitchFamily="18" charset="0"/>
                                <a:ea typeface="メイリオ" panose="020B0604030504040204" pitchFamily="50" charset="-128"/>
                              </a:rPr>
                              <m:t>I</m:t>
                            </m:r>
                          </m:e>
                          <m:sub>
                            <m:r>
                              <m:rPr>
                                <m:sty m:val="p"/>
                              </m:rPr>
                              <a:rPr lang="en-US" altLang="ja-JP">
                                <a:solidFill>
                                  <a:srgbClr val="222222"/>
                                </a:solidFill>
                                <a:latin typeface="Cambria Math" panose="02040503050406030204" pitchFamily="18" charset="0"/>
                                <a:ea typeface="メイリオ" panose="020B0604030504040204" pitchFamily="50" charset="-128"/>
                              </a:rPr>
                              <m:t>s</m:t>
                            </m:r>
                          </m:sub>
                        </m:sSub>
                        <m:r>
                          <a:rPr lang="en-US" altLang="ja-JP" b="0" i="0" smtClean="0">
                            <a:solidFill>
                              <a:srgbClr val="222222"/>
                            </a:solidFill>
                            <a:latin typeface="Cambria Math" panose="02040503050406030204" pitchFamily="18" charset="0"/>
                            <a:ea typeface="メイリオ" panose="020B0604030504040204" pitchFamily="50" charset="-128"/>
                          </a:rPr>
                          <m:t> </m:t>
                        </m:r>
                        <m:r>
                          <a:rPr lang="en-US" altLang="ja-JP" b="0" i="0" dirty="0" smtClean="0">
                            <a:latin typeface="Cambria Math" panose="02040503050406030204" pitchFamily="18" charset="0"/>
                          </a:rPr>
                          <m:t>= </m:t>
                        </m:r>
                        <m:r>
                          <m:rPr>
                            <m:sty m:val="p"/>
                          </m:rPr>
                          <a:rPr lang="en-US" altLang="ja-JP" b="0" i="0" dirty="0" smtClean="0">
                            <a:latin typeface="Cambria Math" panose="02040503050406030204" pitchFamily="18" charset="0"/>
                          </a:rPr>
                          <m:t>UV</m:t>
                        </m:r>
                      </m:e>
                      <m:sub>
                        <m:r>
                          <m:rPr>
                            <m:sty m:val="p"/>
                          </m:rPr>
                          <a:rPr lang="en-US" altLang="ja-JP" b="0" i="0" dirty="0" smtClean="0">
                            <a:latin typeface="Cambria Math" panose="02040503050406030204" pitchFamily="18" charset="0"/>
                          </a:rPr>
                          <m:t>Matcap</m:t>
                        </m:r>
                        <m:r>
                          <a:rPr lang="en-US" altLang="ja-JP" b="0" i="0" dirty="0" smtClean="0">
                            <a:latin typeface="Cambria Math" panose="02040503050406030204" pitchFamily="18" charset="0"/>
                          </a:rPr>
                          <m:t> </m:t>
                        </m:r>
                      </m:sub>
                    </m:sSub>
                  </m:oMath>
                </a14:m>
                <a:endParaRPr lang="en-US" altLang="ja-JP" dirty="0"/>
              </a:p>
              <a:p>
                <a:endParaRPr lang="en-US" altLang="ja-JP" dirty="0"/>
              </a:p>
              <a:p>
                <a:pPr marL="0" indent="0">
                  <a:buNone/>
                </a:pPr>
                <a:endParaRPr lang="en-US" altLang="ja-JP" b="0"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BD5B5DA6-CA1B-0A73-A7B4-F4F90680DD00}"/>
                  </a:ext>
                </a:extLst>
              </p:cNvPr>
              <p:cNvSpPr>
                <a:spLocks noGrp="1" noRot="1" noChangeAspect="1" noMove="1" noResize="1" noEditPoints="1" noAdjustHandles="1" noChangeArrowheads="1" noChangeShapeType="1" noTextEdit="1"/>
              </p:cNvSpPr>
              <p:nvPr>
                <p:ph idx="1"/>
              </p:nvPr>
            </p:nvSpPr>
            <p:spPr>
              <a:blipFill>
                <a:blip r:embed="rId3"/>
                <a:stretch>
                  <a:fillRect l="-1391"/>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FFEB224F-292D-3891-2940-DE1FB9770AF7}"/>
              </a:ext>
            </a:extLst>
          </p:cNvPr>
          <p:cNvPicPr>
            <a:picLocks noChangeAspect="1"/>
          </p:cNvPicPr>
          <p:nvPr/>
        </p:nvPicPr>
        <p:blipFill rotWithShape="1">
          <a:blip r:embed="rId4"/>
          <a:srcRect t="16542" b="3115"/>
          <a:stretch/>
        </p:blipFill>
        <p:spPr>
          <a:xfrm>
            <a:off x="5749313" y="4792662"/>
            <a:ext cx="2533695" cy="1700212"/>
          </a:xfrm>
          <a:prstGeom prst="rect">
            <a:avLst/>
          </a:prstGeom>
        </p:spPr>
      </p:pic>
    </p:spTree>
    <p:extLst>
      <p:ext uri="{BB962C8B-B14F-4D97-AF65-F5344CB8AC3E}">
        <p14:creationId xmlns:p14="http://schemas.microsoft.com/office/powerpoint/2010/main" val="228724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13856A-B5EA-14BB-0E46-10AB70773E97}"/>
              </a:ext>
            </a:extLst>
          </p:cNvPr>
          <p:cNvSpPr>
            <a:spLocks noGrp="1"/>
          </p:cNvSpPr>
          <p:nvPr>
            <p:ph type="title"/>
          </p:nvPr>
        </p:nvSpPr>
        <p:spPr/>
        <p:txBody>
          <a:bodyPr/>
          <a:lstStyle/>
          <a:p>
            <a:r>
              <a:rPr kumimoji="1" lang="ja-JP" altLang="en-US" dirty="0"/>
              <a:t>誘電体の色</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78BA6F6-EBA2-F361-3155-A03012F3B267}"/>
                  </a:ext>
                </a:extLst>
              </p:cNvPr>
              <p:cNvSpPr>
                <a:spLocks noGrp="1"/>
              </p:cNvSpPr>
              <p:nvPr>
                <p:ph idx="1"/>
              </p:nvPr>
            </p:nvSpPr>
            <p:spPr>
              <a:xfrm>
                <a:off x="285753" y="1407319"/>
                <a:ext cx="8572487" cy="2164560"/>
              </a:xfrm>
            </p:spPr>
            <p:txBody>
              <a:bodyPr>
                <a:normAutofit/>
              </a:bodyPr>
              <a:lstStyle/>
              <a:p>
                <a:pPr marL="0" indent="0">
                  <a:buNone/>
                </a:pPr>
                <a14:m>
                  <m:oMathPara xmlns:m="http://schemas.openxmlformats.org/officeDocument/2006/math">
                    <m:oMathParaPr>
                      <m:jc m:val="left"/>
                    </m:oMathParaPr>
                    <m:oMath xmlns:m="http://schemas.openxmlformats.org/officeDocument/2006/math">
                      <m:r>
                        <m:rPr>
                          <m:sty m:val="p"/>
                        </m:rPr>
                        <a:rPr lang="en-US" altLang="ja-JP" sz="2000" i="1" smtClean="0">
                          <a:latin typeface="Cambria Math" panose="02040503050406030204" pitchFamily="18" charset="0"/>
                        </a:rPr>
                        <m:t>I</m:t>
                      </m:r>
                      <m:r>
                        <a:rPr lang="en-US" altLang="ja-JP" sz="2000" b="0" i="0" smtClean="0">
                          <a:latin typeface="Cambria Math" panose="02040503050406030204" pitchFamily="18" charset="0"/>
                        </a:rPr>
                        <m:t>=</m:t>
                      </m:r>
                      <m:sSub>
                        <m:sSubPr>
                          <m:ctrlPr>
                            <a:rPr lang="en-US" altLang="ja-JP" sz="2000" i="1">
                              <a:solidFill>
                                <a:srgbClr val="222222"/>
                              </a:solidFill>
                              <a:latin typeface="Cambria Math" panose="02040503050406030204" pitchFamily="18" charset="0"/>
                              <a:ea typeface="メイリオ" panose="020B0604030504040204" pitchFamily="50" charset="-128"/>
                            </a:rPr>
                          </m:ctrlPr>
                        </m:sSubPr>
                        <m:e>
                          <m:r>
                            <m:rPr>
                              <m:sty m:val="p"/>
                            </m:rPr>
                            <a:rPr lang="en-US" altLang="ja-JP" sz="2000">
                              <a:solidFill>
                                <a:srgbClr val="222222"/>
                              </a:solidFill>
                              <a:latin typeface="Cambria Math" panose="02040503050406030204" pitchFamily="18" charset="0"/>
                              <a:ea typeface="メイリオ" panose="020B0604030504040204" pitchFamily="50" charset="-128"/>
                            </a:rPr>
                            <m:t>I</m:t>
                          </m:r>
                        </m:e>
                        <m:sub>
                          <m:r>
                            <m:rPr>
                              <m:sty m:val="p"/>
                            </m:rPr>
                            <a:rPr lang="en-US" altLang="ja-JP" sz="2000">
                              <a:solidFill>
                                <a:srgbClr val="222222"/>
                              </a:solidFill>
                              <a:latin typeface="Cambria Math" panose="02040503050406030204" pitchFamily="18" charset="0"/>
                              <a:ea typeface="メイリオ" panose="020B0604030504040204" pitchFamily="50" charset="-128"/>
                            </a:rPr>
                            <m:t>d</m:t>
                          </m:r>
                          <m:r>
                            <a:rPr lang="en-US" altLang="ja-JP" sz="2000">
                              <a:solidFill>
                                <a:srgbClr val="222222"/>
                              </a:solidFill>
                              <a:latin typeface="Cambria Math" panose="02040503050406030204" pitchFamily="18" charset="0"/>
                              <a:ea typeface="メイリオ" panose="020B0604030504040204" pitchFamily="50" charset="-128"/>
                            </a:rPr>
                            <m:t> </m:t>
                          </m:r>
                        </m:sub>
                      </m:sSub>
                      <m:r>
                        <a:rPr lang="en-US" altLang="ja-JP" sz="2000" b="0" i="1" smtClean="0">
                          <a:solidFill>
                            <a:srgbClr val="222222"/>
                          </a:solidFill>
                          <a:latin typeface="Cambria Math" panose="02040503050406030204" pitchFamily="18" charset="0"/>
                          <a:ea typeface="メイリオ" panose="020B0604030504040204" pitchFamily="50" charset="-128"/>
                        </a:rPr>
                        <m:t>+ </m:t>
                      </m:r>
                      <m:sSub>
                        <m:sSubPr>
                          <m:ctrlPr>
                            <a:rPr lang="en-US" altLang="ja-JP" sz="2000" i="1" smtClean="0">
                              <a:solidFill>
                                <a:srgbClr val="222222"/>
                              </a:solidFill>
                              <a:latin typeface="Cambria Math" panose="02040503050406030204" pitchFamily="18" charset="0"/>
                              <a:ea typeface="メイリオ" panose="020B0604030504040204" pitchFamily="50" charset="-128"/>
                            </a:rPr>
                          </m:ctrlPr>
                        </m:sSubPr>
                        <m:e>
                          <m:r>
                            <m:rPr>
                              <m:sty m:val="p"/>
                            </m:rPr>
                            <a:rPr lang="en-US" altLang="ja-JP" sz="2000">
                              <a:solidFill>
                                <a:srgbClr val="222222"/>
                              </a:solidFill>
                              <a:latin typeface="Cambria Math" panose="02040503050406030204" pitchFamily="18" charset="0"/>
                              <a:ea typeface="メイリオ" panose="020B0604030504040204" pitchFamily="50" charset="-128"/>
                            </a:rPr>
                            <m:t>I</m:t>
                          </m:r>
                        </m:e>
                        <m:sub>
                          <m:r>
                            <m:rPr>
                              <m:sty m:val="p"/>
                            </m:rPr>
                            <a:rPr lang="en-US" altLang="ja-JP" sz="2000">
                              <a:solidFill>
                                <a:srgbClr val="222222"/>
                              </a:solidFill>
                              <a:latin typeface="Cambria Math" panose="02040503050406030204" pitchFamily="18" charset="0"/>
                              <a:ea typeface="メイリオ" panose="020B0604030504040204" pitchFamily="50" charset="-128"/>
                            </a:rPr>
                            <m:t>s</m:t>
                          </m:r>
                        </m:sub>
                      </m:sSub>
                    </m:oMath>
                  </m:oMathPara>
                </a14:m>
                <a:endParaRPr lang="en-US" altLang="ja-JP" sz="2000" dirty="0">
                  <a:solidFill>
                    <a:srgbClr val="222222"/>
                  </a:solidFill>
                  <a:latin typeface="メイリオ" panose="020B0604030504040204" pitchFamily="50" charset="-128"/>
                  <a:ea typeface="メイリオ" panose="020B0604030504040204" pitchFamily="50" charset="-128"/>
                </a:endParaRPr>
              </a:p>
              <a:p>
                <a:r>
                  <a:rPr lang="ja-JP" altLang="en-US" sz="2000" dirty="0"/>
                  <a:t>誘電体の場合、下のように変形出来る</a:t>
                </a:r>
                <a:endParaRPr kumimoji="1" lang="en-US" altLang="ja-JP" sz="2000" dirty="0"/>
              </a:p>
              <a:p>
                <a14:m>
                  <m:oMath xmlns:m="http://schemas.openxmlformats.org/officeDocument/2006/math">
                    <m:r>
                      <m:rPr>
                        <m:sty m:val="p"/>
                      </m:rPr>
                      <a:rPr lang="en-US" altLang="ja-JP" sz="2000" i="1" smtClean="0">
                        <a:latin typeface="Cambria Math" panose="02040503050406030204" pitchFamily="18" charset="0"/>
                      </a:rPr>
                      <m:t>I</m:t>
                    </m:r>
                    <m:r>
                      <a:rPr lang="en-US" altLang="ja-JP" sz="2000" b="0" i="0" smtClean="0">
                        <a:latin typeface="Cambria Math" panose="02040503050406030204" pitchFamily="18" charset="0"/>
                      </a:rPr>
                      <m:t>=</m:t>
                    </m:r>
                    <m:sSub>
                      <m:sSubPr>
                        <m:ctrlPr>
                          <a:rPr lang="el-GR" altLang="ja-JP" sz="2000" i="1">
                            <a:latin typeface="Cambria Math" panose="02040503050406030204" pitchFamily="18" charset="0"/>
                            <a:ea typeface="Cambria Math" panose="02040503050406030204" pitchFamily="18" charset="0"/>
                          </a:rPr>
                        </m:ctrlPr>
                      </m:sSubPr>
                      <m:e>
                        <m:r>
                          <m:rPr>
                            <m:sty m:val="p"/>
                          </m:rPr>
                          <a:rPr lang="el-GR" altLang="ja-JP" sz="2000" i="1">
                            <a:latin typeface="Cambria Math" panose="02040503050406030204" pitchFamily="18" charset="0"/>
                            <a:ea typeface="Cambria Math" panose="02040503050406030204" pitchFamily="18" charset="0"/>
                          </a:rPr>
                          <m:t>ω</m:t>
                        </m:r>
                      </m:e>
                      <m:sub>
                        <m:r>
                          <a:rPr lang="en-US" altLang="ja-JP" sz="2000" b="0" i="1" smtClean="0">
                            <a:latin typeface="Cambria Math" panose="02040503050406030204" pitchFamily="18" charset="0"/>
                            <a:ea typeface="Cambria Math" panose="02040503050406030204" pitchFamily="18" charset="0"/>
                          </a:rPr>
                          <m:t>1</m:t>
                        </m:r>
                      </m:sub>
                    </m:sSub>
                    <m:r>
                      <m:rPr>
                        <m:sty m:val="p"/>
                      </m:rPr>
                      <a:rPr lang="en-US" altLang="ja-JP" sz="2000" b="0" i="0" smtClean="0">
                        <a:latin typeface="Cambria Math" panose="02040503050406030204" pitchFamily="18" charset="0"/>
                      </a:rPr>
                      <m:t>DS</m:t>
                    </m:r>
                    <m:r>
                      <a:rPr lang="en-US" altLang="ja-JP" sz="2000" b="0" i="0" smtClean="0">
                        <a:latin typeface="Cambria Math" panose="02040503050406030204" pitchFamily="18" charset="0"/>
                      </a:rPr>
                      <m:t>+</m:t>
                    </m:r>
                    <m:sSub>
                      <m:sSubPr>
                        <m:ctrlPr>
                          <a:rPr lang="el-GR" altLang="ja-JP" sz="2000" i="1">
                            <a:latin typeface="Cambria Math" panose="02040503050406030204" pitchFamily="18" charset="0"/>
                            <a:ea typeface="Cambria Math" panose="02040503050406030204" pitchFamily="18" charset="0"/>
                          </a:rPr>
                        </m:ctrlPr>
                      </m:sSubPr>
                      <m:e>
                        <m:r>
                          <m:rPr>
                            <m:sty m:val="p"/>
                          </m:rPr>
                          <a:rPr lang="el-GR" altLang="ja-JP" sz="2000" i="1">
                            <a:latin typeface="Cambria Math" panose="02040503050406030204" pitchFamily="18" charset="0"/>
                            <a:ea typeface="Cambria Math" panose="02040503050406030204" pitchFamily="18" charset="0"/>
                          </a:rPr>
                          <m:t>ω</m:t>
                        </m:r>
                      </m:e>
                      <m:sub>
                        <m:r>
                          <a:rPr lang="en-US" altLang="ja-JP" sz="2000" b="0" i="1" smtClean="0">
                            <a:latin typeface="Cambria Math" panose="02040503050406030204" pitchFamily="18" charset="0"/>
                            <a:ea typeface="Cambria Math" panose="02040503050406030204" pitchFamily="18" charset="0"/>
                          </a:rPr>
                          <m:t>2</m:t>
                        </m:r>
                      </m:sub>
                    </m:sSub>
                    <m:r>
                      <m:rPr>
                        <m:sty m:val="p"/>
                      </m:rPr>
                      <a:rPr lang="en-US" altLang="ja-JP" sz="2000" b="0" i="0" smtClean="0">
                        <a:latin typeface="Cambria Math" panose="02040503050406030204" pitchFamily="18" charset="0"/>
                      </a:rPr>
                      <m:t>SD</m:t>
                    </m:r>
                    <m:r>
                      <a:rPr lang="en-US" altLang="ja-JP" sz="2000" b="0" i="0" smtClean="0">
                        <a:latin typeface="Cambria Math" panose="02040503050406030204" pitchFamily="18" charset="0"/>
                      </a:rPr>
                      <m:t>+</m:t>
                    </m:r>
                    <m:sSub>
                      <m:sSubPr>
                        <m:ctrlPr>
                          <a:rPr lang="el-GR" altLang="ja-JP" sz="2000" i="1">
                            <a:latin typeface="Cambria Math" panose="02040503050406030204" pitchFamily="18" charset="0"/>
                            <a:ea typeface="Cambria Math" panose="02040503050406030204" pitchFamily="18" charset="0"/>
                          </a:rPr>
                        </m:ctrlPr>
                      </m:sSubPr>
                      <m:e>
                        <m:r>
                          <m:rPr>
                            <m:sty m:val="p"/>
                          </m:rPr>
                          <a:rPr lang="el-GR" altLang="ja-JP" sz="2000" i="1">
                            <a:latin typeface="Cambria Math" panose="02040503050406030204" pitchFamily="18" charset="0"/>
                            <a:ea typeface="Cambria Math" panose="02040503050406030204" pitchFamily="18" charset="0"/>
                          </a:rPr>
                          <m:t>ω</m:t>
                        </m:r>
                      </m:e>
                      <m:sub>
                        <m:r>
                          <a:rPr lang="en-US" altLang="ja-JP" sz="2000" b="0" i="1" smtClean="0">
                            <a:latin typeface="Cambria Math" panose="02040503050406030204" pitchFamily="18" charset="0"/>
                            <a:ea typeface="Cambria Math" panose="02040503050406030204" pitchFamily="18" charset="0"/>
                          </a:rPr>
                          <m:t>3</m:t>
                        </m:r>
                      </m:sub>
                    </m:sSub>
                    <m:r>
                      <m:rPr>
                        <m:sty m:val="p"/>
                      </m:rPr>
                      <a:rPr lang="en-US" altLang="ja-JP" sz="2000" b="0" i="0" smtClean="0">
                        <a:latin typeface="Cambria Math" panose="02040503050406030204" pitchFamily="18" charset="0"/>
                      </a:rPr>
                      <m:t>SS</m:t>
                    </m:r>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m:rPr>
                            <m:sty m:val="p"/>
                          </m:rPr>
                          <a:rPr lang="ja-JP" altLang="en-US" sz="2000" b="0" i="0" smtClean="0">
                            <a:latin typeface="Cambria Math" panose="02040503050406030204" pitchFamily="18" charset="0"/>
                          </a:rPr>
                          <m:t>ω</m:t>
                        </m:r>
                      </m:e>
                      <m:sub>
                        <m:r>
                          <a:rPr lang="en-US" altLang="ja-JP" sz="2000" b="0" i="0" smtClean="0">
                            <a:latin typeface="Cambria Math" panose="02040503050406030204" pitchFamily="18" charset="0"/>
                          </a:rPr>
                          <m:t>4</m:t>
                        </m:r>
                      </m:sub>
                    </m:sSub>
                    <m:r>
                      <m:rPr>
                        <m:sty m:val="p"/>
                      </m:rPr>
                      <a:rPr lang="en-US" altLang="ja-JP" sz="2000" b="0" i="0" smtClean="0">
                        <a:latin typeface="Cambria Math" panose="02040503050406030204" pitchFamily="18" charset="0"/>
                      </a:rPr>
                      <m:t>DD</m:t>
                    </m:r>
                    <m:r>
                      <a:rPr lang="en-US" altLang="ja-JP" sz="2000" b="0" i="0" smtClean="0">
                        <a:latin typeface="Cambria Math" panose="02040503050406030204" pitchFamily="18" charset="0"/>
                      </a:rPr>
                      <m:t> </m:t>
                    </m:r>
                  </m:oMath>
                </a14:m>
                <a:endParaRPr lang="en-US" altLang="ja-JP" sz="2000" b="0" dirty="0"/>
              </a:p>
              <a:p>
                <a:r>
                  <a:rPr kumimoji="1" lang="ja-JP" altLang="en-US" sz="2000" dirty="0"/>
                  <a:t>ここで、</a:t>
                </a:r>
                <a:r>
                  <a:rPr kumimoji="1" lang="en-US" altLang="ja-JP" sz="2000" dirty="0"/>
                  <a:t>DD</a:t>
                </a:r>
                <a:r>
                  <a:rPr kumimoji="1" lang="ja-JP" altLang="en-US" sz="2000" dirty="0"/>
                  <a:t>成分は減衰が激しいため無視できる</a:t>
                </a:r>
                <a:endParaRPr kumimoji="1" lang="en-US" altLang="ja-JP" sz="2000" dirty="0"/>
              </a:p>
              <a:p>
                <a14:m>
                  <m:oMath xmlns:m="http://schemas.openxmlformats.org/officeDocument/2006/math">
                    <m:r>
                      <m:rPr>
                        <m:sty m:val="p"/>
                      </m:rPr>
                      <a:rPr lang="en-US" altLang="ja-JP" sz="2000" i="1" smtClean="0">
                        <a:latin typeface="Cambria Math" panose="02040503050406030204" pitchFamily="18" charset="0"/>
                      </a:rPr>
                      <m:t>I</m:t>
                    </m:r>
                    <m:r>
                      <a:rPr lang="en-US" altLang="ja-JP" sz="2000" b="0" i="0" smtClean="0">
                        <a:latin typeface="Cambria Math" panose="02040503050406030204" pitchFamily="18" charset="0"/>
                      </a:rPr>
                      <m:t>=</m:t>
                    </m:r>
                    <m:sSub>
                      <m:sSubPr>
                        <m:ctrlPr>
                          <a:rPr lang="el-GR" altLang="ja-JP" sz="2000" i="1">
                            <a:latin typeface="Cambria Math" panose="02040503050406030204" pitchFamily="18" charset="0"/>
                            <a:ea typeface="Cambria Math" panose="02040503050406030204" pitchFamily="18" charset="0"/>
                          </a:rPr>
                        </m:ctrlPr>
                      </m:sSubPr>
                      <m:e>
                        <m:r>
                          <m:rPr>
                            <m:sty m:val="p"/>
                          </m:rPr>
                          <a:rPr lang="el-GR" altLang="ja-JP" sz="2000" i="1">
                            <a:latin typeface="Cambria Math" panose="02040503050406030204" pitchFamily="18" charset="0"/>
                            <a:ea typeface="Cambria Math" panose="02040503050406030204" pitchFamily="18" charset="0"/>
                          </a:rPr>
                          <m:t>ω</m:t>
                        </m:r>
                      </m:e>
                      <m:sub>
                        <m:r>
                          <a:rPr lang="en-US" altLang="ja-JP" sz="2000" b="0" i="1" smtClean="0">
                            <a:latin typeface="Cambria Math" panose="02040503050406030204" pitchFamily="18" charset="0"/>
                            <a:ea typeface="Cambria Math" panose="02040503050406030204" pitchFamily="18" charset="0"/>
                          </a:rPr>
                          <m:t>1</m:t>
                        </m:r>
                      </m:sub>
                    </m:sSub>
                    <m:r>
                      <m:rPr>
                        <m:sty m:val="p"/>
                      </m:rPr>
                      <a:rPr lang="en-US" altLang="ja-JP" sz="2000" b="0" i="0" smtClean="0">
                        <a:latin typeface="Cambria Math" panose="02040503050406030204" pitchFamily="18" charset="0"/>
                      </a:rPr>
                      <m:t>DS</m:t>
                    </m:r>
                    <m:r>
                      <a:rPr lang="en-US" altLang="ja-JP" sz="2000" b="0" i="0" smtClean="0">
                        <a:latin typeface="Cambria Math" panose="02040503050406030204" pitchFamily="18" charset="0"/>
                      </a:rPr>
                      <m:t>+</m:t>
                    </m:r>
                    <m:sSub>
                      <m:sSubPr>
                        <m:ctrlPr>
                          <a:rPr lang="el-GR" altLang="ja-JP" sz="2000" i="1">
                            <a:latin typeface="Cambria Math" panose="02040503050406030204" pitchFamily="18" charset="0"/>
                            <a:ea typeface="Cambria Math" panose="02040503050406030204" pitchFamily="18" charset="0"/>
                          </a:rPr>
                        </m:ctrlPr>
                      </m:sSubPr>
                      <m:e>
                        <m:r>
                          <m:rPr>
                            <m:sty m:val="p"/>
                          </m:rPr>
                          <a:rPr lang="el-GR" altLang="ja-JP" sz="2000" i="1">
                            <a:latin typeface="Cambria Math" panose="02040503050406030204" pitchFamily="18" charset="0"/>
                            <a:ea typeface="Cambria Math" panose="02040503050406030204" pitchFamily="18" charset="0"/>
                          </a:rPr>
                          <m:t>ω</m:t>
                        </m:r>
                      </m:e>
                      <m:sub>
                        <m:r>
                          <a:rPr lang="en-US" altLang="ja-JP" sz="2000" b="0" i="1" smtClean="0">
                            <a:latin typeface="Cambria Math" panose="02040503050406030204" pitchFamily="18" charset="0"/>
                            <a:ea typeface="Cambria Math" panose="02040503050406030204" pitchFamily="18" charset="0"/>
                          </a:rPr>
                          <m:t>2</m:t>
                        </m:r>
                      </m:sub>
                    </m:sSub>
                    <m:r>
                      <m:rPr>
                        <m:sty m:val="p"/>
                      </m:rPr>
                      <a:rPr lang="en-US" altLang="ja-JP" sz="2000" b="0" i="0" smtClean="0">
                        <a:latin typeface="Cambria Math" panose="02040503050406030204" pitchFamily="18" charset="0"/>
                      </a:rPr>
                      <m:t>SD</m:t>
                    </m:r>
                    <m:r>
                      <a:rPr lang="en-US" altLang="ja-JP" sz="2000" b="0" i="0" smtClean="0">
                        <a:latin typeface="Cambria Math" panose="02040503050406030204" pitchFamily="18" charset="0"/>
                      </a:rPr>
                      <m:t>+</m:t>
                    </m:r>
                    <m:sSub>
                      <m:sSubPr>
                        <m:ctrlPr>
                          <a:rPr lang="el-GR" altLang="ja-JP" sz="2000" i="1">
                            <a:latin typeface="Cambria Math" panose="02040503050406030204" pitchFamily="18" charset="0"/>
                            <a:ea typeface="Cambria Math" panose="02040503050406030204" pitchFamily="18" charset="0"/>
                          </a:rPr>
                        </m:ctrlPr>
                      </m:sSubPr>
                      <m:e>
                        <m:r>
                          <m:rPr>
                            <m:sty m:val="p"/>
                          </m:rPr>
                          <a:rPr lang="el-GR" altLang="ja-JP" sz="2000" i="1">
                            <a:latin typeface="Cambria Math" panose="02040503050406030204" pitchFamily="18" charset="0"/>
                            <a:ea typeface="Cambria Math" panose="02040503050406030204" pitchFamily="18" charset="0"/>
                          </a:rPr>
                          <m:t>ω</m:t>
                        </m:r>
                      </m:e>
                      <m:sub>
                        <m:r>
                          <a:rPr lang="en-US" altLang="ja-JP" sz="2000" b="0" i="1" smtClean="0">
                            <a:latin typeface="Cambria Math" panose="02040503050406030204" pitchFamily="18" charset="0"/>
                            <a:ea typeface="Cambria Math" panose="02040503050406030204" pitchFamily="18" charset="0"/>
                          </a:rPr>
                          <m:t>3</m:t>
                        </m:r>
                      </m:sub>
                    </m:sSub>
                    <m:r>
                      <m:rPr>
                        <m:sty m:val="p"/>
                      </m:rPr>
                      <a:rPr lang="en-US" altLang="ja-JP" sz="2000" b="0" i="0" smtClean="0">
                        <a:latin typeface="Cambria Math" panose="02040503050406030204" pitchFamily="18" charset="0"/>
                      </a:rPr>
                      <m:t>SS</m:t>
                    </m:r>
                  </m:oMath>
                </a14:m>
                <a:r>
                  <a:rPr lang="en-US" altLang="ja-JP" sz="2000" dirty="0"/>
                  <a:t> </a:t>
                </a:r>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778BA6F6-EBA2-F361-3155-A03012F3B267}"/>
                  </a:ext>
                </a:extLst>
              </p:cNvPr>
              <p:cNvSpPr>
                <a:spLocks noGrp="1" noRot="1" noChangeAspect="1" noMove="1" noResize="1" noEditPoints="1" noAdjustHandles="1" noChangeArrowheads="1" noChangeShapeType="1" noTextEdit="1"/>
              </p:cNvSpPr>
              <p:nvPr>
                <p:ph idx="1"/>
              </p:nvPr>
            </p:nvSpPr>
            <p:spPr>
              <a:xfrm>
                <a:off x="285753" y="1407319"/>
                <a:ext cx="8572487" cy="2164560"/>
              </a:xfrm>
              <a:blipFill>
                <a:blip r:embed="rId3"/>
                <a:stretch>
                  <a:fillRect l="-6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B756818A-8B82-648D-F819-875B339773AC}"/>
                  </a:ext>
                </a:extLst>
              </p:cNvPr>
              <p:cNvSpPr/>
              <p:nvPr/>
            </p:nvSpPr>
            <p:spPr>
              <a:xfrm>
                <a:off x="285754" y="3571879"/>
                <a:ext cx="4286246" cy="2750344"/>
              </a:xfrm>
              <a:prstGeom prst="rect">
                <a:avLst/>
              </a:prstGeom>
              <a:noFill/>
              <a:ln>
                <a:noFill/>
              </a:ln>
            </p:spPr>
            <p:style>
              <a:lnRef idx="0">
                <a:scrgbClr r="0" g="0" b="0"/>
              </a:lnRef>
              <a:fillRef idx="0">
                <a:scrgbClr r="0" g="0" b="0"/>
              </a:fillRef>
              <a:effectRef idx="0">
                <a:scrgbClr r="0" g="0" b="0"/>
              </a:effectRef>
              <a:fontRef idx="minor">
                <a:schemeClr val="dk1"/>
              </a:fontRef>
            </p:style>
            <p:txBody>
              <a:bodyPr lIns="180000" rIns="180000" rtlCol="0" anchor="t"/>
              <a:lstStyle/>
              <a:p>
                <a:pPr algn="ctr"/>
                <a:r>
                  <a:rPr kumimoji="1" lang="ja-JP" altLang="en-US" sz="2000" dirty="0"/>
                  <a:t>相互反射を無視出来る場合</a:t>
                </a:r>
                <a:endParaRPr kumimoji="1" lang="en-US" altLang="ja-JP" sz="2000" dirty="0"/>
              </a:p>
              <a:p>
                <a:pPr/>
                <a14:m>
                  <m:oMathPara xmlns:m="http://schemas.openxmlformats.org/officeDocument/2006/math">
                    <m:oMathParaPr>
                      <m:jc m:val="left"/>
                    </m:oMathParaPr>
                    <m:oMath xmlns:m="http://schemas.openxmlformats.org/officeDocument/2006/math">
                      <m:r>
                        <m:rPr>
                          <m:sty m:val="p"/>
                        </m:rPr>
                        <a:rPr lang="en-US" altLang="ja-JP" sz="2000" i="1" smtClean="0">
                          <a:latin typeface="Cambria Math" panose="02040503050406030204" pitchFamily="18" charset="0"/>
                        </a:rPr>
                        <m:t>I</m:t>
                      </m:r>
                      <m:r>
                        <a:rPr lang="en-US" altLang="ja-JP" sz="2000" b="0" i="0" smtClean="0">
                          <a:latin typeface="Cambria Math" panose="02040503050406030204" pitchFamily="18" charset="0"/>
                        </a:rPr>
                        <m:t>=</m:t>
                      </m:r>
                      <m:sSub>
                        <m:sSubPr>
                          <m:ctrlPr>
                            <a:rPr lang="el-GR" altLang="ja-JP" sz="2000" i="1">
                              <a:latin typeface="Cambria Math" panose="02040503050406030204" pitchFamily="18" charset="0"/>
                              <a:ea typeface="Cambria Math" panose="02040503050406030204" pitchFamily="18" charset="0"/>
                            </a:rPr>
                          </m:ctrlPr>
                        </m:sSubPr>
                        <m:e>
                          <m:r>
                            <m:rPr>
                              <m:sty m:val="p"/>
                            </m:rPr>
                            <a:rPr lang="el-GR" altLang="ja-JP" sz="2000" i="1">
                              <a:latin typeface="Cambria Math" panose="02040503050406030204" pitchFamily="18" charset="0"/>
                              <a:ea typeface="Cambria Math" panose="02040503050406030204" pitchFamily="18" charset="0"/>
                            </a:rPr>
                            <m:t>ω</m:t>
                          </m:r>
                        </m:e>
                        <m:sub>
                          <m:r>
                            <a:rPr lang="en-US" altLang="ja-JP" sz="2000" b="0" i="1" smtClean="0">
                              <a:latin typeface="Cambria Math" panose="02040503050406030204" pitchFamily="18" charset="0"/>
                              <a:ea typeface="Cambria Math" panose="02040503050406030204" pitchFamily="18" charset="0"/>
                            </a:rPr>
                            <m:t>2</m:t>
                          </m:r>
                        </m:sub>
                      </m:sSub>
                      <m:r>
                        <m:rPr>
                          <m:sty m:val="p"/>
                        </m:rPr>
                        <a:rPr lang="en-US" altLang="ja-JP" sz="2000" b="0" i="0" smtClean="0">
                          <a:latin typeface="Cambria Math" panose="02040503050406030204" pitchFamily="18" charset="0"/>
                        </a:rPr>
                        <m:t>SD</m:t>
                      </m:r>
                      <m:r>
                        <a:rPr lang="en-US" altLang="ja-JP" sz="2000" b="0" i="0" smtClean="0">
                          <a:latin typeface="Cambria Math" panose="02040503050406030204" pitchFamily="18" charset="0"/>
                        </a:rPr>
                        <m:t>+</m:t>
                      </m:r>
                      <m:sSub>
                        <m:sSubPr>
                          <m:ctrlPr>
                            <a:rPr lang="el-GR" altLang="ja-JP" sz="2000" i="1">
                              <a:latin typeface="Cambria Math" panose="02040503050406030204" pitchFamily="18" charset="0"/>
                              <a:ea typeface="Cambria Math" panose="02040503050406030204" pitchFamily="18" charset="0"/>
                            </a:rPr>
                          </m:ctrlPr>
                        </m:sSubPr>
                        <m:e>
                          <m:r>
                            <m:rPr>
                              <m:sty m:val="p"/>
                            </m:rPr>
                            <a:rPr lang="el-GR" altLang="ja-JP" sz="2000" i="1">
                              <a:latin typeface="Cambria Math" panose="02040503050406030204" pitchFamily="18" charset="0"/>
                              <a:ea typeface="Cambria Math" panose="02040503050406030204" pitchFamily="18" charset="0"/>
                            </a:rPr>
                            <m:t>ω</m:t>
                          </m:r>
                        </m:e>
                        <m:sub>
                          <m:r>
                            <a:rPr lang="en-US" altLang="ja-JP" sz="2000" b="0" i="1" smtClean="0">
                              <a:latin typeface="Cambria Math" panose="02040503050406030204" pitchFamily="18" charset="0"/>
                              <a:ea typeface="Cambria Math" panose="02040503050406030204" pitchFamily="18" charset="0"/>
                            </a:rPr>
                            <m:t>3</m:t>
                          </m:r>
                        </m:sub>
                      </m:sSub>
                      <m:r>
                        <m:rPr>
                          <m:sty m:val="p"/>
                        </m:rPr>
                        <a:rPr lang="en-US" altLang="ja-JP" sz="2000" b="0" i="0" smtClean="0">
                          <a:latin typeface="Cambria Math" panose="02040503050406030204" pitchFamily="18" charset="0"/>
                        </a:rPr>
                        <m:t>SS</m:t>
                      </m:r>
                    </m:oMath>
                  </m:oMathPara>
                </a14:m>
                <a:endParaRPr lang="en-US" altLang="ja-JP" sz="2000" dirty="0"/>
              </a:p>
              <a:p>
                <a:pPr/>
                <a14:m>
                  <m:oMathPara xmlns:m="http://schemas.openxmlformats.org/officeDocument/2006/math">
                    <m:oMathParaPr>
                      <m:jc m:val="left"/>
                    </m:oMathParaPr>
                    <m:oMath xmlns:m="http://schemas.openxmlformats.org/officeDocument/2006/math">
                      <m:r>
                        <m:rPr>
                          <m:sty m:val="p"/>
                        </m:rPr>
                        <a:rPr lang="en-US" altLang="ja-JP" sz="2000" b="0" i="0" smtClean="0">
                          <a:latin typeface="Cambria Math" panose="02040503050406030204" pitchFamily="18" charset="0"/>
                        </a:rPr>
                        <m:t>SD</m:t>
                      </m:r>
                      <m:r>
                        <a:rPr lang="en-US" altLang="ja-JP" sz="2000" b="0" i="0" smtClean="0">
                          <a:latin typeface="Cambria Math" panose="02040503050406030204" pitchFamily="18" charset="0"/>
                        </a:rPr>
                        <m:t>+</m:t>
                      </m:r>
                      <m:r>
                        <m:rPr>
                          <m:sty m:val="p"/>
                        </m:rPr>
                        <a:rPr lang="en-US" altLang="ja-JP" sz="2000" b="0" i="0" smtClean="0">
                          <a:latin typeface="Cambria Math" panose="02040503050406030204" pitchFamily="18" charset="0"/>
                        </a:rPr>
                        <m:t>SS</m:t>
                      </m:r>
                      <m:r>
                        <a:rPr lang="en-US" altLang="ja-JP" sz="2000" b="0" i="0" smtClean="0">
                          <a:latin typeface="Cambria Math" panose="02040503050406030204" pitchFamily="18" charset="0"/>
                        </a:rPr>
                        <m:t>=</m:t>
                      </m:r>
                      <m:sSub>
                        <m:sSubPr>
                          <m:ctrlPr>
                            <a:rPr lang="en-US" altLang="ja-JP" sz="2000" b="0" i="1" smtClean="0">
                              <a:latin typeface="Cambria Math" panose="02040503050406030204" pitchFamily="18" charset="0"/>
                            </a:rPr>
                          </m:ctrlPr>
                        </m:sSubPr>
                        <m:e>
                          <m:r>
                            <m:rPr>
                              <m:sty m:val="p"/>
                            </m:rPr>
                            <a:rPr lang="en-US" altLang="ja-JP" sz="2000" b="0" i="0" smtClean="0">
                              <a:latin typeface="Cambria Math" panose="02040503050406030204" pitchFamily="18" charset="0"/>
                            </a:rPr>
                            <m:t>I</m:t>
                          </m:r>
                        </m:e>
                        <m:sub>
                          <m:r>
                            <m:rPr>
                              <m:sty m:val="p"/>
                            </m:rPr>
                            <a:rPr lang="en-US" altLang="ja-JP" sz="2000" b="0" i="0" smtClean="0">
                              <a:latin typeface="Cambria Math" panose="02040503050406030204" pitchFamily="18" charset="0"/>
                            </a:rPr>
                            <m:t>Matcap</m:t>
                          </m:r>
                        </m:sub>
                      </m:sSub>
                    </m:oMath>
                  </m:oMathPara>
                </a14:m>
                <a:endParaRPr lang="en-US" altLang="ja-JP" sz="2000" dirty="0"/>
              </a:p>
              <a:p>
                <a:endParaRPr lang="en-US" altLang="ja-JP" sz="2000" dirty="0"/>
              </a:p>
              <a:p>
                <a:r>
                  <a:rPr lang="ja-JP" altLang="en-US" sz="2000" dirty="0"/>
                  <a:t>重みは正規化されているため</a:t>
                </a:r>
                <a:endParaRPr lang="en-US" altLang="ja-JP" sz="2000" dirty="0"/>
              </a:p>
              <a:p>
                <a:pPr/>
                <a14:m>
                  <m:oMathPara xmlns:m="http://schemas.openxmlformats.org/officeDocument/2006/math">
                    <m:oMathParaPr>
                      <m:jc m:val="left"/>
                    </m:oMathParaPr>
                    <m:oMath xmlns:m="http://schemas.openxmlformats.org/officeDocument/2006/math">
                      <m:r>
                        <m:rPr>
                          <m:sty m:val="p"/>
                        </m:rPr>
                        <a:rPr lang="en-US" altLang="ja-JP" sz="2000" i="1" smtClean="0">
                          <a:latin typeface="Cambria Math" panose="02040503050406030204" pitchFamily="18" charset="0"/>
                        </a:rPr>
                        <m:t>I</m:t>
                      </m:r>
                      <m:r>
                        <a:rPr lang="en-US" altLang="ja-JP" sz="2000" b="0" i="0" smtClean="0">
                          <a:latin typeface="Cambria Math" panose="02040503050406030204" pitchFamily="18" charset="0"/>
                        </a:rPr>
                        <m:t>=</m:t>
                      </m:r>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I</m:t>
                          </m:r>
                        </m:e>
                        <m:sub>
                          <m:r>
                            <m:rPr>
                              <m:sty m:val="p"/>
                            </m:rPr>
                            <a:rPr lang="en-US" altLang="ja-JP" sz="2000">
                              <a:latin typeface="Cambria Math" panose="02040503050406030204" pitchFamily="18" charset="0"/>
                            </a:rPr>
                            <m:t>Matcap</m:t>
                          </m:r>
                        </m:sub>
                      </m:sSub>
                    </m:oMath>
                  </m:oMathPara>
                </a14:m>
                <a:endParaRPr lang="en-US" altLang="ja-JP" sz="2000" dirty="0"/>
              </a:p>
              <a:p>
                <a:endParaRPr lang="en-US" altLang="ja-JP" dirty="0"/>
              </a:p>
              <a:p>
                <a:endParaRPr lang="en-US" altLang="ja-JP" dirty="0"/>
              </a:p>
              <a:p>
                <a:endParaRPr lang="en-US" altLang="ja-JP" dirty="0"/>
              </a:p>
              <a:p>
                <a:endParaRPr kumimoji="1" lang="ja-JP" altLang="en-US" dirty="0"/>
              </a:p>
            </p:txBody>
          </p:sp>
        </mc:Choice>
        <mc:Fallback xmlns="">
          <p:sp>
            <p:nvSpPr>
              <p:cNvPr id="4" name="正方形/長方形 3">
                <a:extLst>
                  <a:ext uri="{FF2B5EF4-FFF2-40B4-BE49-F238E27FC236}">
                    <a16:creationId xmlns:a16="http://schemas.microsoft.com/office/drawing/2014/main" id="{B756818A-8B82-648D-F819-875B339773AC}"/>
                  </a:ext>
                </a:extLst>
              </p:cNvPr>
              <p:cNvSpPr>
                <a:spLocks noRot="1" noChangeAspect="1" noMove="1" noResize="1" noEditPoints="1" noAdjustHandles="1" noChangeArrowheads="1" noChangeShapeType="1" noTextEdit="1"/>
              </p:cNvSpPr>
              <p:nvPr/>
            </p:nvSpPr>
            <p:spPr>
              <a:xfrm>
                <a:off x="285754" y="3571879"/>
                <a:ext cx="4286246" cy="2750344"/>
              </a:xfrm>
              <a:prstGeom prst="rect">
                <a:avLst/>
              </a:prstGeom>
              <a:blipFill>
                <a:blip r:embed="rId4"/>
                <a:stretch>
                  <a:fillRect t="-1330"/>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C145AB50-2471-68D5-50E7-0C7BCDAB4038}"/>
                  </a:ext>
                </a:extLst>
              </p:cNvPr>
              <p:cNvSpPr/>
              <p:nvPr/>
            </p:nvSpPr>
            <p:spPr>
              <a:xfrm>
                <a:off x="4571999" y="3571879"/>
                <a:ext cx="4286241" cy="2750344"/>
              </a:xfrm>
              <a:prstGeom prst="rect">
                <a:avLst/>
              </a:prstGeom>
              <a:noFill/>
              <a:ln>
                <a:noFill/>
              </a:ln>
            </p:spPr>
            <p:style>
              <a:lnRef idx="0">
                <a:scrgbClr r="0" g="0" b="0"/>
              </a:lnRef>
              <a:fillRef idx="0">
                <a:scrgbClr r="0" g="0" b="0"/>
              </a:fillRef>
              <a:effectRef idx="0">
                <a:scrgbClr r="0" g="0" b="0"/>
              </a:effectRef>
              <a:fontRef idx="minor">
                <a:schemeClr val="dk1"/>
              </a:fontRef>
            </p:style>
            <p:txBody>
              <a:bodyPr lIns="180000" rIns="180000" rtlCol="0" anchor="t"/>
              <a:lstStyle/>
              <a:p>
                <a:pPr algn="ctr"/>
                <a:r>
                  <a:rPr kumimoji="1" lang="ja-JP" altLang="en-US" sz="2000" dirty="0"/>
                  <a:t>相互反射を無視出来ない場合</a:t>
                </a:r>
                <a:endParaRPr kumimoji="1" lang="en-US" altLang="ja-JP" sz="2000" dirty="0"/>
              </a:p>
              <a:p>
                <a14:m>
                  <m:oMath xmlns:m="http://schemas.openxmlformats.org/officeDocument/2006/math">
                    <m:r>
                      <m:rPr>
                        <m:sty m:val="p"/>
                      </m:rPr>
                      <a:rPr lang="en-US" altLang="ja-JP" sz="2000" i="1" smtClean="0">
                        <a:latin typeface="Cambria Math" panose="02040503050406030204" pitchFamily="18" charset="0"/>
                      </a:rPr>
                      <m:t>I</m:t>
                    </m:r>
                    <m:r>
                      <a:rPr lang="en-US" altLang="ja-JP" sz="2000" b="0" i="0" smtClean="0">
                        <a:latin typeface="Cambria Math" panose="02040503050406030204" pitchFamily="18" charset="0"/>
                      </a:rPr>
                      <m:t>=</m:t>
                    </m:r>
                    <m:sSub>
                      <m:sSubPr>
                        <m:ctrlPr>
                          <a:rPr lang="el-GR" altLang="ja-JP" sz="2000" i="1">
                            <a:latin typeface="Cambria Math" panose="02040503050406030204" pitchFamily="18" charset="0"/>
                            <a:ea typeface="Cambria Math" panose="02040503050406030204" pitchFamily="18" charset="0"/>
                          </a:rPr>
                        </m:ctrlPr>
                      </m:sSubPr>
                      <m:e>
                        <m:r>
                          <m:rPr>
                            <m:sty m:val="p"/>
                          </m:rPr>
                          <a:rPr lang="el-GR" altLang="ja-JP" sz="2000" i="1">
                            <a:latin typeface="Cambria Math" panose="02040503050406030204" pitchFamily="18" charset="0"/>
                            <a:ea typeface="Cambria Math" panose="02040503050406030204" pitchFamily="18" charset="0"/>
                          </a:rPr>
                          <m:t>ω</m:t>
                        </m:r>
                      </m:e>
                      <m:sub>
                        <m:r>
                          <a:rPr lang="en-US" altLang="ja-JP" sz="2000" b="0" i="1" smtClean="0">
                            <a:latin typeface="Cambria Math" panose="02040503050406030204" pitchFamily="18" charset="0"/>
                            <a:ea typeface="Cambria Math" panose="02040503050406030204" pitchFamily="18" charset="0"/>
                          </a:rPr>
                          <m:t>1</m:t>
                        </m:r>
                      </m:sub>
                    </m:sSub>
                    <m:r>
                      <m:rPr>
                        <m:sty m:val="p"/>
                      </m:rPr>
                      <a:rPr lang="en-US" altLang="ja-JP" sz="2000" b="0" i="0" smtClean="0">
                        <a:latin typeface="Cambria Math" panose="02040503050406030204" pitchFamily="18" charset="0"/>
                      </a:rPr>
                      <m:t>DS</m:t>
                    </m:r>
                    <m:r>
                      <a:rPr lang="en-US" altLang="ja-JP" sz="2000" b="0" i="0" smtClean="0">
                        <a:latin typeface="Cambria Math" panose="02040503050406030204" pitchFamily="18" charset="0"/>
                      </a:rPr>
                      <m:t>+</m:t>
                    </m:r>
                    <m:sSub>
                      <m:sSubPr>
                        <m:ctrlPr>
                          <a:rPr lang="el-GR" altLang="ja-JP" sz="2000" i="1">
                            <a:latin typeface="Cambria Math" panose="02040503050406030204" pitchFamily="18" charset="0"/>
                            <a:ea typeface="Cambria Math" panose="02040503050406030204" pitchFamily="18" charset="0"/>
                          </a:rPr>
                        </m:ctrlPr>
                      </m:sSubPr>
                      <m:e>
                        <m:r>
                          <m:rPr>
                            <m:sty m:val="p"/>
                          </m:rPr>
                          <a:rPr lang="el-GR" altLang="ja-JP" sz="2000" i="1">
                            <a:latin typeface="Cambria Math" panose="02040503050406030204" pitchFamily="18" charset="0"/>
                            <a:ea typeface="Cambria Math" panose="02040503050406030204" pitchFamily="18" charset="0"/>
                          </a:rPr>
                          <m:t>ω</m:t>
                        </m:r>
                      </m:e>
                      <m:sub>
                        <m:r>
                          <a:rPr lang="en-US" altLang="ja-JP" sz="2000" b="0" i="1" smtClean="0">
                            <a:latin typeface="Cambria Math" panose="02040503050406030204" pitchFamily="18" charset="0"/>
                            <a:ea typeface="Cambria Math" panose="02040503050406030204" pitchFamily="18" charset="0"/>
                          </a:rPr>
                          <m:t>2</m:t>
                        </m:r>
                      </m:sub>
                    </m:sSub>
                    <m:r>
                      <m:rPr>
                        <m:sty m:val="p"/>
                      </m:rPr>
                      <a:rPr lang="en-US" altLang="ja-JP" sz="2000" b="0" i="0" smtClean="0">
                        <a:latin typeface="Cambria Math" panose="02040503050406030204" pitchFamily="18" charset="0"/>
                      </a:rPr>
                      <m:t>SD</m:t>
                    </m:r>
                    <m:r>
                      <a:rPr lang="en-US" altLang="ja-JP" sz="2000" b="0" i="0" smtClean="0">
                        <a:latin typeface="Cambria Math" panose="02040503050406030204" pitchFamily="18" charset="0"/>
                      </a:rPr>
                      <m:t>+</m:t>
                    </m:r>
                    <m:sSub>
                      <m:sSubPr>
                        <m:ctrlPr>
                          <a:rPr lang="el-GR" altLang="ja-JP" sz="2000" i="1">
                            <a:latin typeface="Cambria Math" panose="02040503050406030204" pitchFamily="18" charset="0"/>
                            <a:ea typeface="Cambria Math" panose="02040503050406030204" pitchFamily="18" charset="0"/>
                          </a:rPr>
                        </m:ctrlPr>
                      </m:sSubPr>
                      <m:e>
                        <m:r>
                          <m:rPr>
                            <m:sty m:val="p"/>
                          </m:rPr>
                          <a:rPr lang="el-GR" altLang="ja-JP" sz="2000" i="1">
                            <a:latin typeface="Cambria Math" panose="02040503050406030204" pitchFamily="18" charset="0"/>
                            <a:ea typeface="Cambria Math" panose="02040503050406030204" pitchFamily="18" charset="0"/>
                          </a:rPr>
                          <m:t>ω</m:t>
                        </m:r>
                      </m:e>
                      <m:sub>
                        <m:r>
                          <a:rPr lang="en-US" altLang="ja-JP" sz="2000" b="0" i="1" smtClean="0">
                            <a:latin typeface="Cambria Math" panose="02040503050406030204" pitchFamily="18" charset="0"/>
                            <a:ea typeface="Cambria Math" panose="02040503050406030204" pitchFamily="18" charset="0"/>
                          </a:rPr>
                          <m:t>3</m:t>
                        </m:r>
                      </m:sub>
                    </m:sSub>
                    <m:r>
                      <m:rPr>
                        <m:sty m:val="p"/>
                      </m:rPr>
                      <a:rPr lang="en-US" altLang="ja-JP" sz="2000" b="0" i="0" smtClean="0">
                        <a:latin typeface="Cambria Math" panose="02040503050406030204" pitchFamily="18" charset="0"/>
                      </a:rPr>
                      <m:t>SS</m:t>
                    </m:r>
                  </m:oMath>
                </a14:m>
                <a:r>
                  <a:rPr lang="en-US" altLang="ja-JP" sz="2000" dirty="0"/>
                  <a:t> </a:t>
                </a:r>
              </a:p>
              <a:p>
                <a:pPr/>
                <a14:m>
                  <m:oMathPara xmlns:m="http://schemas.openxmlformats.org/officeDocument/2006/math">
                    <m:oMathParaPr>
                      <m:jc m:val="left"/>
                    </m:oMathParaPr>
                    <m:oMath xmlns:m="http://schemas.openxmlformats.org/officeDocument/2006/math">
                      <m:r>
                        <m:rPr>
                          <m:sty m:val="p"/>
                        </m:rPr>
                        <a:rPr lang="en-US" altLang="ja-JP" sz="2000" b="0" i="0" smtClean="0">
                          <a:latin typeface="Cambria Math" panose="02040503050406030204" pitchFamily="18" charset="0"/>
                        </a:rPr>
                        <m:t>SD</m:t>
                      </m:r>
                      <m:r>
                        <a:rPr lang="en-US" altLang="ja-JP" sz="2000" b="0" i="0" smtClean="0">
                          <a:latin typeface="Cambria Math" panose="02040503050406030204" pitchFamily="18" charset="0"/>
                        </a:rPr>
                        <m:t>+</m:t>
                      </m:r>
                      <m:r>
                        <m:rPr>
                          <m:sty m:val="p"/>
                        </m:rPr>
                        <a:rPr lang="en-US" altLang="ja-JP" sz="2000" b="0" i="0" smtClean="0">
                          <a:latin typeface="Cambria Math" panose="02040503050406030204" pitchFamily="18" charset="0"/>
                        </a:rPr>
                        <m:t>SS</m:t>
                      </m:r>
                      <m:r>
                        <a:rPr lang="en-US" altLang="ja-JP" sz="2000" b="0" i="0" smtClean="0">
                          <a:latin typeface="Cambria Math" panose="02040503050406030204" pitchFamily="18" charset="0"/>
                        </a:rPr>
                        <m:t>=</m:t>
                      </m:r>
                      <m:sSub>
                        <m:sSubPr>
                          <m:ctrlPr>
                            <a:rPr lang="en-US" altLang="ja-JP" sz="2000" b="0" i="1" smtClean="0">
                              <a:latin typeface="Cambria Math" panose="02040503050406030204" pitchFamily="18" charset="0"/>
                            </a:rPr>
                          </m:ctrlPr>
                        </m:sSubPr>
                        <m:e>
                          <m:r>
                            <m:rPr>
                              <m:sty m:val="p"/>
                            </m:rPr>
                            <a:rPr lang="en-US" altLang="ja-JP" sz="2000" b="0" i="0" smtClean="0">
                              <a:latin typeface="Cambria Math" panose="02040503050406030204" pitchFamily="18" charset="0"/>
                            </a:rPr>
                            <m:t>I</m:t>
                          </m:r>
                        </m:e>
                        <m:sub>
                          <m:r>
                            <m:rPr>
                              <m:sty m:val="p"/>
                            </m:rPr>
                            <a:rPr lang="en-US" altLang="ja-JP" sz="2000" b="0" i="0" smtClean="0">
                              <a:latin typeface="Cambria Math" panose="02040503050406030204" pitchFamily="18" charset="0"/>
                            </a:rPr>
                            <m:t>Matcap</m:t>
                          </m:r>
                        </m:sub>
                      </m:sSub>
                      <m:r>
                        <a:rPr lang="en-US" altLang="ja-JP" sz="2000" b="0" i="1" smtClean="0">
                          <a:latin typeface="Cambria Math" panose="02040503050406030204" pitchFamily="18" charset="0"/>
                        </a:rPr>
                        <m:t> </m:t>
                      </m:r>
                    </m:oMath>
                  </m:oMathPara>
                </a14:m>
                <a:endParaRPr kumimoji="1" lang="en-US" altLang="ja-JP" sz="2000" dirty="0"/>
              </a:p>
              <a:p>
                <a14:m>
                  <m:oMath xmlns:m="http://schemas.openxmlformats.org/officeDocument/2006/math">
                    <m:r>
                      <m:rPr>
                        <m:sty m:val="p"/>
                      </m:rPr>
                      <a:rPr lang="en-US" altLang="ja-JP" sz="2000" b="0" i="0" smtClean="0">
                        <a:latin typeface="Cambria Math" panose="02040503050406030204" pitchFamily="18" charset="0"/>
                      </a:rPr>
                      <m:t>DS</m:t>
                    </m:r>
                    <m:r>
                      <a:rPr lang="en-US" altLang="ja-JP" sz="2000" b="0" i="0" smtClean="0">
                        <a:latin typeface="Cambria Math" panose="02040503050406030204" pitchFamily="18" charset="0"/>
                      </a:rPr>
                      <m:t>=</m:t>
                    </m:r>
                    <m:sSub>
                      <m:sSubPr>
                        <m:ctrlPr>
                          <a:rPr lang="en-US" altLang="ja-JP" sz="2000" b="0" i="1" smtClean="0">
                            <a:latin typeface="Cambria Math" panose="02040503050406030204" pitchFamily="18" charset="0"/>
                          </a:rPr>
                        </m:ctrlPr>
                      </m:sSubPr>
                      <m:e>
                        <m:r>
                          <m:rPr>
                            <m:sty m:val="p"/>
                          </m:rPr>
                          <a:rPr lang="en-US" altLang="ja-JP" sz="2000" b="0" i="0" smtClean="0">
                            <a:latin typeface="Cambria Math" panose="02040503050406030204" pitchFamily="18" charset="0"/>
                          </a:rPr>
                          <m:t>I</m:t>
                        </m:r>
                      </m:e>
                      <m:sub>
                        <m:r>
                          <m:rPr>
                            <m:sty m:val="p"/>
                          </m:rPr>
                          <a:rPr lang="en-US" altLang="ja-JP" sz="2000" b="0" i="0" smtClean="0">
                            <a:latin typeface="Cambria Math" panose="02040503050406030204" pitchFamily="18" charset="0"/>
                          </a:rPr>
                          <m:t>FIR</m:t>
                        </m:r>
                      </m:sub>
                    </m:sSub>
                  </m:oMath>
                </a14:m>
                <a:r>
                  <a:rPr kumimoji="1" lang="en-US" altLang="ja-JP" sz="2000" dirty="0"/>
                  <a:t> </a:t>
                </a:r>
              </a:p>
              <a:p>
                <a14:m>
                  <m:oMath xmlns:m="http://schemas.openxmlformats.org/officeDocument/2006/math">
                    <m:sSub>
                      <m:sSubPr>
                        <m:ctrlPr>
                          <a:rPr kumimoji="1" lang="en-US" altLang="ja-JP" sz="200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I</m:t>
                        </m:r>
                      </m:e>
                      <m:sub>
                        <m:r>
                          <m:rPr>
                            <m:sty m:val="p"/>
                          </m:rPr>
                          <a:rPr kumimoji="1" lang="en-US" altLang="ja-JP" sz="2000" b="0" i="0" smtClean="0">
                            <a:latin typeface="Cambria Math" panose="02040503050406030204" pitchFamily="18" charset="0"/>
                          </a:rPr>
                          <m:t>FIR</m:t>
                        </m:r>
                      </m:sub>
                    </m:sSub>
                  </m:oMath>
                </a14:m>
                <a:r>
                  <a:rPr kumimoji="1" lang="en-US" altLang="ja-JP" sz="2000" dirty="0"/>
                  <a:t> : FIR</a:t>
                </a:r>
                <a:r>
                  <a:rPr kumimoji="1" lang="ja-JP" altLang="en-US" sz="2000" dirty="0"/>
                  <a:t>画像の</a:t>
                </a:r>
                <a:r>
                  <a:rPr kumimoji="1" lang="en-US" altLang="ja-JP" sz="2000" dirty="0"/>
                  <a:t>RGB</a:t>
                </a:r>
                <a:r>
                  <a:rPr kumimoji="1" lang="ja-JP" altLang="en-US" sz="2000" dirty="0"/>
                  <a:t>復元が必要</a:t>
                </a:r>
                <a:endParaRPr kumimoji="1" lang="en-US" altLang="ja-JP" sz="2000" dirty="0"/>
              </a:p>
              <a:p>
                <a:endParaRPr kumimoji="1" lang="en-US" altLang="ja-JP" sz="2400" dirty="0"/>
              </a:p>
              <a:p>
                <a:pPr/>
                <a14:m>
                  <m:oMathPara xmlns:m="http://schemas.openxmlformats.org/officeDocument/2006/math">
                    <m:oMathParaPr>
                      <m:jc m:val="left"/>
                    </m:oMathParaPr>
                    <m:oMath xmlns:m="http://schemas.openxmlformats.org/officeDocument/2006/math">
                      <m:r>
                        <m:rPr>
                          <m:sty m:val="p"/>
                        </m:rPr>
                        <a:rPr lang="en-US" altLang="ja-JP" sz="2000" i="0" smtClean="0">
                          <a:latin typeface="Cambria Math" panose="02040503050406030204" pitchFamily="18" charset="0"/>
                        </a:rPr>
                        <m:t>I</m:t>
                      </m:r>
                      <m:r>
                        <a:rPr lang="en-US" altLang="ja-JP" sz="2000" b="0" i="0" smtClean="0">
                          <a:latin typeface="Cambria Math" panose="02040503050406030204" pitchFamily="18" charset="0"/>
                        </a:rPr>
                        <m:t>=</m:t>
                      </m:r>
                      <m:sSub>
                        <m:sSubPr>
                          <m:ctrlPr>
                            <a:rPr lang="el-GR" altLang="ja-JP" sz="2000" i="1">
                              <a:latin typeface="Cambria Math" panose="02040503050406030204" pitchFamily="18" charset="0"/>
                              <a:ea typeface="Cambria Math" panose="02040503050406030204" pitchFamily="18" charset="0"/>
                            </a:rPr>
                          </m:ctrlPr>
                        </m:sSubPr>
                        <m:e>
                          <m:r>
                            <m:rPr>
                              <m:sty m:val="p"/>
                            </m:rPr>
                            <a:rPr lang="el-GR" altLang="ja-JP" sz="2000" i="1">
                              <a:latin typeface="Cambria Math" panose="02040503050406030204" pitchFamily="18" charset="0"/>
                              <a:ea typeface="Cambria Math" panose="02040503050406030204" pitchFamily="18" charset="0"/>
                            </a:rPr>
                            <m:t>ω</m:t>
                          </m:r>
                        </m:e>
                        <m:sub>
                          <m:r>
                            <a:rPr lang="en-US" altLang="ja-JP" sz="2000" i="1">
                              <a:latin typeface="Cambria Math" panose="02040503050406030204" pitchFamily="18" charset="0"/>
                              <a:ea typeface="Cambria Math" panose="02040503050406030204" pitchFamily="18" charset="0"/>
                            </a:rPr>
                            <m:t>1</m:t>
                          </m:r>
                        </m:sub>
                      </m:sSub>
                      <m:sSub>
                        <m:sSubPr>
                          <m:ctrlPr>
                            <a:rPr lang="en-US" altLang="ja-JP" sz="2000" i="1" smtClean="0">
                              <a:latin typeface="Cambria Math" panose="02040503050406030204" pitchFamily="18" charset="0"/>
                              <a:ea typeface="Cambria Math" panose="02040503050406030204" pitchFamily="18" charset="0"/>
                            </a:rPr>
                          </m:ctrlPr>
                        </m:sSubPr>
                        <m:e>
                          <m:r>
                            <m:rPr>
                              <m:sty m:val="p"/>
                            </m:rPr>
                            <a:rPr lang="en-US" altLang="ja-JP" sz="2000" b="0" i="0" smtClean="0">
                              <a:latin typeface="Cambria Math" panose="02040503050406030204" pitchFamily="18" charset="0"/>
                              <a:ea typeface="Cambria Math" panose="02040503050406030204" pitchFamily="18" charset="0"/>
                            </a:rPr>
                            <m:t>I</m:t>
                          </m:r>
                        </m:e>
                        <m:sub>
                          <m:r>
                            <m:rPr>
                              <m:sty m:val="p"/>
                            </m:rPr>
                            <a:rPr lang="en-US" altLang="ja-JP" sz="2000" b="0" i="0" smtClean="0">
                              <a:latin typeface="Cambria Math" panose="02040503050406030204" pitchFamily="18" charset="0"/>
                              <a:ea typeface="Cambria Math" panose="02040503050406030204" pitchFamily="18" charset="0"/>
                            </a:rPr>
                            <m:t>FIR</m:t>
                          </m:r>
                        </m:sub>
                      </m:sSub>
                      <m:r>
                        <a:rPr lang="en-US" altLang="ja-JP" sz="2000" b="0" i="0"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sSub>
                            <m:sSubPr>
                              <m:ctrlPr>
                                <a:rPr lang="el-GR" altLang="ja-JP" sz="2000" i="1">
                                  <a:latin typeface="Cambria Math" panose="02040503050406030204" pitchFamily="18" charset="0"/>
                                  <a:ea typeface="Cambria Math" panose="02040503050406030204" pitchFamily="18" charset="0"/>
                                </a:rPr>
                              </m:ctrlPr>
                            </m:sSubPr>
                            <m:e>
                              <m:r>
                                <m:rPr>
                                  <m:sty m:val="p"/>
                                </m:rPr>
                                <a:rPr lang="el-GR" altLang="ja-JP" sz="2000" i="1">
                                  <a:latin typeface="Cambria Math" panose="02040503050406030204" pitchFamily="18" charset="0"/>
                                  <a:ea typeface="Cambria Math" panose="02040503050406030204" pitchFamily="18" charset="0"/>
                                </a:rPr>
                                <m:t>ω</m:t>
                              </m:r>
                            </m:e>
                            <m:sub>
                              <m:r>
                                <a:rPr lang="en-US" altLang="ja-JP" sz="2000" i="1">
                                  <a:latin typeface="Cambria Math" panose="02040503050406030204" pitchFamily="18" charset="0"/>
                                  <a:ea typeface="Cambria Math" panose="02040503050406030204" pitchFamily="18" charset="0"/>
                                </a:rPr>
                                <m:t>5</m:t>
                              </m:r>
                            </m:sub>
                          </m:sSub>
                          <m:r>
                            <m:rPr>
                              <m:sty m:val="p"/>
                            </m:rPr>
                            <a:rPr lang="en-US" altLang="ja-JP" sz="2000">
                              <a:latin typeface="Cambria Math" panose="02040503050406030204" pitchFamily="18" charset="0"/>
                            </a:rPr>
                            <m:t>I</m:t>
                          </m:r>
                        </m:e>
                        <m:sub>
                          <m:r>
                            <m:rPr>
                              <m:sty m:val="p"/>
                            </m:rPr>
                            <a:rPr lang="en-US" altLang="ja-JP" sz="2000">
                              <a:latin typeface="Cambria Math" panose="02040503050406030204" pitchFamily="18" charset="0"/>
                            </a:rPr>
                            <m:t>Matcap</m:t>
                          </m:r>
                        </m:sub>
                      </m:sSub>
                    </m:oMath>
                  </m:oMathPara>
                </a14:m>
                <a:endParaRPr lang="en-US" altLang="ja-JP" sz="2000" dirty="0"/>
              </a:p>
              <a:p>
                <a:endParaRPr kumimoji="1" lang="en-US" altLang="ja-JP" dirty="0"/>
              </a:p>
            </p:txBody>
          </p:sp>
        </mc:Choice>
        <mc:Fallback xmlns="">
          <p:sp>
            <p:nvSpPr>
              <p:cNvPr id="5" name="正方形/長方形 4">
                <a:extLst>
                  <a:ext uri="{FF2B5EF4-FFF2-40B4-BE49-F238E27FC236}">
                    <a16:creationId xmlns:a16="http://schemas.microsoft.com/office/drawing/2014/main" id="{C145AB50-2471-68D5-50E7-0C7BCDAB4038}"/>
                  </a:ext>
                </a:extLst>
              </p:cNvPr>
              <p:cNvSpPr>
                <a:spLocks noRot="1" noChangeAspect="1" noMove="1" noResize="1" noEditPoints="1" noAdjustHandles="1" noChangeArrowheads="1" noChangeShapeType="1" noTextEdit="1"/>
              </p:cNvSpPr>
              <p:nvPr/>
            </p:nvSpPr>
            <p:spPr>
              <a:xfrm>
                <a:off x="4571999" y="3571879"/>
                <a:ext cx="4286241" cy="2750344"/>
              </a:xfrm>
              <a:prstGeom prst="rect">
                <a:avLst/>
              </a:prstGeom>
              <a:blipFill>
                <a:blip r:embed="rId5"/>
                <a:stretch>
                  <a:fillRect t="-1330"/>
                </a:stretch>
              </a:blipFill>
              <a:ln>
                <a:noFill/>
              </a:ln>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48628FD5-F0BD-03E3-AA1D-2B3D89027327}"/>
              </a:ext>
            </a:extLst>
          </p:cNvPr>
          <p:cNvCxnSpPr>
            <a:cxnSpLocks/>
          </p:cNvCxnSpPr>
          <p:nvPr/>
        </p:nvCxnSpPr>
        <p:spPr>
          <a:xfrm>
            <a:off x="4572000" y="3429000"/>
            <a:ext cx="0" cy="3350419"/>
          </a:xfrm>
          <a:prstGeom prst="line">
            <a:avLst/>
          </a:prstGeom>
          <a:ln w="38100">
            <a:solidFill>
              <a:schemeClr val="tx1"/>
            </a:solidFill>
            <a:prstDash val="dash"/>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39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C5BC21-5B25-2C71-1D19-3233CA8F8443}"/>
              </a:ext>
            </a:extLst>
          </p:cNvPr>
          <p:cNvSpPr>
            <a:spLocks noGrp="1"/>
          </p:cNvSpPr>
          <p:nvPr>
            <p:ph type="title"/>
          </p:nvPr>
        </p:nvSpPr>
        <p:spPr/>
        <p:txBody>
          <a:bodyPr/>
          <a:lstStyle/>
          <a:p>
            <a:r>
              <a:rPr kumimoji="1" lang="ja-JP" altLang="en-US" dirty="0"/>
              <a:t>誘電体の反射特性</a:t>
            </a:r>
          </a:p>
        </p:txBody>
      </p:sp>
      <p:graphicFrame>
        <p:nvGraphicFramePr>
          <p:cNvPr id="7" name="コンテンツ プレースホルダー 6">
            <a:extLst>
              <a:ext uri="{FF2B5EF4-FFF2-40B4-BE49-F238E27FC236}">
                <a16:creationId xmlns:a16="http://schemas.microsoft.com/office/drawing/2014/main" id="{65560D4A-691B-3352-CC26-E414F815B3E7}"/>
              </a:ext>
            </a:extLst>
          </p:cNvPr>
          <p:cNvGraphicFramePr>
            <a:graphicFrameLocks noGrp="1"/>
          </p:cNvGraphicFramePr>
          <p:nvPr>
            <p:ph idx="1"/>
          </p:nvPr>
        </p:nvGraphicFramePr>
        <p:xfrm>
          <a:off x="457200" y="1316990"/>
          <a:ext cx="8229600" cy="7416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3873727779"/>
                    </a:ext>
                  </a:extLst>
                </a:gridCol>
                <a:gridCol w="4114800">
                  <a:extLst>
                    <a:ext uri="{9D8B030D-6E8A-4147-A177-3AD203B41FA5}">
                      <a16:colId xmlns:a16="http://schemas.microsoft.com/office/drawing/2014/main" val="356988755"/>
                    </a:ext>
                  </a:extLst>
                </a:gridCol>
              </a:tblGrid>
              <a:tr h="370840">
                <a:tc>
                  <a:txBody>
                    <a:bodyPr/>
                    <a:lstStyle/>
                    <a:p>
                      <a:pPr algn="ctr"/>
                      <a:r>
                        <a:rPr kumimoji="1" lang="ja-JP" altLang="en-US" dirty="0"/>
                        <a:t>鏡面反射成分</a:t>
                      </a:r>
                    </a:p>
                  </a:txBody>
                  <a:tcPr/>
                </a:tc>
                <a:tc>
                  <a:txBody>
                    <a:bodyPr/>
                    <a:lstStyle/>
                    <a:p>
                      <a:pPr algn="ctr"/>
                      <a:r>
                        <a:rPr kumimoji="1" lang="ja-JP" altLang="en-US" dirty="0"/>
                        <a:t>光源の色</a:t>
                      </a:r>
                    </a:p>
                  </a:txBody>
                  <a:tcPr/>
                </a:tc>
                <a:extLst>
                  <a:ext uri="{0D108BD9-81ED-4DB2-BD59-A6C34878D82A}">
                    <a16:rowId xmlns:a16="http://schemas.microsoft.com/office/drawing/2014/main" val="2389921603"/>
                  </a:ext>
                </a:extLst>
              </a:tr>
              <a:tr h="370840">
                <a:tc>
                  <a:txBody>
                    <a:bodyPr/>
                    <a:lstStyle/>
                    <a:p>
                      <a:pPr algn="ctr"/>
                      <a:r>
                        <a:rPr kumimoji="1" lang="ja-JP" altLang="en-US" dirty="0"/>
                        <a:t>拡散反射成分</a:t>
                      </a:r>
                    </a:p>
                  </a:txBody>
                  <a:tcPr/>
                </a:tc>
                <a:tc>
                  <a:txBody>
                    <a:bodyPr/>
                    <a:lstStyle/>
                    <a:p>
                      <a:pPr algn="ctr"/>
                      <a:r>
                        <a:rPr kumimoji="1" lang="ja-JP" altLang="en-US" dirty="0"/>
                        <a:t>物体の色</a:t>
                      </a:r>
                    </a:p>
                  </a:txBody>
                  <a:tcPr/>
                </a:tc>
                <a:extLst>
                  <a:ext uri="{0D108BD9-81ED-4DB2-BD59-A6C34878D82A}">
                    <a16:rowId xmlns:a16="http://schemas.microsoft.com/office/drawing/2014/main" val="4020945383"/>
                  </a:ext>
                </a:extLst>
              </a:tr>
            </a:tbl>
          </a:graphicData>
        </a:graphic>
      </p:graphicFrame>
      <p:pic>
        <p:nvPicPr>
          <p:cNvPr id="5" name="図 4">
            <a:extLst>
              <a:ext uri="{FF2B5EF4-FFF2-40B4-BE49-F238E27FC236}">
                <a16:creationId xmlns:a16="http://schemas.microsoft.com/office/drawing/2014/main" id="{919C3D10-9151-8D28-B096-5427D930A7A4}"/>
              </a:ext>
            </a:extLst>
          </p:cNvPr>
          <p:cNvPicPr>
            <a:picLocks noChangeAspect="1"/>
          </p:cNvPicPr>
          <p:nvPr/>
        </p:nvPicPr>
        <p:blipFill>
          <a:blip r:embed="rId2"/>
          <a:stretch>
            <a:fillRect/>
          </a:stretch>
        </p:blipFill>
        <p:spPr>
          <a:xfrm>
            <a:off x="3717854" y="2772298"/>
            <a:ext cx="5245342" cy="3879961"/>
          </a:xfrm>
          <a:prstGeom prst="rect">
            <a:avLst/>
          </a:prstGeom>
        </p:spPr>
      </p:pic>
      <p:pic>
        <p:nvPicPr>
          <p:cNvPr id="6" name="図 5">
            <a:extLst>
              <a:ext uri="{FF2B5EF4-FFF2-40B4-BE49-F238E27FC236}">
                <a16:creationId xmlns:a16="http://schemas.microsoft.com/office/drawing/2014/main" id="{F48DE88A-16FE-25C5-1B9D-55E8FB8D7A7D}"/>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4782"/>
          <a:stretch/>
        </p:blipFill>
        <p:spPr>
          <a:xfrm>
            <a:off x="457200" y="3653429"/>
            <a:ext cx="2989116" cy="2564578"/>
          </a:xfrm>
          <a:prstGeom prst="rect">
            <a:avLst/>
          </a:prstGeom>
        </p:spPr>
      </p:pic>
    </p:spTree>
    <p:extLst>
      <p:ext uri="{BB962C8B-B14F-4D97-AF65-F5344CB8AC3E}">
        <p14:creationId xmlns:p14="http://schemas.microsoft.com/office/powerpoint/2010/main" val="318287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2218B-128C-DA18-23B4-4C56F7C888A1}"/>
              </a:ext>
            </a:extLst>
          </p:cNvPr>
          <p:cNvSpPr>
            <a:spLocks noGrp="1"/>
          </p:cNvSpPr>
          <p:nvPr>
            <p:ph type="title"/>
          </p:nvPr>
        </p:nvSpPr>
        <p:spPr/>
        <p:txBody>
          <a:bodyPr/>
          <a:lstStyle/>
          <a:p>
            <a:r>
              <a:rPr kumimoji="1" lang="ja-JP" altLang="en-US" dirty="0"/>
              <a:t>反射輝度</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CC46238-A876-7B61-EFA6-8C3804864222}"/>
                  </a:ext>
                </a:extLst>
              </p:cNvPr>
              <p:cNvSpPr>
                <a:spLocks noGrp="1"/>
              </p:cNvSpPr>
              <p:nvPr>
                <p:ph idx="1"/>
              </p:nvPr>
            </p:nvSpPr>
            <p:spPr/>
            <p:txBody>
              <a:bodyPr/>
              <a:lstStyle/>
              <a:p>
                <a:pPr marL="0" indent="0">
                  <a:buNone/>
                </a:pPr>
                <a:endParaRPr lang="en-US" altLang="ja-JP" sz="2000" b="0" i="0" dirty="0">
                  <a:latin typeface="Cambria Math" panose="02040503050406030204" pitchFamily="18" charset="0"/>
                </a:endParaRPr>
              </a:p>
              <a:p>
                <a:pPr marL="0" indent="0">
                  <a:buNone/>
                </a:pPr>
                <a14:m>
                  <m:oMath xmlns:m="http://schemas.openxmlformats.org/officeDocument/2006/math">
                    <m:r>
                      <m:rPr>
                        <m:sty m:val="p"/>
                      </m:rPr>
                      <a:rPr lang="en-US" altLang="ja-JP" sz="2000" b="0" i="0" smtClean="0">
                        <a:latin typeface="Cambria Math" panose="02040503050406030204" pitchFamily="18" charset="0"/>
                      </a:rPr>
                      <m:t>Y</m:t>
                    </m:r>
                    <m:r>
                      <a:rPr lang="en-US" altLang="ja-JP" sz="2000" b="0" i="0" smtClean="0">
                        <a:latin typeface="Cambria Math" panose="02040503050406030204" pitchFamily="18" charset="0"/>
                      </a:rPr>
                      <m:t>= </m:t>
                    </m:r>
                    <m:r>
                      <m:rPr>
                        <m:sty m:val="p"/>
                      </m:rPr>
                      <a:rPr lang="en-US" altLang="ja-JP" sz="2000" i="1">
                        <a:latin typeface="Cambria Math" panose="02040503050406030204" pitchFamily="18" charset="0"/>
                      </a:rPr>
                      <m:t>R</m:t>
                    </m:r>
                  </m:oMath>
                </a14:m>
                <a:r>
                  <a:rPr lang="en-US" altLang="ja-JP" sz="2000" dirty="0"/>
                  <a:t>(</a:t>
                </a:r>
                <a14:m>
                  <m:oMath xmlns:m="http://schemas.openxmlformats.org/officeDocument/2006/math">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L</m:t>
                        </m:r>
                      </m:e>
                      <m:sub>
                        <m:r>
                          <a:rPr lang="en-US" altLang="ja-JP" sz="2000">
                            <a:latin typeface="Cambria Math" panose="02040503050406030204" pitchFamily="18" charset="0"/>
                          </a:rPr>
                          <m:t>0 </m:t>
                        </m:r>
                      </m:sub>
                    </m:sSub>
                  </m:oMath>
                </a14:m>
                <a:r>
                  <a:rPr lang="en-US" altLang="ja-JP" sz="2000" dirty="0"/>
                  <a:t> + </a:t>
                </a:r>
                <a14:m>
                  <m:oMath xmlns:m="http://schemas.openxmlformats.org/officeDocument/2006/math">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L</m:t>
                        </m:r>
                      </m:e>
                      <m:sub>
                        <m:r>
                          <a:rPr lang="en-US" altLang="ja-JP" sz="2000" b="0" i="0" smtClean="0">
                            <a:latin typeface="Cambria Math" panose="02040503050406030204" pitchFamily="18" charset="0"/>
                          </a:rPr>
                          <m:t>1</m:t>
                        </m:r>
                        <m:r>
                          <a:rPr lang="en-US" altLang="ja-JP" sz="2000">
                            <a:latin typeface="Cambria Math" panose="02040503050406030204" pitchFamily="18" charset="0"/>
                          </a:rPr>
                          <m:t> </m:t>
                        </m:r>
                      </m:sub>
                    </m:sSub>
                  </m:oMath>
                </a14:m>
                <a:r>
                  <a:rPr lang="en-US" altLang="ja-JP" sz="2000" dirty="0"/>
                  <a:t>)</a:t>
                </a:r>
              </a:p>
              <a:p>
                <a:pPr marL="0" indent="0">
                  <a:buNone/>
                </a:pPr>
                <a14:m>
                  <m:oMath xmlns:m="http://schemas.openxmlformats.org/officeDocument/2006/math">
                    <m:sSub>
                      <m:sSubPr>
                        <m:ctrlPr>
                          <a:rPr lang="en-US" altLang="ja-JP" sz="2000" b="0" i="1" smtClean="0">
                            <a:latin typeface="Cambria Math" panose="02040503050406030204" pitchFamily="18" charset="0"/>
                          </a:rPr>
                        </m:ctrlPr>
                      </m:sSubPr>
                      <m:e>
                        <m:r>
                          <m:rPr>
                            <m:sty m:val="p"/>
                          </m:rPr>
                          <a:rPr lang="en-US" altLang="ja-JP" sz="2000" b="0" i="0" smtClean="0">
                            <a:latin typeface="Cambria Math" panose="02040503050406030204" pitchFamily="18" charset="0"/>
                          </a:rPr>
                          <m:t>Y</m:t>
                        </m:r>
                      </m:e>
                      <m:sub>
                        <m:r>
                          <a:rPr lang="en-US" altLang="ja-JP" sz="2000" b="0" i="1" smtClean="0">
                            <a:latin typeface="Cambria Math" panose="02040503050406030204" pitchFamily="18" charset="0"/>
                          </a:rPr>
                          <m:t>𝑟𝑒𝑓𝑙𝑒𝑐𝑡𝑖𝑜𝑛</m:t>
                        </m:r>
                      </m:sub>
                    </m:sSub>
                  </m:oMath>
                </a14:m>
                <a:r>
                  <a:rPr kumimoji="1" lang="ja-JP" altLang="en-US" sz="2000" dirty="0"/>
                  <a:t> </a:t>
                </a:r>
                <a:r>
                  <a:rPr kumimoji="1" lang="en-US" altLang="ja-JP" sz="2000" dirty="0"/>
                  <a:t>= </a:t>
                </a:r>
                <a14:m>
                  <m:oMath xmlns:m="http://schemas.openxmlformats.org/officeDocument/2006/math">
                    <m:sSub>
                      <m:sSubPr>
                        <m:ctrlPr>
                          <a:rPr lang="en-US" altLang="ja-JP" sz="2000" i="1">
                            <a:latin typeface="Cambria Math" panose="02040503050406030204" pitchFamily="18" charset="0"/>
                          </a:rPr>
                        </m:ctrlPr>
                      </m:sSubPr>
                      <m:e>
                        <m:r>
                          <m:rPr>
                            <m:sty m:val="p"/>
                          </m:rPr>
                          <a:rPr lang="en-US" altLang="ja-JP" sz="2000" i="0">
                            <a:latin typeface="Cambria Math" panose="02040503050406030204" pitchFamily="18" charset="0"/>
                          </a:rPr>
                          <m:t>RL</m:t>
                        </m:r>
                      </m:e>
                      <m:sub>
                        <m:r>
                          <a:rPr lang="en-US" altLang="ja-JP" sz="2000" i="0">
                            <a:latin typeface="Cambria Math" panose="02040503050406030204" pitchFamily="18" charset="0"/>
                          </a:rPr>
                          <m:t>0 </m:t>
                        </m:r>
                      </m:sub>
                    </m:sSub>
                    <m:r>
                      <a:rPr lang="en-US" altLang="ja-JP" sz="2000" i="0">
                        <a:latin typeface="Cambria Math" panose="02040503050406030204" pitchFamily="18" charset="0"/>
                      </a:rPr>
                      <m:t> </m:t>
                    </m:r>
                  </m:oMath>
                </a14:m>
                <a:endParaRPr lang="en-US" altLang="ja-JP" sz="200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altLang="ja-JP" sz="2000" i="1">
                              <a:latin typeface="Cambria Math" panose="02040503050406030204" pitchFamily="18" charset="0"/>
                            </a:rPr>
                          </m:ctrlPr>
                        </m:sSubPr>
                        <m:e>
                          <m:r>
                            <m:rPr>
                              <m:sty m:val="p"/>
                            </m:rPr>
                            <a:rPr lang="en-US" altLang="ja-JP" sz="2000" i="0">
                              <a:latin typeface="Cambria Math" panose="02040503050406030204" pitchFamily="18" charset="0"/>
                            </a:rPr>
                            <m:t>RL</m:t>
                          </m:r>
                        </m:e>
                        <m:sub>
                          <m:r>
                            <a:rPr lang="en-US" altLang="ja-JP" sz="2000" b="0" i="0" smtClean="0">
                              <a:latin typeface="Cambria Math" panose="02040503050406030204" pitchFamily="18" charset="0"/>
                            </a:rPr>
                            <m:t>1</m:t>
                          </m:r>
                          <m:r>
                            <a:rPr lang="en-US" altLang="ja-JP" sz="2000" i="0">
                              <a:latin typeface="Cambria Math" panose="02040503050406030204" pitchFamily="18" charset="0"/>
                            </a:rPr>
                            <m:t> </m:t>
                          </m:r>
                        </m:sub>
                      </m:sSub>
                      <m:r>
                        <a:rPr lang="en-US" altLang="ja-JP" sz="2000" b="0" i="0" smtClean="0">
                          <a:latin typeface="Cambria Math" panose="02040503050406030204" pitchFamily="18" charset="0"/>
                        </a:rPr>
                        <m:t>=</m:t>
                      </m:r>
                      <m:sSub>
                        <m:sSubPr>
                          <m:ctrlPr>
                            <a:rPr lang="en-US" altLang="ja-JP" sz="2000" i="1">
                              <a:latin typeface="Cambria Math" panose="02040503050406030204" pitchFamily="18" charset="0"/>
                            </a:rPr>
                          </m:ctrlPr>
                        </m:sSubPr>
                        <m:e>
                          <m:r>
                            <m:rPr>
                              <m:sty m:val="p"/>
                            </m:rPr>
                            <a:rPr lang="en-US" altLang="ja-JP" sz="2000" i="0">
                              <a:latin typeface="Cambria Math" panose="02040503050406030204" pitchFamily="18" charset="0"/>
                            </a:rPr>
                            <m:t>Y</m:t>
                          </m:r>
                        </m:e>
                        <m:sub>
                          <m:r>
                            <m:rPr>
                              <m:sty m:val="p"/>
                            </m:rPr>
                            <a:rPr lang="en-US" altLang="ja-JP" sz="2000" i="0">
                              <a:latin typeface="Cambria Math" panose="02040503050406030204" pitchFamily="18" charset="0"/>
                            </a:rPr>
                            <m:t>Matcap</m:t>
                          </m:r>
                        </m:sub>
                      </m:sSub>
                      <m:r>
                        <a:rPr lang="en-US" altLang="ja-JP" sz="2000" i="0">
                          <a:latin typeface="Cambria Math" panose="02040503050406030204" pitchFamily="18" charset="0"/>
                        </a:rPr>
                        <m:t> </m:t>
                      </m:r>
                    </m:oMath>
                  </m:oMathPara>
                </a14:m>
                <a:endParaRPr kumimoji="1" lang="en-US" altLang="ja-JP" sz="2000" dirty="0"/>
              </a:p>
              <a:p>
                <a:pPr marL="0" indent="0">
                  <a:buNone/>
                </a:pPr>
                <a:r>
                  <a:rPr kumimoji="1" lang="en-US" altLang="ja-JP" sz="2000" dirty="0"/>
                  <a:t>Y = </a:t>
                </a:r>
                <a14:m>
                  <m:oMath xmlns:m="http://schemas.openxmlformats.org/officeDocument/2006/math">
                    <m:sSub>
                      <m:sSubPr>
                        <m:ctrlPr>
                          <a:rPr kumimoji="1" lang="en-US" altLang="ja-JP" sz="200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R</m:t>
                        </m:r>
                        <m:r>
                          <m:rPr>
                            <m:sty m:val="p"/>
                          </m:rPr>
                          <a:rPr lang="en-US" altLang="ja-JP" sz="2000" i="0">
                            <a:latin typeface="Cambria Math" panose="02040503050406030204" pitchFamily="18" charset="0"/>
                          </a:rPr>
                          <m:t>L</m:t>
                        </m:r>
                      </m:e>
                      <m:sub>
                        <m:r>
                          <a:rPr kumimoji="1" lang="en-US" altLang="ja-JP" sz="2000" b="0" i="0" smtClean="0">
                            <a:latin typeface="Cambria Math" panose="02040503050406030204" pitchFamily="18" charset="0"/>
                          </a:rPr>
                          <m:t>0 </m:t>
                        </m:r>
                      </m:sub>
                    </m:sSub>
                    <m:r>
                      <a:rPr kumimoji="1" lang="en-US" altLang="ja-JP" sz="2000" b="0" i="0"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Y</m:t>
                        </m:r>
                      </m:e>
                      <m:sub>
                        <m:r>
                          <m:rPr>
                            <m:sty m:val="p"/>
                          </m:rPr>
                          <a:rPr kumimoji="1" lang="en-US" altLang="ja-JP" sz="2000" b="0" i="0" smtClean="0">
                            <a:latin typeface="Cambria Math" panose="02040503050406030204" pitchFamily="18" charset="0"/>
                          </a:rPr>
                          <m:t>Matcap</m:t>
                        </m:r>
                      </m:sub>
                    </m:sSub>
                  </m:oMath>
                </a14:m>
                <a:endParaRPr kumimoji="1" lang="en-US" altLang="ja-JP" sz="2000"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7CC46238-A876-7B61-EFA6-8C3804864222}"/>
                  </a:ext>
                </a:extLst>
              </p:cNvPr>
              <p:cNvSpPr>
                <a:spLocks noGrp="1" noRot="1" noChangeAspect="1" noMove="1" noResize="1" noEditPoints="1" noAdjustHandles="1" noChangeArrowheads="1" noChangeShapeType="1" noTextEdit="1"/>
              </p:cNvSpPr>
              <p:nvPr>
                <p:ph idx="1"/>
              </p:nvPr>
            </p:nvSpPr>
            <p:spPr>
              <a:blipFill>
                <a:blip r:embed="rId3"/>
                <a:stretch>
                  <a:fillRect l="-7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336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A3C1B9-04E0-7989-CD1E-67422C8DB841}"/>
              </a:ext>
            </a:extLst>
          </p:cNvPr>
          <p:cNvSpPr>
            <a:spLocks noGrp="1"/>
          </p:cNvSpPr>
          <p:nvPr>
            <p:ph type="title"/>
          </p:nvPr>
        </p:nvSpPr>
        <p:spPr>
          <a:xfrm>
            <a:off x="0" y="926"/>
            <a:ext cx="7886700" cy="1325563"/>
          </a:xfrm>
        </p:spPr>
        <p:txBody>
          <a:bodyPr/>
          <a:lstStyle/>
          <a:p>
            <a:r>
              <a:rPr kumimoji="1" lang="ja-JP" altLang="en-US" dirty="0"/>
              <a:t>アルミチェッカーボード</a:t>
            </a:r>
          </a:p>
        </p:txBody>
      </p:sp>
      <p:sp>
        <p:nvSpPr>
          <p:cNvPr id="3" name="コンテンツ プレースホルダー 2">
            <a:extLst>
              <a:ext uri="{FF2B5EF4-FFF2-40B4-BE49-F238E27FC236}">
                <a16:creationId xmlns:a16="http://schemas.microsoft.com/office/drawing/2014/main" id="{C6F4A9C5-8920-74FD-F5B9-9F5B566A8968}"/>
              </a:ext>
            </a:extLst>
          </p:cNvPr>
          <p:cNvSpPr>
            <a:spLocks noGrp="1"/>
          </p:cNvSpPr>
          <p:nvPr>
            <p:ph idx="1"/>
          </p:nvPr>
        </p:nvSpPr>
        <p:spPr/>
        <p:txBody>
          <a:bodyPr/>
          <a:lstStyle/>
          <a:p>
            <a:r>
              <a:rPr kumimoji="1" lang="ja-JP" altLang="en-US" dirty="0"/>
              <a:t>熱反射率の違いにより</a:t>
            </a:r>
            <a:r>
              <a:rPr kumimoji="1" lang="en-US" altLang="ja-JP" dirty="0"/>
              <a:t>,</a:t>
            </a:r>
            <a:r>
              <a:rPr lang="ja-JP" altLang="en-US" dirty="0"/>
              <a:t> コーナーの検出が可能</a:t>
            </a:r>
            <a:endParaRPr kumimoji="1" lang="ja-JP" altLang="en-US" dirty="0"/>
          </a:p>
        </p:txBody>
      </p:sp>
      <p:sp>
        <p:nvSpPr>
          <p:cNvPr id="4" name="正方形/長方形 3">
            <a:extLst>
              <a:ext uri="{FF2B5EF4-FFF2-40B4-BE49-F238E27FC236}">
                <a16:creationId xmlns:a16="http://schemas.microsoft.com/office/drawing/2014/main" id="{DF1D58C9-1D56-39A2-4654-270ED56C4CC4}"/>
              </a:ext>
            </a:extLst>
          </p:cNvPr>
          <p:cNvSpPr/>
          <p:nvPr/>
        </p:nvSpPr>
        <p:spPr>
          <a:xfrm>
            <a:off x="1077821" y="5814489"/>
            <a:ext cx="2780777" cy="70145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ja-JP" altLang="en-US" dirty="0"/>
              <a:t>通常のチェッカーボード</a:t>
            </a:r>
            <a:endParaRPr kumimoji="1" lang="ja-JP" altLang="en-US" dirty="0"/>
          </a:p>
        </p:txBody>
      </p:sp>
      <p:sp>
        <p:nvSpPr>
          <p:cNvPr id="5" name="正方形/長方形 4">
            <a:extLst>
              <a:ext uri="{FF2B5EF4-FFF2-40B4-BE49-F238E27FC236}">
                <a16:creationId xmlns:a16="http://schemas.microsoft.com/office/drawing/2014/main" id="{3E86790D-CD94-88BF-18BE-69F1400AF4A1}"/>
              </a:ext>
            </a:extLst>
          </p:cNvPr>
          <p:cNvSpPr/>
          <p:nvPr/>
        </p:nvSpPr>
        <p:spPr>
          <a:xfrm>
            <a:off x="5243727" y="5814489"/>
            <a:ext cx="2780777" cy="70145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ja-JP" altLang="en-US" dirty="0"/>
              <a:t>アルミチェッカーボード</a:t>
            </a:r>
            <a:endParaRPr kumimoji="1" lang="ja-JP" altLang="en-US" dirty="0"/>
          </a:p>
        </p:txBody>
      </p:sp>
      <p:sp>
        <p:nvSpPr>
          <p:cNvPr id="7" name="正方形/長方形 6">
            <a:extLst>
              <a:ext uri="{FF2B5EF4-FFF2-40B4-BE49-F238E27FC236}">
                <a16:creationId xmlns:a16="http://schemas.microsoft.com/office/drawing/2014/main" id="{5B46C227-A0F0-CA0C-FFF9-4C05E07CA8C1}"/>
              </a:ext>
            </a:extLst>
          </p:cNvPr>
          <p:cNvSpPr/>
          <p:nvPr/>
        </p:nvSpPr>
        <p:spPr>
          <a:xfrm>
            <a:off x="516466" y="1785489"/>
            <a:ext cx="8111067" cy="4757218"/>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484AE8E3-DB14-D25E-9193-E3039BEFEBD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26040" y="4090923"/>
            <a:ext cx="3216153" cy="1723566"/>
          </a:xfrm>
          <a:prstGeom prst="rect">
            <a:avLst/>
          </a:prstGeom>
        </p:spPr>
      </p:pic>
      <p:pic>
        <p:nvPicPr>
          <p:cNvPr id="11" name="図 10">
            <a:extLst>
              <a:ext uri="{FF2B5EF4-FFF2-40B4-BE49-F238E27FC236}">
                <a16:creationId xmlns:a16="http://schemas.microsoft.com/office/drawing/2014/main" id="{0A24F232-D4E0-EA51-0D0F-23B18AF571E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18459" y="4090923"/>
            <a:ext cx="3299502" cy="1723566"/>
          </a:xfrm>
          <a:prstGeom prst="rect">
            <a:avLst/>
          </a:prstGeom>
        </p:spPr>
      </p:pic>
      <p:pic>
        <p:nvPicPr>
          <p:cNvPr id="13" name="図 12">
            <a:extLst>
              <a:ext uri="{FF2B5EF4-FFF2-40B4-BE49-F238E27FC236}">
                <a16:creationId xmlns:a16="http://schemas.microsoft.com/office/drawing/2014/main" id="{AD810DA4-C4EB-D862-DD17-FC8E8CA34593}"/>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818459" y="2486947"/>
            <a:ext cx="3299502" cy="1497878"/>
          </a:xfrm>
          <a:prstGeom prst="rect">
            <a:avLst/>
          </a:prstGeom>
        </p:spPr>
      </p:pic>
      <p:pic>
        <p:nvPicPr>
          <p:cNvPr id="15" name="図 14">
            <a:extLst>
              <a:ext uri="{FF2B5EF4-FFF2-40B4-BE49-F238E27FC236}">
                <a16:creationId xmlns:a16="http://schemas.microsoft.com/office/drawing/2014/main" id="{3B5EC7CE-2044-EBF7-81EF-939D89999FDD}"/>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5026041" y="2486944"/>
            <a:ext cx="3216153" cy="1497879"/>
          </a:xfrm>
          <a:prstGeom prst="rect">
            <a:avLst/>
          </a:prstGeom>
        </p:spPr>
      </p:pic>
      <p:sp>
        <p:nvSpPr>
          <p:cNvPr id="6" name="正方形/長方形 5">
            <a:extLst>
              <a:ext uri="{FF2B5EF4-FFF2-40B4-BE49-F238E27FC236}">
                <a16:creationId xmlns:a16="http://schemas.microsoft.com/office/drawing/2014/main" id="{48DEFC33-10F8-87BB-E53E-67D6DCF9E9E6}"/>
              </a:ext>
            </a:extLst>
          </p:cNvPr>
          <p:cNvSpPr/>
          <p:nvPr/>
        </p:nvSpPr>
        <p:spPr>
          <a:xfrm>
            <a:off x="2319369" y="1081548"/>
            <a:ext cx="4512896" cy="70145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ja-JP" sz="2000" b="1" dirty="0"/>
              <a:t>RGB</a:t>
            </a:r>
            <a:r>
              <a:rPr lang="ja-JP" altLang="en-US" sz="2000" b="1" dirty="0"/>
              <a:t>カメラと</a:t>
            </a:r>
            <a:r>
              <a:rPr lang="en-US" altLang="ja-JP" sz="2000" b="1" dirty="0"/>
              <a:t>FIR</a:t>
            </a:r>
            <a:r>
              <a:rPr lang="ja-JP" altLang="en-US" sz="2000" b="1" dirty="0"/>
              <a:t>カメラで撮影したチェッカーボード</a:t>
            </a:r>
            <a:endParaRPr kumimoji="1" lang="ja-JP" altLang="en-US" sz="2000" b="1" dirty="0"/>
          </a:p>
        </p:txBody>
      </p:sp>
    </p:spTree>
    <p:extLst>
      <p:ext uri="{BB962C8B-B14F-4D97-AF65-F5344CB8AC3E}">
        <p14:creationId xmlns:p14="http://schemas.microsoft.com/office/powerpoint/2010/main" val="20147160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1018</TotalTime>
  <Words>1014</Words>
  <Application>Microsoft Office PowerPoint</Application>
  <PresentationFormat>画面に合わせる (4:3)</PresentationFormat>
  <Paragraphs>147</Paragraphs>
  <Slides>14</Slides>
  <Notes>9</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14</vt:i4>
      </vt:variant>
    </vt:vector>
  </HeadingPairs>
  <TitlesOfParts>
    <vt:vector size="24" baseType="lpstr">
      <vt:lpstr>NotoSansJP</vt:lpstr>
      <vt:lpstr>Söhne</vt:lpstr>
      <vt:lpstr>メイリオ</vt:lpstr>
      <vt:lpstr>游ゴシック</vt:lpstr>
      <vt:lpstr>Arial</vt:lpstr>
      <vt:lpstr>Calibri</vt:lpstr>
      <vt:lpstr>Calibri Light</vt:lpstr>
      <vt:lpstr>Cambria Math</vt:lpstr>
      <vt:lpstr>Open Sans</vt:lpstr>
      <vt:lpstr>Office テーマ</vt:lpstr>
      <vt:lpstr>追加資料</vt:lpstr>
      <vt:lpstr>Material Capture(Matcap)</vt:lpstr>
      <vt:lpstr>誘電体の鏡面反射成分の小さいマテリアル</vt:lpstr>
      <vt:lpstr>誘電体の鏡面反射成分の大きいマテリアル</vt:lpstr>
      <vt:lpstr>導体の色</vt:lpstr>
      <vt:lpstr>誘電体の色</vt:lpstr>
      <vt:lpstr>誘電体の反射特性</vt:lpstr>
      <vt:lpstr>反射輝度</vt:lpstr>
      <vt:lpstr>アルミチェッカーボード</vt:lpstr>
      <vt:lpstr>FIRカメラとプロジェクタのキャリブレーション</vt:lpstr>
      <vt:lpstr>誘電体における相互反射</vt:lpstr>
      <vt:lpstr>相互反射の式</vt:lpstr>
      <vt:lpstr>相互反射の式</vt:lpstr>
      <vt:lpstr>相互反射の式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追加資料</dc:title>
  <dc:creator>Hina Ishikawa</dc:creator>
  <cp:lastModifiedBy>Hina Ishikawa</cp:lastModifiedBy>
  <cp:revision>13</cp:revision>
  <dcterms:created xsi:type="dcterms:W3CDTF">2023-11-25T23:17:03Z</dcterms:created>
  <dcterms:modified xsi:type="dcterms:W3CDTF">2023-11-27T14:21:16Z</dcterms:modified>
</cp:coreProperties>
</file>