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gEqzaY5hqNtbINHIjg/azCAAqd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23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nal Desai" userId="0c95fb38668dac96" providerId="LiveId" clId="{FE019AE2-967F-453A-B01C-306735EB889D}"/>
    <pc:docChg chg="undo custSel modSld">
      <pc:chgData name="Hinal Desai" userId="0c95fb38668dac96" providerId="LiveId" clId="{FE019AE2-967F-453A-B01C-306735EB889D}" dt="2022-04-28T22:44:26.083" v="446"/>
      <pc:docMkLst>
        <pc:docMk/>
      </pc:docMkLst>
      <pc:sldChg chg="modAnim">
        <pc:chgData name="Hinal Desai" userId="0c95fb38668dac96" providerId="LiveId" clId="{FE019AE2-967F-453A-B01C-306735EB889D}" dt="2022-04-28T22:44:26.083" v="446"/>
        <pc:sldMkLst>
          <pc:docMk/>
          <pc:sldMk cId="0" sldId="257"/>
        </pc:sldMkLst>
      </pc:sldChg>
      <pc:sldChg chg="addSp modSp mod">
        <pc:chgData name="Hinal Desai" userId="0c95fb38668dac96" providerId="LiveId" clId="{FE019AE2-967F-453A-B01C-306735EB889D}" dt="2022-04-28T22:38:09.062" v="371" actId="1076"/>
        <pc:sldMkLst>
          <pc:docMk/>
          <pc:sldMk cId="0" sldId="258"/>
        </pc:sldMkLst>
        <pc:spChg chg="add mod">
          <ac:chgData name="Hinal Desai" userId="0c95fb38668dac96" providerId="LiveId" clId="{FE019AE2-967F-453A-B01C-306735EB889D}" dt="2022-04-28T22:38:09.062" v="371" actId="1076"/>
          <ac:spMkLst>
            <pc:docMk/>
            <pc:sldMk cId="0" sldId="258"/>
            <ac:spMk id="4" creationId="{8D972BFB-F455-4F0A-8B3E-94C25E40EF83}"/>
          </ac:spMkLst>
        </pc:spChg>
        <pc:spChg chg="mod">
          <ac:chgData name="Hinal Desai" userId="0c95fb38668dac96" providerId="LiveId" clId="{FE019AE2-967F-453A-B01C-306735EB889D}" dt="2022-04-28T22:35:04.911" v="332" actId="12"/>
          <ac:spMkLst>
            <pc:docMk/>
            <pc:sldMk cId="0" sldId="258"/>
            <ac:spMk id="99" creationId="{00000000-0000-0000-0000-000000000000}"/>
          </ac:spMkLst>
        </pc:spChg>
        <pc:picChg chg="add mod modCrop">
          <ac:chgData name="Hinal Desai" userId="0c95fb38668dac96" providerId="LiveId" clId="{FE019AE2-967F-453A-B01C-306735EB889D}" dt="2022-04-28T22:37:43.298" v="341" actId="1076"/>
          <ac:picMkLst>
            <pc:docMk/>
            <pc:sldMk cId="0" sldId="258"/>
            <ac:picMk id="3" creationId="{3CC7E508-7F9C-431D-8BCA-754CEA91BAB3}"/>
          </ac:picMkLst>
        </pc:picChg>
      </pc:sldChg>
      <pc:sldChg chg="addSp delSp modSp mod delAnim modAnim">
        <pc:chgData name="Hinal Desai" userId="0c95fb38668dac96" providerId="LiveId" clId="{FE019AE2-967F-453A-B01C-306735EB889D}" dt="2022-04-28T22:41:31.697" v="436" actId="1076"/>
        <pc:sldMkLst>
          <pc:docMk/>
          <pc:sldMk cId="0" sldId="259"/>
        </pc:sldMkLst>
        <pc:spChg chg="add mod">
          <ac:chgData name="Hinal Desai" userId="0c95fb38668dac96" providerId="LiveId" clId="{FE019AE2-967F-453A-B01C-306735EB889D}" dt="2022-04-28T22:40:36.673" v="416" actId="1036"/>
          <ac:spMkLst>
            <pc:docMk/>
            <pc:sldMk cId="0" sldId="259"/>
            <ac:spMk id="2" creationId="{1F44B2D8-8211-41BF-84FF-E67D102EE29E}"/>
          </ac:spMkLst>
        </pc:spChg>
        <pc:spChg chg="del">
          <ac:chgData name="Hinal Desai" userId="0c95fb38668dac96" providerId="LiveId" clId="{FE019AE2-967F-453A-B01C-306735EB889D}" dt="2022-04-28T19:59:15.576" v="6" actId="478"/>
          <ac:spMkLst>
            <pc:docMk/>
            <pc:sldMk cId="0" sldId="259"/>
            <ac:spMk id="2" creationId="{BBF46043-4F83-4A67-8C5E-EE96CD0907A5}"/>
          </ac:spMkLst>
        </pc:spChg>
        <pc:spChg chg="del mod">
          <ac:chgData name="Hinal Desai" userId="0c95fb38668dac96" providerId="LiveId" clId="{FE019AE2-967F-453A-B01C-306735EB889D}" dt="2022-04-28T19:59:12.179" v="5" actId="478"/>
          <ac:spMkLst>
            <pc:docMk/>
            <pc:sldMk cId="0" sldId="259"/>
            <ac:spMk id="3" creationId="{6E307E2D-7237-4375-9819-05C8A8A97E5F}"/>
          </ac:spMkLst>
        </pc:spChg>
        <pc:spChg chg="del">
          <ac:chgData name="Hinal Desai" userId="0c95fb38668dac96" providerId="LiveId" clId="{FE019AE2-967F-453A-B01C-306735EB889D}" dt="2022-04-28T19:59:21.505" v="8" actId="478"/>
          <ac:spMkLst>
            <pc:docMk/>
            <pc:sldMk cId="0" sldId="259"/>
            <ac:spMk id="8" creationId="{9AD5F4D1-4593-455B-A02B-5B477BD07F5B}"/>
          </ac:spMkLst>
        </pc:spChg>
        <pc:spChg chg="add mod">
          <ac:chgData name="Hinal Desai" userId="0c95fb38668dac96" providerId="LiveId" clId="{FE019AE2-967F-453A-B01C-306735EB889D}" dt="2022-04-28T22:40:30.092" v="411" actId="1035"/>
          <ac:spMkLst>
            <pc:docMk/>
            <pc:sldMk cId="0" sldId="259"/>
            <ac:spMk id="8" creationId="{D8320F42-67FB-4014-9C83-F974BB1B2694}"/>
          </ac:spMkLst>
        </pc:spChg>
        <pc:spChg chg="add mod">
          <ac:chgData name="Hinal Desai" userId="0c95fb38668dac96" providerId="LiveId" clId="{FE019AE2-967F-453A-B01C-306735EB889D}" dt="2022-04-28T22:41:31.697" v="436" actId="1076"/>
          <ac:spMkLst>
            <pc:docMk/>
            <pc:sldMk cId="0" sldId="259"/>
            <ac:spMk id="9" creationId="{A1DA5EF0-D371-4DB4-8721-E7C95DEED41F}"/>
          </ac:spMkLst>
        </pc:spChg>
        <pc:spChg chg="mod">
          <ac:chgData name="Hinal Desai" userId="0c95fb38668dac96" providerId="LiveId" clId="{FE019AE2-967F-453A-B01C-306735EB889D}" dt="2022-04-28T22:29:30.843" v="282" actId="113"/>
          <ac:spMkLst>
            <pc:docMk/>
            <pc:sldMk cId="0" sldId="259"/>
            <ac:spMk id="105" creationId="{00000000-0000-0000-0000-000000000000}"/>
          </ac:spMkLst>
        </pc:spChg>
        <pc:picChg chg="del">
          <ac:chgData name="Hinal Desai" userId="0c95fb38668dac96" providerId="LiveId" clId="{FE019AE2-967F-453A-B01C-306735EB889D}" dt="2022-04-28T19:59:17.470" v="7" actId="478"/>
          <ac:picMkLst>
            <pc:docMk/>
            <pc:sldMk cId="0" sldId="259"/>
            <ac:picMk id="106" creationId="{00000000-0000-0000-0000-000000000000}"/>
          </ac:picMkLst>
        </pc:picChg>
        <pc:picChg chg="del">
          <ac:chgData name="Hinal Desai" userId="0c95fb38668dac96" providerId="LiveId" clId="{FE019AE2-967F-453A-B01C-306735EB889D}" dt="2022-04-28T19:59:06.672" v="3" actId="478"/>
          <ac:picMkLst>
            <pc:docMk/>
            <pc:sldMk cId="0" sldId="259"/>
            <ac:picMk id="107" creationId="{00000000-0000-0000-0000-000000000000}"/>
          </ac:picMkLst>
        </pc:picChg>
        <pc:picChg chg="add mod">
          <ac:chgData name="Hinal Desai" userId="0c95fb38668dac96" providerId="LiveId" clId="{FE019AE2-967F-453A-B01C-306735EB889D}" dt="2022-04-28T22:29:58.502" v="287" actId="1076"/>
          <ac:picMkLst>
            <pc:docMk/>
            <pc:sldMk cId="0" sldId="259"/>
            <ac:picMk id="1026" creationId="{8C377434-C288-4527-A5A1-F11847A1D610}"/>
          </ac:picMkLst>
        </pc:picChg>
        <pc:picChg chg="add mod">
          <ac:chgData name="Hinal Desai" userId="0c95fb38668dac96" providerId="LiveId" clId="{FE019AE2-967F-453A-B01C-306735EB889D}" dt="2022-04-28T22:30:22.878" v="290" actId="1076"/>
          <ac:picMkLst>
            <pc:docMk/>
            <pc:sldMk cId="0" sldId="259"/>
            <ac:picMk id="1028" creationId="{7527E1B8-EE37-4961-ABA1-69CDB6D1CF2F}"/>
          </ac:picMkLst>
        </pc:picChg>
        <pc:picChg chg="add mod">
          <ac:chgData name="Hinal Desai" userId="0c95fb38668dac96" providerId="LiveId" clId="{FE019AE2-967F-453A-B01C-306735EB889D}" dt="2022-04-28T22:30:47.187" v="295" actId="1076"/>
          <ac:picMkLst>
            <pc:docMk/>
            <pc:sldMk cId="0" sldId="259"/>
            <ac:picMk id="1030" creationId="{F79CA796-4922-48F5-A158-B985D5537BCA}"/>
          </ac:picMkLst>
        </pc:picChg>
      </pc:sldChg>
      <pc:sldChg chg="addSp delSp modSp mod">
        <pc:chgData name="Hinal Desai" userId="0c95fb38668dac96" providerId="LiveId" clId="{FE019AE2-967F-453A-B01C-306735EB889D}" dt="2022-04-28T22:32:16.691" v="317" actId="1076"/>
        <pc:sldMkLst>
          <pc:docMk/>
          <pc:sldMk cId="0" sldId="261"/>
        </pc:sldMkLst>
        <pc:spChg chg="add mod">
          <ac:chgData name="Hinal Desai" userId="0c95fb38668dac96" providerId="LiveId" clId="{FE019AE2-967F-453A-B01C-306735EB889D}" dt="2022-04-28T22:32:16.691" v="317" actId="1076"/>
          <ac:spMkLst>
            <pc:docMk/>
            <pc:sldMk cId="0" sldId="261"/>
            <ac:spMk id="2" creationId="{B4EE7A16-7B8E-4C47-83A9-B893A4C38E0A}"/>
          </ac:spMkLst>
        </pc:spChg>
        <pc:spChg chg="del">
          <ac:chgData name="Hinal Desai" userId="0c95fb38668dac96" providerId="LiveId" clId="{FE019AE2-967F-453A-B01C-306735EB889D}" dt="2022-04-28T19:59:27.377" v="9" actId="478"/>
          <ac:spMkLst>
            <pc:docMk/>
            <pc:sldMk cId="0" sldId="261"/>
            <ac:spMk id="11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g12179c31b56_0_1135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g12179c31b56_0_113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g12179c31b56_0_113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g12179c31b56_0_1135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g12179c31b56_0_113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g12179c31b56_0_113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g12179c31b56_0_1135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g12179c31b56_0_1135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g12179c31b56_0_113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g12179c31b56_0_1195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g12179c31b56_0_119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g12179c31b56_0_119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g12179c31b56_0_1195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g12179c31b56_0_119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g12179c31b56_0_119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g12179c31b56_0_1195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g12179c31b56_0_1195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g12179c31b56_0_119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179c31b56_0_120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g12179c31b56_0_1145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g12179c31b56_0_114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g12179c31b56_0_114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g12179c31b56_0_1145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g12179c31b56_0_114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g12179c31b56_0_114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g12179c31b56_0_1145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g12179c31b56_0_11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g12179c31b56_0_115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g12179c31b56_0_115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g12179c31b56_0_115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g12179c31b56_0_115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g12179c31b56_0_115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g12179c31b56_0_115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g12179c31b56_0_115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g12179c31b56_0_115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g12179c31b56_0_115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2179c31b56_0_116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g12179c31b56_0_1164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g12179c31b56_0_1164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g12179c31b56_0_116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2179c31b56_0_116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g12179c31b56_0_116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2179c31b56_0_117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g12179c31b56_0_1172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g12179c31b56_0_117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g12179c31b56_0_1176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g12179c31b56_0_1176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g12179c31b56_0_1176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g12179c31b56_0_1176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g12179c31b56_0_1176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g12179c31b56_0_117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g12179c31b56_0_117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g12179c31b56_0_117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2179c31b56_0_1185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g12179c31b56_0_118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g12179c31b56_0_1185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g12179c31b56_0_1185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g12179c31b56_0_118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g12179c31b56_0_118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179c31b56_0_1192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g12179c31b56_0_119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2179c31b56_0_113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g12179c31b56_0_113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g12179c31b56_0_113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ckinsey.com/business-functions/strategy-and-corporate-finance/our-insights/making-game-theory-work-for-managers" TargetMode="External"/><Relationship Id="rId7" Type="http://schemas.openxmlformats.org/officeDocument/2006/relationships/hyperlink" Target="http://rpmconsultancy.com/ibr-conflict-management-strategy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izfluent.com/list-7428304-disadvantages-participative-leadership-theories.html" TargetMode="External"/><Relationship Id="rId5" Type="http://schemas.openxmlformats.org/officeDocument/2006/relationships/hyperlink" Target="https://thinkingbat.substack.com/p/game-theory?s=r" TargetMode="External"/><Relationship Id="rId4" Type="http://schemas.openxmlformats.org/officeDocument/2006/relationships/hyperlink" Target="https://www.britannica.com/science/game-theory/The-prisoners-dilemm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/>
        </p:nvSpPr>
        <p:spPr>
          <a:xfrm>
            <a:off x="900125" y="996575"/>
            <a:ext cx="61722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 b="1" dirty="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Hold That Line</a:t>
            </a:r>
            <a:endParaRPr sz="5700" b="1" dirty="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3386125" y="2949800"/>
            <a:ext cx="6172200" cy="22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By: 		</a:t>
            </a:r>
            <a:r>
              <a:rPr lang="en" sz="20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2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-"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Anusha Ayyagari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-"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Hinal Bhavesh Desai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-"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Saraswathi Sravani Pulluri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-"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Devam Sheth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-"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Saumya Singh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311700" y="2814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Story so far:</a:t>
            </a:r>
            <a:endParaRPr b="1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2739318" y="959839"/>
            <a:ext cx="3665362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 err="1">
                <a:latin typeface="Times New Roman" panose="02020603050405020304" pitchFamily="18" charset="0"/>
                <a:ea typeface="Playfair Display"/>
                <a:cs typeface="Times New Roman" panose="02020603050405020304" pitchFamily="18" charset="0"/>
                <a:sym typeface="Playfair Display"/>
              </a:rPr>
              <a:t>SU</a:t>
            </a:r>
            <a:r>
              <a:rPr lang="en-US" sz="1100" dirty="0" err="1">
                <a:latin typeface="Times New Roman" panose="02020603050405020304" pitchFamily="18" charset="0"/>
                <a:ea typeface="Playfair Display"/>
                <a:cs typeface="Times New Roman" panose="02020603050405020304" pitchFamily="18" charset="0"/>
                <a:sym typeface="Playfair Display"/>
              </a:rPr>
              <a:t>bordinate</a:t>
            </a:r>
            <a:r>
              <a:rPr lang="en-US" sz="1100" dirty="0">
                <a:latin typeface="Times New Roman" panose="02020603050405020304" pitchFamily="18" charset="0"/>
                <a:ea typeface="Playfair Display"/>
                <a:cs typeface="Times New Roman" panose="02020603050405020304" pitchFamily="18" charset="0"/>
                <a:sym typeface="Playfair Display"/>
              </a:rPr>
              <a:t> </a:t>
            </a:r>
            <a:r>
              <a:rPr lang="en-US" sz="1100" b="1" dirty="0" err="1">
                <a:latin typeface="Times New Roman" panose="02020603050405020304" pitchFamily="18" charset="0"/>
                <a:ea typeface="Playfair Display"/>
                <a:cs typeface="Times New Roman" panose="02020603050405020304" pitchFamily="18" charset="0"/>
                <a:sym typeface="Playfair Display"/>
              </a:rPr>
              <a:t>RE</a:t>
            </a:r>
            <a:r>
              <a:rPr lang="en-US" sz="1100" dirty="0" err="1">
                <a:latin typeface="Times New Roman" panose="02020603050405020304" pitchFamily="18" charset="0"/>
                <a:ea typeface="Playfair Display"/>
                <a:cs typeface="Times New Roman" panose="02020603050405020304" pitchFamily="18" charset="0"/>
                <a:sym typeface="Playfair Display"/>
              </a:rPr>
              <a:t>adiness</a:t>
            </a:r>
            <a:r>
              <a:rPr lang="en-US" sz="1100" dirty="0">
                <a:latin typeface="Times New Roman" panose="02020603050405020304" pitchFamily="18" charset="0"/>
                <a:ea typeface="Playfair Display"/>
                <a:cs typeface="Times New Roman" panose="02020603050405020304" pitchFamily="18" charset="0"/>
                <a:sym typeface="Playfair Display"/>
              </a:rPr>
              <a:t> by </a:t>
            </a:r>
            <a:r>
              <a:rPr lang="en-US" sz="1100" b="1" dirty="0">
                <a:latin typeface="Times New Roman" panose="02020603050405020304" pitchFamily="18" charset="0"/>
                <a:ea typeface="Playfair Display"/>
                <a:cs typeface="Times New Roman" panose="02020603050405020304" pitchFamily="18" charset="0"/>
                <a:sym typeface="Playfair Display"/>
              </a:rPr>
              <a:t>F</a:t>
            </a:r>
            <a:r>
              <a:rPr lang="en-US" sz="1100" dirty="0">
                <a:latin typeface="Times New Roman" panose="02020603050405020304" pitchFamily="18" charset="0"/>
                <a:ea typeface="Playfair Display"/>
                <a:cs typeface="Times New Roman" panose="02020603050405020304" pitchFamily="18" charset="0"/>
                <a:sym typeface="Playfair Display"/>
              </a:rPr>
              <a:t>requent </a:t>
            </a:r>
            <a:r>
              <a:rPr lang="en-US" sz="1100" b="1" dirty="0">
                <a:latin typeface="Times New Roman" panose="02020603050405020304" pitchFamily="18" charset="0"/>
                <a:ea typeface="Playfair Display"/>
                <a:cs typeface="Times New Roman" panose="02020603050405020304" pitchFamily="18" charset="0"/>
                <a:sym typeface="Playfair Display"/>
              </a:rPr>
              <a:t>I</a:t>
            </a:r>
            <a:r>
              <a:rPr lang="en-US" sz="1100" dirty="0">
                <a:latin typeface="Times New Roman" panose="02020603050405020304" pitchFamily="18" charset="0"/>
                <a:ea typeface="Playfair Display"/>
                <a:cs typeface="Times New Roman" panose="02020603050405020304" pitchFamily="18" charset="0"/>
                <a:sym typeface="Playfair Display"/>
              </a:rPr>
              <a:t>nterval </a:t>
            </a:r>
            <a:r>
              <a:rPr lang="en-US" sz="1100" b="1" dirty="0">
                <a:latin typeface="Times New Roman" panose="02020603050405020304" pitchFamily="18" charset="0"/>
                <a:ea typeface="Playfair Display"/>
                <a:cs typeface="Times New Roman" panose="02020603050405020304" pitchFamily="18" charset="0"/>
                <a:sym typeface="Playfair Display"/>
              </a:rPr>
              <a:t>R</a:t>
            </a:r>
            <a:r>
              <a:rPr lang="en-US" sz="1100" dirty="0">
                <a:latin typeface="Times New Roman" panose="02020603050405020304" pitchFamily="18" charset="0"/>
                <a:ea typeface="Playfair Display"/>
                <a:cs typeface="Times New Roman" panose="02020603050405020304" pitchFamily="18" charset="0"/>
                <a:sym typeface="Playfair Display"/>
              </a:rPr>
              <a:t>ole </a:t>
            </a:r>
            <a:r>
              <a:rPr lang="en-US" sz="1100" b="1" dirty="0">
                <a:latin typeface="Times New Roman" panose="02020603050405020304" pitchFamily="18" charset="0"/>
                <a:ea typeface="Playfair Display"/>
                <a:cs typeface="Times New Roman" panose="02020603050405020304" pitchFamily="18" charset="0"/>
                <a:sym typeface="Playfair Display"/>
              </a:rPr>
              <a:t>E</a:t>
            </a:r>
            <a:r>
              <a:rPr lang="en-US" sz="1100" dirty="0">
                <a:latin typeface="Times New Roman" panose="02020603050405020304" pitchFamily="18" charset="0"/>
                <a:ea typeface="Playfair Display"/>
                <a:cs typeface="Times New Roman" panose="02020603050405020304" pitchFamily="18" charset="0"/>
                <a:sym typeface="Playfair Display"/>
              </a:rPr>
              <a:t>xchange</a:t>
            </a:r>
            <a:endParaRPr sz="1100" dirty="0">
              <a:latin typeface="Times New Roman" panose="02020603050405020304" pitchFamily="18" charset="0"/>
              <a:ea typeface="Playfair Display"/>
              <a:cs typeface="Times New Roman" panose="02020603050405020304" pitchFamily="18" charset="0"/>
              <a:sym typeface="Playfair Display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BBBE0F-6AAB-47AB-A2E2-D1CA7DD90D3B}"/>
              </a:ext>
            </a:extLst>
          </p:cNvPr>
          <p:cNvSpPr txBox="1"/>
          <p:nvPr/>
        </p:nvSpPr>
        <p:spPr>
          <a:xfrm>
            <a:off x="3389970" y="596812"/>
            <a:ext cx="2364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SUREFIRE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799FBC-2AE6-460C-9B8C-FDF9B733FBC4}"/>
              </a:ext>
            </a:extLst>
          </p:cNvPr>
          <p:cNvSpPr txBox="1"/>
          <p:nvPr/>
        </p:nvSpPr>
        <p:spPr>
          <a:xfrm>
            <a:off x="691377" y="1313752"/>
            <a:ext cx="470581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Comprises 2 units: the line and the corporate staff.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Ben: responsible for line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Ted: HR personnel representing the corporate staff.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STRIKE: Line workers are planning for a strike.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 to build superior/subordinate empathy relations on the job.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Email from the VP of HR.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0F01AE-0D55-4CE9-A9F3-82226354D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4029" y="1433512"/>
            <a:ext cx="3296579" cy="3113176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46FFCE1-678C-4859-A87C-B784185DB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116468"/>
              </p:ext>
            </p:extLst>
          </p:nvPr>
        </p:nvGraphicFramePr>
        <p:xfrm>
          <a:off x="468352" y="2911380"/>
          <a:ext cx="4928838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5111">
                  <a:extLst>
                    <a:ext uri="{9D8B030D-6E8A-4147-A177-3AD203B41FA5}">
                      <a16:colId xmlns:a16="http://schemas.microsoft.com/office/drawing/2014/main" val="3996385993"/>
                    </a:ext>
                  </a:extLst>
                </a:gridCol>
                <a:gridCol w="1412488">
                  <a:extLst>
                    <a:ext uri="{9D8B030D-6E8A-4147-A177-3AD203B41FA5}">
                      <a16:colId xmlns:a16="http://schemas.microsoft.com/office/drawing/2014/main" val="4172736476"/>
                    </a:ext>
                  </a:extLst>
                </a:gridCol>
                <a:gridCol w="1271239">
                  <a:extLst>
                    <a:ext uri="{9D8B030D-6E8A-4147-A177-3AD203B41FA5}">
                      <a16:colId xmlns:a16="http://schemas.microsoft.com/office/drawing/2014/main" val="2376373563"/>
                    </a:ext>
                  </a:extLst>
                </a:gridCol>
              </a:tblGrid>
              <a:tr h="2899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896625"/>
                  </a:ext>
                </a:extLst>
              </a:tr>
              <a:tr h="289918">
                <a:tc>
                  <a:txBody>
                    <a:bodyPr/>
                    <a:lstStyle/>
                    <a:p>
                      <a:r>
                        <a:rPr lang="en-US" dirty="0"/>
                        <a:t>Surefire and no strike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Benefit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Little Benefit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147976"/>
                  </a:ext>
                </a:extLst>
              </a:tr>
              <a:tr h="289918">
                <a:tc>
                  <a:txBody>
                    <a:bodyPr/>
                    <a:lstStyle/>
                    <a:p>
                      <a:r>
                        <a:rPr lang="en-US" dirty="0"/>
                        <a:t>Surefire and strike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much of a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Little Benefit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035430"/>
                  </a:ext>
                </a:extLst>
              </a:tr>
              <a:tr h="289918">
                <a:tc>
                  <a:txBody>
                    <a:bodyPr/>
                    <a:lstStyle/>
                    <a:p>
                      <a:r>
                        <a:rPr lang="en-US" dirty="0"/>
                        <a:t>No Surefire and no strike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Not much of a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Benefit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214181"/>
                  </a:ext>
                </a:extLst>
              </a:tr>
              <a:tr h="289918">
                <a:tc>
                  <a:txBody>
                    <a:bodyPr/>
                    <a:lstStyle/>
                    <a:p>
                      <a:r>
                        <a:rPr lang="en-US" dirty="0"/>
                        <a:t>No Surefire and strike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Benefit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Loss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4095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343800" y="169275"/>
            <a:ext cx="7038900" cy="60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33"/>
              <a:buNone/>
            </a:pPr>
            <a:r>
              <a:rPr lang="en" b="1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Lessons:</a:t>
            </a:r>
            <a:endParaRPr b="1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3"/>
          <p:cNvSpPr txBox="1">
            <a:spLocks noGrp="1"/>
          </p:cNvSpPr>
          <p:nvPr>
            <p:ph type="body" idx="1"/>
          </p:nvPr>
        </p:nvSpPr>
        <p:spPr>
          <a:xfrm>
            <a:off x="311700" y="773151"/>
            <a:ext cx="8520600" cy="2126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374650" indent="-285750">
              <a:spcBef>
                <a:spcPts val="1200"/>
              </a:spcBef>
              <a:buSzPts val="2200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Situational Managerial Decisions</a:t>
            </a:r>
          </a:p>
          <a:p>
            <a:pPr marL="374650" indent="-285750">
              <a:spcBef>
                <a:spcPts val="1200"/>
              </a:spcBef>
              <a:buSzPts val="2200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Accountability and Responsibility</a:t>
            </a:r>
          </a:p>
          <a:p>
            <a:pPr marL="374650" indent="-285750">
              <a:spcBef>
                <a:spcPts val="1200"/>
              </a:spcBef>
              <a:buSzPts val="2200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Circle of Influence/Concern</a:t>
            </a:r>
          </a:p>
          <a:p>
            <a:pPr marL="374650" indent="-285750">
              <a:spcBef>
                <a:spcPts val="1200"/>
              </a:spcBef>
              <a:buSzPts val="2200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Risks v/s Rewards</a:t>
            </a:r>
          </a:p>
          <a:p>
            <a:pPr marL="374650" indent="-285750">
              <a:spcBef>
                <a:spcPts val="1200"/>
              </a:spcBef>
              <a:buSzPts val="2200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Organizational over personal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C7E508-7F9C-431D-8BCA-754CEA91BA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028" r="26498"/>
          <a:stretch/>
        </p:blipFill>
        <p:spPr>
          <a:xfrm>
            <a:off x="5716858" y="915984"/>
            <a:ext cx="2549913" cy="25872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972BFB-F455-4F0A-8B3E-94C25E40EF83}"/>
              </a:ext>
            </a:extLst>
          </p:cNvPr>
          <p:cNvSpPr txBox="1"/>
          <p:nvPr/>
        </p:nvSpPr>
        <p:spPr>
          <a:xfrm>
            <a:off x="5891993" y="690679"/>
            <a:ext cx="21996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Circle of Influence/Concern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>
            <a:spLocks noGrp="1"/>
          </p:cNvSpPr>
          <p:nvPr>
            <p:ph type="title"/>
          </p:nvPr>
        </p:nvSpPr>
        <p:spPr>
          <a:xfrm>
            <a:off x="311700" y="1421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Research: </a:t>
            </a:r>
            <a:endParaRPr b="1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4"/>
          <p:cNvSpPr txBox="1">
            <a:spLocks noGrp="1"/>
          </p:cNvSpPr>
          <p:nvPr>
            <p:ph type="body" idx="1"/>
          </p:nvPr>
        </p:nvSpPr>
        <p:spPr>
          <a:xfrm>
            <a:off x="311700" y="749899"/>
            <a:ext cx="4087600" cy="4186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Game Theory: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 range of outcomes based on decisions by reasonable actors and to present the advantages and disadvantages of each option.</a:t>
            </a: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Prisoner’s Dilemma: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Logically deriving predictions of behavior that are rational for all players and seem likely to occur.</a:t>
            </a: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Garbage Can Model of Decision Making: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Decisions often operate in an irrational environment with a lot of uncertainty. 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makers don’t always go for the perfect solution.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Interest-Based Relational Approach (IBR):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(IBR) approach to conflict resolution makes it possible to resolve a conflict while also maintaining a positive personal relationship.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br>
              <a:rPr lang="en-US" sz="1600" dirty="0"/>
            </a:br>
            <a:endParaRPr sz="1600" baseline="300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377434-C288-4527-A5A1-F11847A1D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795" y="401445"/>
            <a:ext cx="18288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527E1B8-EE37-4961-ABA1-69CDB6D1C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950" y="1643561"/>
            <a:ext cx="2399050" cy="239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79CA796-4922-48F5-A158-B985D5537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300" y="3285258"/>
            <a:ext cx="2235127" cy="151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44B2D8-8211-41BF-84FF-E67D102EE29E}"/>
              </a:ext>
            </a:extLst>
          </p:cNvPr>
          <p:cNvSpPr txBox="1"/>
          <p:nvPr/>
        </p:nvSpPr>
        <p:spPr>
          <a:xfrm>
            <a:off x="4928400" y="155054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Theory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320F42-67FB-4014-9C83-F974BB1B2694}"/>
              </a:ext>
            </a:extLst>
          </p:cNvPr>
          <p:cNvSpPr txBox="1"/>
          <p:nvPr/>
        </p:nvSpPr>
        <p:spPr>
          <a:xfrm>
            <a:off x="7370880" y="1444454"/>
            <a:ext cx="1625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Prisoner’s Dilemma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DA5EF0-D371-4DB4-8721-E7C95DEED41F}"/>
              </a:ext>
            </a:extLst>
          </p:cNvPr>
          <p:cNvSpPr txBox="1"/>
          <p:nvPr/>
        </p:nvSpPr>
        <p:spPr>
          <a:xfrm>
            <a:off x="4461926" y="3007851"/>
            <a:ext cx="1643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Garbage Can Model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2164550" y="656299"/>
            <a:ext cx="5904300" cy="1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400">
                <a:solidFill>
                  <a:schemeClr val="accent2"/>
                </a:solidFill>
              </a:rPr>
              <a:t>QUESTIONS?</a:t>
            </a:r>
            <a:endParaRPr sz="5400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EE7A16-7B8E-4C47-83A9-B893A4C38E0A}"/>
              </a:ext>
            </a:extLst>
          </p:cNvPr>
          <p:cNvSpPr txBox="1"/>
          <p:nvPr/>
        </p:nvSpPr>
        <p:spPr>
          <a:xfrm>
            <a:off x="194875" y="3033132"/>
            <a:ext cx="597705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4343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b="0" i="0" u="sng" strike="noStrike" dirty="0">
                <a:solidFill>
                  <a:srgbClr val="F0629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https://www.mckinsey.com/business-functions/strategy-and-corporate-finance/our-insights/making-game-theory-work-for-managers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4343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b="0" i="0" u="sng" strike="noStrike" dirty="0">
                <a:solidFill>
                  <a:srgbClr val="F0629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https://www.britannica.com/science/game-theory/The-prisoners-dilemma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4343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b="0" i="0" u="sng" strike="noStrike" dirty="0">
                <a:solidFill>
                  <a:srgbClr val="F0629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https://thinkingbat.substack.com/p/</a:t>
            </a:r>
            <a:r>
              <a:rPr lang="en-US" b="0" i="0" u="sng" strike="noStrike" dirty="0" err="1">
                <a:solidFill>
                  <a:srgbClr val="F0629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game-theory?s</a:t>
            </a:r>
            <a:r>
              <a:rPr lang="en-US" b="0" i="0" u="sng" strike="noStrike" dirty="0">
                <a:solidFill>
                  <a:srgbClr val="F0629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=r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4343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b="0" i="0" u="sng" strike="noStrike" dirty="0">
                <a:solidFill>
                  <a:srgbClr val="F0629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https://bizfluent.com/list-7428304-disadvantages-participative-leadership-theories.html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u="none" strike="noStrike" dirty="0">
                <a:solidFill>
                  <a:srgbClr val="4343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b="0" i="0" u="sng" strike="noStrike" dirty="0">
                <a:solidFill>
                  <a:srgbClr val="F0629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http://rpmconsultancy.com/ibr-conflict-management-strategy/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346</Words>
  <Application>Microsoft Office PowerPoint</Application>
  <PresentationFormat>On-screen Show (16:9)</PresentationFormat>
  <Paragraphs>59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Times New Roman</vt:lpstr>
      <vt:lpstr>Arial</vt:lpstr>
      <vt:lpstr>Roboto</vt:lpstr>
      <vt:lpstr>Geometric</vt:lpstr>
      <vt:lpstr>PowerPoint Presentation</vt:lpstr>
      <vt:lpstr>Story so far:</vt:lpstr>
      <vt:lpstr>Lessons:</vt:lpstr>
      <vt:lpstr>Research: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Hinal Desai</dc:creator>
  <cp:lastModifiedBy>Hinal Desai</cp:lastModifiedBy>
  <cp:revision>14</cp:revision>
  <dcterms:modified xsi:type="dcterms:W3CDTF">2022-04-28T22:44:29Z</dcterms:modified>
</cp:coreProperties>
</file>