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64"/>
  </p:notesMasterIdLst>
  <p:sldIdLst>
    <p:sldId id="256" r:id="rId2"/>
    <p:sldId id="295" r:id="rId3"/>
    <p:sldId id="371" r:id="rId4"/>
    <p:sldId id="258" r:id="rId5"/>
    <p:sldId id="350" r:id="rId6"/>
    <p:sldId id="259" r:id="rId7"/>
    <p:sldId id="383" r:id="rId8"/>
    <p:sldId id="384" r:id="rId9"/>
    <p:sldId id="381" r:id="rId10"/>
    <p:sldId id="382" r:id="rId11"/>
    <p:sldId id="330" r:id="rId12"/>
    <p:sldId id="334" r:id="rId13"/>
    <p:sldId id="335" r:id="rId14"/>
    <p:sldId id="368" r:id="rId15"/>
    <p:sldId id="336" r:id="rId16"/>
    <p:sldId id="351" r:id="rId17"/>
    <p:sldId id="373" r:id="rId18"/>
    <p:sldId id="372" r:id="rId19"/>
    <p:sldId id="339" r:id="rId20"/>
    <p:sldId id="332" r:id="rId21"/>
    <p:sldId id="365" r:id="rId22"/>
    <p:sldId id="366" r:id="rId23"/>
    <p:sldId id="389" r:id="rId24"/>
    <p:sldId id="342" r:id="rId25"/>
    <p:sldId id="367" r:id="rId26"/>
    <p:sldId id="267" r:id="rId27"/>
    <p:sldId id="265" r:id="rId28"/>
    <p:sldId id="266" r:id="rId29"/>
    <p:sldId id="394" r:id="rId30"/>
    <p:sldId id="361" r:id="rId31"/>
    <p:sldId id="402" r:id="rId32"/>
    <p:sldId id="414" r:id="rId33"/>
    <p:sldId id="400" r:id="rId34"/>
    <p:sldId id="401" r:id="rId35"/>
    <p:sldId id="358" r:id="rId36"/>
    <p:sldId id="375" r:id="rId37"/>
    <p:sldId id="380" r:id="rId38"/>
    <p:sldId id="356" r:id="rId39"/>
    <p:sldId id="395" r:id="rId40"/>
    <p:sldId id="357" r:id="rId41"/>
    <p:sldId id="397" r:id="rId42"/>
    <p:sldId id="413" r:id="rId43"/>
    <p:sldId id="390" r:id="rId44"/>
    <p:sldId id="391" r:id="rId45"/>
    <p:sldId id="403" r:id="rId46"/>
    <p:sldId id="404" r:id="rId47"/>
    <p:sldId id="405" r:id="rId48"/>
    <p:sldId id="406" r:id="rId49"/>
    <p:sldId id="353" r:id="rId50"/>
    <p:sldId id="328" r:id="rId51"/>
    <p:sldId id="407" r:id="rId52"/>
    <p:sldId id="393" r:id="rId53"/>
    <p:sldId id="408" r:id="rId54"/>
    <p:sldId id="355" r:id="rId55"/>
    <p:sldId id="317" r:id="rId56"/>
    <p:sldId id="369" r:id="rId57"/>
    <p:sldId id="370" r:id="rId58"/>
    <p:sldId id="415" r:id="rId59"/>
    <p:sldId id="354" r:id="rId60"/>
    <p:sldId id="290" r:id="rId61"/>
    <p:sldId id="348" r:id="rId62"/>
    <p:sldId id="32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876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493" autoAdjust="0"/>
    <p:restoredTop sz="91758" autoAdjust="0"/>
  </p:normalViewPr>
  <p:slideViewPr>
    <p:cSldViewPr>
      <p:cViewPr>
        <p:scale>
          <a:sx n="68" d="100"/>
          <a:sy n="68" d="100"/>
        </p:scale>
        <p:origin x="-50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cuments\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a:pPr>
            <a:r>
              <a:rPr lang="en-US" sz="2000" dirty="0">
                <a:latin typeface="Times New Roman" pitchFamily="18" charset="0"/>
                <a:cs typeface="Times New Roman" pitchFamily="18" charset="0"/>
              </a:rPr>
              <a:t>Accuracy (%)</a:t>
            </a:r>
          </a:p>
        </c:rich>
      </c:tx>
    </c:title>
    <c:view3D>
      <c:rAngAx val="1"/>
    </c:view3D>
    <c:plotArea>
      <c:layout>
        <c:manualLayout>
          <c:layoutTarget val="inner"/>
          <c:xMode val="edge"/>
          <c:yMode val="edge"/>
          <c:x val="0.12738456473428617"/>
          <c:y val="0.14919469241366295"/>
          <c:w val="0.81658353681399576"/>
          <c:h val="0.58267704973070988"/>
        </c:manualLayout>
      </c:layout>
      <c:bar3DChart>
        <c:barDir val="col"/>
        <c:grouping val="stacked"/>
        <c:ser>
          <c:idx val="0"/>
          <c:order val="0"/>
          <c:tx>
            <c:strRef>
              <c:f>Sheet1!$B$1:$B$2</c:f>
              <c:strCache>
                <c:ptCount val="1"/>
                <c:pt idx="0">
                  <c:v>Accuracy (%)</c:v>
                </c:pt>
              </c:strCache>
            </c:strRef>
          </c:tx>
          <c:cat>
            <c:strRef>
              <c:f>Sheet1!$A$3:$A$5</c:f>
              <c:strCache>
                <c:ptCount val="3"/>
                <c:pt idx="0">
                  <c:v>ANN</c:v>
                </c:pt>
                <c:pt idx="1">
                  <c:v>SVM</c:v>
                </c:pt>
                <c:pt idx="2">
                  <c:v>RF</c:v>
                </c:pt>
              </c:strCache>
            </c:strRef>
          </c:cat>
          <c:val>
            <c:numRef>
              <c:f>Sheet1!$B$3:$B$5</c:f>
              <c:numCache>
                <c:formatCode>General</c:formatCode>
                <c:ptCount val="3"/>
                <c:pt idx="0">
                  <c:v>91.666699999999992</c:v>
                </c:pt>
                <c:pt idx="1">
                  <c:v>97.222200000000001</c:v>
                </c:pt>
                <c:pt idx="2">
                  <c:v>99.999899999999997</c:v>
                </c:pt>
              </c:numCache>
            </c:numRef>
          </c:val>
        </c:ser>
        <c:shape val="box"/>
        <c:axId val="72237056"/>
        <c:axId val="72238592"/>
        <c:axId val="0"/>
      </c:bar3DChart>
      <c:catAx>
        <c:axId val="72237056"/>
        <c:scaling>
          <c:orientation val="minMax"/>
        </c:scaling>
        <c:axPos val="b"/>
        <c:tickLblPos val="nextTo"/>
        <c:crossAx val="72238592"/>
        <c:crosses val="autoZero"/>
        <c:auto val="1"/>
        <c:lblAlgn val="ctr"/>
        <c:lblOffset val="100"/>
      </c:catAx>
      <c:valAx>
        <c:axId val="72238592"/>
        <c:scaling>
          <c:orientation val="minMax"/>
        </c:scaling>
        <c:axPos val="l"/>
        <c:majorGridlines/>
        <c:numFmt formatCode="General" sourceLinked="1"/>
        <c:tickLblPos val="nextTo"/>
        <c:crossAx val="72237056"/>
        <c:crosses val="autoZero"/>
        <c:crossBetween val="between"/>
      </c:valAx>
    </c:plotArea>
    <c:legend>
      <c:legendPos val="r"/>
      <c:layout>
        <c:manualLayout>
          <c:xMode val="edge"/>
          <c:yMode val="edge"/>
          <c:x val="0.23376334320415981"/>
          <c:y val="0.81533486810510269"/>
          <c:w val="0.56162292102760147"/>
          <c:h val="0.1534651887489315"/>
        </c:manualLayout>
      </c:layout>
      <c:txPr>
        <a:bodyPr/>
        <a:lstStyle/>
        <a:p>
          <a:pPr>
            <a:defRPr sz="1600">
              <a:latin typeface="Times New Roman" pitchFamily="18" charset="0"/>
              <a:cs typeface="Times New Roman" pitchFamily="18" charset="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style val="5"/>
  <c:chart>
    <c:view3D>
      <c:rAngAx val="1"/>
    </c:view3D>
    <c:plotArea>
      <c:layout>
        <c:manualLayout>
          <c:layoutTarget val="inner"/>
          <c:xMode val="edge"/>
          <c:yMode val="edge"/>
          <c:x val="0.15080002018978397"/>
          <c:y val="3.2917040687435319E-2"/>
          <c:w val="0.60161518271754488"/>
          <c:h val="0.70741040252851706"/>
        </c:manualLayout>
      </c:layout>
      <c:bar3DChart>
        <c:barDir val="col"/>
        <c:grouping val="clustered"/>
        <c:ser>
          <c:idx val="0"/>
          <c:order val="0"/>
          <c:tx>
            <c:strRef>
              <c:f>Sheet1!$B$15:$B$16</c:f>
              <c:strCache>
                <c:ptCount val="1"/>
                <c:pt idx="0">
                  <c:v>Canny edge detector</c:v>
                </c:pt>
              </c:strCache>
            </c:strRef>
          </c:tx>
          <c:cat>
            <c:strRef>
              <c:f>Sheet1!$A$17:$A$19</c:f>
              <c:strCache>
                <c:ptCount val="3"/>
                <c:pt idx="0">
                  <c:v>ANN</c:v>
                </c:pt>
                <c:pt idx="1">
                  <c:v>SVM</c:v>
                </c:pt>
                <c:pt idx="2">
                  <c:v>RF</c:v>
                </c:pt>
              </c:strCache>
            </c:strRef>
          </c:cat>
          <c:val>
            <c:numRef>
              <c:f>Sheet1!$B$17:$B$19</c:f>
              <c:numCache>
                <c:formatCode>General</c:formatCode>
                <c:ptCount val="3"/>
                <c:pt idx="0">
                  <c:v>1.046</c:v>
                </c:pt>
                <c:pt idx="1">
                  <c:v>0.27541000000000032</c:v>
                </c:pt>
                <c:pt idx="2">
                  <c:v>2.8235999999999999</c:v>
                </c:pt>
              </c:numCache>
            </c:numRef>
          </c:val>
        </c:ser>
        <c:ser>
          <c:idx val="1"/>
          <c:order val="1"/>
          <c:tx>
            <c:strRef>
              <c:f>Sheet1!$C$15:$C$16</c:f>
              <c:strCache>
                <c:ptCount val="1"/>
                <c:pt idx="0">
                  <c:v>contourlet transform</c:v>
                </c:pt>
              </c:strCache>
            </c:strRef>
          </c:tx>
          <c:cat>
            <c:strRef>
              <c:f>Sheet1!$A$17:$A$19</c:f>
              <c:strCache>
                <c:ptCount val="3"/>
                <c:pt idx="0">
                  <c:v>ANN</c:v>
                </c:pt>
                <c:pt idx="1">
                  <c:v>SVM</c:v>
                </c:pt>
                <c:pt idx="2">
                  <c:v>RF</c:v>
                </c:pt>
              </c:strCache>
            </c:strRef>
          </c:cat>
          <c:val>
            <c:numRef>
              <c:f>Sheet1!$C$17:$C$19</c:f>
              <c:numCache>
                <c:formatCode>General</c:formatCode>
                <c:ptCount val="3"/>
                <c:pt idx="0">
                  <c:v>0.66545000000000065</c:v>
                </c:pt>
                <c:pt idx="1">
                  <c:v>0.57242000000000004</c:v>
                </c:pt>
                <c:pt idx="2">
                  <c:v>0.26656000000000002</c:v>
                </c:pt>
              </c:numCache>
            </c:numRef>
          </c:val>
        </c:ser>
        <c:shape val="box"/>
        <c:axId val="72259840"/>
        <c:axId val="72270208"/>
        <c:axId val="0"/>
      </c:bar3DChart>
      <c:catAx>
        <c:axId val="72259840"/>
        <c:scaling>
          <c:orientation val="minMax"/>
        </c:scaling>
        <c:axPos val="b"/>
        <c:title>
          <c:tx>
            <c:rich>
              <a:bodyPr/>
              <a:lstStyle/>
              <a:p>
                <a:pPr>
                  <a:defRPr sz="1600" b="0">
                    <a:latin typeface="Times New Roman" pitchFamily="18" charset="0"/>
                    <a:cs typeface="Times New Roman" pitchFamily="18" charset="0"/>
                  </a:defRPr>
                </a:pPr>
                <a:r>
                  <a:rPr lang="en-IN" sz="1600" b="0" dirty="0">
                    <a:latin typeface="Times New Roman" pitchFamily="18" charset="0"/>
                    <a:cs typeface="Times New Roman" pitchFamily="18" charset="0"/>
                  </a:rPr>
                  <a:t>Classification Techniques</a:t>
                </a:r>
              </a:p>
              <a:p>
                <a:pPr>
                  <a:defRPr sz="1600" b="0">
                    <a:latin typeface="Times New Roman" pitchFamily="18" charset="0"/>
                    <a:cs typeface="Times New Roman" pitchFamily="18" charset="0"/>
                  </a:defRPr>
                </a:pPr>
                <a:endParaRPr lang="en-IN" sz="1600" b="0" dirty="0">
                  <a:latin typeface="Times New Roman" pitchFamily="18" charset="0"/>
                  <a:cs typeface="Times New Roman" pitchFamily="18" charset="0"/>
                </a:endParaRPr>
              </a:p>
            </c:rich>
          </c:tx>
          <c:layout>
            <c:manualLayout>
              <c:xMode val="edge"/>
              <c:yMode val="edge"/>
              <c:x val="0.24730500319070309"/>
              <c:y val="0.82632600189082739"/>
            </c:manualLayout>
          </c:layout>
        </c:title>
        <c:tickLblPos val="nextTo"/>
        <c:crossAx val="72270208"/>
        <c:crosses val="autoZero"/>
        <c:auto val="1"/>
        <c:lblAlgn val="ctr"/>
        <c:lblOffset val="100"/>
      </c:catAx>
      <c:valAx>
        <c:axId val="72270208"/>
        <c:scaling>
          <c:orientation val="minMax"/>
        </c:scaling>
        <c:axPos val="l"/>
        <c:majorGridlines/>
        <c:title>
          <c:tx>
            <c:rich>
              <a:bodyPr rot="-5400000" vert="horz"/>
              <a:lstStyle/>
              <a:p>
                <a:pPr>
                  <a:defRPr sz="1600" b="0">
                    <a:latin typeface="Times New Roman" pitchFamily="18" charset="0"/>
                    <a:cs typeface="Times New Roman" pitchFamily="18" charset="0"/>
                  </a:defRPr>
                </a:pPr>
                <a:r>
                  <a:rPr lang="en-IN" sz="1600" b="0" dirty="0">
                    <a:latin typeface="Times New Roman" pitchFamily="18" charset="0"/>
                    <a:cs typeface="Times New Roman" pitchFamily="18" charset="0"/>
                  </a:rPr>
                  <a:t>Time(second)</a:t>
                </a:r>
              </a:p>
              <a:p>
                <a:pPr>
                  <a:defRPr sz="1600" b="0">
                    <a:latin typeface="Times New Roman" pitchFamily="18" charset="0"/>
                    <a:cs typeface="Times New Roman" pitchFamily="18" charset="0"/>
                  </a:defRPr>
                </a:pPr>
                <a:endParaRPr lang="en-IN" sz="1600" b="0" dirty="0">
                  <a:latin typeface="Times New Roman" pitchFamily="18" charset="0"/>
                  <a:cs typeface="Times New Roman" pitchFamily="18" charset="0"/>
                </a:endParaRPr>
              </a:p>
            </c:rich>
          </c:tx>
          <c:layout>
            <c:manualLayout>
              <c:xMode val="edge"/>
              <c:yMode val="edge"/>
              <c:x val="4.9135622836736975E-2"/>
              <c:y val="0.26668498988902739"/>
            </c:manualLayout>
          </c:layout>
        </c:title>
        <c:numFmt formatCode="General" sourceLinked="1"/>
        <c:tickLblPos val="nextTo"/>
        <c:crossAx val="72259840"/>
        <c:crosses val="autoZero"/>
        <c:crossBetween val="between"/>
      </c:valAx>
    </c:plotArea>
    <c:legend>
      <c:legendPos val="r"/>
      <c:layout>
        <c:manualLayout>
          <c:xMode val="edge"/>
          <c:yMode val="edge"/>
          <c:x val="0.73449827935777634"/>
          <c:y val="0.21191886209327224"/>
          <c:w val="0.22809650720713892"/>
          <c:h val="0.38410149091089241"/>
        </c:manualLayout>
      </c:layout>
      <c:txPr>
        <a:bodyPr/>
        <a:lstStyle/>
        <a:p>
          <a:pPr>
            <a:defRPr sz="1600">
              <a:latin typeface="Times New Roman" pitchFamily="18" charset="0"/>
              <a:cs typeface="Times New Roman" pitchFamily="18" charset="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25ADB-5382-4520-B7C1-AE255E6B61B8}" type="datetimeFigureOut">
              <a:rPr lang="en-US" smtClean="0"/>
              <a:pPr/>
              <a:t>6/10/2019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092EA-14ED-4BAD-86BA-8C76E3374627}" type="slidenum">
              <a:rPr lang="en-US" smtClean="0"/>
              <a:pPr/>
              <a:t>‹#›</a:t>
            </a:fld>
            <a:endParaRPr lang="en-US" dirty="0"/>
          </a:p>
        </p:txBody>
      </p:sp>
    </p:spTree>
    <p:extLst>
      <p:ext uri="{BB962C8B-B14F-4D97-AF65-F5344CB8AC3E}">
        <p14:creationId xmlns="" xmlns:p14="http://schemas.microsoft.com/office/powerpoint/2010/main" val="92266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D092EA-14ED-4BAD-86BA-8C76E3374627}" type="slidenum">
              <a:rPr lang="en-US" smtClean="0"/>
              <a:pPr/>
              <a:t>1</a:t>
            </a:fld>
            <a:endParaRPr lang="en-US" dirty="0"/>
          </a:p>
        </p:txBody>
      </p:sp>
    </p:spTree>
    <p:extLst>
      <p:ext uri="{BB962C8B-B14F-4D97-AF65-F5344CB8AC3E}">
        <p14:creationId xmlns="" xmlns:p14="http://schemas.microsoft.com/office/powerpoint/2010/main" val="47488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C8CF9F-F86C-4A91-886A-ABFF3A7D739E}" type="slidenum">
              <a:rPr lang="en-IN" smtClean="0"/>
              <a:pPr/>
              <a:t>2</a:t>
            </a:fld>
            <a:endParaRPr lang="en-IN" dirty="0"/>
          </a:p>
        </p:txBody>
      </p:sp>
    </p:spTree>
    <p:extLst>
      <p:ext uri="{BB962C8B-B14F-4D97-AF65-F5344CB8AC3E}">
        <p14:creationId xmlns="" xmlns:p14="http://schemas.microsoft.com/office/powerpoint/2010/main" val="268235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D092EA-14ED-4BAD-86BA-8C76E3374627}" type="slidenum">
              <a:rPr lang="en-US" smtClean="0"/>
              <a:pPr/>
              <a:t>4</a:t>
            </a:fld>
            <a:endParaRPr lang="en-US" dirty="0"/>
          </a:p>
        </p:txBody>
      </p:sp>
    </p:spTree>
    <p:extLst>
      <p:ext uri="{BB962C8B-B14F-4D97-AF65-F5344CB8AC3E}">
        <p14:creationId xmlns="" xmlns:p14="http://schemas.microsoft.com/office/powerpoint/2010/main" val="187483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D092EA-14ED-4BAD-86BA-8C76E3374627}"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IN" dirty="0" smtClean="0"/>
              <a:t>170410702008                                                                                SVIT,VASAD</a:t>
            </a:r>
            <a:endParaRPr lang="en-IN" dirty="0"/>
          </a:p>
        </p:txBody>
      </p:sp>
      <p:sp>
        <p:nvSpPr>
          <p:cNvPr id="5" name="Slide Number Placeholder 4"/>
          <p:cNvSpPr>
            <a:spLocks noGrp="1"/>
          </p:cNvSpPr>
          <p:nvPr>
            <p:ph type="sldNum" sz="quarter" idx="11"/>
          </p:nvPr>
        </p:nvSpPr>
        <p:spPr/>
        <p:txBody>
          <a:bodyPr/>
          <a:lstStyle/>
          <a:p>
            <a:fld id="{023418F8-A499-4AE0-A47D-208D5837EF19}" type="slidenum">
              <a:rPr lang="en-IN" smtClean="0"/>
              <a:pPr/>
              <a:t>18</a:t>
            </a:fld>
            <a:endParaRPr lang="en-IN" dirty="0"/>
          </a:p>
        </p:txBody>
      </p:sp>
    </p:spTree>
    <p:extLst>
      <p:ext uri="{BB962C8B-B14F-4D97-AF65-F5344CB8AC3E}">
        <p14:creationId xmlns="" xmlns:p14="http://schemas.microsoft.com/office/powerpoint/2010/main" val="218000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D092EA-14ED-4BAD-86BA-8C76E3374627}" type="slidenum">
              <a:rPr lang="en-US" smtClean="0"/>
              <a:pPr/>
              <a:t>37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D092EA-14ED-4BAD-86BA-8C76E3374627}" type="slidenum">
              <a:rPr lang="en-US" smtClean="0"/>
              <a:pPr/>
              <a:t>44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D092EA-14ED-4BAD-86BA-8C76E3374627}" type="slidenum">
              <a:rPr lang="en-US" smtClean="0"/>
              <a:pPr/>
              <a:t>50</a:t>
            </a:fld>
            <a:endParaRPr lang="en-US" dirty="0"/>
          </a:p>
        </p:txBody>
      </p:sp>
    </p:spTree>
    <p:extLst>
      <p:ext uri="{BB962C8B-B14F-4D97-AF65-F5344CB8AC3E}">
        <p14:creationId xmlns="" xmlns:p14="http://schemas.microsoft.com/office/powerpoint/2010/main" val="207048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0A0DD1-ACFD-4DD9-84ED-7D1AA94AE5B5}" type="datetime1">
              <a:rPr lang="en-IN" smtClean="0"/>
              <a:pPr/>
              <a:t>10-06-2019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2053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1C38E2-B3A3-4684-B6E7-E54D29EF5BD5}" type="datetime1">
              <a:rPr lang="en-IN" smtClean="0"/>
              <a:pPr/>
              <a:t>10-06-2019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186340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BBDC08-6C34-495B-937C-EBC5779C5CDA}" type="datetime1">
              <a:rPr lang="en-IN" smtClean="0"/>
              <a:pPr/>
              <a:t>10-06-2019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25060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DE134-8E52-450A-8E2B-2A4EA59A0720}" type="datetime1">
              <a:rPr lang="en-IN" smtClean="0"/>
              <a:pPr/>
              <a:t>10-06-2019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181066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CDFAE-A4DA-4600-8683-1CB8D0E16634}" type="datetime1">
              <a:rPr lang="en-IN" smtClean="0"/>
              <a:pPr/>
              <a:t>10-06-2019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2546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1DFEFE-07B6-4137-B80E-BCD4AFF688ED}" type="datetime1">
              <a:rPr lang="en-IN" smtClean="0"/>
              <a:pPr/>
              <a:t>10-06-2019</a:t>
            </a:fld>
            <a:endParaRPr lang="en-IN" dirty="0"/>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7" name="Slide Number Placeholder 6"/>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22804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A493A-D907-4169-A642-BE72A4CE8AA0}" type="datetime1">
              <a:rPr lang="en-IN" smtClean="0"/>
              <a:pPr/>
              <a:t>10-06-2019</a:t>
            </a:fld>
            <a:endParaRPr lang="en-IN" dirty="0"/>
          </a:p>
        </p:txBody>
      </p:sp>
      <p:sp>
        <p:nvSpPr>
          <p:cNvPr id="8" name="Footer Placeholder 7"/>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9" name="Slide Number Placeholder 8"/>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35753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646EBA-49E2-42FE-9F2A-E0F589458237}" type="datetime1">
              <a:rPr lang="en-IN" smtClean="0"/>
              <a:pPr/>
              <a:t>10-06-2019</a:t>
            </a:fld>
            <a:endParaRPr lang="en-IN" dirty="0"/>
          </a:p>
        </p:txBody>
      </p:sp>
      <p:sp>
        <p:nvSpPr>
          <p:cNvPr id="4" name="Footer Placeholder 3"/>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414366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BAC725-026E-4134-9AA1-9BDACAEB3435}" type="datetime1">
              <a:rPr lang="en-IN" smtClean="0"/>
              <a:pPr/>
              <a:t>10-06-2019</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smtClean="0"/>
              <a:t>DESIGNING OF LEAVES CLASSIFIER FOR AYURVEDIC PLANTS USING HYBRID FEATURE EXTRACTION</a:t>
            </a:r>
            <a:endParaRPr lang="en-IN" dirty="0"/>
          </a:p>
        </p:txBody>
      </p:sp>
      <p:sp>
        <p:nvSpPr>
          <p:cNvPr id="9" name="Slide Number Placeholder 8"/>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242757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8E960E-B50A-4095-A81D-0471FD9E4918}" type="datetime1">
              <a:rPr lang="en-IN" smtClean="0"/>
              <a:pPr/>
              <a:t>10-06-2019</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dirty="0" smtClean="0"/>
              <a:t>DESIGNING OF LEAVES CLASSIFIER FOR AYURVEDIC PLANTS USING HYBRID FEATURE EXTRACTION</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35760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65C00-7A24-4902-8152-0561B1768F7B}" type="datetime1">
              <a:rPr lang="en-IN" smtClean="0"/>
              <a:pPr/>
              <a:t>10-06-2019</a:t>
            </a:fld>
            <a:endParaRPr lang="en-IN" dirty="0"/>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7" name="Slide Number Placeholder 6"/>
          <p:cNvSpPr>
            <a:spLocks noGrp="1"/>
          </p:cNvSpPr>
          <p:nvPr>
            <p:ph type="sldNum" sz="quarter" idx="12"/>
          </p:nvPr>
        </p:nvSpPr>
        <p:spPr/>
        <p:txBody>
          <a:bodyPr/>
          <a:lstStyle/>
          <a:p>
            <a:fld id="{75951E62-E68F-41F6-A6FC-70069F5687F5}" type="slidenum">
              <a:rPr lang="en-IN" smtClean="0"/>
              <a:pPr/>
              <a:t>‹#›</a:t>
            </a:fld>
            <a:endParaRPr lang="en-IN" dirty="0"/>
          </a:p>
        </p:txBody>
      </p:sp>
    </p:spTree>
    <p:extLst>
      <p:ext uri="{BB962C8B-B14F-4D97-AF65-F5344CB8AC3E}">
        <p14:creationId xmlns="" xmlns:p14="http://schemas.microsoft.com/office/powerpoint/2010/main" val="132942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849C731-74B2-4969-A348-1D4EC8D76450}" type="datetime1">
              <a:rPr lang="en-IN" smtClean="0"/>
              <a:pPr/>
              <a:t>10-06-2019</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smtClean="0"/>
              <a:t>DESIGNING OF LEAVES CLASSIFIER FOR AYURVEDIC PLANTS USING HYBRID FEATURE EXTRACTION</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951E62-E68F-41F6-A6FC-70069F5687F5}"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05780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xpl/mostRecentIssue.jsp?punumber=8384070" TargetMode="External"/><Relationship Id="rId2" Type="http://schemas.openxmlformats.org/officeDocument/2006/relationships/hyperlink" Target="https://ieeexplore.ieee.org/xpl/mostRecentIssue.jsp?punumber=821544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xpl/mostRecentIssue.jsp?punumber=7974917" TargetMode="External"/><Relationship Id="rId2" Type="http://schemas.openxmlformats.org/officeDocument/2006/relationships/hyperlink" Target="https://ieeexplore.ieee.org/xpl/mostRecentIssue.jsp?punumber=829407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image" Target="../media/image10.jpe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 Id="rId14"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ieeexplore.ieee.org/xpl/mostRecentIssue.jsp?punumber=8119306"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s://ieeexplore.ieee.org/xpl/mostRecentIssue.jsp?punumber=8119306"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3901" y="1857364"/>
            <a:ext cx="9566293" cy="138499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rPr>
              <a:t>“</a:t>
            </a:r>
            <a:r>
              <a:rPr lang="en-US" sz="2800" b="1" dirty="0" smtClean="0">
                <a:solidFill>
                  <a:srgbClr val="C00000"/>
                </a:solidFill>
                <a:latin typeface="Times New Roman" pitchFamily="18" charset="0"/>
                <a:cs typeface="Times New Roman" pitchFamily="18" charset="0"/>
              </a:rPr>
              <a:t>DESIGNING OF LEAVES CLASSIFIER FOR AYURVEDIC PLANTS USING HYBRID FEATURE EXTRACTION</a:t>
            </a:r>
            <a:r>
              <a:rPr lang="en-US" sz="2800" b="1" dirty="0" smtClean="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rPr>
              <a:t>”</a:t>
            </a:r>
            <a:endParaRPr lang="en-US" sz="4000" b="1" dirty="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7" name="TextBox 6"/>
          <p:cNvSpPr txBox="1"/>
          <p:nvPr/>
        </p:nvSpPr>
        <p:spPr>
          <a:xfrm>
            <a:off x="1143000" y="4572008"/>
            <a:ext cx="4788024" cy="1015663"/>
          </a:xfrm>
          <a:prstGeom prst="rect">
            <a:avLst/>
          </a:prstGeom>
          <a:noFill/>
        </p:spPr>
        <p:txBody>
          <a:bodyPr wrap="square" rtlCol="0">
            <a:spAutoFit/>
          </a:bodyPr>
          <a:lstStyle/>
          <a:p>
            <a:r>
              <a:rPr lang="en-IN" sz="2000" b="1" i="1" dirty="0">
                <a:solidFill>
                  <a:srgbClr val="C00000"/>
                </a:solidFill>
                <a:latin typeface="Times New Roman" pitchFamily="18" charset="0"/>
                <a:cs typeface="Times New Roman" pitchFamily="18" charset="0"/>
              </a:rPr>
              <a:t>Presented By</a:t>
            </a:r>
            <a:r>
              <a:rPr lang="en-IN" sz="2000" b="1" i="1" dirty="0" smtClean="0">
                <a:solidFill>
                  <a:srgbClr val="C00000"/>
                </a:solidFill>
                <a:latin typeface="Times New Roman" pitchFamily="18" charset="0"/>
                <a:cs typeface="Times New Roman" pitchFamily="18" charset="0"/>
              </a:rPr>
              <a:t>:</a:t>
            </a:r>
          </a:p>
          <a:p>
            <a:r>
              <a:rPr lang="en-IN" sz="2000" b="1" i="1" dirty="0" smtClean="0">
                <a:solidFill>
                  <a:srgbClr val="C00000"/>
                </a:solidFill>
                <a:latin typeface="Times New Roman" pitchFamily="18" charset="0"/>
                <a:cs typeface="Times New Roman" pitchFamily="18" charset="0"/>
              </a:rPr>
              <a:t>HINAL PATEL(170410754002)</a:t>
            </a:r>
          </a:p>
          <a:p>
            <a:r>
              <a:rPr lang="en-IN" sz="2000" b="1" i="1" dirty="0" smtClean="0">
                <a:solidFill>
                  <a:srgbClr val="C00000"/>
                </a:solidFill>
                <a:latin typeface="Times New Roman" pitchFamily="18" charset="0"/>
                <a:cs typeface="Times New Roman" pitchFamily="18" charset="0"/>
              </a:rPr>
              <a:t>ME-EMBEDDED SYSTEM(4</a:t>
            </a:r>
            <a:r>
              <a:rPr lang="en-IN" sz="2000" b="1" i="1" baseline="30000" dirty="0" smtClean="0">
                <a:solidFill>
                  <a:srgbClr val="C00000"/>
                </a:solidFill>
                <a:latin typeface="Times New Roman" pitchFamily="18" charset="0"/>
                <a:cs typeface="Times New Roman" pitchFamily="18" charset="0"/>
              </a:rPr>
              <a:t>TH</a:t>
            </a:r>
            <a:r>
              <a:rPr lang="en-IN" sz="2000" b="1" i="1" dirty="0" smtClean="0">
                <a:solidFill>
                  <a:srgbClr val="C00000"/>
                </a:solidFill>
                <a:latin typeface="Times New Roman" pitchFamily="18" charset="0"/>
                <a:cs typeface="Times New Roman" pitchFamily="18" charset="0"/>
              </a:rPr>
              <a:t> SEM.)</a:t>
            </a:r>
            <a:endParaRPr lang="en-IN" sz="2000" b="1" i="1" dirty="0">
              <a:solidFill>
                <a:srgbClr val="C00000"/>
              </a:solidFill>
              <a:latin typeface="Times New Roman" pitchFamily="18" charset="0"/>
              <a:cs typeface="Times New Roman" pitchFamily="18" charset="0"/>
            </a:endParaRPr>
          </a:p>
        </p:txBody>
      </p:sp>
      <p:sp>
        <p:nvSpPr>
          <p:cNvPr id="8" name="TextBox 7"/>
          <p:cNvSpPr txBox="1"/>
          <p:nvPr/>
        </p:nvSpPr>
        <p:spPr>
          <a:xfrm>
            <a:off x="8024826" y="4572008"/>
            <a:ext cx="3143272" cy="1631216"/>
          </a:xfrm>
          <a:prstGeom prst="rect">
            <a:avLst/>
          </a:prstGeom>
          <a:noFill/>
        </p:spPr>
        <p:txBody>
          <a:bodyPr wrap="square" rtlCol="0">
            <a:spAutoFit/>
          </a:bodyPr>
          <a:lstStyle/>
          <a:p>
            <a:pPr algn="r"/>
            <a:r>
              <a:rPr lang="en-IN" sz="2000" b="1" i="1" dirty="0">
                <a:solidFill>
                  <a:srgbClr val="C00000"/>
                </a:solidFill>
                <a:latin typeface="Times New Roman" pitchFamily="18" charset="0"/>
                <a:cs typeface="Times New Roman" pitchFamily="18" charset="0"/>
              </a:rPr>
              <a:t>Guided By</a:t>
            </a:r>
            <a:r>
              <a:rPr lang="en-IN" sz="2000" b="1" i="1" dirty="0" smtClean="0">
                <a:solidFill>
                  <a:srgbClr val="C00000"/>
                </a:solidFill>
                <a:latin typeface="Times New Roman" pitchFamily="18" charset="0"/>
                <a:cs typeface="Times New Roman" pitchFamily="18" charset="0"/>
              </a:rPr>
              <a:t>:</a:t>
            </a:r>
          </a:p>
          <a:p>
            <a:pPr algn="r"/>
            <a:r>
              <a:rPr lang="en-IN" sz="2000" b="1" i="1" dirty="0" smtClean="0">
                <a:solidFill>
                  <a:srgbClr val="C00000"/>
                </a:solidFill>
                <a:latin typeface="Times New Roman" pitchFamily="18" charset="0"/>
                <a:cs typeface="Times New Roman" pitchFamily="18" charset="0"/>
              </a:rPr>
              <a:t>Dr.Nehal  G. Chitaliya</a:t>
            </a:r>
          </a:p>
          <a:p>
            <a:r>
              <a:rPr lang="en-IN" sz="2000" b="1" i="1" dirty="0" smtClean="0">
                <a:solidFill>
                  <a:srgbClr val="C00000"/>
                </a:solidFill>
                <a:latin typeface="Times New Roman" pitchFamily="18" charset="0"/>
                <a:cs typeface="Times New Roman" pitchFamily="18" charset="0"/>
              </a:rPr>
              <a:t>     Asso. Prof., E &amp; C Dept.,</a:t>
            </a:r>
          </a:p>
          <a:p>
            <a:r>
              <a:rPr lang="en-IN" sz="2000" b="1" i="1" dirty="0" smtClean="0">
                <a:solidFill>
                  <a:srgbClr val="C00000"/>
                </a:solidFill>
                <a:latin typeface="Times New Roman" pitchFamily="18" charset="0"/>
                <a:cs typeface="Times New Roman" pitchFamily="18" charset="0"/>
              </a:rPr>
              <a:t>                         SVIT, Vasad.</a:t>
            </a:r>
          </a:p>
          <a:p>
            <a:pPr algn="r"/>
            <a:endParaRPr lang="en-IN" sz="2000" b="1" i="1" dirty="0">
              <a:solidFill>
                <a:srgbClr val="C00000"/>
              </a:solidFill>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16200000">
            <a:off x="5139448" y="2313850"/>
            <a:ext cx="1127286" cy="2928958"/>
          </a:xfrm>
          <a:prstGeom prst="rect">
            <a:avLst/>
          </a:prstGeom>
          <a:ln>
            <a:noFill/>
          </a:ln>
          <a:effectLst>
            <a:outerShdw blurRad="292100" dist="139700" dir="2700000" algn="tl" rotWithShape="0">
              <a:srgbClr val="333333">
                <a:alpha val="65000"/>
              </a:srgbClr>
            </a:outerShdw>
          </a:effectLst>
        </p:spPr>
      </p:pic>
      <p:pic>
        <p:nvPicPr>
          <p:cNvPr id="9" name="Picture 8" descr="logo[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490" y="0"/>
            <a:ext cx="2045981" cy="1562704"/>
          </a:xfrm>
          <a:prstGeom prst="rect">
            <a:avLst/>
          </a:prstGeom>
          <a:noFill/>
          <a:ln>
            <a:noFill/>
          </a:ln>
        </p:spPr>
      </p:pic>
      <p:pic>
        <p:nvPicPr>
          <p:cNvPr id="11" name="Picture 6" descr="C:\Documents and Settings\Pinesh\My Documents\Downloads\gtu logo.gif"/>
          <p:cNvPicPr>
            <a:picLocks noChangeAspect="1" noChangeArrowheads="1"/>
          </p:cNvPicPr>
          <p:nvPr/>
        </p:nvPicPr>
        <p:blipFill>
          <a:blip r:embed="rId5"/>
          <a:srcRect/>
          <a:stretch>
            <a:fillRect/>
          </a:stretch>
        </p:blipFill>
        <p:spPr bwMode="auto">
          <a:xfrm>
            <a:off x="10388724" y="99830"/>
            <a:ext cx="1600200" cy="1614658"/>
          </a:xfrm>
          <a:prstGeom prst="rect">
            <a:avLst/>
          </a:prstGeom>
          <a:noFill/>
          <a:ln w="9525">
            <a:noFill/>
            <a:miter lim="800000"/>
            <a:headEnd/>
            <a:tailEnd/>
          </a:ln>
        </p:spPr>
      </p:pic>
      <p:sp>
        <p:nvSpPr>
          <p:cNvPr id="10" name="TextBox 9"/>
          <p:cNvSpPr txBox="1"/>
          <p:nvPr/>
        </p:nvSpPr>
        <p:spPr>
          <a:xfrm>
            <a:off x="2095472" y="214290"/>
            <a:ext cx="8215370" cy="954107"/>
          </a:xfrm>
          <a:prstGeom prst="rect">
            <a:avLst/>
          </a:prstGeom>
          <a:noFill/>
        </p:spPr>
        <p:txBody>
          <a:bodyPr wrap="square" rtlCol="0">
            <a:spAutoFit/>
          </a:bodyPr>
          <a:lstStyle/>
          <a:p>
            <a:r>
              <a:rPr lang="en-US" sz="2800" b="1" dirty="0" smtClean="0">
                <a:solidFill>
                  <a:schemeClr val="tx1">
                    <a:lumMod val="75000"/>
                    <a:lumOff val="25000"/>
                  </a:schemeClr>
                </a:solidFill>
                <a:latin typeface="Times New Roman" pitchFamily="18" charset="0"/>
                <a:ea typeface="Times New Roman" panose="02020603050405020304"/>
                <a:cs typeface="Times New Roman" pitchFamily="18" charset="0"/>
                <a:sym typeface="Times New Roman" panose="02020603050405020304"/>
              </a:rPr>
              <a:t>Sardar Vallabhbhai Patel Institute of Technology</a:t>
            </a:r>
            <a:endParaRPr lang="en-IN" sz="2800" b="1" dirty="0" smtClean="0">
              <a:solidFill>
                <a:schemeClr val="tx1">
                  <a:lumMod val="75000"/>
                  <a:lumOff val="25000"/>
                </a:schemeClr>
              </a:solidFill>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12" name="TextBox 11"/>
          <p:cNvSpPr txBox="1"/>
          <p:nvPr/>
        </p:nvSpPr>
        <p:spPr>
          <a:xfrm>
            <a:off x="2166910" y="714356"/>
            <a:ext cx="8001056" cy="1015663"/>
          </a:xfrm>
          <a:prstGeom prst="rect">
            <a:avLst/>
          </a:prstGeom>
          <a:noFill/>
        </p:spPr>
        <p:txBody>
          <a:bodyPr wrap="square" rtlCol="0">
            <a:spAutoFit/>
          </a:bodyPr>
          <a:lstStyle/>
          <a:p>
            <a:r>
              <a:rPr lang="en-US" sz="2000" b="1" dirty="0" smtClean="0">
                <a:solidFill>
                  <a:schemeClr val="tx1">
                    <a:lumMod val="95000"/>
                    <a:lumOff val="5000"/>
                  </a:schemeClr>
                </a:solidFill>
                <a:latin typeface="Times New Roman" pitchFamily="18" charset="0"/>
                <a:ea typeface="Times New Roman" panose="02020603050405020304"/>
                <a:cs typeface="Times New Roman" pitchFamily="18" charset="0"/>
                <a:sym typeface="Times New Roman" panose="02020603050405020304"/>
              </a:rPr>
              <a:t>   Electronics &amp; Communication Department(Embedded System) </a:t>
            </a: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13" name="TextBox 12"/>
          <p:cNvSpPr txBox="1"/>
          <p:nvPr/>
        </p:nvSpPr>
        <p:spPr>
          <a:xfrm>
            <a:off x="3167042" y="1000108"/>
            <a:ext cx="5000660" cy="923330"/>
          </a:xfrm>
          <a:prstGeom prst="rect">
            <a:avLst/>
          </a:prstGeom>
          <a:noFill/>
        </p:spPr>
        <p:txBody>
          <a:bodyPr wrap="square" rtlCol="0">
            <a:spAutoFit/>
          </a:bodyPr>
          <a:lstStyle/>
          <a:p>
            <a:pPr algn="ctr"/>
            <a:r>
              <a:rPr lang="en-IN" b="1" dirty="0" smtClean="0">
                <a:solidFill>
                  <a:schemeClr val="tx1">
                    <a:lumMod val="65000"/>
                    <a:lumOff val="35000"/>
                  </a:schemeClr>
                </a:solidFill>
                <a:latin typeface="Times New Roman" pitchFamily="18" charset="0"/>
                <a:cs typeface="Times New Roman" pitchFamily="18" charset="0"/>
              </a:rPr>
              <a:t>A </a:t>
            </a:r>
          </a:p>
          <a:p>
            <a:pPr algn="ctr"/>
            <a:r>
              <a:rPr lang="en-IN" b="1" dirty="0" smtClean="0">
                <a:solidFill>
                  <a:schemeClr val="tx1">
                    <a:lumMod val="65000"/>
                    <a:lumOff val="35000"/>
                  </a:schemeClr>
                </a:solidFill>
                <a:latin typeface="Times New Roman" pitchFamily="18" charset="0"/>
                <a:cs typeface="Times New Roman" pitchFamily="18" charset="0"/>
              </a:rPr>
              <a:t>DISSERTATION PHASE – II</a:t>
            </a:r>
          </a:p>
          <a:p>
            <a:pPr algn="ctr"/>
            <a:r>
              <a:rPr lang="en-IN" b="1" dirty="0" smtClean="0">
                <a:solidFill>
                  <a:schemeClr val="tx1">
                    <a:lumMod val="65000"/>
                    <a:lumOff val="35000"/>
                  </a:schemeClr>
                </a:solidFill>
                <a:latin typeface="Times New Roman" pitchFamily="18" charset="0"/>
                <a:cs typeface="Times New Roman" pitchFamily="18" charset="0"/>
              </a:rPr>
              <a:t> ON</a:t>
            </a:r>
            <a:endParaRPr lang="en-IN" b="1"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63618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398" y="1000108"/>
            <a:ext cx="11072890" cy="4524315"/>
          </a:xfrm>
          <a:prstGeom prst="rect">
            <a:avLst/>
          </a:prstGeom>
        </p:spPr>
        <p:txBody>
          <a:bodyPr wrap="square">
            <a:spAutoFit/>
          </a:bodyPr>
          <a:lstStyle/>
          <a:p>
            <a:pPr algn="just">
              <a:lnSpc>
                <a:spcPct val="150000"/>
              </a:lnSpc>
              <a:buFont typeface="Wingdings" pitchFamily="2" charset="2"/>
              <a:buChar char="Ø"/>
            </a:pPr>
            <a:r>
              <a:rPr lang="en-US" sz="2400" dirty="0" smtClean="0">
                <a:latin typeface="Times New Roman" panose="02020603050405020304" pitchFamily="18" charset="0"/>
                <a:cs typeface="Times New Roman" panose="02020603050405020304" pitchFamily="18" charset="0"/>
              </a:rPr>
              <a:t> Plant Species </a:t>
            </a:r>
            <a:r>
              <a:rPr lang="en-US" sz="2400" dirty="0">
                <a:latin typeface="Times New Roman" panose="02020603050405020304" pitchFamily="18" charset="0"/>
                <a:cs typeface="Times New Roman" panose="02020603050405020304" pitchFamily="18" charset="0"/>
              </a:rPr>
              <a:t>knowledge is essential for protecting biodiversity. The identification of </a:t>
            </a:r>
            <a:r>
              <a:rPr lang="en-US" sz="2400" dirty="0" smtClean="0">
                <a:latin typeface="Times New Roman" panose="02020603050405020304" pitchFamily="18" charset="0"/>
                <a:cs typeface="Times New Roman" panose="02020603050405020304" pitchFamily="18" charset="0"/>
              </a:rPr>
              <a:t>leaf by </a:t>
            </a:r>
            <a:r>
              <a:rPr lang="en-US" sz="2400" dirty="0">
                <a:latin typeface="Times New Roman" panose="02020603050405020304" pitchFamily="18" charset="0"/>
                <a:cs typeface="Times New Roman" panose="02020603050405020304" pitchFamily="18" charset="0"/>
              </a:rPr>
              <a:t>conventional keys is complex, time consuming, and due to the use of </a:t>
            </a:r>
            <a:r>
              <a:rPr lang="en-US" sz="2400" dirty="0" smtClean="0">
                <a:latin typeface="Times New Roman" panose="02020603050405020304" pitchFamily="18" charset="0"/>
                <a:cs typeface="Times New Roman" panose="02020603050405020304" pitchFamily="18" charset="0"/>
              </a:rPr>
              <a:t>type of plant </a:t>
            </a:r>
            <a:r>
              <a:rPr lang="en-US" sz="2400" dirty="0">
                <a:latin typeface="Times New Roman" panose="02020603050405020304" pitchFamily="18" charset="0"/>
                <a:cs typeface="Times New Roman" panose="02020603050405020304" pitchFamily="18" charset="0"/>
              </a:rPr>
              <a:t>botanical terms frustrating for non-experts.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creates a hard to overcome hurdle for novices interested in acquiring </a:t>
            </a:r>
            <a:r>
              <a:rPr lang="en-US" sz="2400" dirty="0" smtClean="0">
                <a:latin typeface="Times New Roman" panose="02020603050405020304" pitchFamily="18" charset="0"/>
                <a:cs typeface="Times New Roman" panose="02020603050405020304" pitchFamily="18" charset="0"/>
              </a:rPr>
              <a:t>Plant classification. </a:t>
            </a:r>
          </a:p>
          <a:p>
            <a:pPr algn="just">
              <a:lnSpc>
                <a:spcPct val="150000"/>
              </a:lnSpc>
              <a:buFont typeface="Wingdings" pitchFamily="2" charset="2"/>
              <a:buChar char="Ø"/>
            </a:pPr>
            <a:r>
              <a:rPr lang="en-US" sz="2400" dirty="0" smtClean="0">
                <a:latin typeface="Times New Roman" panose="02020603050405020304" pitchFamily="18" charset="0"/>
                <a:cs typeface="Times New Roman" panose="02020603050405020304" pitchFamily="18" charset="0"/>
              </a:rPr>
              <a:t> In Existing systems there is many feature extraction methods which is Contain feature combination of Shape-Color, Shape-texture or Color-Texture but there is not use any Vein feature with this Combination. So in our Proposed System trying to combine shape, color, texture, vein  to over come all problems.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5" name="TextBox 4"/>
          <p:cNvSpPr txBox="1"/>
          <p:nvPr/>
        </p:nvSpPr>
        <p:spPr>
          <a:xfrm>
            <a:off x="1095340" y="428604"/>
            <a:ext cx="10287072"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Problem Definition</a:t>
            </a:r>
            <a:endParaRPr lang="en-IN" sz="20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0311FA61-2B33-4A5E-BE5B-8999A0CD5B1A}" type="datetime1">
              <a:rPr lang="en-IN" smtClean="0"/>
              <a:pPr/>
              <a:t>10-06-2019</a:t>
            </a:fld>
            <a:endParaRPr lang="en-IN" dirty="0"/>
          </a:p>
        </p:txBody>
      </p:sp>
      <p:sp>
        <p:nvSpPr>
          <p:cNvPr id="7" name="Slide Number Placeholder 6"/>
          <p:cNvSpPr>
            <a:spLocks noGrp="1"/>
          </p:cNvSpPr>
          <p:nvPr>
            <p:ph type="sldNum" sz="quarter" idx="12"/>
          </p:nvPr>
        </p:nvSpPr>
        <p:spPr/>
        <p:txBody>
          <a:bodyPr/>
          <a:lstStyle/>
          <a:p>
            <a:fld id="{75951E62-E68F-41F6-A6FC-70069F5687F5}" type="slidenum">
              <a:rPr lang="en-IN" smtClean="0"/>
              <a:pPr/>
              <a:t>10</a:t>
            </a:fld>
            <a:endParaRPr lang="en-IN" dirty="0"/>
          </a:p>
        </p:txBody>
      </p:sp>
      <p:sp>
        <p:nvSpPr>
          <p:cNvPr id="8" name="Footer Placeholder 7"/>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93425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6976" y="2928934"/>
            <a:ext cx="7653140" cy="769441"/>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  LITERATURE REVIEW</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83C83CC-FD64-4A87-9F84-E26394323E08}" type="datetime1">
              <a:rPr lang="en-IN" smtClean="0"/>
              <a:pPr/>
              <a:t>10-06-2019</a:t>
            </a:fld>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11</a:t>
            </a:fld>
            <a:endParaRPr lang="en-IN" dirty="0"/>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extLst>
      <p:ext uri="{BB962C8B-B14F-4D97-AF65-F5344CB8AC3E}">
        <p14:creationId xmlns="" xmlns:p14="http://schemas.microsoft.com/office/powerpoint/2010/main" val="909011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0" y="1"/>
          <a:ext cx="12192000" cy="6715147"/>
        </p:xfrm>
        <a:graphic>
          <a:graphicData uri="http://schemas.openxmlformats.org/drawingml/2006/table">
            <a:tbl>
              <a:tblPr firstRow="1" bandRow="1">
                <a:tableStyleId>{5C22544A-7EE6-4342-B048-85BDC9FD1C3A}</a:tableStyleId>
              </a:tblPr>
              <a:tblGrid>
                <a:gridCol w="1429407"/>
                <a:gridCol w="5129048"/>
                <a:gridCol w="5633545"/>
              </a:tblGrid>
              <a:tr h="650760">
                <a:tc>
                  <a:txBody>
                    <a:bodyPr/>
                    <a:lstStyle/>
                    <a:p>
                      <a:pPr algn="ctr"/>
                      <a:r>
                        <a:rPr lang="en-IN" sz="1600" b="1" dirty="0" smtClean="0">
                          <a:latin typeface="Times New Roman" pitchFamily="18" charset="0"/>
                          <a:cs typeface="Times New Roman" pitchFamily="18" charset="0"/>
                        </a:rPr>
                        <a:t>Paper</a:t>
                      </a:r>
                      <a:endParaRPr lang="en-IN" sz="1600" b="1" dirty="0">
                        <a:latin typeface="Times New Roman" pitchFamily="18" charset="0"/>
                        <a:cs typeface="Times New Roman" pitchFamily="18" charset="0"/>
                      </a:endParaRPr>
                    </a:p>
                  </a:txBody>
                  <a:tcPr marL="86005" marR="860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baseline="0" dirty="0" smtClean="0">
                          <a:latin typeface="Times New Roman" pitchFamily="18" charset="0"/>
                          <a:cs typeface="Times New Roman" pitchFamily="18" charset="0"/>
                        </a:rPr>
                        <a:t>Identification  of Ayurvedic  Medicinal  Plants by Image Processing of  Leaf  Samples</a:t>
                      </a:r>
                      <a:endParaRPr lang="en-IN" sz="1600" dirty="0" smtClean="0">
                        <a:latin typeface="Times New Roman" pitchFamily="18" charset="0"/>
                        <a:cs typeface="Times New Roman" pitchFamily="18" charset="0"/>
                      </a:endParaRPr>
                    </a:p>
                  </a:txBody>
                  <a:tcPr marL="86005" marR="860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baseline="0" dirty="0" smtClean="0">
                          <a:latin typeface="Times New Roman" pitchFamily="18" charset="0"/>
                          <a:cs typeface="Times New Roman" pitchFamily="18" charset="0"/>
                        </a:rPr>
                        <a:t>Leaves Classification Using Neural Network Based on Ensemble Features</a:t>
                      </a:r>
                      <a:endParaRPr lang="en-IN" sz="1800" dirty="0" smtClean="0">
                        <a:latin typeface="Times New Roman" pitchFamily="18" charset="0"/>
                        <a:cs typeface="Times New Roman" pitchFamily="18" charset="0"/>
                      </a:endParaRPr>
                    </a:p>
                  </a:txBody>
                  <a:tcPr marL="86005" marR="86005"/>
                </a:tc>
              </a:tr>
              <a:tr h="836691">
                <a:tc>
                  <a:txBody>
                    <a:bodyPr/>
                    <a:lstStyle/>
                    <a:p>
                      <a:pPr algn="ctr"/>
                      <a:r>
                        <a:rPr lang="en-IN" sz="1600" b="1" dirty="0" smtClean="0">
                          <a:latin typeface="Times New Roman" pitchFamily="18" charset="0"/>
                          <a:cs typeface="Times New Roman" pitchFamily="18" charset="0"/>
                        </a:rPr>
                        <a:t>Publication </a:t>
                      </a:r>
                      <a:r>
                        <a:rPr lang="en-IN" sz="1600" b="1" baseline="0" dirty="0" smtClean="0">
                          <a:latin typeface="Times New Roman" pitchFamily="18" charset="0"/>
                          <a:cs typeface="Times New Roman" pitchFamily="18" charset="0"/>
                        </a:rPr>
                        <a:t>Year</a:t>
                      </a:r>
                      <a:endParaRPr lang="en-IN" sz="1600" b="1" dirty="0">
                        <a:latin typeface="Times New Roman" pitchFamily="18" charset="0"/>
                        <a:cs typeface="Times New Roman" pitchFamily="18" charset="0"/>
                      </a:endParaRPr>
                    </a:p>
                  </a:txBody>
                  <a:tcPr marL="86005" marR="86005"/>
                </a:tc>
                <a:tc>
                  <a:txBody>
                    <a:bodyPr/>
                    <a:lstStyle/>
                    <a:p>
                      <a:pPr algn="l"/>
                      <a:r>
                        <a:rPr lang="en-IN" sz="1600" u="none" kern="1200" dirty="0" smtClean="0">
                          <a:solidFill>
                            <a:schemeClr val="tx1"/>
                          </a:solidFill>
                          <a:latin typeface="Times New Roman" pitchFamily="18" charset="0"/>
                          <a:ea typeface="+mn-ea"/>
                          <a:cs typeface="Times New Roman" pitchFamily="18" charset="0"/>
                          <a:hlinkClick r:id="rId2"/>
                        </a:rPr>
                        <a:t>2017 Third International Conference on Research in Computational Intelligence and Communication Networks (ICRCICN)</a:t>
                      </a:r>
                      <a:endParaRPr lang="en-IN" sz="1600" u="none" dirty="0">
                        <a:solidFill>
                          <a:schemeClr val="tx1"/>
                        </a:solidFill>
                        <a:latin typeface="Times New Roman" pitchFamily="18" charset="0"/>
                        <a:cs typeface="Times New Roman" pitchFamily="18" charset="0"/>
                      </a:endParaRPr>
                    </a:p>
                  </a:txBody>
                  <a:tcPr marL="86005" marR="86005"/>
                </a:tc>
                <a:tc>
                  <a:txBody>
                    <a:bodyPr/>
                    <a:lstStyle/>
                    <a:p>
                      <a:pPr>
                        <a:lnSpc>
                          <a:spcPct val="115000"/>
                        </a:lnSpc>
                        <a:spcAft>
                          <a:spcPts val="0"/>
                        </a:spcAft>
                        <a:tabLst>
                          <a:tab pos="4175125" algn="l"/>
                        </a:tabLst>
                      </a:pPr>
                      <a:r>
                        <a:rPr lang="en-IN" sz="1600" u="sng" dirty="0">
                          <a:solidFill>
                            <a:srgbClr val="000000"/>
                          </a:solidFill>
                          <a:latin typeface="Times New Roman"/>
                          <a:ea typeface="Times New Roman"/>
                          <a:cs typeface="Shruti"/>
                          <a:hlinkClick r:id="rId3"/>
                        </a:rPr>
                        <a:t>2018 5th International Conference on Electrical and Electronic Engineering (ICEEE)</a:t>
                      </a:r>
                      <a:r>
                        <a:rPr lang="en-IN" sz="1600" dirty="0">
                          <a:solidFill>
                            <a:srgbClr val="000000"/>
                          </a:solidFill>
                          <a:latin typeface="Times New Roman"/>
                          <a:ea typeface="Times New Roman"/>
                          <a:cs typeface="Shruti"/>
                        </a:rPr>
                        <a:t> </a:t>
                      </a:r>
                      <a:endParaRPr lang="en-IN" sz="1600" dirty="0">
                        <a:latin typeface="Calibri"/>
                        <a:ea typeface="Times New Roman"/>
                        <a:cs typeface="Shruti"/>
                      </a:endParaRPr>
                    </a:p>
                  </a:txBody>
                  <a:tcPr marL="68580" marR="68580" marT="0" marB="0"/>
                </a:tc>
              </a:tr>
              <a:tr h="394723">
                <a:tc>
                  <a:txBody>
                    <a:bodyPr/>
                    <a:lstStyle/>
                    <a:p>
                      <a:pPr algn="ctr"/>
                      <a:r>
                        <a:rPr lang="en-IN" sz="1600" b="1" dirty="0" smtClean="0">
                          <a:latin typeface="Times New Roman" pitchFamily="18" charset="0"/>
                          <a:cs typeface="Times New Roman" pitchFamily="18" charset="0"/>
                        </a:rPr>
                        <a:t>Authors</a:t>
                      </a:r>
                      <a:endParaRPr lang="en-IN" sz="1600" b="1" dirty="0">
                        <a:latin typeface="Times New Roman" pitchFamily="18" charset="0"/>
                        <a:cs typeface="Times New Roman" pitchFamily="18" charset="0"/>
                      </a:endParaRPr>
                    </a:p>
                  </a:txBody>
                  <a:tcPr marL="86005" marR="86005"/>
                </a:tc>
                <a:tc>
                  <a:txBody>
                    <a:bodyPr/>
                    <a:lstStyle/>
                    <a:p>
                      <a:pPr algn="l"/>
                      <a:r>
                        <a:rPr lang="en-IN" sz="1600" kern="1200" baseline="0" dirty="0" smtClean="0">
                          <a:latin typeface="Times New Roman" pitchFamily="18" charset="0"/>
                          <a:cs typeface="Times New Roman" pitchFamily="18" charset="0"/>
                        </a:rPr>
                        <a:t>Manojkumar P., Surya C. M., Varun P. Gopi</a:t>
                      </a:r>
                      <a:endParaRPr lang="en-IN" sz="1600" dirty="0">
                        <a:latin typeface="Times New Roman" pitchFamily="18" charset="0"/>
                        <a:cs typeface="Times New Roman" pitchFamily="18" charset="0"/>
                      </a:endParaRPr>
                    </a:p>
                  </a:txBody>
                  <a:tcPr/>
                </a:tc>
                <a:tc>
                  <a:txBody>
                    <a:bodyPr/>
                    <a:lstStyle/>
                    <a:p>
                      <a:r>
                        <a:rPr lang="en-IN" sz="1600" kern="1200" baseline="0" dirty="0" smtClean="0">
                          <a:latin typeface="Times New Roman" pitchFamily="18" charset="0"/>
                          <a:cs typeface="Times New Roman" pitchFamily="18" charset="0"/>
                        </a:rPr>
                        <a:t>Sigit Adinugroho, Yuita Arum Sari</a:t>
                      </a:r>
                      <a:endParaRPr lang="en-IN" sz="1600" dirty="0">
                        <a:latin typeface="Times New Roman" pitchFamily="18" charset="0"/>
                        <a:cs typeface="Times New Roman" pitchFamily="18" charset="0"/>
                      </a:endParaRPr>
                    </a:p>
                  </a:txBody>
                  <a:tcPr/>
                </a:tc>
              </a:tr>
              <a:tr h="3315777">
                <a:tc>
                  <a:txBody>
                    <a:bodyPr/>
                    <a:lstStyle/>
                    <a:p>
                      <a:pPr algn="ctr"/>
                      <a:r>
                        <a:rPr lang="en-IN" sz="1600" b="1" dirty="0" smtClean="0">
                          <a:latin typeface="Times New Roman" pitchFamily="18" charset="0"/>
                          <a:cs typeface="Times New Roman" pitchFamily="18" charset="0"/>
                        </a:rPr>
                        <a:t>Used</a:t>
                      </a:r>
                      <a:r>
                        <a:rPr lang="en-IN" sz="1600" b="1" baseline="0" dirty="0" smtClean="0">
                          <a:latin typeface="Times New Roman" pitchFamily="18" charset="0"/>
                          <a:cs typeface="Times New Roman" pitchFamily="18" charset="0"/>
                        </a:rPr>
                        <a:t> Methods</a:t>
                      </a:r>
                      <a:endParaRPr lang="en-IN" sz="1600" b="1" dirty="0">
                        <a:latin typeface="Times New Roman" pitchFamily="18" charset="0"/>
                        <a:cs typeface="Times New Roman" pitchFamily="18" charset="0"/>
                      </a:endParaRPr>
                    </a:p>
                  </a:txBody>
                  <a:tcPr marL="86005" marR="86005"/>
                </a:tc>
                <a:tc>
                  <a:txBody>
                    <a:bodyPr/>
                    <a:lstStyle/>
                    <a:p>
                      <a:pPr algn="l"/>
                      <a:r>
                        <a:rPr lang="en-IN" sz="1600" b="1" dirty="0" smtClean="0">
                          <a:latin typeface="Times New Roman" pitchFamily="18" charset="0"/>
                          <a:cs typeface="Times New Roman" pitchFamily="18" charset="0"/>
                        </a:rPr>
                        <a:t>Pre-Processing</a:t>
                      </a:r>
                    </a:p>
                    <a:p>
                      <a:pPr algn="l"/>
                      <a:r>
                        <a:rPr lang="en-IN" sz="1600" dirty="0" smtClean="0">
                          <a:latin typeface="Times New Roman" pitchFamily="18" charset="0"/>
                          <a:cs typeface="Times New Roman" pitchFamily="18" charset="0"/>
                        </a:rPr>
                        <a:t>-gray scaling,</a:t>
                      </a:r>
                      <a:r>
                        <a:rPr lang="en-IN" sz="1600" baseline="0" dirty="0" smtClean="0">
                          <a:latin typeface="Times New Roman" pitchFamily="18" charset="0"/>
                          <a:cs typeface="Times New Roman" pitchFamily="18" charset="0"/>
                        </a:rPr>
                        <a:t> Resize</a:t>
                      </a:r>
                      <a:endParaRPr lang="en-IN" sz="1600" dirty="0" smtClean="0">
                        <a:latin typeface="Times New Roman" pitchFamily="18" charset="0"/>
                        <a:cs typeface="Times New Roman" pitchFamily="18" charset="0"/>
                      </a:endParaRPr>
                    </a:p>
                    <a:p>
                      <a:pPr algn="l"/>
                      <a:r>
                        <a:rPr lang="en-IN" sz="1600" b="1" dirty="0" smtClean="0">
                          <a:latin typeface="Times New Roman" pitchFamily="18" charset="0"/>
                          <a:cs typeface="Times New Roman" pitchFamily="18" charset="0"/>
                        </a:rPr>
                        <a:t>Segmentation</a:t>
                      </a:r>
                    </a:p>
                    <a:p>
                      <a:pPr algn="l"/>
                      <a:r>
                        <a:rPr lang="en-IN" sz="1600" dirty="0" smtClean="0">
                          <a:latin typeface="Times New Roman" pitchFamily="18" charset="0"/>
                          <a:cs typeface="Times New Roman" pitchFamily="18" charset="0"/>
                        </a:rPr>
                        <a:t>-morphological operation</a:t>
                      </a:r>
                    </a:p>
                    <a:p>
                      <a:pPr algn="l"/>
                      <a:r>
                        <a:rPr lang="en-IN" sz="1600" b="1" dirty="0" smtClean="0">
                          <a:latin typeface="Times New Roman" pitchFamily="18" charset="0"/>
                          <a:cs typeface="Times New Roman" pitchFamily="18" charset="0"/>
                        </a:rPr>
                        <a:t>Feature Extraction</a:t>
                      </a:r>
                    </a:p>
                    <a:p>
                      <a:pPr algn="l"/>
                      <a:r>
                        <a:rPr lang="en-IN" sz="1600" dirty="0" smtClean="0">
                          <a:latin typeface="Times New Roman" pitchFamily="18" charset="0"/>
                          <a:cs typeface="Times New Roman" pitchFamily="18" charset="0"/>
                        </a:rPr>
                        <a:t>-Color(HSV</a:t>
                      </a:r>
                      <a:r>
                        <a:rPr lang="en-IN" sz="1600" baseline="0" dirty="0" smtClean="0">
                          <a:latin typeface="Times New Roman" pitchFamily="18" charset="0"/>
                          <a:cs typeface="Times New Roman" pitchFamily="18" charset="0"/>
                        </a:rPr>
                        <a:t> mean &amp; std.)</a:t>
                      </a:r>
                    </a:p>
                    <a:p>
                      <a:pPr algn="l">
                        <a:buFontTx/>
                        <a:buChar char="-"/>
                      </a:pPr>
                      <a:r>
                        <a:rPr lang="en-IN" sz="1600" dirty="0" smtClean="0">
                          <a:latin typeface="Times New Roman" pitchFamily="18" charset="0"/>
                          <a:cs typeface="Times New Roman" pitchFamily="18" charset="0"/>
                        </a:rPr>
                        <a:t>Texture</a:t>
                      </a:r>
                    </a:p>
                    <a:p>
                      <a:pPr algn="l">
                        <a:buFontTx/>
                        <a:buNone/>
                      </a:pPr>
                      <a:r>
                        <a:rPr lang="en-IN" sz="1600" dirty="0" smtClean="0">
                          <a:latin typeface="Times New Roman" pitchFamily="18" charset="0"/>
                          <a:cs typeface="Times New Roman" pitchFamily="18" charset="0"/>
                        </a:rPr>
                        <a:t>(contrast, correlation,   Zernike movement)</a:t>
                      </a:r>
                    </a:p>
                    <a:p>
                      <a:pPr algn="l"/>
                      <a:r>
                        <a:rPr lang="en-IN" sz="1600" dirty="0" smtClean="0">
                          <a:latin typeface="Times New Roman" pitchFamily="18" charset="0"/>
                          <a:cs typeface="Times New Roman" pitchFamily="18" charset="0"/>
                        </a:rPr>
                        <a:t>-Geometry</a:t>
                      </a:r>
                      <a:r>
                        <a:rPr lang="en-IN" sz="1600" baseline="0" dirty="0" smtClean="0">
                          <a:latin typeface="Times New Roman" pitchFamily="18" charset="0"/>
                          <a:cs typeface="Times New Roman" pitchFamily="18" charset="0"/>
                        </a:rPr>
                        <a:t> feature</a:t>
                      </a:r>
                    </a:p>
                    <a:p>
                      <a:pPr algn="l"/>
                      <a:r>
                        <a:rPr lang="en-IN" sz="1600" baseline="0" dirty="0" smtClean="0">
                          <a:latin typeface="Times New Roman" pitchFamily="18" charset="0"/>
                          <a:cs typeface="Times New Roman" pitchFamily="18" charset="0"/>
                        </a:rPr>
                        <a:t>(diameter, solidity, eccentricity, extent, aspect ratio, compactness)</a:t>
                      </a:r>
                      <a:endParaRPr lang="en-IN" sz="1600" dirty="0" smtClean="0">
                        <a:latin typeface="Times New Roman" pitchFamily="18" charset="0"/>
                        <a:cs typeface="Times New Roman" pitchFamily="18" charset="0"/>
                      </a:endParaRPr>
                    </a:p>
                    <a:p>
                      <a:pPr algn="l"/>
                      <a:r>
                        <a:rPr lang="en-IN" sz="1600" b="1" dirty="0" smtClean="0">
                          <a:latin typeface="Times New Roman" pitchFamily="18" charset="0"/>
                          <a:cs typeface="Times New Roman" pitchFamily="18" charset="0"/>
                        </a:rPr>
                        <a:t>Classification</a:t>
                      </a:r>
                    </a:p>
                    <a:p>
                      <a:pPr algn="l"/>
                      <a:r>
                        <a:rPr lang="en-IN" sz="1600" dirty="0" smtClean="0">
                          <a:latin typeface="Times New Roman" pitchFamily="18" charset="0"/>
                          <a:cs typeface="Times New Roman" pitchFamily="18" charset="0"/>
                        </a:rPr>
                        <a:t>-ANN</a:t>
                      </a:r>
                    </a:p>
                  </a:txBody>
                  <a:tcPr marL="86005" marR="86005"/>
                </a:tc>
                <a:tc>
                  <a:txBody>
                    <a:bodyPr/>
                    <a:lstStyle/>
                    <a:p>
                      <a:pPr algn="l"/>
                      <a:r>
                        <a:rPr lang="en-IN" sz="1600" b="1" dirty="0" smtClean="0">
                          <a:latin typeface="Times New Roman" pitchFamily="18" charset="0"/>
                          <a:cs typeface="Times New Roman" pitchFamily="18" charset="0"/>
                        </a:rPr>
                        <a:t>Pre-Processing</a:t>
                      </a:r>
                    </a:p>
                    <a:p>
                      <a:pPr algn="l"/>
                      <a:r>
                        <a:rPr lang="en-IN" sz="1600" b="1" dirty="0" smtClean="0">
                          <a:latin typeface="Times New Roman" pitchFamily="18" charset="0"/>
                          <a:cs typeface="Times New Roman" pitchFamily="18" charset="0"/>
                        </a:rPr>
                        <a:t>Segmentation</a:t>
                      </a:r>
                    </a:p>
                    <a:p>
                      <a:pPr algn="l"/>
                      <a:r>
                        <a:rPr lang="en-IN" sz="1600" dirty="0" smtClean="0">
                          <a:latin typeface="Times New Roman" pitchFamily="18" charset="0"/>
                          <a:cs typeface="Times New Roman" pitchFamily="18" charset="0"/>
                        </a:rPr>
                        <a:t>-morphological</a:t>
                      </a:r>
                      <a:r>
                        <a:rPr lang="en-IN" sz="1600" baseline="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operation</a:t>
                      </a:r>
                    </a:p>
                    <a:p>
                      <a:pPr algn="l"/>
                      <a:r>
                        <a:rPr lang="en-IN" sz="1600" b="1" dirty="0" smtClean="0">
                          <a:latin typeface="Times New Roman" pitchFamily="18" charset="0"/>
                          <a:cs typeface="Times New Roman" pitchFamily="18" charset="0"/>
                        </a:rPr>
                        <a:t>Feature Extraction</a:t>
                      </a:r>
                    </a:p>
                    <a:p>
                      <a:pPr algn="l"/>
                      <a:r>
                        <a:rPr lang="en-IN" sz="1600" dirty="0" smtClean="0">
                          <a:latin typeface="Times New Roman" pitchFamily="18" charset="0"/>
                          <a:cs typeface="Times New Roman" pitchFamily="18" charset="0"/>
                        </a:rPr>
                        <a:t>-Shape</a:t>
                      </a:r>
                    </a:p>
                    <a:p>
                      <a:pPr algn="l"/>
                      <a:r>
                        <a:rPr lang="en-IN" sz="1600" dirty="0" smtClean="0">
                          <a:latin typeface="Times New Roman" pitchFamily="18" charset="0"/>
                          <a:cs typeface="Times New Roman" pitchFamily="18" charset="0"/>
                        </a:rPr>
                        <a:t>(perimetri,</a:t>
                      </a:r>
                      <a:r>
                        <a:rPr lang="en-IN" sz="1600" baseline="0" dirty="0" smtClean="0">
                          <a:latin typeface="Times New Roman" pitchFamily="18" charset="0"/>
                          <a:cs typeface="Times New Roman" pitchFamily="18" charset="0"/>
                        </a:rPr>
                        <a:t> roundness, compactness,  aspect ratio</a:t>
                      </a:r>
                      <a:r>
                        <a:rPr lang="en-IN" sz="1600" dirty="0" smtClean="0">
                          <a:latin typeface="Times New Roman" pitchFamily="18" charset="0"/>
                          <a:cs typeface="Times New Roman" pitchFamily="18" charset="0"/>
                        </a:rPr>
                        <a:t>)</a:t>
                      </a:r>
                    </a:p>
                    <a:p>
                      <a:pPr algn="l"/>
                      <a:r>
                        <a:rPr lang="en-IN" sz="1600" dirty="0" smtClean="0">
                          <a:latin typeface="Times New Roman" pitchFamily="18" charset="0"/>
                          <a:cs typeface="Times New Roman" pitchFamily="18" charset="0"/>
                        </a:rPr>
                        <a:t>-Color</a:t>
                      </a:r>
                    </a:p>
                    <a:p>
                      <a:pPr algn="l"/>
                      <a:r>
                        <a:rPr lang="en-IN" sz="1600" dirty="0" smtClean="0">
                          <a:latin typeface="Times New Roman" pitchFamily="18" charset="0"/>
                          <a:cs typeface="Times New Roman" pitchFamily="18" charset="0"/>
                        </a:rPr>
                        <a:t>(standard deviation,</a:t>
                      </a:r>
                      <a:r>
                        <a:rPr lang="en-IN" sz="1600" baseline="0" dirty="0" smtClean="0">
                          <a:latin typeface="Times New Roman" pitchFamily="18" charset="0"/>
                          <a:cs typeface="Times New Roman" pitchFamily="18" charset="0"/>
                        </a:rPr>
                        <a:t> skewness, kurtosis</a:t>
                      </a:r>
                      <a:r>
                        <a:rPr lang="en-IN" sz="1600" dirty="0" smtClean="0">
                          <a:latin typeface="Times New Roman" pitchFamily="18" charset="0"/>
                          <a:cs typeface="Times New Roman" pitchFamily="18" charset="0"/>
                        </a:rPr>
                        <a:t>)</a:t>
                      </a:r>
                    </a:p>
                    <a:p>
                      <a:pPr algn="l"/>
                      <a:r>
                        <a:rPr lang="en-IN" sz="1600" dirty="0" smtClean="0">
                          <a:latin typeface="Times New Roman" pitchFamily="18" charset="0"/>
                          <a:cs typeface="Times New Roman" pitchFamily="18" charset="0"/>
                        </a:rPr>
                        <a:t>-Texture(GLCM)</a:t>
                      </a:r>
                    </a:p>
                    <a:p>
                      <a:pPr algn="l"/>
                      <a:r>
                        <a:rPr lang="en-IN" sz="1600" b="1" dirty="0" smtClean="0">
                          <a:latin typeface="Times New Roman" pitchFamily="18" charset="0"/>
                          <a:cs typeface="Times New Roman" pitchFamily="18" charset="0"/>
                        </a:rPr>
                        <a:t>Classification</a:t>
                      </a:r>
                    </a:p>
                    <a:p>
                      <a:pPr algn="l"/>
                      <a:r>
                        <a:rPr lang="en-IN" sz="1600" dirty="0" smtClean="0">
                          <a:latin typeface="Times New Roman" pitchFamily="18" charset="0"/>
                          <a:cs typeface="Times New Roman" pitchFamily="18" charset="0"/>
                        </a:rPr>
                        <a:t>-Neural</a:t>
                      </a:r>
                      <a:r>
                        <a:rPr lang="en-IN" sz="1600" baseline="0" dirty="0" smtClean="0">
                          <a:latin typeface="Times New Roman" pitchFamily="18" charset="0"/>
                          <a:cs typeface="Times New Roman" pitchFamily="18" charset="0"/>
                        </a:rPr>
                        <a:t> network</a:t>
                      </a:r>
                      <a:endParaRPr lang="en-IN" sz="1600" dirty="0" smtClean="0">
                        <a:latin typeface="Times New Roman" pitchFamily="18" charset="0"/>
                        <a:cs typeface="Times New Roman" pitchFamily="18" charset="0"/>
                      </a:endParaRPr>
                    </a:p>
                  </a:txBody>
                  <a:tcPr marL="86005" marR="86005"/>
                </a:tc>
              </a:tr>
              <a:tr h="882516">
                <a:tc>
                  <a:txBody>
                    <a:bodyPr/>
                    <a:lstStyle/>
                    <a:p>
                      <a:pPr algn="ctr"/>
                      <a:r>
                        <a:rPr lang="en-IN" sz="1600" b="1" dirty="0" smtClean="0">
                          <a:latin typeface="Times New Roman" pitchFamily="18" charset="0"/>
                          <a:cs typeface="Times New Roman" pitchFamily="18" charset="0"/>
                        </a:rPr>
                        <a:t>Advantages</a:t>
                      </a:r>
                      <a:endParaRPr lang="en-IN" sz="1600" b="1" dirty="0">
                        <a:latin typeface="Times New Roman" pitchFamily="18" charset="0"/>
                        <a:cs typeface="Times New Roman" pitchFamily="18" charset="0"/>
                      </a:endParaRPr>
                    </a:p>
                  </a:txBody>
                  <a:tcPr marL="86005" marR="86005"/>
                </a:tc>
                <a:tc>
                  <a:txBody>
                    <a:bodyPr/>
                    <a:lstStyle/>
                    <a:p>
                      <a:pPr algn="just"/>
                      <a:r>
                        <a:rPr lang="en-IN" sz="1600" dirty="0" smtClean="0">
                          <a:latin typeface="Times New Roman" pitchFamily="18" charset="0"/>
                          <a:cs typeface="Times New Roman" pitchFamily="18" charset="0"/>
                        </a:rPr>
                        <a:t>-combination</a:t>
                      </a:r>
                      <a:r>
                        <a:rPr lang="en-IN" sz="1600" baseline="0" dirty="0" smtClean="0">
                          <a:latin typeface="Times New Roman" pitchFamily="18" charset="0"/>
                          <a:cs typeface="Times New Roman" pitchFamily="18" charset="0"/>
                        </a:rPr>
                        <a:t> of morphological, color and texture features gives maximum identification rate of green leaves</a:t>
                      </a:r>
                    </a:p>
                    <a:p>
                      <a:pPr algn="just"/>
                      <a:r>
                        <a:rPr lang="en-IN" sz="1600" baseline="0" dirty="0" smtClean="0">
                          <a:latin typeface="Times New Roman" pitchFamily="18" charset="0"/>
                          <a:cs typeface="Times New Roman" pitchFamily="18" charset="0"/>
                        </a:rPr>
                        <a:t>-it’s give accuracy 94.9% using MLP classification</a:t>
                      </a:r>
                      <a:endParaRPr lang="en-IN" sz="1600" dirty="0">
                        <a:latin typeface="Times New Roman" pitchFamily="18" charset="0"/>
                        <a:cs typeface="Times New Roman" pitchFamily="18" charset="0"/>
                      </a:endParaRPr>
                    </a:p>
                  </a:txBody>
                  <a:tcPr marL="86005" marR="86005"/>
                </a:tc>
                <a:tc>
                  <a:txBody>
                    <a:bodyPr/>
                    <a:lstStyle/>
                    <a:p>
                      <a:pPr algn="l"/>
                      <a:r>
                        <a:rPr lang="en-IN" sz="1600" dirty="0" smtClean="0">
                          <a:latin typeface="Times New Roman" pitchFamily="18" charset="0"/>
                          <a:cs typeface="Times New Roman" pitchFamily="18" charset="0"/>
                        </a:rPr>
                        <a:t>-14</a:t>
                      </a:r>
                      <a:r>
                        <a:rPr lang="en-IN" sz="1600" baseline="0" dirty="0" smtClean="0">
                          <a:latin typeface="Times New Roman" pitchFamily="18" charset="0"/>
                          <a:cs typeface="Times New Roman" pitchFamily="18" charset="0"/>
                        </a:rPr>
                        <a:t> hidden nodes gives 95.54% accuracy using neural network</a:t>
                      </a:r>
                      <a:endParaRPr lang="en-IN" sz="1600" dirty="0">
                        <a:latin typeface="Times New Roman" pitchFamily="18" charset="0"/>
                        <a:cs typeface="Times New Roman" pitchFamily="18" charset="0"/>
                      </a:endParaRPr>
                    </a:p>
                  </a:txBody>
                  <a:tcPr marL="86005" marR="86005"/>
                </a:tc>
              </a:tr>
              <a:tr h="634680">
                <a:tc>
                  <a:txBody>
                    <a:bodyPr/>
                    <a:lstStyle/>
                    <a:p>
                      <a:pPr algn="ctr"/>
                      <a:r>
                        <a:rPr lang="en-IN" sz="1600" b="1" dirty="0" smtClean="0">
                          <a:latin typeface="Times New Roman" pitchFamily="18" charset="0"/>
                          <a:cs typeface="Times New Roman" pitchFamily="18" charset="0"/>
                        </a:rPr>
                        <a:t>Limitation</a:t>
                      </a:r>
                      <a:endParaRPr lang="en-IN" sz="1600" b="1" dirty="0">
                        <a:latin typeface="Times New Roman" pitchFamily="18" charset="0"/>
                        <a:cs typeface="Times New Roman" pitchFamily="18" charset="0"/>
                      </a:endParaRPr>
                    </a:p>
                  </a:txBody>
                  <a:tcPr marL="86005" marR="86005"/>
                </a:tc>
                <a:tc>
                  <a:txBody>
                    <a:bodyPr/>
                    <a:lstStyle/>
                    <a:p>
                      <a:pPr algn="l"/>
                      <a:r>
                        <a:rPr lang="en-IN" sz="1600" dirty="0" smtClean="0">
                          <a:latin typeface="Times New Roman" pitchFamily="18" charset="0"/>
                          <a:cs typeface="Times New Roman" pitchFamily="18" charset="0"/>
                        </a:rPr>
                        <a:t>-venation</a:t>
                      </a:r>
                      <a:r>
                        <a:rPr lang="en-IN" sz="1600" baseline="0" dirty="0" smtClean="0">
                          <a:latin typeface="Times New Roman" pitchFamily="18" charset="0"/>
                          <a:cs typeface="Times New Roman" pitchFamily="18" charset="0"/>
                        </a:rPr>
                        <a:t> feature is not considered</a:t>
                      </a:r>
                    </a:p>
                    <a:p>
                      <a:pPr algn="l"/>
                      <a:r>
                        <a:rPr lang="en-IN" sz="1600" baseline="0" dirty="0" smtClean="0">
                          <a:latin typeface="Times New Roman" pitchFamily="18" charset="0"/>
                          <a:cs typeface="Times New Roman" pitchFamily="18" charset="0"/>
                        </a:rPr>
                        <a:t>-not suitable for tiny leaves</a:t>
                      </a:r>
                      <a:endParaRPr lang="en-IN" sz="1600" dirty="0">
                        <a:latin typeface="Times New Roman" pitchFamily="18" charset="0"/>
                        <a:cs typeface="Times New Roman" pitchFamily="18" charset="0"/>
                      </a:endParaRPr>
                    </a:p>
                  </a:txBody>
                  <a:tcPr marL="86005" marR="86005"/>
                </a:tc>
                <a:tc>
                  <a:txBody>
                    <a:bodyPr/>
                    <a:lstStyle/>
                    <a:p>
                      <a:pPr algn="l"/>
                      <a:r>
                        <a:rPr lang="en-IN" sz="1600" dirty="0" smtClean="0">
                          <a:latin typeface="Times New Roman" pitchFamily="18" charset="0"/>
                          <a:cs typeface="Times New Roman" pitchFamily="18" charset="0"/>
                        </a:rPr>
                        <a:t>-Training time is more</a:t>
                      </a:r>
                    </a:p>
                    <a:p>
                      <a:pPr algn="l"/>
                      <a:r>
                        <a:rPr lang="en-IN" sz="1600" dirty="0" smtClean="0">
                          <a:latin typeface="Times New Roman" pitchFamily="18" charset="0"/>
                          <a:cs typeface="Times New Roman" pitchFamily="18" charset="0"/>
                        </a:rPr>
                        <a:t>-variant</a:t>
                      </a:r>
                      <a:r>
                        <a:rPr lang="en-IN" sz="1600" baseline="0" dirty="0" smtClean="0">
                          <a:latin typeface="Times New Roman" pitchFamily="18" charset="0"/>
                          <a:cs typeface="Times New Roman" pitchFamily="18" charset="0"/>
                        </a:rPr>
                        <a:t> features are not used</a:t>
                      </a:r>
                      <a:endParaRPr lang="en-IN" sz="1600" dirty="0">
                        <a:latin typeface="Times New Roman" pitchFamily="18" charset="0"/>
                        <a:cs typeface="Times New Roman" pitchFamily="18" charset="0"/>
                      </a:endParaRPr>
                    </a:p>
                  </a:txBody>
                  <a:tcPr marL="86005" marR="86005"/>
                </a:tc>
              </a:tr>
            </a:tbl>
          </a:graphicData>
        </a:graphic>
      </p:graphicFrame>
      <p:sp>
        <p:nvSpPr>
          <p:cNvPr id="3" name="Date Placeholder 2"/>
          <p:cNvSpPr>
            <a:spLocks noGrp="1"/>
          </p:cNvSpPr>
          <p:nvPr>
            <p:ph type="dt" sz="half" idx="10"/>
          </p:nvPr>
        </p:nvSpPr>
        <p:spPr/>
        <p:txBody>
          <a:bodyPr/>
          <a:lstStyle/>
          <a:p>
            <a:fld id="{773BC22F-DC8F-4D15-B4B2-6DCE4B42DBEE}"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12</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238084" y="0"/>
          <a:ext cx="11715832" cy="6638096"/>
        </p:xfrm>
        <a:graphic>
          <a:graphicData uri="http://schemas.openxmlformats.org/drawingml/2006/table">
            <a:tbl>
              <a:tblPr firstRow="1" bandRow="1">
                <a:tableStyleId>{5C22544A-7EE6-4342-B048-85BDC9FD1C3A}</a:tableStyleId>
              </a:tblPr>
              <a:tblGrid>
                <a:gridCol w="1752805"/>
                <a:gridCol w="4590832"/>
                <a:gridCol w="5372195"/>
              </a:tblGrid>
              <a:tr h="857232">
                <a:tc>
                  <a:txBody>
                    <a:bodyPr/>
                    <a:lstStyle/>
                    <a:p>
                      <a:pPr algn="ctr"/>
                      <a:r>
                        <a:rPr lang="en-IN" sz="1800" dirty="0" smtClean="0">
                          <a:latin typeface="Times New Roman" pitchFamily="18" charset="0"/>
                          <a:cs typeface="Times New Roman" pitchFamily="18" charset="0"/>
                        </a:rPr>
                        <a:t>Paper</a:t>
                      </a:r>
                      <a:endParaRPr lang="en-IN" sz="1800" dirty="0">
                        <a:latin typeface="Times New Roman" pitchFamily="18" charset="0"/>
                        <a:cs typeface="Times New Roman" pitchFamily="18" charset="0"/>
                      </a:endParaRPr>
                    </a:p>
                  </a:txBody>
                  <a:tcPr marL="86005" marR="86005"/>
                </a:tc>
                <a:tc>
                  <a:txBody>
                    <a:bodyPr/>
                    <a:lstStyle/>
                    <a:p>
                      <a:pPr algn="l"/>
                      <a:r>
                        <a:rPr lang="en-IN" sz="1800" kern="1200" baseline="0" dirty="0" smtClean="0">
                          <a:latin typeface="Times New Roman" pitchFamily="18" charset="0"/>
                          <a:cs typeface="Times New Roman" pitchFamily="18" charset="0"/>
                        </a:rPr>
                        <a:t>Feature Selection for Texture-Based Plant Leaves  Classification</a:t>
                      </a:r>
                      <a:endParaRPr lang="en-IN" sz="1800" dirty="0" smtClean="0">
                        <a:latin typeface="Times New Roman" pitchFamily="18" charset="0"/>
                        <a:cs typeface="Times New Roman" pitchFamily="18" charset="0"/>
                      </a:endParaRPr>
                    </a:p>
                  </a:txBody>
                  <a:tcPr marL="86005" marR="860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baseline="0" dirty="0" smtClean="0">
                          <a:latin typeface="Times New Roman" pitchFamily="18" charset="0"/>
                          <a:cs typeface="Times New Roman" pitchFamily="18" charset="0"/>
                        </a:rPr>
                        <a:t>Leaf Classification Using Completed Local Binary Pattern Of Textures</a:t>
                      </a:r>
                      <a:endParaRPr lang="en-IN" sz="1800" dirty="0" smtClean="0">
                        <a:latin typeface="Times New Roman" pitchFamily="18" charset="0"/>
                        <a:cs typeface="Times New Roman" pitchFamily="18" charset="0"/>
                      </a:endParaRPr>
                    </a:p>
                  </a:txBody>
                  <a:tcPr marL="86005" marR="86005"/>
                </a:tc>
              </a:tr>
              <a:tr h="857256">
                <a:tc>
                  <a:txBody>
                    <a:bodyPr/>
                    <a:lstStyle/>
                    <a:p>
                      <a:pPr algn="ctr"/>
                      <a:r>
                        <a:rPr lang="en-IN" sz="1800" dirty="0" smtClean="0">
                          <a:latin typeface="Times New Roman" pitchFamily="18" charset="0"/>
                          <a:cs typeface="Times New Roman" pitchFamily="18" charset="0"/>
                        </a:rPr>
                        <a:t>Publication </a:t>
                      </a:r>
                      <a:r>
                        <a:rPr lang="en-IN" sz="1800" baseline="0" dirty="0" smtClean="0">
                          <a:latin typeface="Times New Roman" pitchFamily="18" charset="0"/>
                          <a:cs typeface="Times New Roman" pitchFamily="18" charset="0"/>
                        </a:rPr>
                        <a:t>Year</a:t>
                      </a:r>
                      <a:endParaRPr lang="en-IN" sz="1800" dirty="0">
                        <a:latin typeface="Times New Roman" pitchFamily="18" charset="0"/>
                        <a:cs typeface="Times New Roman" pitchFamily="18" charset="0"/>
                      </a:endParaRPr>
                    </a:p>
                  </a:txBody>
                  <a:tcPr marL="86005" marR="860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u="sng" kern="1200" dirty="0" smtClean="0">
                          <a:solidFill>
                            <a:schemeClr val="dk1"/>
                          </a:solidFill>
                          <a:latin typeface="Times New Roman" pitchFamily="18" charset="0"/>
                          <a:ea typeface="+mn-ea"/>
                          <a:cs typeface="Times New Roman" pitchFamily="18" charset="0"/>
                          <a:hlinkClick r:id="rId2"/>
                        </a:rPr>
                        <a:t>2017 Intl Conf on Advanced Control Circuits Systems (ACCS) Systems &amp; 2017 Intl Conf on New Paradigms in Electronics &amp; Information Technology (PEIT)</a:t>
                      </a:r>
                      <a:endParaRPr lang="en-IN" sz="1600" kern="1200" dirty="0" smtClean="0">
                        <a:solidFill>
                          <a:schemeClr val="dk1"/>
                        </a:solidFill>
                        <a:latin typeface="Times New Roman" pitchFamily="18" charset="0"/>
                        <a:ea typeface="+mn-ea"/>
                        <a:cs typeface="Times New Roman" pitchFamily="18" charset="0"/>
                      </a:endParaRPr>
                    </a:p>
                    <a:p>
                      <a:endParaRPr lang="en-IN" sz="1400" kern="1200" dirty="0">
                        <a:solidFill>
                          <a:schemeClr val="dk1"/>
                        </a:solidFill>
                        <a:latin typeface="+mn-lt"/>
                        <a:ea typeface="+mn-ea"/>
                        <a:cs typeface="+mn-cs"/>
                      </a:endParaRPr>
                    </a:p>
                  </a:txBody>
                  <a:tcPr marL="86005" marR="86005"/>
                </a:tc>
                <a:tc>
                  <a:txBody>
                    <a:bodyPr/>
                    <a:lstStyle/>
                    <a:p>
                      <a:r>
                        <a:rPr lang="en-IN" sz="1600" u="sng" kern="1200" dirty="0" smtClean="0">
                          <a:solidFill>
                            <a:schemeClr val="dk1"/>
                          </a:solidFill>
                          <a:latin typeface="Times New Roman" pitchFamily="18" charset="0"/>
                          <a:ea typeface="+mn-ea"/>
                          <a:cs typeface="Times New Roman" pitchFamily="18" charset="0"/>
                          <a:hlinkClick r:id="rId3"/>
                        </a:rPr>
                        <a:t>2017 IEEE 7th International Advance Computing Conference (IACC)</a:t>
                      </a:r>
                      <a:r>
                        <a:rPr lang="en-IN" sz="1600" kern="1200" dirty="0" smtClean="0">
                          <a:solidFill>
                            <a:schemeClr val="dk1"/>
                          </a:solidFill>
                          <a:latin typeface="Times New Roman" pitchFamily="18" charset="0"/>
                          <a:ea typeface="+mn-ea"/>
                          <a:cs typeface="Times New Roman" pitchFamily="18" charset="0"/>
                        </a:rPr>
                        <a:t> </a:t>
                      </a:r>
                      <a:endParaRPr lang="en-IN" sz="1600" kern="1200" dirty="0">
                        <a:solidFill>
                          <a:schemeClr val="dk1"/>
                        </a:solidFill>
                        <a:latin typeface="Times New Roman" pitchFamily="18" charset="0"/>
                        <a:ea typeface="+mn-ea"/>
                        <a:cs typeface="Times New Roman" pitchFamily="18" charset="0"/>
                      </a:endParaRPr>
                    </a:p>
                  </a:txBody>
                  <a:tcPr marL="86005" marR="86005"/>
                </a:tc>
              </a:tr>
              <a:tr h="361412">
                <a:tc>
                  <a:txBody>
                    <a:bodyPr/>
                    <a:lstStyle/>
                    <a:p>
                      <a:pPr algn="ctr"/>
                      <a:r>
                        <a:rPr lang="en-IN" sz="1800" dirty="0" smtClean="0">
                          <a:latin typeface="Times New Roman" pitchFamily="18" charset="0"/>
                          <a:cs typeface="Times New Roman" pitchFamily="18" charset="0"/>
                        </a:rPr>
                        <a:t>Authors</a:t>
                      </a:r>
                      <a:endParaRPr lang="en-IN" sz="1800" dirty="0">
                        <a:latin typeface="Times New Roman" pitchFamily="18" charset="0"/>
                        <a:cs typeface="Times New Roman" pitchFamily="18" charset="0"/>
                      </a:endParaRPr>
                    </a:p>
                  </a:txBody>
                  <a:tcPr marL="86005" marR="86005"/>
                </a:tc>
                <a:tc>
                  <a:txBody>
                    <a:bodyPr/>
                    <a:lstStyle/>
                    <a:p>
                      <a:pPr algn="l"/>
                      <a:r>
                        <a:rPr lang="en-IN" sz="1800" kern="1200" baseline="0" dirty="0" smtClean="0">
                          <a:latin typeface="Times New Roman" pitchFamily="18" charset="0"/>
                          <a:cs typeface="Times New Roman" pitchFamily="18" charset="0"/>
                        </a:rPr>
                        <a:t>Heba A. Elnemr</a:t>
                      </a:r>
                      <a:endParaRPr lang="en-IN" sz="1800" dirty="0">
                        <a:latin typeface="Times New Roman" pitchFamily="18" charset="0"/>
                        <a:cs typeface="Times New Roman" pitchFamily="18" charset="0"/>
                      </a:endParaRPr>
                    </a:p>
                  </a:txBody>
                  <a:tcPr/>
                </a:tc>
                <a:tc>
                  <a:txBody>
                    <a:bodyPr/>
                    <a:lstStyle/>
                    <a:p>
                      <a:pPr algn="l"/>
                      <a:r>
                        <a:rPr lang="en-IN" sz="1800" kern="1200" baseline="0" dirty="0" smtClean="0">
                          <a:latin typeface="Times New Roman" pitchFamily="18" charset="0"/>
                          <a:cs typeface="Times New Roman" pitchFamily="18" charset="0"/>
                        </a:rPr>
                        <a:t>Anilkumar.Muthevi, Dr.Ravi babu. uppu</a:t>
                      </a:r>
                      <a:endParaRPr lang="en-IN" sz="1800" dirty="0">
                        <a:latin typeface="Times New Roman" pitchFamily="18" charset="0"/>
                        <a:cs typeface="Times New Roman" pitchFamily="18" charset="0"/>
                      </a:endParaRPr>
                    </a:p>
                  </a:txBody>
                  <a:tcPr/>
                </a:tc>
              </a:tr>
              <a:tr h="2464176">
                <a:tc>
                  <a:txBody>
                    <a:bodyPr/>
                    <a:lstStyle/>
                    <a:p>
                      <a:pPr algn="ctr"/>
                      <a:r>
                        <a:rPr lang="en-IN" sz="1800" dirty="0" smtClean="0">
                          <a:latin typeface="Times New Roman" pitchFamily="18" charset="0"/>
                          <a:cs typeface="Times New Roman" pitchFamily="18" charset="0"/>
                        </a:rPr>
                        <a:t>Used</a:t>
                      </a:r>
                      <a:r>
                        <a:rPr lang="en-IN" sz="1800" baseline="0" dirty="0" smtClean="0">
                          <a:latin typeface="Times New Roman" pitchFamily="18" charset="0"/>
                          <a:cs typeface="Times New Roman" pitchFamily="18" charset="0"/>
                        </a:rPr>
                        <a:t> Methods</a:t>
                      </a:r>
                      <a:endParaRPr lang="en-IN" sz="1800" dirty="0">
                        <a:latin typeface="Times New Roman" pitchFamily="18" charset="0"/>
                        <a:cs typeface="Times New Roman" pitchFamily="18" charset="0"/>
                      </a:endParaRPr>
                    </a:p>
                  </a:txBody>
                  <a:tcPr marL="86005" marR="86005"/>
                </a:tc>
                <a:tc>
                  <a:txBody>
                    <a:bodyPr/>
                    <a:lstStyle/>
                    <a:p>
                      <a:pPr algn="l"/>
                      <a:r>
                        <a:rPr lang="en-IN" sz="1800" b="1" dirty="0" smtClean="0">
                          <a:latin typeface="Times New Roman" pitchFamily="18" charset="0"/>
                          <a:cs typeface="Times New Roman" pitchFamily="18" charset="0"/>
                        </a:rPr>
                        <a:t>Pre-Processing</a:t>
                      </a:r>
                    </a:p>
                    <a:p>
                      <a:pPr algn="l"/>
                      <a:r>
                        <a:rPr lang="en-IN" sz="1800" dirty="0" smtClean="0">
                          <a:latin typeface="Times New Roman" pitchFamily="18" charset="0"/>
                          <a:cs typeface="Times New Roman" pitchFamily="18" charset="0"/>
                        </a:rPr>
                        <a:t>-gray scaling, unsharp filter</a:t>
                      </a:r>
                    </a:p>
                    <a:p>
                      <a:pPr algn="l"/>
                      <a:r>
                        <a:rPr lang="en-IN" sz="1800" dirty="0" smtClean="0">
                          <a:latin typeface="Times New Roman" pitchFamily="18" charset="0"/>
                          <a:cs typeface="Times New Roman" pitchFamily="18" charset="0"/>
                        </a:rPr>
                        <a:t>-ROI separation</a:t>
                      </a:r>
                    </a:p>
                    <a:p>
                      <a:pPr algn="l"/>
                      <a:r>
                        <a:rPr lang="en-IN" sz="1800" b="1" dirty="0" smtClean="0">
                          <a:latin typeface="Times New Roman" pitchFamily="18" charset="0"/>
                          <a:cs typeface="Times New Roman" pitchFamily="18" charset="0"/>
                        </a:rPr>
                        <a:t>Segmentation</a:t>
                      </a:r>
                    </a:p>
                    <a:p>
                      <a:pPr algn="l"/>
                      <a:r>
                        <a:rPr lang="en-IN" sz="1800" dirty="0" smtClean="0">
                          <a:latin typeface="Times New Roman" pitchFamily="18" charset="0"/>
                          <a:cs typeface="Times New Roman" pitchFamily="18" charset="0"/>
                        </a:rPr>
                        <a:t>-Otsu’s method</a:t>
                      </a:r>
                    </a:p>
                    <a:p>
                      <a:pPr algn="l"/>
                      <a:r>
                        <a:rPr lang="en-IN" sz="1800" b="1" dirty="0" smtClean="0">
                          <a:latin typeface="Times New Roman" pitchFamily="18" charset="0"/>
                          <a:cs typeface="Times New Roman" pitchFamily="18" charset="0"/>
                        </a:rPr>
                        <a:t>Feature Extraction</a:t>
                      </a:r>
                    </a:p>
                    <a:p>
                      <a:pPr algn="l"/>
                      <a:r>
                        <a:rPr lang="en-IN" sz="1800" dirty="0" smtClean="0">
                          <a:latin typeface="Times New Roman" pitchFamily="18" charset="0"/>
                          <a:cs typeface="Times New Roman" pitchFamily="18" charset="0"/>
                        </a:rPr>
                        <a:t>-curvelet</a:t>
                      </a:r>
                      <a:r>
                        <a:rPr lang="en-IN" sz="1800" baseline="0" dirty="0" smtClean="0">
                          <a:latin typeface="Times New Roman" pitchFamily="18" charset="0"/>
                          <a:cs typeface="Times New Roman" pitchFamily="18" charset="0"/>
                        </a:rPr>
                        <a:t> descriptor, </a:t>
                      </a:r>
                      <a:r>
                        <a:rPr lang="en-IN" sz="1800" dirty="0" smtClean="0">
                          <a:latin typeface="Times New Roman" pitchFamily="18" charset="0"/>
                          <a:cs typeface="Times New Roman" pitchFamily="18" charset="0"/>
                        </a:rPr>
                        <a:t>LBP,</a:t>
                      </a:r>
                      <a:r>
                        <a:rPr lang="en-IN" sz="1800" baseline="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GLCM</a:t>
                      </a:r>
                    </a:p>
                    <a:p>
                      <a:pPr algn="l"/>
                      <a:r>
                        <a:rPr lang="en-IN" sz="1800" b="1" dirty="0" smtClean="0">
                          <a:latin typeface="Times New Roman" pitchFamily="18" charset="0"/>
                          <a:cs typeface="Times New Roman" pitchFamily="18" charset="0"/>
                        </a:rPr>
                        <a:t>Classification</a:t>
                      </a:r>
                    </a:p>
                    <a:p>
                      <a:pPr algn="l"/>
                      <a:r>
                        <a:rPr lang="en-IN" sz="1800" dirty="0" smtClean="0">
                          <a:latin typeface="Times New Roman" pitchFamily="18" charset="0"/>
                          <a:cs typeface="Times New Roman" pitchFamily="18" charset="0"/>
                        </a:rPr>
                        <a:t>-KNN</a:t>
                      </a:r>
                    </a:p>
                  </a:txBody>
                  <a:tcPr marL="86005" marR="86005"/>
                </a:tc>
                <a:tc>
                  <a:txBody>
                    <a:bodyPr/>
                    <a:lstStyle/>
                    <a:p>
                      <a:pPr algn="l"/>
                      <a:r>
                        <a:rPr lang="en-IN" sz="1800" b="1" dirty="0" smtClean="0">
                          <a:latin typeface="Times New Roman" pitchFamily="18" charset="0"/>
                          <a:cs typeface="Times New Roman" pitchFamily="18" charset="0"/>
                        </a:rPr>
                        <a:t>Pre-Processing</a:t>
                      </a:r>
                    </a:p>
                    <a:p>
                      <a:pPr algn="l"/>
                      <a:r>
                        <a:rPr lang="en-IN" sz="1800" dirty="0" smtClean="0">
                          <a:latin typeface="Times New Roman" pitchFamily="18" charset="0"/>
                          <a:cs typeface="Times New Roman" pitchFamily="18" charset="0"/>
                        </a:rPr>
                        <a:t>-gray scaling</a:t>
                      </a:r>
                    </a:p>
                    <a:p>
                      <a:pPr algn="l"/>
                      <a:r>
                        <a:rPr lang="en-IN" sz="1800" dirty="0" smtClean="0">
                          <a:latin typeface="Times New Roman" pitchFamily="18" charset="0"/>
                          <a:cs typeface="Times New Roman" pitchFamily="18" charset="0"/>
                        </a:rPr>
                        <a:t>-cropping</a:t>
                      </a:r>
                    </a:p>
                    <a:p>
                      <a:pPr algn="l"/>
                      <a:r>
                        <a:rPr lang="en-IN" sz="1800" dirty="0" smtClean="0">
                          <a:latin typeface="Times New Roman" pitchFamily="18" charset="0"/>
                          <a:cs typeface="Times New Roman" pitchFamily="18" charset="0"/>
                        </a:rPr>
                        <a:t>-Noise remover</a:t>
                      </a:r>
                    </a:p>
                    <a:p>
                      <a:pPr algn="l"/>
                      <a:r>
                        <a:rPr lang="en-IN" sz="1800" b="1" dirty="0" smtClean="0">
                          <a:latin typeface="Times New Roman" pitchFamily="18" charset="0"/>
                          <a:cs typeface="Times New Roman" pitchFamily="18" charset="0"/>
                        </a:rPr>
                        <a:t>Segmentation</a:t>
                      </a:r>
                    </a:p>
                    <a:p>
                      <a:pPr algn="l"/>
                      <a:r>
                        <a:rPr lang="en-IN" sz="1800" b="1" dirty="0" smtClean="0">
                          <a:latin typeface="Times New Roman" pitchFamily="18" charset="0"/>
                          <a:cs typeface="Times New Roman" pitchFamily="18" charset="0"/>
                        </a:rPr>
                        <a:t>Feature Extraction</a:t>
                      </a:r>
                    </a:p>
                    <a:p>
                      <a:pPr algn="l"/>
                      <a:r>
                        <a:rPr lang="en-IN" sz="1800" dirty="0" smtClean="0">
                          <a:latin typeface="Times New Roman" pitchFamily="18" charset="0"/>
                          <a:cs typeface="Times New Roman" pitchFamily="18" charset="0"/>
                        </a:rPr>
                        <a:t>-LDSMT,</a:t>
                      </a:r>
                      <a:r>
                        <a:rPr lang="en-IN" sz="1800" baseline="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CLBP</a:t>
                      </a:r>
                      <a:r>
                        <a:rPr lang="en-IN" sz="1800" baseline="0" dirty="0" smtClean="0">
                          <a:latin typeface="Times New Roman" pitchFamily="18" charset="0"/>
                          <a:cs typeface="Times New Roman" pitchFamily="18" charset="0"/>
                        </a:rPr>
                        <a:t> histogram</a:t>
                      </a:r>
                      <a:endParaRPr lang="en-IN" sz="1800" dirty="0" smtClean="0">
                        <a:latin typeface="Times New Roman" pitchFamily="18" charset="0"/>
                        <a:cs typeface="Times New Roman" pitchFamily="18" charset="0"/>
                      </a:endParaRPr>
                    </a:p>
                    <a:p>
                      <a:pPr algn="l"/>
                      <a:r>
                        <a:rPr lang="en-IN" sz="1800" b="1" dirty="0" smtClean="0">
                          <a:latin typeface="Times New Roman" pitchFamily="18" charset="0"/>
                          <a:cs typeface="Times New Roman" pitchFamily="18" charset="0"/>
                        </a:rPr>
                        <a:t>Classification</a:t>
                      </a:r>
                    </a:p>
                    <a:p>
                      <a:pPr algn="l"/>
                      <a:r>
                        <a:rPr lang="en-IN" sz="1800" dirty="0" smtClean="0">
                          <a:latin typeface="Times New Roman" pitchFamily="18" charset="0"/>
                          <a:cs typeface="Times New Roman" pitchFamily="18" charset="0"/>
                        </a:rPr>
                        <a:t>-Binary</a:t>
                      </a:r>
                      <a:r>
                        <a:rPr lang="en-IN" sz="1800" baseline="0" dirty="0" smtClean="0">
                          <a:latin typeface="Times New Roman" pitchFamily="18" charset="0"/>
                          <a:cs typeface="Times New Roman" pitchFamily="18" charset="0"/>
                        </a:rPr>
                        <a:t> classifier</a:t>
                      </a:r>
                      <a:endParaRPr lang="en-IN" sz="1800" dirty="0" smtClean="0">
                        <a:latin typeface="Times New Roman" pitchFamily="18" charset="0"/>
                        <a:cs typeface="Times New Roman" pitchFamily="18" charset="0"/>
                      </a:endParaRPr>
                    </a:p>
                  </a:txBody>
                  <a:tcPr marL="86005" marR="86005"/>
                </a:tc>
              </a:tr>
              <a:tr h="651544">
                <a:tc>
                  <a:txBody>
                    <a:bodyPr/>
                    <a:lstStyle/>
                    <a:p>
                      <a:pPr algn="ctr"/>
                      <a:r>
                        <a:rPr lang="en-IN" sz="1800" dirty="0" smtClean="0">
                          <a:latin typeface="Times New Roman" pitchFamily="18" charset="0"/>
                          <a:cs typeface="Times New Roman" pitchFamily="18" charset="0"/>
                        </a:rPr>
                        <a:t>Advantages</a:t>
                      </a:r>
                      <a:endParaRPr lang="en-IN" sz="1800" dirty="0">
                        <a:latin typeface="Times New Roman" pitchFamily="18" charset="0"/>
                        <a:cs typeface="Times New Roman" pitchFamily="18" charset="0"/>
                      </a:endParaRPr>
                    </a:p>
                  </a:txBody>
                  <a:tcPr marL="86005" marR="86005"/>
                </a:tc>
                <a:tc>
                  <a:txBody>
                    <a:bodyPr/>
                    <a:lstStyle/>
                    <a:p>
                      <a:pPr algn="l"/>
                      <a:r>
                        <a:rPr lang="en-IN" sz="1800" dirty="0" smtClean="0">
                          <a:latin typeface="Times New Roman" pitchFamily="18" charset="0"/>
                          <a:cs typeface="Times New Roman" pitchFamily="18" charset="0"/>
                        </a:rPr>
                        <a:t>-Use of  texture feature gives better performance</a:t>
                      </a:r>
                      <a:endParaRPr lang="en-IN" sz="1800" dirty="0">
                        <a:latin typeface="Times New Roman" pitchFamily="18" charset="0"/>
                        <a:cs typeface="Times New Roman" pitchFamily="18" charset="0"/>
                      </a:endParaRPr>
                    </a:p>
                  </a:txBody>
                  <a:tcPr marL="86005" marR="86005"/>
                </a:tc>
                <a:tc>
                  <a:txBody>
                    <a:bodyPr/>
                    <a:lstStyle/>
                    <a:p>
                      <a:pPr algn="just"/>
                      <a:r>
                        <a:rPr lang="en-IN" sz="1800" dirty="0" smtClean="0">
                          <a:latin typeface="Times New Roman" pitchFamily="18" charset="0"/>
                          <a:cs typeface="Times New Roman" pitchFamily="18" charset="0"/>
                        </a:rPr>
                        <a:t>-combine feature extraction</a:t>
                      </a:r>
                      <a:r>
                        <a:rPr lang="en-IN" sz="1800" baseline="0" dirty="0" smtClean="0">
                          <a:latin typeface="Times New Roman" pitchFamily="18" charset="0"/>
                          <a:cs typeface="Times New Roman" pitchFamily="18" charset="0"/>
                        </a:rPr>
                        <a:t> and classification methods use signification performance</a:t>
                      </a:r>
                      <a:endParaRPr lang="en-IN" sz="1800" dirty="0">
                        <a:latin typeface="Times New Roman" pitchFamily="18" charset="0"/>
                        <a:cs typeface="Times New Roman" pitchFamily="18" charset="0"/>
                      </a:endParaRPr>
                    </a:p>
                  </a:txBody>
                  <a:tcPr marL="86005" marR="86005"/>
                </a:tc>
              </a:tr>
              <a:tr h="923080">
                <a:tc>
                  <a:txBody>
                    <a:bodyPr/>
                    <a:lstStyle/>
                    <a:p>
                      <a:pPr algn="ctr"/>
                      <a:r>
                        <a:rPr lang="en-IN" sz="1800" dirty="0" smtClean="0">
                          <a:latin typeface="Times New Roman" pitchFamily="18" charset="0"/>
                          <a:cs typeface="Times New Roman" pitchFamily="18" charset="0"/>
                        </a:rPr>
                        <a:t>Limitation</a:t>
                      </a:r>
                      <a:endParaRPr lang="en-IN" sz="1800" dirty="0">
                        <a:latin typeface="Times New Roman" pitchFamily="18" charset="0"/>
                        <a:cs typeface="Times New Roman" pitchFamily="18" charset="0"/>
                      </a:endParaRPr>
                    </a:p>
                  </a:txBody>
                  <a:tcPr marL="86005" marR="86005"/>
                </a:tc>
                <a:tc>
                  <a:txBody>
                    <a:bodyPr/>
                    <a:lstStyle/>
                    <a:p>
                      <a:pPr algn="l"/>
                      <a:r>
                        <a:rPr lang="en-IN" sz="1800" dirty="0" smtClean="0">
                          <a:latin typeface="Times New Roman" pitchFamily="18" charset="0"/>
                          <a:cs typeface="Times New Roman" pitchFamily="18" charset="0"/>
                        </a:rPr>
                        <a:t>-color &amp; shape  features are not included</a:t>
                      </a:r>
                    </a:p>
                    <a:p>
                      <a:pPr algn="l"/>
                      <a:r>
                        <a:rPr lang="en-IN" sz="1800" dirty="0" smtClean="0">
                          <a:latin typeface="Times New Roman" pitchFamily="18" charset="0"/>
                          <a:cs typeface="Times New Roman" pitchFamily="18" charset="0"/>
                        </a:rPr>
                        <a:t>- Classification can be improved using deep learning</a:t>
                      </a:r>
                      <a:endParaRPr lang="en-IN" sz="1800" dirty="0">
                        <a:latin typeface="Times New Roman" pitchFamily="18" charset="0"/>
                        <a:cs typeface="Times New Roman" pitchFamily="18" charset="0"/>
                      </a:endParaRPr>
                    </a:p>
                  </a:txBody>
                  <a:tcPr marL="86005" marR="860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-low dataset should increase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-not applicable</a:t>
                      </a:r>
                      <a:r>
                        <a:rPr lang="en-IN" sz="1800" baseline="0" dirty="0" smtClean="0">
                          <a:latin typeface="Times New Roman" pitchFamily="18" charset="0"/>
                          <a:cs typeface="Times New Roman" pitchFamily="18" charset="0"/>
                        </a:rPr>
                        <a:t> for Real Time  application</a:t>
                      </a:r>
                      <a:endParaRPr lang="en-IN" sz="1800" dirty="0" smtClean="0">
                        <a:latin typeface="Times New Roman" pitchFamily="18" charset="0"/>
                        <a:cs typeface="Times New Roman" pitchFamily="18" charset="0"/>
                      </a:endParaRPr>
                    </a:p>
                  </a:txBody>
                  <a:tcPr marL="86005" marR="86005"/>
                </a:tc>
              </a:tr>
            </a:tbl>
          </a:graphicData>
        </a:graphic>
      </p:graphicFrame>
      <p:sp>
        <p:nvSpPr>
          <p:cNvPr id="3" name="Date Placeholder 2"/>
          <p:cNvSpPr>
            <a:spLocks noGrp="1"/>
          </p:cNvSpPr>
          <p:nvPr>
            <p:ph type="dt" sz="half" idx="10"/>
          </p:nvPr>
        </p:nvSpPr>
        <p:spPr/>
        <p:txBody>
          <a:bodyPr/>
          <a:lstStyle/>
          <a:p>
            <a:fld id="{DEC1918A-DF55-431C-8F28-835D18D0B1BF}"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13</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237401816"/>
              </p:ext>
            </p:extLst>
          </p:nvPr>
        </p:nvGraphicFramePr>
        <p:xfrm>
          <a:off x="238084" y="0"/>
          <a:ext cx="11715832" cy="6673572"/>
        </p:xfrm>
        <a:graphic>
          <a:graphicData uri="http://schemas.openxmlformats.org/drawingml/2006/table">
            <a:tbl>
              <a:tblPr firstRow="1" bandRow="1">
                <a:tableStyleId>{5C22544A-7EE6-4342-B048-85BDC9FD1C3A}</a:tableStyleId>
              </a:tblPr>
              <a:tblGrid>
                <a:gridCol w="1500198"/>
                <a:gridCol w="5286412"/>
                <a:gridCol w="4929222"/>
              </a:tblGrid>
              <a:tr h="729972">
                <a:tc>
                  <a:txBody>
                    <a:bodyPr/>
                    <a:lstStyle/>
                    <a:p>
                      <a:pPr algn="ctr"/>
                      <a:r>
                        <a:rPr lang="en-IN" sz="1800" dirty="0" smtClean="0">
                          <a:latin typeface="Times New Roman" pitchFamily="18" charset="0"/>
                          <a:cs typeface="Times New Roman" pitchFamily="18" charset="0"/>
                        </a:rPr>
                        <a:t>Paper</a:t>
                      </a:r>
                      <a:endParaRPr lang="en-IN" sz="1800" dirty="0">
                        <a:latin typeface="Times New Roman" pitchFamily="18" charset="0"/>
                        <a:cs typeface="Times New Roman" pitchFamily="18" charset="0"/>
                      </a:endParaRPr>
                    </a:p>
                  </a:txBody>
                  <a:tcPr marL="86005" marR="86005"/>
                </a:tc>
                <a:tc>
                  <a:txBody>
                    <a:bodyPr/>
                    <a:lstStyle/>
                    <a:p>
                      <a:pPr algn="l"/>
                      <a:r>
                        <a:rPr lang="en-IN" sz="1800" kern="1200" baseline="0" dirty="0" smtClean="0">
                          <a:latin typeface="Times New Roman" pitchFamily="18" charset="0"/>
                          <a:cs typeface="Times New Roman" pitchFamily="18" charset="0"/>
                        </a:rPr>
                        <a:t>An Improved Technique of Plant Leaf Classification  Using Hybrid Feature Modelling</a:t>
                      </a:r>
                      <a:r>
                        <a:rPr lang="en-IN" sz="1800" dirty="0" smtClean="0">
                          <a:latin typeface="Times New Roman" pitchFamily="18" charset="0"/>
                          <a:cs typeface="Times New Roman" pitchFamily="18" charset="0"/>
                        </a:rPr>
                        <a:t>                      </a:t>
                      </a:r>
                    </a:p>
                  </a:txBody>
                  <a:tcPr marL="86005" marR="86005"/>
                </a:tc>
                <a:tc>
                  <a:txBody>
                    <a:bodyPr/>
                    <a:lstStyle/>
                    <a:p>
                      <a:r>
                        <a:rPr lang="en-IN" sz="1800" b="1" kern="1200" baseline="0" dirty="0" smtClean="0">
                          <a:solidFill>
                            <a:schemeClr val="lt1"/>
                          </a:solidFill>
                          <a:latin typeface="Times New Roman" pitchFamily="18" charset="0"/>
                          <a:ea typeface="+mn-ea"/>
                          <a:cs typeface="Times New Roman" pitchFamily="18" charset="0"/>
                        </a:rPr>
                        <a:t>Leaf Classification and Identification using Canny Edge Detector and SVM Classifier</a:t>
                      </a:r>
                      <a:endParaRPr lang="en-IN" sz="1800" dirty="0">
                        <a:latin typeface="Times New Roman" pitchFamily="18" charset="0"/>
                        <a:cs typeface="Times New Roman" pitchFamily="18" charset="0"/>
                      </a:endParaRPr>
                    </a:p>
                  </a:txBody>
                  <a:tcPr/>
                </a:tc>
              </a:tr>
              <a:tr h="840923">
                <a:tc>
                  <a:txBody>
                    <a:bodyPr/>
                    <a:lstStyle/>
                    <a:p>
                      <a:pPr algn="ctr"/>
                      <a:r>
                        <a:rPr lang="en-IN" sz="1800" dirty="0" smtClean="0">
                          <a:latin typeface="Times New Roman" pitchFamily="18" charset="0"/>
                          <a:cs typeface="Times New Roman" pitchFamily="18" charset="0"/>
                        </a:rPr>
                        <a:t>Publication </a:t>
                      </a:r>
                      <a:r>
                        <a:rPr lang="en-IN" sz="1800" baseline="0" dirty="0" smtClean="0">
                          <a:latin typeface="Times New Roman" pitchFamily="18" charset="0"/>
                          <a:cs typeface="Times New Roman" pitchFamily="18" charset="0"/>
                        </a:rPr>
                        <a:t>Year</a:t>
                      </a:r>
                      <a:endParaRPr lang="en-IN" sz="1800" dirty="0">
                        <a:latin typeface="Times New Roman" pitchFamily="18" charset="0"/>
                        <a:cs typeface="Times New Roman" pitchFamily="18" charset="0"/>
                      </a:endParaRPr>
                    </a:p>
                  </a:txBody>
                  <a:tcPr marL="86005" marR="86005"/>
                </a:tc>
                <a:tc>
                  <a:txBody>
                    <a:bodyPr/>
                    <a:lstStyle/>
                    <a:p>
                      <a:pPr algn="just"/>
                      <a:r>
                        <a:rPr lang="en-IN" sz="1800" kern="1200" baseline="0" dirty="0" smtClean="0">
                          <a:solidFill>
                            <a:schemeClr val="dk1"/>
                          </a:solidFill>
                          <a:latin typeface="Times New Roman" pitchFamily="18" charset="0"/>
                          <a:ea typeface="+mn-ea"/>
                          <a:cs typeface="Times New Roman" pitchFamily="18" charset="0"/>
                        </a:rPr>
                        <a:t>International Conference on Innovative Mechanisms for Industry Applications</a:t>
                      </a:r>
                    </a:p>
                    <a:p>
                      <a:pPr algn="just"/>
                      <a:r>
                        <a:rPr lang="en-IN" sz="1800" kern="1200" baseline="0" dirty="0" smtClean="0">
                          <a:solidFill>
                            <a:schemeClr val="dk1"/>
                          </a:solidFill>
                          <a:latin typeface="Times New Roman" pitchFamily="18" charset="0"/>
                          <a:ea typeface="+mn-ea"/>
                          <a:cs typeface="Times New Roman" pitchFamily="18" charset="0"/>
                        </a:rPr>
                        <a:t>(ICIMIA 2017)</a:t>
                      </a:r>
                      <a:endParaRPr lang="en-IN" sz="1800" dirty="0">
                        <a:latin typeface="Times New Roman" pitchFamily="18" charset="0"/>
                        <a:cs typeface="Times New Roman" pitchFamily="18" charset="0"/>
                      </a:endParaRPr>
                    </a:p>
                  </a:txBody>
                  <a:tcPr marL="86005" marR="86005"/>
                </a:tc>
                <a:tc>
                  <a:txBody>
                    <a:bodyPr/>
                    <a:lstStyle/>
                    <a:p>
                      <a:r>
                        <a:rPr lang="en-IN" sz="1800" kern="1200" baseline="0" dirty="0" smtClean="0">
                          <a:solidFill>
                            <a:schemeClr val="dk1"/>
                          </a:solidFill>
                          <a:latin typeface="Times New Roman" pitchFamily="18" charset="0"/>
                          <a:ea typeface="+mn-ea"/>
                          <a:cs typeface="Times New Roman" pitchFamily="18" charset="0"/>
                        </a:rPr>
                        <a:t>International Conference on Inventive Systems and Control</a:t>
                      </a:r>
                    </a:p>
                    <a:p>
                      <a:r>
                        <a:rPr lang="en-IN" sz="1800" kern="1200" baseline="0" dirty="0" smtClean="0">
                          <a:solidFill>
                            <a:schemeClr val="dk1"/>
                          </a:solidFill>
                          <a:latin typeface="Times New Roman" pitchFamily="18" charset="0"/>
                          <a:ea typeface="+mn-ea"/>
                          <a:cs typeface="Times New Roman" pitchFamily="18" charset="0"/>
                        </a:rPr>
                        <a:t>(ICISC-2017)</a:t>
                      </a:r>
                      <a:endParaRPr lang="en-IN" sz="1800" dirty="0">
                        <a:latin typeface="Times New Roman" pitchFamily="18" charset="0"/>
                        <a:cs typeface="Times New Roman" pitchFamily="18" charset="0"/>
                      </a:endParaRPr>
                    </a:p>
                  </a:txBody>
                  <a:tcPr/>
                </a:tc>
              </a:tr>
              <a:tr h="600697">
                <a:tc>
                  <a:txBody>
                    <a:bodyPr/>
                    <a:lstStyle/>
                    <a:p>
                      <a:pPr algn="ctr"/>
                      <a:r>
                        <a:rPr lang="en-IN" sz="1800" dirty="0" smtClean="0">
                          <a:latin typeface="Times New Roman" pitchFamily="18" charset="0"/>
                          <a:cs typeface="Times New Roman" pitchFamily="18" charset="0"/>
                        </a:rPr>
                        <a:t>Authors</a:t>
                      </a:r>
                      <a:endParaRPr lang="en-IN" sz="1800" dirty="0">
                        <a:latin typeface="Times New Roman" pitchFamily="18" charset="0"/>
                        <a:cs typeface="Times New Roman" pitchFamily="18" charset="0"/>
                      </a:endParaRPr>
                    </a:p>
                  </a:txBody>
                  <a:tcPr marL="86005" marR="86005"/>
                </a:tc>
                <a:tc>
                  <a:txBody>
                    <a:bodyPr/>
                    <a:lstStyle/>
                    <a:p>
                      <a:r>
                        <a:rPr lang="en-IN" sz="1800" kern="1200" baseline="0" dirty="0" smtClean="0">
                          <a:latin typeface="Times New Roman" pitchFamily="18" charset="0"/>
                          <a:cs typeface="Times New Roman" pitchFamily="18" charset="0"/>
                        </a:rPr>
                        <a:t>Anusha Rao, Dr. S.B. Kulkarni</a:t>
                      </a:r>
                      <a:endParaRPr lang="en-IN" sz="1800" dirty="0">
                        <a:latin typeface="Times New Roman" pitchFamily="18" charset="0"/>
                        <a:cs typeface="Times New Roman" pitchFamily="18" charset="0"/>
                      </a:endParaRPr>
                    </a:p>
                  </a:txBody>
                  <a:tcPr/>
                </a:tc>
                <a:tc>
                  <a:txBody>
                    <a:bodyPr/>
                    <a:lstStyle/>
                    <a:p>
                      <a:r>
                        <a:rPr lang="en-IN" sz="1800" kern="1200" baseline="0" dirty="0" smtClean="0">
                          <a:solidFill>
                            <a:schemeClr val="dk1"/>
                          </a:solidFill>
                          <a:latin typeface="Times New Roman" pitchFamily="18" charset="0"/>
                          <a:ea typeface="+mn-ea"/>
                          <a:cs typeface="Times New Roman" pitchFamily="18" charset="0"/>
                        </a:rPr>
                        <a:t>Adil Salman, Ashish Semwal, Upendra Bhatt, V. M Thakkar</a:t>
                      </a:r>
                      <a:endParaRPr lang="en-IN" sz="1800" dirty="0">
                        <a:latin typeface="Times New Roman" pitchFamily="18" charset="0"/>
                        <a:cs typeface="Times New Roman" pitchFamily="18" charset="0"/>
                      </a:endParaRPr>
                    </a:p>
                  </a:txBody>
                  <a:tcPr/>
                </a:tc>
              </a:tr>
              <a:tr h="2430432">
                <a:tc>
                  <a:txBody>
                    <a:bodyPr/>
                    <a:lstStyle/>
                    <a:p>
                      <a:pPr algn="ctr"/>
                      <a:r>
                        <a:rPr lang="en-IN" sz="1800" dirty="0" smtClean="0">
                          <a:latin typeface="Times New Roman" pitchFamily="18" charset="0"/>
                          <a:cs typeface="Times New Roman" pitchFamily="18" charset="0"/>
                        </a:rPr>
                        <a:t>Used</a:t>
                      </a:r>
                      <a:r>
                        <a:rPr lang="en-IN" sz="1800" baseline="0" dirty="0" smtClean="0">
                          <a:latin typeface="Times New Roman" pitchFamily="18" charset="0"/>
                          <a:cs typeface="Times New Roman" pitchFamily="18" charset="0"/>
                        </a:rPr>
                        <a:t> Methods</a:t>
                      </a:r>
                      <a:endParaRPr lang="en-IN" sz="1800" dirty="0">
                        <a:latin typeface="Times New Roman" pitchFamily="18" charset="0"/>
                        <a:cs typeface="Times New Roman" pitchFamily="18" charset="0"/>
                      </a:endParaRPr>
                    </a:p>
                  </a:txBody>
                  <a:tcPr marL="86005" marR="86005"/>
                </a:tc>
                <a:tc>
                  <a:txBody>
                    <a:bodyPr/>
                    <a:lstStyle/>
                    <a:p>
                      <a:pPr algn="l"/>
                      <a:r>
                        <a:rPr lang="en-IN" sz="1800" b="1" dirty="0" smtClean="0">
                          <a:latin typeface="Times New Roman" pitchFamily="18" charset="0"/>
                          <a:cs typeface="Times New Roman" pitchFamily="18" charset="0"/>
                        </a:rPr>
                        <a:t>Pre-Processing</a:t>
                      </a:r>
                    </a:p>
                    <a:p>
                      <a:pPr algn="l"/>
                      <a:r>
                        <a:rPr lang="en-IN" sz="1800" dirty="0" smtClean="0">
                          <a:latin typeface="Times New Roman" pitchFamily="18" charset="0"/>
                          <a:cs typeface="Times New Roman" pitchFamily="18" charset="0"/>
                        </a:rPr>
                        <a:t>-auto</a:t>
                      </a:r>
                      <a:r>
                        <a:rPr lang="en-IN" sz="1800" baseline="0" dirty="0" smtClean="0">
                          <a:latin typeface="Times New Roman" pitchFamily="18" charset="0"/>
                          <a:cs typeface="Times New Roman" pitchFamily="18" charset="0"/>
                        </a:rPr>
                        <a:t> regressive method</a:t>
                      </a:r>
                      <a:endParaRPr lang="en-IN" sz="1800" dirty="0" smtClean="0">
                        <a:latin typeface="Times New Roman" pitchFamily="18" charset="0"/>
                        <a:cs typeface="Times New Roman" pitchFamily="18" charset="0"/>
                      </a:endParaRPr>
                    </a:p>
                    <a:p>
                      <a:pPr algn="l"/>
                      <a:r>
                        <a:rPr lang="en-IN" sz="1800" b="1" dirty="0" smtClean="0">
                          <a:latin typeface="Times New Roman" pitchFamily="18" charset="0"/>
                          <a:cs typeface="Times New Roman" pitchFamily="18" charset="0"/>
                        </a:rPr>
                        <a:t>Segmentation</a:t>
                      </a:r>
                    </a:p>
                    <a:p>
                      <a:pPr algn="l"/>
                      <a:r>
                        <a:rPr lang="en-IN" sz="1800" b="1" dirty="0" smtClean="0">
                          <a:latin typeface="Times New Roman" pitchFamily="18" charset="0"/>
                          <a:cs typeface="Times New Roman" pitchFamily="18" charset="0"/>
                        </a:rPr>
                        <a:t>Feature Extraction</a:t>
                      </a:r>
                    </a:p>
                    <a:p>
                      <a:pPr algn="l"/>
                      <a:r>
                        <a:rPr lang="en-IN" sz="1800" dirty="0" smtClean="0">
                          <a:latin typeface="Times New Roman" pitchFamily="18" charset="0"/>
                          <a:cs typeface="Times New Roman" pitchFamily="18" charset="0"/>
                        </a:rPr>
                        <a:t>-Shape</a:t>
                      </a:r>
                    </a:p>
                    <a:p>
                      <a:pPr algn="l"/>
                      <a:r>
                        <a:rPr lang="en-IN" sz="1800" dirty="0" smtClean="0">
                          <a:latin typeface="Times New Roman" pitchFamily="18" charset="0"/>
                          <a:cs typeface="Times New Roman" pitchFamily="18" charset="0"/>
                        </a:rPr>
                        <a:t>(area, convex, major axis, minor axis, eccentricity)</a:t>
                      </a:r>
                    </a:p>
                    <a:p>
                      <a:pPr algn="l"/>
                      <a:r>
                        <a:rPr lang="en-IN" sz="1800" b="1" dirty="0" smtClean="0">
                          <a:latin typeface="Times New Roman" pitchFamily="18" charset="0"/>
                          <a:cs typeface="Times New Roman" pitchFamily="18" charset="0"/>
                        </a:rPr>
                        <a:t>Classification</a:t>
                      </a:r>
                    </a:p>
                    <a:p>
                      <a:pPr algn="l"/>
                      <a:r>
                        <a:rPr lang="en-IN" sz="1800" dirty="0" smtClean="0">
                          <a:latin typeface="Times New Roman" pitchFamily="18" charset="0"/>
                          <a:cs typeface="Times New Roman" pitchFamily="18" charset="0"/>
                        </a:rPr>
                        <a:t>-Deep</a:t>
                      </a:r>
                      <a:r>
                        <a:rPr lang="en-IN" sz="1800" baseline="0" dirty="0" smtClean="0">
                          <a:latin typeface="Times New Roman" pitchFamily="18" charset="0"/>
                          <a:cs typeface="Times New Roman" pitchFamily="18" charset="0"/>
                        </a:rPr>
                        <a:t> neural network </a:t>
                      </a:r>
                      <a:endParaRPr lang="en-IN" sz="1800" dirty="0" smtClean="0">
                        <a:latin typeface="Times New Roman" pitchFamily="18" charset="0"/>
                        <a:cs typeface="Times New Roman" pitchFamily="18" charset="0"/>
                      </a:endParaRPr>
                    </a:p>
                  </a:txBody>
                  <a:tcPr marL="86005" marR="86005"/>
                </a:tc>
                <a:tc>
                  <a:txBody>
                    <a:bodyPr/>
                    <a:lstStyle/>
                    <a:p>
                      <a:pPr algn="l"/>
                      <a:r>
                        <a:rPr lang="en-IN" sz="1800" b="1" dirty="0" smtClean="0">
                          <a:latin typeface="Times New Roman" pitchFamily="18" charset="0"/>
                          <a:cs typeface="Times New Roman" pitchFamily="18" charset="0"/>
                        </a:rPr>
                        <a:t>Pre-Processing</a:t>
                      </a:r>
                    </a:p>
                    <a:p>
                      <a:pPr algn="l"/>
                      <a:r>
                        <a:rPr lang="en-IN" sz="1800" dirty="0" smtClean="0">
                          <a:latin typeface="Times New Roman" pitchFamily="18" charset="0"/>
                          <a:cs typeface="Times New Roman" pitchFamily="18" charset="0"/>
                        </a:rPr>
                        <a:t>-gray scaling</a:t>
                      </a:r>
                    </a:p>
                    <a:p>
                      <a:pPr algn="l"/>
                      <a:r>
                        <a:rPr lang="en-IN" sz="1800" dirty="0" smtClean="0">
                          <a:latin typeface="Times New Roman" pitchFamily="18" charset="0"/>
                          <a:cs typeface="Times New Roman" pitchFamily="18" charset="0"/>
                        </a:rPr>
                        <a:t>-Binary</a:t>
                      </a:r>
                      <a:r>
                        <a:rPr lang="en-IN" sz="1800" baseline="0" dirty="0" smtClean="0">
                          <a:latin typeface="Times New Roman" pitchFamily="18" charset="0"/>
                          <a:cs typeface="Times New Roman" pitchFamily="18" charset="0"/>
                        </a:rPr>
                        <a:t> and separate image</a:t>
                      </a:r>
                      <a:endParaRPr lang="en-IN" sz="1800" dirty="0" smtClean="0">
                        <a:latin typeface="Times New Roman" pitchFamily="18" charset="0"/>
                        <a:cs typeface="Times New Roman" pitchFamily="18" charset="0"/>
                      </a:endParaRPr>
                    </a:p>
                    <a:p>
                      <a:pPr algn="l"/>
                      <a:r>
                        <a:rPr lang="en-IN" sz="1800" b="1" dirty="0" smtClean="0">
                          <a:latin typeface="Times New Roman" pitchFamily="18" charset="0"/>
                          <a:cs typeface="Times New Roman" pitchFamily="18" charset="0"/>
                        </a:rPr>
                        <a:t>Segmentation</a:t>
                      </a:r>
                    </a:p>
                    <a:p>
                      <a:pPr algn="l"/>
                      <a:r>
                        <a:rPr lang="en-IN" sz="1800" b="1" dirty="0" smtClean="0">
                          <a:latin typeface="Times New Roman" pitchFamily="18" charset="0"/>
                          <a:cs typeface="Times New Roman" pitchFamily="18" charset="0"/>
                        </a:rPr>
                        <a:t>Feature Extraction</a:t>
                      </a:r>
                    </a:p>
                    <a:p>
                      <a:pPr algn="l"/>
                      <a:r>
                        <a:rPr lang="en-IN" sz="1800" dirty="0" smtClean="0">
                          <a:latin typeface="Times New Roman" pitchFamily="18" charset="0"/>
                          <a:cs typeface="Times New Roman" pitchFamily="18" charset="0"/>
                        </a:rPr>
                        <a:t>-Shape(area, convex, major axis, minor</a:t>
                      </a:r>
                      <a:r>
                        <a:rPr lang="en-IN" sz="1800" baseline="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axis, eccentricity,orientation,Extent, circularity)</a:t>
                      </a:r>
                    </a:p>
                    <a:p>
                      <a:pPr algn="l"/>
                      <a:r>
                        <a:rPr lang="en-IN" sz="1800" b="1" dirty="0" smtClean="0">
                          <a:latin typeface="Times New Roman" pitchFamily="18" charset="0"/>
                          <a:cs typeface="Times New Roman" pitchFamily="18" charset="0"/>
                        </a:rPr>
                        <a:t>Classification</a:t>
                      </a:r>
                    </a:p>
                    <a:p>
                      <a:pPr algn="l"/>
                      <a:r>
                        <a:rPr lang="en-IN" sz="1800" dirty="0" smtClean="0">
                          <a:latin typeface="Times New Roman" pitchFamily="18" charset="0"/>
                          <a:cs typeface="Times New Roman" pitchFamily="18" charset="0"/>
                        </a:rPr>
                        <a:t>-SVM</a:t>
                      </a:r>
                    </a:p>
                  </a:txBody>
                  <a:tcPr/>
                </a:tc>
              </a:tr>
              <a:tr h="840923">
                <a:tc>
                  <a:txBody>
                    <a:bodyPr/>
                    <a:lstStyle/>
                    <a:p>
                      <a:pPr algn="ctr"/>
                      <a:r>
                        <a:rPr lang="en-IN" sz="1800" dirty="0" smtClean="0">
                          <a:latin typeface="Times New Roman" pitchFamily="18" charset="0"/>
                          <a:cs typeface="Times New Roman" pitchFamily="18" charset="0"/>
                        </a:rPr>
                        <a:t>Advantages</a:t>
                      </a:r>
                      <a:endParaRPr lang="en-IN" sz="1800" dirty="0">
                        <a:latin typeface="Times New Roman" pitchFamily="18" charset="0"/>
                        <a:cs typeface="Times New Roman" pitchFamily="18" charset="0"/>
                      </a:endParaRPr>
                    </a:p>
                  </a:txBody>
                  <a:tcPr marL="86005" marR="86005"/>
                </a:tc>
                <a:tc>
                  <a:txBody>
                    <a:bodyPr/>
                    <a:lstStyle/>
                    <a:p>
                      <a:pPr algn="l"/>
                      <a:r>
                        <a:rPr lang="en-IN" sz="1800" dirty="0" smtClean="0">
                          <a:latin typeface="Times New Roman" pitchFamily="18" charset="0"/>
                          <a:cs typeface="Times New Roman" pitchFamily="18" charset="0"/>
                        </a:rPr>
                        <a:t>-used for auto regression</a:t>
                      </a:r>
                      <a:r>
                        <a:rPr lang="en-IN" sz="1800" baseline="0" dirty="0" smtClean="0">
                          <a:latin typeface="Times New Roman" pitchFamily="18" charset="0"/>
                          <a:cs typeface="Times New Roman" pitchFamily="18" charset="0"/>
                        </a:rPr>
                        <a:t> model in  </a:t>
                      </a:r>
                    </a:p>
                    <a:p>
                      <a:pPr algn="l"/>
                      <a:r>
                        <a:rPr lang="en-IN" sz="1800" baseline="0" dirty="0" smtClean="0">
                          <a:latin typeface="Times New Roman" pitchFamily="18" charset="0"/>
                          <a:cs typeface="Times New Roman" pitchFamily="18" charset="0"/>
                        </a:rPr>
                        <a:t>Pre-processing edges</a:t>
                      </a:r>
                    </a:p>
                    <a:p>
                      <a:pPr algn="l"/>
                      <a:r>
                        <a:rPr lang="en-IN" sz="1800" baseline="0" dirty="0" smtClean="0">
                          <a:latin typeface="Times New Roman" pitchFamily="18" charset="0"/>
                          <a:cs typeface="Times New Roman" pitchFamily="18" charset="0"/>
                        </a:rPr>
                        <a:t>-95.38% accuracy</a:t>
                      </a:r>
                    </a:p>
                  </a:txBody>
                  <a:tcPr marL="86005" marR="86005"/>
                </a:tc>
                <a:tc>
                  <a:txBody>
                    <a:bodyPr/>
                    <a:lstStyle/>
                    <a:p>
                      <a:r>
                        <a:rPr lang="en-IN" sz="1800" dirty="0" smtClean="0">
                          <a:latin typeface="Times New Roman" pitchFamily="18" charset="0"/>
                          <a:cs typeface="Times New Roman" pitchFamily="18" charset="0"/>
                        </a:rPr>
                        <a:t>-SVM gives batter accuracy.</a:t>
                      </a:r>
                      <a:endParaRPr lang="en-IN" sz="1800" dirty="0">
                        <a:latin typeface="Times New Roman" pitchFamily="18" charset="0"/>
                        <a:cs typeface="Times New Roman" pitchFamily="18" charset="0"/>
                      </a:endParaRPr>
                    </a:p>
                  </a:txBody>
                  <a:tcPr/>
                </a:tc>
              </a:tr>
              <a:tr h="840923">
                <a:tc>
                  <a:txBody>
                    <a:bodyPr/>
                    <a:lstStyle/>
                    <a:p>
                      <a:pPr algn="ctr"/>
                      <a:r>
                        <a:rPr lang="en-IN" sz="1800" dirty="0" smtClean="0">
                          <a:latin typeface="Times New Roman" pitchFamily="18" charset="0"/>
                          <a:cs typeface="Times New Roman" pitchFamily="18" charset="0"/>
                        </a:rPr>
                        <a:t>Limitation</a:t>
                      </a:r>
                      <a:endParaRPr lang="en-IN" sz="1800" dirty="0">
                        <a:latin typeface="Times New Roman" pitchFamily="18" charset="0"/>
                        <a:cs typeface="Times New Roman" pitchFamily="18" charset="0"/>
                      </a:endParaRPr>
                    </a:p>
                  </a:txBody>
                  <a:tcPr marL="86005" marR="86005"/>
                </a:tc>
                <a:tc>
                  <a:txBody>
                    <a:bodyPr/>
                    <a:lstStyle/>
                    <a:p>
                      <a:pPr algn="l"/>
                      <a:r>
                        <a:rPr lang="en-IN" sz="1800" dirty="0" smtClean="0">
                          <a:latin typeface="Times New Roman" pitchFamily="18" charset="0"/>
                          <a:cs typeface="Times New Roman" pitchFamily="18" charset="0"/>
                        </a:rPr>
                        <a:t>-not work for different</a:t>
                      </a:r>
                      <a:r>
                        <a:rPr lang="en-IN" sz="1800" baseline="0" dirty="0" smtClean="0">
                          <a:latin typeface="Times New Roman" pitchFamily="18" charset="0"/>
                          <a:cs typeface="Times New Roman" pitchFamily="18" charset="0"/>
                        </a:rPr>
                        <a:t> background</a:t>
                      </a:r>
                    </a:p>
                    <a:p>
                      <a:pPr algn="l"/>
                      <a:r>
                        <a:rPr lang="en-IN" sz="1800" baseline="0" dirty="0" smtClean="0">
                          <a:latin typeface="Times New Roman" pitchFamily="18" charset="0"/>
                          <a:cs typeface="Times New Roman" pitchFamily="18" charset="0"/>
                        </a:rPr>
                        <a:t>-occlusion problem</a:t>
                      </a:r>
                    </a:p>
                    <a:p>
                      <a:pPr algn="l"/>
                      <a:r>
                        <a:rPr lang="en-IN" sz="1800" baseline="0" dirty="0" smtClean="0">
                          <a:latin typeface="Times New Roman" pitchFamily="18" charset="0"/>
                          <a:cs typeface="Times New Roman" pitchFamily="18" charset="0"/>
                        </a:rPr>
                        <a:t>-similar shape, misclassified</a:t>
                      </a:r>
                      <a:endParaRPr lang="en-IN" sz="1800" dirty="0">
                        <a:latin typeface="Times New Roman" pitchFamily="18" charset="0"/>
                        <a:cs typeface="Times New Roman" pitchFamily="18" charset="0"/>
                      </a:endParaRPr>
                    </a:p>
                  </a:txBody>
                  <a:tcPr marL="86005" marR="86005"/>
                </a:tc>
                <a:tc>
                  <a:txBody>
                    <a:bodyPr/>
                    <a:lstStyle/>
                    <a:p>
                      <a:r>
                        <a:rPr lang="en-IN" sz="1800" dirty="0" smtClean="0">
                          <a:latin typeface="Times New Roman" pitchFamily="18" charset="0"/>
                          <a:cs typeface="Times New Roman" pitchFamily="18" charset="0"/>
                        </a:rPr>
                        <a:t>-No Segmentation Method Present.</a:t>
                      </a:r>
                    </a:p>
                    <a:p>
                      <a:r>
                        <a:rPr lang="en-IN" sz="1800" dirty="0" smtClean="0">
                          <a:latin typeface="Times New Roman" pitchFamily="18" charset="0"/>
                          <a:cs typeface="Times New Roman" pitchFamily="18" charset="0"/>
                        </a:rPr>
                        <a:t>-Uses only</a:t>
                      </a:r>
                      <a:r>
                        <a:rPr lang="en-IN" sz="1800" baseline="0" dirty="0" smtClean="0">
                          <a:latin typeface="Times New Roman" pitchFamily="18" charset="0"/>
                          <a:cs typeface="Times New Roman" pitchFamily="18" charset="0"/>
                        </a:rPr>
                        <a:t> shape feature</a:t>
                      </a:r>
                      <a:endParaRPr lang="en-IN" sz="1800" dirty="0">
                        <a:latin typeface="Times New Roman" pitchFamily="18" charset="0"/>
                        <a:cs typeface="Times New Roman" pitchFamily="18" charset="0"/>
                      </a:endParaRPr>
                    </a:p>
                  </a:txBody>
                  <a:tcPr/>
                </a:tc>
              </a:tr>
            </a:tbl>
          </a:graphicData>
        </a:graphic>
      </p:graphicFrame>
      <p:sp>
        <p:nvSpPr>
          <p:cNvPr id="3" name="Date Placeholder 2"/>
          <p:cNvSpPr>
            <a:spLocks noGrp="1"/>
          </p:cNvSpPr>
          <p:nvPr>
            <p:ph type="dt" sz="half" idx="10"/>
          </p:nvPr>
        </p:nvSpPr>
        <p:spPr/>
        <p:txBody>
          <a:bodyPr/>
          <a:lstStyle/>
          <a:p>
            <a:fld id="{DE632D94-CD0D-483F-B8EF-BAEF2FFA51CA}"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14</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092" y="1285860"/>
            <a:ext cx="3960440" cy="646331"/>
          </a:xfrm>
          <a:prstGeom prst="rect">
            <a:avLst/>
          </a:prstGeom>
          <a:noFill/>
        </p:spPr>
        <p:txBody>
          <a:bodyPr wrap="square" rtlCol="0">
            <a:spAutoFit/>
          </a:bodyPr>
          <a:lstStyle/>
          <a:p>
            <a:endParaRPr lang="en-US" dirty="0" smtClean="0"/>
          </a:p>
          <a:p>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2683395045"/>
              </p:ext>
            </p:extLst>
          </p:nvPr>
        </p:nvGraphicFramePr>
        <p:xfrm>
          <a:off x="238084" y="1"/>
          <a:ext cx="11715833" cy="6702692"/>
        </p:xfrm>
        <a:graphic>
          <a:graphicData uri="http://schemas.openxmlformats.org/drawingml/2006/table">
            <a:tbl>
              <a:tblPr firstRow="1" bandRow="1">
                <a:tableStyleId>{5C22544A-7EE6-4342-B048-85BDC9FD1C3A}</a:tableStyleId>
              </a:tblPr>
              <a:tblGrid>
                <a:gridCol w="1771526"/>
                <a:gridCol w="5157960"/>
                <a:gridCol w="4786347"/>
              </a:tblGrid>
              <a:tr h="1015197">
                <a:tc>
                  <a:txBody>
                    <a:bodyPr/>
                    <a:lstStyle/>
                    <a:p>
                      <a:pPr algn="ctr"/>
                      <a:r>
                        <a:rPr lang="en-IN" sz="1800" b="1" dirty="0" smtClean="0">
                          <a:latin typeface="Times New Roman" pitchFamily="18" charset="0"/>
                          <a:cs typeface="Times New Roman" pitchFamily="18" charset="0"/>
                        </a:rPr>
                        <a:t>Paper</a:t>
                      </a:r>
                      <a:endParaRPr lang="en-IN" sz="1800" b="1" dirty="0">
                        <a:latin typeface="Times New Roman" pitchFamily="18" charset="0"/>
                        <a:cs typeface="Times New Roman" pitchFamily="18" charset="0"/>
                      </a:endParaRPr>
                    </a:p>
                  </a:txBody>
                  <a:tcPr marL="86005" marR="86005"/>
                </a:tc>
                <a:tc>
                  <a:txBody>
                    <a:bodyPr/>
                    <a:lstStyle/>
                    <a:p>
                      <a:pPr algn="just"/>
                      <a:r>
                        <a:rPr lang="en-IN" sz="1800" b="1" kern="1200" baseline="0" dirty="0" smtClean="0">
                          <a:solidFill>
                            <a:schemeClr val="lt1"/>
                          </a:solidFill>
                          <a:latin typeface="Times New Roman" pitchFamily="18" charset="0"/>
                          <a:ea typeface="+mn-ea"/>
                          <a:cs typeface="Times New Roman" pitchFamily="18" charset="0"/>
                        </a:rPr>
                        <a:t>Acquiring and pre-processing leaf images for automated plant identification: understanding the tradeoffs between effort and information gain</a:t>
                      </a:r>
                      <a:endParaRPr lang="en-IN" sz="1800" i="0" dirty="0">
                        <a:latin typeface="Times New Roman" pitchFamily="18" charset="0"/>
                        <a:cs typeface="Times New Roman" pitchFamily="18" charset="0"/>
                      </a:endParaRPr>
                    </a:p>
                  </a:txBody>
                  <a:tcPr/>
                </a:tc>
                <a:tc>
                  <a:txBody>
                    <a:bodyPr/>
                    <a:lstStyle/>
                    <a:p>
                      <a:pPr algn="just"/>
                      <a:r>
                        <a:rPr lang="en-IN" sz="1800" b="1" kern="1200" baseline="0" dirty="0" smtClean="0">
                          <a:solidFill>
                            <a:schemeClr val="lt1"/>
                          </a:solidFill>
                          <a:latin typeface="Times New Roman" pitchFamily="18" charset="0"/>
                          <a:ea typeface="+mn-ea"/>
                          <a:cs typeface="Times New Roman" pitchFamily="18" charset="0"/>
                        </a:rPr>
                        <a:t>Leaf-Based Plant Identification Through Morphological Characterization in Digital Images</a:t>
                      </a:r>
                      <a:endParaRPr lang="en-IN" sz="1800" dirty="0">
                        <a:latin typeface="Times New Roman" pitchFamily="18" charset="0"/>
                        <a:cs typeface="Times New Roman" pitchFamily="18" charset="0"/>
                      </a:endParaRPr>
                    </a:p>
                  </a:txBody>
                  <a:tcPr/>
                </a:tc>
              </a:tr>
              <a:tr h="852942">
                <a:tc>
                  <a:txBody>
                    <a:bodyPr/>
                    <a:lstStyle/>
                    <a:p>
                      <a:pPr algn="ctr"/>
                      <a:r>
                        <a:rPr lang="en-IN" sz="1800" b="0" dirty="0" smtClean="0">
                          <a:latin typeface="Times New Roman" pitchFamily="18" charset="0"/>
                          <a:cs typeface="Times New Roman" pitchFamily="18" charset="0"/>
                        </a:rPr>
                        <a:t>Publication </a:t>
                      </a:r>
                      <a:r>
                        <a:rPr lang="en-IN" sz="1800" b="0" baseline="0" dirty="0" smtClean="0">
                          <a:latin typeface="Times New Roman" pitchFamily="18" charset="0"/>
                          <a:cs typeface="Times New Roman" pitchFamily="18" charset="0"/>
                        </a:rPr>
                        <a:t>Year</a:t>
                      </a:r>
                      <a:endParaRPr lang="en-IN" sz="1800" b="0" dirty="0">
                        <a:latin typeface="Times New Roman" pitchFamily="18" charset="0"/>
                        <a:cs typeface="Times New Roman" pitchFamily="18" charset="0"/>
                      </a:endParaRPr>
                    </a:p>
                  </a:txBody>
                  <a:tcPr marL="86005" marR="86005"/>
                </a:tc>
                <a:tc>
                  <a:txBody>
                    <a:bodyPr/>
                    <a:lstStyle/>
                    <a:p>
                      <a:pPr algn="just"/>
                      <a:r>
                        <a:rPr lang="en-IN" sz="1800" kern="1200" baseline="0" dirty="0" smtClean="0">
                          <a:solidFill>
                            <a:schemeClr val="dk1"/>
                          </a:solidFill>
                          <a:latin typeface="Times New Roman" pitchFamily="18" charset="0"/>
                          <a:ea typeface="+mn-ea"/>
                          <a:cs typeface="Times New Roman" pitchFamily="18" charset="0"/>
                        </a:rPr>
                        <a:t>International Conference on Innovative Mechanisms for Industry Applications</a:t>
                      </a:r>
                    </a:p>
                    <a:p>
                      <a:pPr algn="just"/>
                      <a:r>
                        <a:rPr lang="en-IN" sz="1800" kern="1200" baseline="0" dirty="0" smtClean="0">
                          <a:solidFill>
                            <a:schemeClr val="dk1"/>
                          </a:solidFill>
                          <a:latin typeface="Times New Roman" pitchFamily="18" charset="0"/>
                          <a:ea typeface="+mn-ea"/>
                          <a:cs typeface="Times New Roman" pitchFamily="18" charset="0"/>
                        </a:rPr>
                        <a:t>(ICIMIA 2017)</a:t>
                      </a:r>
                      <a:endParaRPr lang="en-IN" sz="1800" dirty="0">
                        <a:latin typeface="Times New Roman" pitchFamily="18" charset="0"/>
                        <a:cs typeface="Times New Roman" pitchFamily="18" charset="0"/>
                      </a:endParaRPr>
                    </a:p>
                  </a:txBody>
                  <a:tcPr/>
                </a:tc>
                <a:tc>
                  <a:txBody>
                    <a:bodyPr/>
                    <a:lstStyle/>
                    <a:p>
                      <a:pPr algn="just"/>
                      <a:r>
                        <a:rPr lang="en-IN" sz="1800" kern="1200" baseline="0" dirty="0" smtClean="0">
                          <a:solidFill>
                            <a:schemeClr val="dk1"/>
                          </a:solidFill>
                          <a:latin typeface="Times New Roman" pitchFamily="18" charset="0"/>
                          <a:ea typeface="+mn-ea"/>
                          <a:cs typeface="Times New Roman" pitchFamily="18" charset="0"/>
                        </a:rPr>
                        <a:t>Springer International Publishing Switzerland 2015</a:t>
                      </a:r>
                      <a:endParaRPr lang="en-IN" sz="1800" dirty="0">
                        <a:latin typeface="Times New Roman" pitchFamily="18" charset="0"/>
                        <a:cs typeface="Times New Roman" pitchFamily="18" charset="0"/>
                      </a:endParaRPr>
                    </a:p>
                  </a:txBody>
                  <a:tcPr/>
                </a:tc>
              </a:tr>
              <a:tr h="852942">
                <a:tc>
                  <a:txBody>
                    <a:bodyPr/>
                    <a:lstStyle/>
                    <a:p>
                      <a:pPr algn="ctr"/>
                      <a:r>
                        <a:rPr lang="en-IN" sz="1800" b="0" dirty="0" smtClean="0">
                          <a:latin typeface="Times New Roman" pitchFamily="18" charset="0"/>
                          <a:cs typeface="Times New Roman" pitchFamily="18" charset="0"/>
                        </a:rPr>
                        <a:t>Authors</a:t>
                      </a:r>
                      <a:endParaRPr lang="en-IN" sz="1800" b="0" dirty="0">
                        <a:latin typeface="Times New Roman" pitchFamily="18" charset="0"/>
                        <a:cs typeface="Times New Roman" pitchFamily="18" charset="0"/>
                      </a:endParaRPr>
                    </a:p>
                  </a:txBody>
                  <a:tcPr marL="86005" marR="86005"/>
                </a:tc>
                <a:tc>
                  <a:txBody>
                    <a:bodyPr/>
                    <a:lstStyle/>
                    <a:p>
                      <a:pPr algn="just"/>
                      <a:r>
                        <a:rPr lang="en-IN" sz="1800" kern="1200" baseline="0" dirty="0" smtClean="0">
                          <a:solidFill>
                            <a:schemeClr val="dk1"/>
                          </a:solidFill>
                          <a:latin typeface="Times New Roman" pitchFamily="18" charset="0"/>
                          <a:ea typeface="+mn-ea"/>
                          <a:cs typeface="Times New Roman" pitchFamily="18" charset="0"/>
                        </a:rPr>
                        <a:t>Michael Rzanny, Marco Seeland, Jana Wäldchen and Patrick Mäder</a:t>
                      </a:r>
                      <a:endParaRPr lang="en-IN" sz="1800" b="0" dirty="0">
                        <a:latin typeface="Times New Roman" pitchFamily="18" charset="0"/>
                        <a:cs typeface="Times New Roman" pitchFamily="18" charset="0"/>
                      </a:endParaRPr>
                    </a:p>
                  </a:txBody>
                  <a:tcPr/>
                </a:tc>
                <a:tc>
                  <a:txBody>
                    <a:bodyPr/>
                    <a:lstStyle/>
                    <a:p>
                      <a:pPr algn="just"/>
                      <a:r>
                        <a:rPr lang="en-IN" sz="1800" kern="1200" baseline="0" dirty="0" smtClean="0">
                          <a:solidFill>
                            <a:schemeClr val="dk1"/>
                          </a:solidFill>
                          <a:latin typeface="Times New Roman" pitchFamily="18" charset="0"/>
                          <a:ea typeface="+mn-ea"/>
                          <a:cs typeface="Times New Roman" pitchFamily="18" charset="0"/>
                        </a:rPr>
                        <a:t>Arturo Oncevay-Marcos, Ronald Juarez-Chambi,  Sof´ıa Khlebnikov-N´u˜nez,And  C´esar Beltr´an-Casta˜n´on</a:t>
                      </a:r>
                      <a:endParaRPr lang="en-IN" sz="1800" dirty="0">
                        <a:latin typeface="Times New Roman" pitchFamily="18" charset="0"/>
                        <a:cs typeface="Times New Roman" pitchFamily="18" charset="0"/>
                      </a:endParaRPr>
                    </a:p>
                  </a:txBody>
                  <a:tcPr/>
                </a:tc>
              </a:tr>
              <a:tr h="2585266">
                <a:tc>
                  <a:txBody>
                    <a:bodyPr/>
                    <a:lstStyle/>
                    <a:p>
                      <a:pPr algn="ctr"/>
                      <a:r>
                        <a:rPr lang="en-IN" sz="1800" b="0" dirty="0" smtClean="0">
                          <a:latin typeface="Times New Roman" pitchFamily="18" charset="0"/>
                          <a:cs typeface="Times New Roman" pitchFamily="18" charset="0"/>
                        </a:rPr>
                        <a:t>Used</a:t>
                      </a:r>
                      <a:r>
                        <a:rPr lang="en-IN" sz="1800" b="0" baseline="0" dirty="0" smtClean="0">
                          <a:latin typeface="Times New Roman" pitchFamily="18" charset="0"/>
                          <a:cs typeface="Times New Roman" pitchFamily="18" charset="0"/>
                        </a:rPr>
                        <a:t> Methods</a:t>
                      </a:r>
                      <a:endParaRPr lang="en-IN" sz="1800" b="0" dirty="0">
                        <a:latin typeface="Times New Roman" pitchFamily="18" charset="0"/>
                        <a:cs typeface="Times New Roman" pitchFamily="18" charset="0"/>
                      </a:endParaRPr>
                    </a:p>
                  </a:txBody>
                  <a:tcPr marL="86005" marR="86005"/>
                </a:tc>
                <a:tc>
                  <a:txBody>
                    <a:bodyPr/>
                    <a:lstStyle/>
                    <a:p>
                      <a:pPr algn="just"/>
                      <a:r>
                        <a:rPr lang="en-IN" sz="1800" b="1" dirty="0" smtClean="0">
                          <a:latin typeface="Times New Roman" pitchFamily="18" charset="0"/>
                          <a:cs typeface="Times New Roman" pitchFamily="18" charset="0"/>
                        </a:rPr>
                        <a:t>Pre-Processing</a:t>
                      </a:r>
                    </a:p>
                    <a:p>
                      <a:pPr algn="just"/>
                      <a:r>
                        <a:rPr lang="en-IN" sz="1800" dirty="0" smtClean="0">
                          <a:latin typeface="Times New Roman" pitchFamily="18" charset="0"/>
                          <a:cs typeface="Times New Roman" pitchFamily="18" charset="0"/>
                        </a:rPr>
                        <a:t>-gray scaling</a:t>
                      </a:r>
                    </a:p>
                    <a:p>
                      <a:pPr algn="just"/>
                      <a:r>
                        <a:rPr lang="en-IN" sz="1800" b="1" dirty="0" smtClean="0">
                          <a:latin typeface="Times New Roman" pitchFamily="18" charset="0"/>
                          <a:cs typeface="Times New Roman" pitchFamily="18" charset="0"/>
                        </a:rPr>
                        <a:t>Segmentation</a:t>
                      </a:r>
                      <a:endParaRPr lang="en-IN" sz="1800"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Feature Extraction</a:t>
                      </a:r>
                    </a:p>
                    <a:p>
                      <a:pPr algn="just"/>
                      <a:r>
                        <a:rPr lang="en-IN" sz="1800" b="0" dirty="0" smtClean="0">
                          <a:latin typeface="Times New Roman" pitchFamily="18" charset="0"/>
                          <a:cs typeface="Times New Roman" pitchFamily="18" charset="0"/>
                        </a:rPr>
                        <a:t>- CNN</a:t>
                      </a:r>
                    </a:p>
                    <a:p>
                      <a:pPr algn="just"/>
                      <a:r>
                        <a:rPr lang="en-IN" sz="1800" b="1" dirty="0" smtClean="0">
                          <a:latin typeface="Times New Roman" pitchFamily="18" charset="0"/>
                          <a:cs typeface="Times New Roman" pitchFamily="18" charset="0"/>
                        </a:rPr>
                        <a:t>Classification</a:t>
                      </a:r>
                    </a:p>
                    <a:p>
                      <a:pPr algn="just"/>
                      <a:r>
                        <a:rPr lang="en-IN" sz="1800" dirty="0" smtClean="0">
                          <a:latin typeface="Times New Roman" pitchFamily="18" charset="0"/>
                          <a:cs typeface="Times New Roman" pitchFamily="18" charset="0"/>
                        </a:rPr>
                        <a:t>-SVM</a:t>
                      </a:r>
                    </a:p>
                    <a:p>
                      <a:pPr algn="just"/>
                      <a:endParaRPr lang="en-IN" sz="1800" dirty="0">
                        <a:latin typeface="Times New Roman" pitchFamily="18" charset="0"/>
                        <a:cs typeface="Times New Roman" pitchFamily="18" charset="0"/>
                      </a:endParaRPr>
                    </a:p>
                  </a:txBody>
                  <a:tcPr/>
                </a:tc>
                <a:tc>
                  <a:txBody>
                    <a:bodyPr/>
                    <a:lstStyle/>
                    <a:p>
                      <a:pPr algn="just"/>
                      <a:r>
                        <a:rPr lang="en-IN" sz="1800" b="1" dirty="0" smtClean="0">
                          <a:latin typeface="Times New Roman" pitchFamily="18" charset="0"/>
                          <a:cs typeface="Times New Roman" pitchFamily="18" charset="0"/>
                        </a:rPr>
                        <a:t>Pre-Processing</a:t>
                      </a:r>
                    </a:p>
                    <a:p>
                      <a:pPr algn="just"/>
                      <a:r>
                        <a:rPr lang="en-IN" sz="1800" b="0" dirty="0" smtClean="0">
                          <a:latin typeface="Times New Roman" pitchFamily="18" charset="0"/>
                          <a:cs typeface="Times New Roman" pitchFamily="18" charset="0"/>
                        </a:rPr>
                        <a:t>-skeletonization</a:t>
                      </a:r>
                    </a:p>
                    <a:p>
                      <a:pPr algn="just"/>
                      <a:r>
                        <a:rPr lang="en-IN" sz="1800" b="1" dirty="0" smtClean="0">
                          <a:latin typeface="Times New Roman" pitchFamily="18" charset="0"/>
                          <a:cs typeface="Times New Roman" pitchFamily="18" charset="0"/>
                        </a:rPr>
                        <a:t>Segmentation</a:t>
                      </a:r>
                    </a:p>
                    <a:p>
                      <a:pPr algn="just"/>
                      <a:r>
                        <a:rPr lang="en-IN" sz="1800" b="1" dirty="0" smtClean="0">
                          <a:latin typeface="Times New Roman" pitchFamily="18" charset="0"/>
                          <a:cs typeface="Times New Roman" pitchFamily="18" charset="0"/>
                        </a:rPr>
                        <a:t>Feature Extraction</a:t>
                      </a:r>
                    </a:p>
                    <a:p>
                      <a:pPr algn="just"/>
                      <a:r>
                        <a:rPr lang="en-IN" sz="1800" b="1" dirty="0" smtClean="0">
                          <a:latin typeface="Times New Roman" pitchFamily="18" charset="0"/>
                          <a:cs typeface="Times New Roman" pitchFamily="18" charset="0"/>
                        </a:rPr>
                        <a:t>- </a:t>
                      </a:r>
                      <a:r>
                        <a:rPr lang="en-IN" sz="1800" b="0" dirty="0" smtClean="0">
                          <a:latin typeface="Times New Roman" pitchFamily="18" charset="0"/>
                          <a:cs typeface="Times New Roman" pitchFamily="18" charset="0"/>
                        </a:rPr>
                        <a:t>CNN,</a:t>
                      </a:r>
                      <a:r>
                        <a:rPr lang="en-IN" sz="1800" b="0" baseline="0" dirty="0" smtClean="0">
                          <a:latin typeface="Times New Roman" pitchFamily="18" charset="0"/>
                          <a:cs typeface="Times New Roman" pitchFamily="18" charset="0"/>
                        </a:rPr>
                        <a:t> </a:t>
                      </a:r>
                      <a:r>
                        <a:rPr lang="en-IN" sz="1800" b="0" dirty="0" smtClean="0">
                          <a:latin typeface="Times New Roman" pitchFamily="18" charset="0"/>
                          <a:cs typeface="Times New Roman" pitchFamily="18" charset="0"/>
                        </a:rPr>
                        <a:t>color</a:t>
                      </a:r>
                      <a:r>
                        <a:rPr lang="en-IN" sz="1800" b="0" baseline="0" dirty="0" smtClean="0">
                          <a:latin typeface="Times New Roman" pitchFamily="18" charset="0"/>
                          <a:cs typeface="Times New Roman" pitchFamily="18" charset="0"/>
                        </a:rPr>
                        <a:t> moment</a:t>
                      </a:r>
                    </a:p>
                    <a:p>
                      <a:pPr algn="just"/>
                      <a:r>
                        <a:rPr lang="en-IN" sz="1800" b="1" baseline="0" dirty="0" smtClean="0">
                          <a:latin typeface="Times New Roman" pitchFamily="18" charset="0"/>
                          <a:cs typeface="Times New Roman" pitchFamily="18" charset="0"/>
                        </a:rPr>
                        <a:t>Texture</a:t>
                      </a:r>
                    </a:p>
                    <a:p>
                      <a:pPr algn="just"/>
                      <a:r>
                        <a:rPr lang="en-IN" sz="1800" b="0" baseline="0" dirty="0" smtClean="0">
                          <a:latin typeface="Times New Roman" pitchFamily="18" charset="0"/>
                          <a:cs typeface="Times New Roman" pitchFamily="18" charset="0"/>
                        </a:rPr>
                        <a:t>-GLCM</a:t>
                      </a:r>
                      <a:endParaRPr lang="en-IN" sz="1800" b="0"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Classification</a:t>
                      </a:r>
                      <a:endParaRPr lang="en-IN" sz="1800" b="0" dirty="0" smtClean="0">
                        <a:latin typeface="Times New Roman" pitchFamily="18" charset="0"/>
                        <a:cs typeface="Times New Roman" pitchFamily="18" charset="0"/>
                      </a:endParaRPr>
                    </a:p>
                    <a:p>
                      <a:pPr algn="just"/>
                      <a:r>
                        <a:rPr lang="en-IN" sz="1800" b="0" dirty="0" smtClean="0">
                          <a:latin typeface="Times New Roman" pitchFamily="18" charset="0"/>
                          <a:cs typeface="Times New Roman" pitchFamily="18" charset="0"/>
                        </a:rPr>
                        <a:t>MLP</a:t>
                      </a:r>
                    </a:p>
                    <a:p>
                      <a:pPr algn="just"/>
                      <a:endParaRPr lang="en-IN" sz="1800" dirty="0">
                        <a:latin typeface="Times New Roman" pitchFamily="18" charset="0"/>
                        <a:cs typeface="Times New Roman" pitchFamily="18" charset="0"/>
                      </a:endParaRPr>
                    </a:p>
                  </a:txBody>
                  <a:tcPr/>
                </a:tc>
              </a:tr>
              <a:tr h="383975">
                <a:tc>
                  <a:txBody>
                    <a:bodyPr/>
                    <a:lstStyle/>
                    <a:p>
                      <a:pPr algn="ctr"/>
                      <a:r>
                        <a:rPr lang="en-IN" sz="1800" b="0" dirty="0" smtClean="0">
                          <a:latin typeface="Times New Roman" pitchFamily="18" charset="0"/>
                          <a:cs typeface="Times New Roman" pitchFamily="18" charset="0"/>
                        </a:rPr>
                        <a:t>Advantages</a:t>
                      </a:r>
                      <a:endParaRPr lang="en-IN" sz="1800" b="0" dirty="0">
                        <a:latin typeface="Times New Roman" pitchFamily="18" charset="0"/>
                        <a:cs typeface="Times New Roman" pitchFamily="18" charset="0"/>
                      </a:endParaRPr>
                    </a:p>
                  </a:txBody>
                  <a:tcPr marL="86005" marR="86005"/>
                </a:tc>
                <a:tc>
                  <a:txBody>
                    <a:bodyPr/>
                    <a:lstStyle/>
                    <a:p>
                      <a:pPr algn="just"/>
                      <a:r>
                        <a:rPr lang="en-IN" sz="1800" dirty="0" smtClean="0">
                          <a:latin typeface="Times New Roman" pitchFamily="18" charset="0"/>
                          <a:cs typeface="Times New Roman" pitchFamily="18" charset="0"/>
                        </a:rPr>
                        <a:t>- Uses</a:t>
                      </a:r>
                      <a:r>
                        <a:rPr lang="en-IN" sz="1800" baseline="0" dirty="0" smtClean="0">
                          <a:latin typeface="Times New Roman" pitchFamily="18" charset="0"/>
                          <a:cs typeface="Times New Roman" pitchFamily="18" charset="0"/>
                        </a:rPr>
                        <a:t> Large Training Data sets.</a:t>
                      </a:r>
                      <a:endParaRPr lang="en-IN" sz="1800" dirty="0">
                        <a:latin typeface="Times New Roman" pitchFamily="18" charset="0"/>
                        <a:cs typeface="Times New Roman" pitchFamily="18" charset="0"/>
                      </a:endParaRPr>
                    </a:p>
                  </a:txBody>
                  <a:tcPr/>
                </a:tc>
                <a:tc>
                  <a:txBody>
                    <a:bodyPr/>
                    <a:lstStyle/>
                    <a:p>
                      <a:pPr algn="just"/>
                      <a:r>
                        <a:rPr lang="en-IN" sz="1800" dirty="0" smtClean="0">
                          <a:latin typeface="Times New Roman" pitchFamily="18" charset="0"/>
                          <a:cs typeface="Times New Roman" pitchFamily="18" charset="0"/>
                        </a:rPr>
                        <a:t>MLP achieve</a:t>
                      </a:r>
                      <a:r>
                        <a:rPr lang="en-IN" sz="1800" baseline="0" dirty="0" smtClean="0">
                          <a:latin typeface="Times New Roman" pitchFamily="18" charset="0"/>
                          <a:cs typeface="Times New Roman" pitchFamily="18" charset="0"/>
                        </a:rPr>
                        <a:t> 90.41% Accuracy.</a:t>
                      </a:r>
                      <a:endParaRPr lang="en-IN" sz="1800" dirty="0">
                        <a:latin typeface="Times New Roman" pitchFamily="18" charset="0"/>
                        <a:cs typeface="Times New Roman" pitchFamily="18" charset="0"/>
                      </a:endParaRPr>
                    </a:p>
                  </a:txBody>
                  <a:tcPr/>
                </a:tc>
              </a:tr>
              <a:tr h="597059">
                <a:tc>
                  <a:txBody>
                    <a:bodyPr/>
                    <a:lstStyle/>
                    <a:p>
                      <a:pPr algn="ctr"/>
                      <a:r>
                        <a:rPr lang="en-IN" sz="1800" b="0" dirty="0" smtClean="0">
                          <a:latin typeface="Times New Roman" pitchFamily="18" charset="0"/>
                          <a:cs typeface="Times New Roman" pitchFamily="18" charset="0"/>
                        </a:rPr>
                        <a:t>Limitation</a:t>
                      </a:r>
                      <a:endParaRPr lang="en-IN" sz="1800" b="0" dirty="0">
                        <a:latin typeface="Times New Roman" pitchFamily="18" charset="0"/>
                        <a:cs typeface="Times New Roman" pitchFamily="18" charset="0"/>
                      </a:endParaRPr>
                    </a:p>
                  </a:txBody>
                  <a:tcPr marL="86005" marR="86005"/>
                </a:tc>
                <a:tc>
                  <a:txBody>
                    <a:bodyPr/>
                    <a:lstStyle/>
                    <a:p>
                      <a:pPr algn="just"/>
                      <a:r>
                        <a:rPr lang="en-IN" sz="1800" dirty="0" smtClean="0">
                          <a:latin typeface="Times New Roman" pitchFamily="18" charset="0"/>
                          <a:cs typeface="Times New Roman" pitchFamily="18" charset="0"/>
                        </a:rPr>
                        <a:t>- They have used back</a:t>
                      </a:r>
                      <a:r>
                        <a:rPr lang="en-IN" sz="1800" baseline="0" dirty="0" smtClean="0">
                          <a:latin typeface="Times New Roman" pitchFamily="18" charset="0"/>
                          <a:cs typeface="Times New Roman" pitchFamily="18" charset="0"/>
                        </a:rPr>
                        <a:t> side of leaf features, it will not give better accuracy.</a:t>
                      </a:r>
                      <a:endParaRPr lang="en-IN" sz="1800" dirty="0">
                        <a:latin typeface="Times New Roman" pitchFamily="18" charset="0"/>
                        <a:cs typeface="Times New Roman" pitchFamily="18" charset="0"/>
                      </a:endParaRPr>
                    </a:p>
                  </a:txBody>
                  <a:tcPr/>
                </a:tc>
                <a:tc>
                  <a:txBody>
                    <a:bodyPr/>
                    <a:lstStyle/>
                    <a:p>
                      <a:pPr algn="just"/>
                      <a:r>
                        <a:rPr lang="en-IN" sz="1800" dirty="0" smtClean="0">
                          <a:latin typeface="Times New Roman" pitchFamily="18" charset="0"/>
                          <a:cs typeface="Times New Roman" pitchFamily="18" charset="0"/>
                        </a:rPr>
                        <a:t>- Venation feature not include.</a:t>
                      </a:r>
                      <a:endParaRPr lang="en-IN" sz="1800" baseline="0" dirty="0" smtClean="0">
                        <a:latin typeface="Times New Roman" pitchFamily="18" charset="0"/>
                        <a:cs typeface="Times New Roman" pitchFamily="18" charset="0"/>
                      </a:endParaRPr>
                    </a:p>
                    <a:p>
                      <a:pPr algn="just"/>
                      <a:r>
                        <a:rPr lang="en-IN" sz="1800" baseline="0" dirty="0" smtClean="0">
                          <a:latin typeface="Times New Roman" pitchFamily="18" charset="0"/>
                          <a:cs typeface="Times New Roman" pitchFamily="18" charset="0"/>
                        </a:rPr>
                        <a:t>-  Data set takes more time.</a:t>
                      </a:r>
                      <a:endParaRPr lang="en-IN" sz="1800"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C36C1E6D-141E-49EE-BBC8-3B6006B71847}" type="datetime1">
              <a:rPr lang="en-IN" smtClean="0"/>
              <a:pPr/>
              <a:t>10-06-2019</a:t>
            </a:fld>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15</a:t>
            </a:fld>
            <a:endParaRPr lang="en-IN" dirty="0"/>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2709451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290" y="2500306"/>
            <a:ext cx="6143668" cy="1446550"/>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COMPARATIVE </a:t>
            </a:r>
          </a:p>
          <a:p>
            <a:pPr algn="ctr"/>
            <a:r>
              <a:rPr lang="en-IN" sz="4400" b="1" dirty="0" smtClean="0">
                <a:latin typeface="Times New Roman" pitchFamily="18" charset="0"/>
                <a:cs typeface="Times New Roman" pitchFamily="18" charset="0"/>
              </a:rPr>
              <a:t>STUDY</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6FFAC265-DBA9-4312-9922-D082537E9A84}"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16</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7D766-9CBE-424D-8976-47EAC6CD29ED}" type="datetime1">
              <a:rPr lang="en-IN" smtClean="0"/>
              <a:pPr/>
              <a:t>10-06-2019</a:t>
            </a:fld>
            <a:endParaRPr lang="en-IN" dirty="0"/>
          </a:p>
        </p:txBody>
      </p:sp>
      <p:sp>
        <p:nvSpPr>
          <p:cNvPr id="3" name="Slide Number Placeholder 2"/>
          <p:cNvSpPr>
            <a:spLocks noGrp="1"/>
          </p:cNvSpPr>
          <p:nvPr>
            <p:ph type="sldNum" sz="quarter" idx="12"/>
          </p:nvPr>
        </p:nvSpPr>
        <p:spPr/>
        <p:txBody>
          <a:bodyPr/>
          <a:lstStyle/>
          <a:p>
            <a:fld id="{75951E62-E68F-41F6-A6FC-70069F5687F5}" type="slidenum">
              <a:rPr lang="en-IN" smtClean="0"/>
              <a:pPr/>
              <a:t>17</a:t>
            </a:fld>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70478508"/>
              </p:ext>
            </p:extLst>
          </p:nvPr>
        </p:nvGraphicFramePr>
        <p:xfrm>
          <a:off x="839416" y="954442"/>
          <a:ext cx="10614434" cy="4461457"/>
        </p:xfrm>
        <a:graphic>
          <a:graphicData uri="http://schemas.openxmlformats.org/drawingml/2006/table">
            <a:tbl>
              <a:tblPr firstRow="1" bandRow="1">
                <a:tableStyleId>{BC89EF96-8CEA-46FF-86C4-4CE0E7609802}</a:tableStyleId>
              </a:tblPr>
              <a:tblGrid>
                <a:gridCol w="2280002"/>
                <a:gridCol w="4167216"/>
                <a:gridCol w="4167216"/>
              </a:tblGrid>
              <a:tr h="688608">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Method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Advantage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IN" sz="2000" dirty="0">
                          <a:effectLst/>
                          <a:latin typeface="Times New Roman" panose="02020603050405020304" pitchFamily="18" charset="0"/>
                          <a:cs typeface="Times New Roman" panose="02020603050405020304" pitchFamily="18" charset="0"/>
                        </a:rPr>
                        <a:t>Disadvantage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48781">
                <a:tc>
                  <a:txBody>
                    <a:bodyPr/>
                    <a:lstStyle/>
                    <a:p>
                      <a:pPr marL="0" marR="0">
                        <a:spcBef>
                          <a:spcPts val="0"/>
                        </a:spcBef>
                        <a:spcAft>
                          <a:spcPts val="0"/>
                        </a:spcAft>
                      </a:pPr>
                      <a:r>
                        <a:rPr lang="en-IN" sz="2000" dirty="0">
                          <a:effectLst/>
                          <a:latin typeface="Times New Roman" panose="02020603050405020304" pitchFamily="18" charset="0"/>
                          <a:cs typeface="Times New Roman" panose="02020603050405020304" pitchFamily="18" charset="0"/>
                        </a:rPr>
                        <a:t>Cluster Base</a:t>
                      </a:r>
                      <a:endParaRPr lang="en-US" sz="20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IN" sz="2000" dirty="0">
                          <a:effectLst/>
                          <a:latin typeface="Times New Roman" panose="02020603050405020304" pitchFamily="18" charset="0"/>
                          <a:cs typeface="Times New Roman" panose="02020603050405020304" pitchFamily="18" charset="0"/>
                        </a:rPr>
                        <a:t>K-means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IN" sz="2000" dirty="0">
                          <a:effectLst/>
                          <a:latin typeface="Times New Roman" panose="02020603050405020304" pitchFamily="18" charset="0"/>
                          <a:cs typeface="Times New Roman" panose="02020603050405020304" pitchFamily="18" charset="0"/>
                        </a:rPr>
                        <a:t>- Works for noisy Image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IN" sz="2000" dirty="0" smtClean="0">
                          <a:effectLst/>
                          <a:latin typeface="Times New Roman" panose="02020603050405020304" pitchFamily="18" charset="0"/>
                          <a:cs typeface="Times New Roman" panose="02020603050405020304" pitchFamily="18" charset="0"/>
                        </a:rPr>
                        <a:t>- Difficult </a:t>
                      </a:r>
                      <a:r>
                        <a:rPr lang="en-IN" sz="2000" dirty="0">
                          <a:effectLst/>
                          <a:latin typeface="Times New Roman" panose="02020603050405020304" pitchFamily="18" charset="0"/>
                          <a:cs typeface="Times New Roman" panose="02020603050405020304" pitchFamily="18" charset="0"/>
                        </a:rPr>
                        <a:t>to predict the number of clusters (K-Value) </a:t>
                      </a:r>
                      <a:endParaRPr lang="en-US" sz="2000" dirty="0">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IN" sz="2000" dirty="0" smtClean="0">
                          <a:effectLst/>
                          <a:latin typeface="Times New Roman" panose="02020603050405020304" pitchFamily="18" charset="0"/>
                          <a:cs typeface="Times New Roman" panose="02020603050405020304" pitchFamily="18" charset="0"/>
                        </a:rPr>
                        <a:t>-  Works </a:t>
                      </a:r>
                      <a:r>
                        <a:rPr lang="en-IN" sz="2000" dirty="0">
                          <a:effectLst/>
                          <a:latin typeface="Times New Roman" panose="02020603050405020304" pitchFamily="18" charset="0"/>
                          <a:cs typeface="Times New Roman" panose="02020603050405020304" pitchFamily="18" charset="0"/>
                        </a:rPr>
                        <a:t>with fixed distance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97820">
                <a:tc>
                  <a:txBody>
                    <a:bodyPr/>
                    <a:lstStyle/>
                    <a:p>
                      <a:pPr marL="0" marR="0">
                        <a:spcBef>
                          <a:spcPts val="0"/>
                        </a:spcBef>
                        <a:spcAft>
                          <a:spcPts val="0"/>
                        </a:spcAft>
                      </a:pPr>
                      <a:r>
                        <a:rPr lang="en-IN" sz="2000" dirty="0">
                          <a:effectLst/>
                          <a:latin typeface="Times New Roman" panose="02020603050405020304" pitchFamily="18" charset="0"/>
                          <a:cs typeface="Times New Roman" panose="02020603050405020304" pitchFamily="18" charset="0"/>
                        </a:rPr>
                        <a:t>OTSU’s Thresholding [3]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IN" sz="2000" dirty="0" smtClean="0">
                          <a:effectLst/>
                          <a:latin typeface="Times New Roman" panose="02020603050405020304" pitchFamily="18" charset="0"/>
                          <a:cs typeface="Times New Roman" panose="02020603050405020304" pitchFamily="18" charset="0"/>
                        </a:rPr>
                        <a:t>-</a:t>
                      </a:r>
                      <a:r>
                        <a:rPr lang="en-IN" sz="2000" baseline="0" dirty="0" smtClean="0">
                          <a:effectLst/>
                          <a:latin typeface="Times New Roman" panose="02020603050405020304" pitchFamily="18" charset="0"/>
                          <a:cs typeface="Times New Roman" panose="02020603050405020304" pitchFamily="18" charset="0"/>
                        </a:rPr>
                        <a:t> </a:t>
                      </a:r>
                      <a:r>
                        <a:rPr lang="en-IN" sz="2000" dirty="0" smtClean="0">
                          <a:effectLst/>
                          <a:latin typeface="Times New Roman" panose="02020603050405020304" pitchFamily="18" charset="0"/>
                          <a:cs typeface="Times New Roman" panose="02020603050405020304" pitchFamily="18" charset="0"/>
                        </a:rPr>
                        <a:t>The  </a:t>
                      </a:r>
                      <a:r>
                        <a:rPr lang="en-IN" sz="2000" dirty="0">
                          <a:effectLst/>
                          <a:latin typeface="Times New Roman" panose="02020603050405020304" pitchFamily="18" charset="0"/>
                          <a:cs typeface="Times New Roman" panose="02020603050405020304" pitchFamily="18" charset="0"/>
                        </a:rPr>
                        <a:t>attractive features </a:t>
                      </a:r>
                      <a:r>
                        <a:rPr lang="en-IN" sz="2000" dirty="0" smtClean="0">
                          <a:effectLst/>
                          <a:latin typeface="Times New Roman" panose="02020603050405020304" pitchFamily="18" charset="0"/>
                          <a:cs typeface="Times New Roman" panose="02020603050405020304" pitchFamily="18" charset="0"/>
                        </a:rPr>
                        <a:t>of</a:t>
                      </a:r>
                      <a:r>
                        <a:rPr lang="en-IN" sz="2000" baseline="0" dirty="0" smtClean="0">
                          <a:effectLst/>
                          <a:latin typeface="Times New Roman" panose="02020603050405020304" pitchFamily="18" charset="0"/>
                          <a:cs typeface="Times New Roman" panose="02020603050405020304" pitchFamily="18" charset="0"/>
                        </a:rPr>
                        <a:t> </a:t>
                      </a:r>
                      <a:r>
                        <a:rPr lang="en-IN" sz="2000" dirty="0" smtClean="0">
                          <a:effectLst/>
                          <a:latin typeface="Times New Roman" panose="02020603050405020304" pitchFamily="18" charset="0"/>
                          <a:cs typeface="Times New Roman" panose="02020603050405020304" pitchFamily="18" charset="0"/>
                        </a:rPr>
                        <a:t>Otsu </a:t>
                      </a:r>
                      <a:r>
                        <a:rPr lang="en-IN" sz="2000" dirty="0">
                          <a:effectLst/>
                          <a:latin typeface="Times New Roman" panose="02020603050405020304" pitchFamily="18" charset="0"/>
                          <a:cs typeface="Times New Roman" panose="02020603050405020304" pitchFamily="18" charset="0"/>
                        </a:rPr>
                        <a:t>algorithm is its segmentation results is stable and it is robust to noise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IN" sz="2000" dirty="0">
                          <a:effectLst/>
                          <a:latin typeface="Times New Roman" panose="02020603050405020304" pitchFamily="18" charset="0"/>
                          <a:cs typeface="Times New Roman" panose="02020603050405020304" pitchFamily="18" charset="0"/>
                        </a:rPr>
                        <a:t>- There is problem when large variance are there and large noise is added. Increases time complexity of the algorithm.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26248">
                <a:tc>
                  <a:txBody>
                    <a:bodyPr/>
                    <a:lstStyle/>
                    <a:p>
                      <a:pPr marL="0" marR="0">
                        <a:spcBef>
                          <a:spcPts val="0"/>
                        </a:spcBef>
                        <a:spcAft>
                          <a:spcPts val="0"/>
                        </a:spcAft>
                      </a:pPr>
                      <a:r>
                        <a:rPr lang="en-IN" sz="2000" dirty="0">
                          <a:effectLst/>
                          <a:latin typeface="Times New Roman" panose="02020603050405020304" pitchFamily="18" charset="0"/>
                          <a:cs typeface="Times New Roman" panose="02020603050405020304" pitchFamily="18" charset="0"/>
                        </a:rPr>
                        <a:t>Morphological Operation[1,2]</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Times New Roman" panose="02020603050405020304" pitchFamily="18" charset="0"/>
                        <a:buChar char="-"/>
                        <a:tabLst>
                          <a:tab pos="228600" algn="l"/>
                        </a:tabLst>
                      </a:pPr>
                      <a:r>
                        <a:rPr lang="en-IN" sz="2000" dirty="0">
                          <a:effectLst/>
                          <a:latin typeface="Times New Roman" panose="02020603050405020304" pitchFamily="18" charset="0"/>
                          <a:cs typeface="Times New Roman" panose="02020603050405020304" pitchFamily="18" charset="0"/>
                        </a:rPr>
                        <a:t>Work for binary images.</a:t>
                      </a:r>
                      <a:endParaRPr lang="en-US" sz="2000" dirty="0">
                        <a:effectLst/>
                        <a:latin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tabLst>
                          <a:tab pos="228600" algn="l"/>
                        </a:tabLst>
                      </a:pPr>
                      <a:r>
                        <a:rPr lang="en-IN" sz="2000" dirty="0">
                          <a:effectLst/>
                          <a:latin typeface="Times New Roman" panose="02020603050405020304" pitchFamily="18" charset="0"/>
                          <a:cs typeface="Times New Roman" panose="02020603050405020304" pitchFamily="18" charset="0"/>
                        </a:rPr>
                        <a:t>Remove Noisy Pixels.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1000"/>
                        </a:spcAft>
                        <a:buFont typeface="Times New Roman" panose="02020603050405020304" pitchFamily="18" charset="0"/>
                        <a:buChar char="-"/>
                        <a:tabLst>
                          <a:tab pos="228600" algn="l"/>
                        </a:tabLst>
                      </a:pPr>
                      <a:r>
                        <a:rPr lang="en-IN" sz="2000" dirty="0">
                          <a:effectLst/>
                          <a:latin typeface="Times New Roman" panose="02020603050405020304" pitchFamily="18" charset="0"/>
                          <a:cs typeface="Times New Roman" panose="02020603050405020304" pitchFamily="18" charset="0"/>
                        </a:rPr>
                        <a:t>Thresolding Value is require.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595274" y="285728"/>
            <a:ext cx="11001452"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Comparative Study: Segmentation</a:t>
            </a:r>
            <a:endParaRPr lang="en-IN" sz="3200"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7" name="TextBox 6"/>
          <p:cNvSpPr txBox="1"/>
          <p:nvPr/>
        </p:nvSpPr>
        <p:spPr>
          <a:xfrm>
            <a:off x="3667108" y="5786454"/>
            <a:ext cx="5504712" cy="369332"/>
          </a:xfrm>
          <a:prstGeom prst="rect">
            <a:avLst/>
          </a:prstGeom>
          <a:noFill/>
        </p:spPr>
        <p:txBody>
          <a:bodyPr wrap="none" rtlCol="0">
            <a:spAutoFit/>
          </a:bodyPr>
          <a:lstStyle/>
          <a:p>
            <a:r>
              <a:rPr lang="en-IN" b="1" dirty="0" smtClean="0">
                <a:latin typeface="Times New Roman" pitchFamily="18" charset="0"/>
                <a:cs typeface="Times New Roman" pitchFamily="18" charset="0"/>
              </a:rPr>
              <a:t>Table 1: Comparison Between segmentation methods</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49837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0" y="0"/>
            <a:ext cx="8077200" cy="782638"/>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Comparison between feature extraction method</a:t>
            </a:r>
            <a:br>
              <a:rPr lang="en-IN" sz="28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
            </a:r>
            <a:br>
              <a:rPr lang="en-IN" sz="32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  </a:t>
            </a:r>
            <a:br>
              <a:rPr lang="en-IN" sz="32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
            </a:r>
            <a:br>
              <a:rPr lang="en-IN"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4294967295"/>
            <p:extLst>
              <p:ext uri="{D42A27DB-BD31-4B8C-83A1-F6EECF244321}">
                <p14:modId xmlns="" xmlns:p14="http://schemas.microsoft.com/office/powerpoint/2010/main" val="2754992648"/>
              </p:ext>
            </p:extLst>
          </p:nvPr>
        </p:nvGraphicFramePr>
        <p:xfrm>
          <a:off x="595274" y="857233"/>
          <a:ext cx="11287204" cy="5257174"/>
        </p:xfrm>
        <a:graphic>
          <a:graphicData uri="http://schemas.openxmlformats.org/drawingml/2006/table">
            <a:tbl>
              <a:tblPr firstRow="1" firstCol="1" bandRow="1">
                <a:tableStyleId>{BC89EF96-8CEA-46FF-86C4-4CE0E7609802}</a:tableStyleId>
              </a:tblPr>
              <a:tblGrid>
                <a:gridCol w="1120817"/>
                <a:gridCol w="2009871"/>
                <a:gridCol w="4522211"/>
                <a:gridCol w="3634305"/>
              </a:tblGrid>
              <a:tr h="269743">
                <a:tc>
                  <a:txBody>
                    <a:bodyPr/>
                    <a:lstStyle/>
                    <a:p>
                      <a:pPr marL="0" marR="0" algn="ctr">
                        <a:spcBef>
                          <a:spcPts val="0"/>
                        </a:spcBef>
                        <a:spcAft>
                          <a:spcPts val="0"/>
                        </a:spcAft>
                      </a:pPr>
                      <a:r>
                        <a:rPr lang="en-US" sz="1600" u="none" dirty="0">
                          <a:latin typeface="Times New Roman" panose="02020603050405020304" pitchFamily="18" charset="0"/>
                          <a:cs typeface="Times New Roman" panose="02020603050405020304" pitchFamily="18" charset="0"/>
                        </a:rPr>
                        <a:t>Features</a:t>
                      </a:r>
                    </a:p>
                  </a:txBody>
                  <a:tcPr marL="47228" marR="47228" marT="0" marB="0"/>
                </a:tc>
                <a:tc>
                  <a:txBody>
                    <a:bodyPr/>
                    <a:lstStyle/>
                    <a:p>
                      <a:pPr marL="0" marR="0" algn="ctr">
                        <a:spcBef>
                          <a:spcPts val="0"/>
                        </a:spcBef>
                        <a:spcAft>
                          <a:spcPts val="0"/>
                        </a:spcAft>
                      </a:pPr>
                      <a:r>
                        <a:rPr lang="en-US" sz="1600" u="none" dirty="0">
                          <a:latin typeface="Times New Roman" panose="02020603050405020304" pitchFamily="18" charset="0"/>
                          <a:cs typeface="Times New Roman" panose="02020603050405020304" pitchFamily="18" charset="0"/>
                        </a:rPr>
                        <a:t>Methods</a:t>
                      </a:r>
                    </a:p>
                  </a:txBody>
                  <a:tcPr marL="47228" marR="47228" marT="0" marB="0"/>
                </a:tc>
                <a:tc>
                  <a:txBody>
                    <a:bodyPr/>
                    <a:lstStyle/>
                    <a:p>
                      <a:pPr marL="0" marR="0" algn="ctr">
                        <a:spcBef>
                          <a:spcPts val="0"/>
                        </a:spcBef>
                        <a:spcAft>
                          <a:spcPts val="0"/>
                        </a:spcAft>
                      </a:pPr>
                      <a:r>
                        <a:rPr lang="en-US" sz="1600" u="none" dirty="0" smtClean="0">
                          <a:latin typeface="Times New Roman" panose="02020603050405020304" pitchFamily="18" charset="0"/>
                          <a:cs typeface="Times New Roman" panose="02020603050405020304" pitchFamily="18" charset="0"/>
                        </a:rPr>
                        <a:t>Advantages</a:t>
                      </a:r>
                      <a:endParaRPr lang="en-US" sz="1600" u="none" dirty="0">
                        <a:latin typeface="Times New Roman" panose="02020603050405020304" pitchFamily="18" charset="0"/>
                        <a:cs typeface="Times New Roman" panose="02020603050405020304" pitchFamily="18" charset="0"/>
                      </a:endParaRPr>
                    </a:p>
                  </a:txBody>
                  <a:tcPr marL="47228" marR="47228" marT="0" marB="0"/>
                </a:tc>
                <a:tc>
                  <a:txBody>
                    <a:bodyPr/>
                    <a:lstStyle/>
                    <a:p>
                      <a:pPr marL="0" marR="0" algn="ctr">
                        <a:spcBef>
                          <a:spcPts val="0"/>
                        </a:spcBef>
                        <a:spcAft>
                          <a:spcPts val="0"/>
                        </a:spcAft>
                      </a:pPr>
                      <a:r>
                        <a:rPr lang="en-US" sz="1600" u="none" dirty="0" smtClean="0">
                          <a:latin typeface="Times New Roman" panose="02020603050405020304" pitchFamily="18" charset="0"/>
                          <a:cs typeface="Times New Roman" panose="02020603050405020304" pitchFamily="18" charset="0"/>
                        </a:rPr>
                        <a:t>Disadvantages</a:t>
                      </a:r>
                      <a:endParaRPr lang="en-US" sz="1600" u="none" dirty="0">
                        <a:latin typeface="Times New Roman" panose="02020603050405020304" pitchFamily="18" charset="0"/>
                        <a:cs typeface="Times New Roman" panose="02020603050405020304" pitchFamily="18" charset="0"/>
                      </a:endParaRPr>
                    </a:p>
                  </a:txBody>
                  <a:tcPr marL="47228" marR="47228" marT="0" marB="0"/>
                </a:tc>
              </a:tr>
              <a:tr h="587512">
                <a:tc>
                  <a:txBody>
                    <a:bodyPr/>
                    <a:lstStyle/>
                    <a:p>
                      <a:pPr marL="0" marR="0" algn="l">
                        <a:spcBef>
                          <a:spcPts val="0"/>
                        </a:spcBef>
                        <a:spcAft>
                          <a:spcPts val="0"/>
                        </a:spcAft>
                      </a:pPr>
                      <a:r>
                        <a:rPr lang="en-US" sz="1600" u="none" dirty="0">
                          <a:latin typeface="Times New Roman" panose="02020603050405020304" pitchFamily="18" charset="0"/>
                          <a:cs typeface="Times New Roman" panose="02020603050405020304" pitchFamily="18" charset="0"/>
                        </a:rPr>
                        <a:t>Shape</a:t>
                      </a:r>
                    </a:p>
                  </a:txBody>
                  <a:tcPr marL="47228" marR="47228" marT="0" marB="0"/>
                </a:tc>
                <a:tc>
                  <a:txBody>
                    <a:bodyPr/>
                    <a:lstStyle/>
                    <a:p>
                      <a:pPr marL="0" marR="0" algn="l">
                        <a:spcBef>
                          <a:spcPts val="0"/>
                        </a:spcBef>
                        <a:spcAft>
                          <a:spcPts val="0"/>
                        </a:spcAft>
                      </a:pPr>
                      <a:r>
                        <a:rPr lang="en-US" sz="1600" u="none" dirty="0">
                          <a:solidFill>
                            <a:srgbClr val="FF0000"/>
                          </a:solidFill>
                          <a:latin typeface="Times New Roman" panose="02020603050405020304" pitchFamily="18" charset="0"/>
                          <a:cs typeface="Times New Roman" panose="02020603050405020304" pitchFamily="18" charset="0"/>
                        </a:rPr>
                        <a:t>Area, Perimeter, Major and Minor Axis[1]</a:t>
                      </a:r>
                    </a:p>
                  </a:txBody>
                  <a:tcPr marL="47228" marR="47228" marT="0" marB="0"/>
                </a:tc>
                <a:tc>
                  <a:txBody>
                    <a:bodyPr/>
                    <a:lstStyle/>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Easy </a:t>
                      </a:r>
                      <a:r>
                        <a:rPr lang="en-US" sz="1600" u="none" dirty="0">
                          <a:latin typeface="Times New Roman" panose="02020603050405020304" pitchFamily="18" charset="0"/>
                          <a:cs typeface="Times New Roman" panose="02020603050405020304" pitchFamily="18" charset="0"/>
                        </a:rPr>
                        <a:t>to </a:t>
                      </a:r>
                      <a:r>
                        <a:rPr lang="en-US" sz="1600" u="none" dirty="0" smtClean="0">
                          <a:latin typeface="Times New Roman" panose="02020603050405020304" pitchFamily="18" charset="0"/>
                          <a:cs typeface="Times New Roman" panose="02020603050405020304" pitchFamily="18" charset="0"/>
                        </a:rPr>
                        <a:t>implement</a:t>
                      </a:r>
                      <a:r>
                        <a:rPr lang="en-US" sz="1600" u="none" baseline="0" dirty="0" smtClean="0">
                          <a:latin typeface="Times New Roman" panose="02020603050405020304" pitchFamily="18" charset="0"/>
                          <a:cs typeface="Times New Roman" panose="02020603050405020304" pitchFamily="18" charset="0"/>
                        </a:rPr>
                        <a:t> and </a:t>
                      </a:r>
                      <a:r>
                        <a:rPr lang="en-US" sz="1600" u="none" dirty="0" smtClean="0">
                          <a:latin typeface="Times New Roman" panose="02020603050405020304" pitchFamily="18" charset="0"/>
                          <a:cs typeface="Times New Roman" panose="02020603050405020304" pitchFamily="18" charset="0"/>
                        </a:rPr>
                        <a:t>Less Complex</a:t>
                      </a:r>
                      <a:endParaRPr lang="en-US" sz="1600" u="none" dirty="0">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Less </a:t>
                      </a:r>
                      <a:r>
                        <a:rPr lang="en-US" sz="1600" u="none" dirty="0">
                          <a:latin typeface="Times New Roman" panose="02020603050405020304" pitchFamily="18" charset="0"/>
                          <a:cs typeface="Times New Roman" panose="02020603050405020304" pitchFamily="18" charset="0"/>
                        </a:rPr>
                        <a:t>Time </a:t>
                      </a:r>
                    </a:p>
                  </a:txBody>
                  <a:tcPr marL="47228" marR="47228" marT="0" marB="0"/>
                </a:tc>
                <a:tc>
                  <a:txBody>
                    <a:bodyPr/>
                    <a:lstStyle/>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Works </a:t>
                      </a:r>
                      <a:r>
                        <a:rPr lang="en-US" sz="1600" u="none" dirty="0">
                          <a:latin typeface="Times New Roman" panose="02020603050405020304" pitchFamily="18" charset="0"/>
                          <a:cs typeface="Times New Roman" panose="02020603050405020304" pitchFamily="18" charset="0"/>
                        </a:rPr>
                        <a:t>with Binary Image only</a:t>
                      </a:r>
                    </a:p>
                  </a:txBody>
                  <a:tcPr marL="47228" marR="47228" marT="0" marB="0"/>
                </a:tc>
              </a:tr>
              <a:tr h="571504">
                <a:tc rowSpan="3">
                  <a:txBody>
                    <a:bodyPr/>
                    <a:lstStyle/>
                    <a:p>
                      <a:pPr marL="0" marR="0" algn="l">
                        <a:spcBef>
                          <a:spcPts val="0"/>
                        </a:spcBef>
                        <a:spcAft>
                          <a:spcPts val="0"/>
                        </a:spcAft>
                      </a:pPr>
                      <a:r>
                        <a:rPr lang="en-US" sz="1600" u="none" dirty="0">
                          <a:latin typeface="Times New Roman" panose="02020603050405020304" pitchFamily="18" charset="0"/>
                          <a:cs typeface="Times New Roman" panose="02020603050405020304" pitchFamily="18" charset="0"/>
                        </a:rPr>
                        <a:t> </a:t>
                      </a:r>
                      <a:endParaRPr lang="en-US" sz="1600" u="none" dirty="0" smtClean="0">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1600" u="none" dirty="0" smtClean="0">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1600" u="none" dirty="0" smtClean="0">
                          <a:latin typeface="Times New Roman" panose="02020603050405020304" pitchFamily="18" charset="0"/>
                          <a:cs typeface="Times New Roman" panose="02020603050405020304" pitchFamily="18" charset="0"/>
                        </a:rPr>
                        <a:t> </a:t>
                      </a:r>
                      <a:r>
                        <a:rPr lang="en-US" sz="1600" u="none" dirty="0">
                          <a:latin typeface="Times New Roman" panose="02020603050405020304" pitchFamily="18" charset="0"/>
                          <a:cs typeface="Times New Roman" panose="02020603050405020304" pitchFamily="18" charset="0"/>
                        </a:rPr>
                        <a:t>Color</a:t>
                      </a:r>
                    </a:p>
                    <a:p>
                      <a:pPr marL="0" marR="0" algn="l">
                        <a:spcBef>
                          <a:spcPts val="0"/>
                        </a:spcBef>
                        <a:spcAft>
                          <a:spcPts val="0"/>
                        </a:spcAft>
                      </a:pPr>
                      <a:r>
                        <a:rPr lang="en-US" sz="1600" u="none" dirty="0">
                          <a:latin typeface="Times New Roman" panose="02020603050405020304" pitchFamily="18" charset="0"/>
                          <a:cs typeface="Times New Roman" panose="02020603050405020304" pitchFamily="18" charset="0"/>
                        </a:rPr>
                        <a:t> </a:t>
                      </a:r>
                    </a:p>
                  </a:txBody>
                  <a:tcPr marL="47228" marR="47228" marT="0" marB="0"/>
                </a:tc>
                <a:tc>
                  <a:txBody>
                    <a:bodyPr/>
                    <a:lstStyle/>
                    <a:p>
                      <a:pPr marL="0" marR="0" algn="just">
                        <a:spcBef>
                          <a:spcPts val="0"/>
                        </a:spcBef>
                        <a:spcAft>
                          <a:spcPts val="0"/>
                        </a:spcAft>
                      </a:pPr>
                      <a:r>
                        <a:rPr lang="en-US" sz="1600" u="none" dirty="0">
                          <a:latin typeface="Times New Roman" panose="02020603050405020304" pitchFamily="18" charset="0"/>
                          <a:cs typeface="Times New Roman" panose="02020603050405020304" pitchFamily="18" charset="0"/>
                        </a:rPr>
                        <a:t>Color histogram[5]</a:t>
                      </a:r>
                    </a:p>
                    <a:p>
                      <a:pPr marL="0" marR="0" algn="just">
                        <a:spcBef>
                          <a:spcPts val="0"/>
                        </a:spcBef>
                        <a:spcAft>
                          <a:spcPts val="0"/>
                        </a:spcAft>
                      </a:pPr>
                      <a:r>
                        <a:rPr lang="en-US" sz="1600" u="none" dirty="0">
                          <a:latin typeface="Times New Roman" panose="02020603050405020304" pitchFamily="18" charset="0"/>
                          <a:cs typeface="Times New Roman" panose="02020603050405020304" pitchFamily="18" charset="0"/>
                        </a:rPr>
                        <a:t> </a:t>
                      </a:r>
                    </a:p>
                  </a:txBody>
                  <a:tcPr marL="47228" marR="47228" marT="0" marB="0"/>
                </a:tc>
                <a:tc>
                  <a:txBody>
                    <a:bodyPr/>
                    <a:lstStyle/>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Simple </a:t>
                      </a:r>
                      <a:r>
                        <a:rPr lang="en-US" sz="1600" u="none" dirty="0">
                          <a:latin typeface="Times New Roman" panose="02020603050405020304" pitchFamily="18" charset="0"/>
                          <a:cs typeface="Times New Roman" panose="02020603050405020304" pitchFamily="18" charset="0"/>
                        </a:rPr>
                        <a:t>to use</a:t>
                      </a:r>
                    </a:p>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Fast Computation</a:t>
                      </a:r>
                      <a:endParaRPr lang="en-US" sz="1600" u="none" dirty="0">
                        <a:latin typeface="Times New Roman" panose="02020603050405020304" pitchFamily="18" charset="0"/>
                        <a:cs typeface="Times New Roman" panose="02020603050405020304" pitchFamily="18" charset="0"/>
                      </a:endParaRPr>
                    </a:p>
                  </a:txBody>
                  <a:tcPr marL="47228" marR="47228" marT="0" marB="0"/>
                </a:tc>
                <a:tc>
                  <a:txBody>
                    <a:bodyPr/>
                    <a:lstStyle/>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Lost </a:t>
                      </a:r>
                      <a:r>
                        <a:rPr lang="en-US" sz="1600" u="none" dirty="0">
                          <a:latin typeface="Times New Roman" panose="02020603050405020304" pitchFamily="18" charset="0"/>
                          <a:cs typeface="Times New Roman" panose="02020603050405020304" pitchFamily="18" charset="0"/>
                        </a:rPr>
                        <a:t>spatial information</a:t>
                      </a:r>
                    </a:p>
                    <a:p>
                      <a:pPr marL="0" marR="0" algn="just">
                        <a:spcBef>
                          <a:spcPts val="0"/>
                        </a:spcBef>
                        <a:spcAft>
                          <a:spcPts val="0"/>
                        </a:spcAft>
                      </a:pPr>
                      <a:r>
                        <a:rPr lang="en-US" sz="1600" u="none" dirty="0" smtClean="0">
                          <a:latin typeface="Times New Roman" panose="02020603050405020304" pitchFamily="18" charset="0"/>
                          <a:cs typeface="Times New Roman" panose="02020603050405020304" pitchFamily="18" charset="0"/>
                        </a:rPr>
                        <a:t>- No </a:t>
                      </a:r>
                      <a:r>
                        <a:rPr lang="en-US" sz="1600" u="none" dirty="0">
                          <a:latin typeface="Times New Roman" panose="02020603050405020304" pitchFamily="18" charset="0"/>
                          <a:cs typeface="Times New Roman" panose="02020603050405020304" pitchFamily="18" charset="0"/>
                        </a:rPr>
                        <a:t>color similarity</a:t>
                      </a:r>
                    </a:p>
                  </a:txBody>
                  <a:tcPr marL="47228" marR="47228" marT="0" marB="0"/>
                </a:tc>
              </a:tr>
              <a:tr h="467012">
                <a:tc vMerge="1">
                  <a:txBody>
                    <a:bodyPr/>
                    <a:lstStyle/>
                    <a:p>
                      <a:endParaRPr lang="en-US"/>
                    </a:p>
                  </a:txBody>
                  <a:tcPr/>
                </a:tc>
                <a:tc>
                  <a:txBody>
                    <a:bodyPr/>
                    <a:lstStyle/>
                    <a:p>
                      <a:pPr marL="0" marR="0" algn="l">
                        <a:spcBef>
                          <a:spcPts val="0"/>
                        </a:spcBef>
                        <a:spcAft>
                          <a:spcPts val="0"/>
                        </a:spcAft>
                      </a:pPr>
                      <a:r>
                        <a:rPr lang="en-US" sz="1600" u="none" dirty="0">
                          <a:solidFill>
                            <a:srgbClr val="FF0000"/>
                          </a:solidFill>
                          <a:latin typeface="Times New Roman" panose="02020603050405020304" pitchFamily="18" charset="0"/>
                          <a:cs typeface="Times New Roman" panose="02020603050405020304" pitchFamily="18" charset="0"/>
                        </a:rPr>
                        <a:t>Color </a:t>
                      </a:r>
                      <a:r>
                        <a:rPr lang="en-US" sz="1600" u="none" dirty="0" smtClean="0">
                          <a:solidFill>
                            <a:srgbClr val="FF0000"/>
                          </a:solidFill>
                          <a:latin typeface="Times New Roman" panose="02020603050405020304" pitchFamily="18" charset="0"/>
                          <a:cs typeface="Times New Roman" panose="02020603050405020304" pitchFamily="18" charset="0"/>
                        </a:rPr>
                        <a:t>Moment[1,4]</a:t>
                      </a:r>
                      <a:endParaRPr lang="en-US" sz="1600" u="none" dirty="0">
                        <a:solidFill>
                          <a:srgbClr val="FF0000"/>
                        </a:solidFill>
                        <a:latin typeface="Times New Roman" panose="02020603050405020304" pitchFamily="18" charset="0"/>
                        <a:cs typeface="Times New Roman" panose="02020603050405020304" pitchFamily="18" charset="0"/>
                      </a:endParaRPr>
                    </a:p>
                  </a:txBody>
                  <a:tcPr marL="30409" marR="30409" marT="0" marB="0"/>
                </a:tc>
                <a:tc>
                  <a:txBody>
                    <a:bodyPr/>
                    <a:lstStyle/>
                    <a:p>
                      <a:pPr marL="0" marR="0" algn="l">
                        <a:spcBef>
                          <a:spcPts val="0"/>
                        </a:spcBef>
                        <a:spcAft>
                          <a:spcPts val="0"/>
                        </a:spcAft>
                        <a:buFontTx/>
                        <a:buChar char="-"/>
                      </a:pPr>
                      <a:r>
                        <a:rPr lang="en-US" sz="1600" u="none" dirty="0" smtClean="0">
                          <a:latin typeface="Times New Roman" panose="02020603050405020304" pitchFamily="18" charset="0"/>
                          <a:cs typeface="Times New Roman" panose="02020603050405020304" pitchFamily="18" charset="0"/>
                        </a:rPr>
                        <a:t>Create </a:t>
                      </a:r>
                      <a:r>
                        <a:rPr lang="en-US" sz="1600" u="none" dirty="0">
                          <a:latin typeface="Times New Roman" panose="02020603050405020304" pitchFamily="18" charset="0"/>
                          <a:cs typeface="Times New Roman" panose="02020603050405020304" pitchFamily="18" charset="0"/>
                        </a:rPr>
                        <a:t>robust feature </a:t>
                      </a:r>
                      <a:r>
                        <a:rPr lang="en-US" sz="1600" u="none" dirty="0" smtClean="0">
                          <a:latin typeface="Times New Roman" panose="02020603050405020304" pitchFamily="18" charset="0"/>
                          <a:cs typeface="Times New Roman" panose="02020603050405020304" pitchFamily="18" charset="0"/>
                        </a:rPr>
                        <a:t>set,</a:t>
                      </a:r>
                      <a:r>
                        <a:rPr lang="en-US" sz="1600" u="none" baseline="0" dirty="0" smtClean="0">
                          <a:latin typeface="Times New Roman" panose="02020603050405020304" pitchFamily="18" charset="0"/>
                          <a:cs typeface="Times New Roman" panose="02020603050405020304" pitchFamily="18" charset="0"/>
                        </a:rPr>
                        <a:t> </a:t>
                      </a:r>
                      <a:r>
                        <a:rPr lang="en-US" sz="1600" u="none" dirty="0" smtClean="0">
                          <a:latin typeface="Times New Roman" panose="02020603050405020304" pitchFamily="18" charset="0"/>
                          <a:cs typeface="Times New Roman" panose="02020603050405020304" pitchFamily="18" charset="0"/>
                        </a:rPr>
                        <a:t>High Accuracy, </a:t>
                      </a:r>
                    </a:p>
                    <a:p>
                      <a:pPr marL="0" marR="0" algn="l">
                        <a:spcBef>
                          <a:spcPts val="0"/>
                        </a:spcBef>
                        <a:spcAft>
                          <a:spcPts val="0"/>
                        </a:spcAft>
                        <a:buFontTx/>
                        <a:buChar char="-"/>
                      </a:pPr>
                      <a:r>
                        <a:rPr lang="en-US" sz="1600" u="none" dirty="0" smtClean="0">
                          <a:latin typeface="Times New Roman" panose="02020603050405020304" pitchFamily="18" charset="0"/>
                          <a:cs typeface="Times New Roman" panose="02020603050405020304" pitchFamily="18" charset="0"/>
                        </a:rPr>
                        <a:t> Low - Computation</a:t>
                      </a:r>
                      <a:endParaRPr lang="en-US" sz="1600" u="none" dirty="0">
                        <a:latin typeface="Times New Roman" panose="02020603050405020304" pitchFamily="18" charset="0"/>
                        <a:cs typeface="Times New Roman" panose="02020603050405020304" pitchFamily="18" charset="0"/>
                      </a:endParaRPr>
                    </a:p>
                  </a:txBody>
                  <a:tcPr marL="30409" marR="30409" marT="0" marB="0"/>
                </a:tc>
                <a:tc>
                  <a:txBody>
                    <a:bodyPr/>
                    <a:lstStyle/>
                    <a:p>
                      <a:pPr marL="0" marR="0" algn="l">
                        <a:spcBef>
                          <a:spcPts val="0"/>
                        </a:spcBef>
                        <a:spcAft>
                          <a:spcPts val="0"/>
                        </a:spcAft>
                      </a:pPr>
                      <a:r>
                        <a:rPr lang="en-US" sz="1600" u="none" dirty="0" smtClean="0">
                          <a:latin typeface="Times New Roman" panose="02020603050405020304" pitchFamily="18" charset="0"/>
                          <a:cs typeface="Times New Roman" panose="02020603050405020304" pitchFamily="18" charset="0"/>
                        </a:rPr>
                        <a:t>- Not </a:t>
                      </a:r>
                      <a:r>
                        <a:rPr lang="en-US" sz="1600" u="none" dirty="0">
                          <a:latin typeface="Times New Roman" panose="02020603050405020304" pitchFamily="18" charset="0"/>
                          <a:cs typeface="Times New Roman" panose="02020603050405020304" pitchFamily="18" charset="0"/>
                        </a:rPr>
                        <a:t>Cover Invariant Property</a:t>
                      </a:r>
                    </a:p>
                  </a:txBody>
                  <a:tcPr marL="30409" marR="30409" marT="0" marB="0"/>
                </a:tc>
              </a:tr>
              <a:tr h="700518">
                <a:tc vMerge="1">
                  <a:txBody>
                    <a:bodyPr/>
                    <a:lstStyle/>
                    <a:p>
                      <a:pPr marL="0" marR="0" algn="l">
                        <a:spcBef>
                          <a:spcPts val="0"/>
                        </a:spcBef>
                        <a:spcAft>
                          <a:spcPts val="0"/>
                        </a:spcAft>
                      </a:pPr>
                      <a:endParaRPr lang="en-US" sz="1200" u="none" dirty="0">
                        <a:latin typeface="Times New Roman" panose="02020603050405020304" pitchFamily="18" charset="0"/>
                        <a:cs typeface="Times New Roman" panose="02020603050405020304" pitchFamily="18" charset="0"/>
                      </a:endParaRPr>
                    </a:p>
                  </a:txBody>
                  <a:tcPr marL="47228" marR="47228" marT="0" marB="0"/>
                </a:tc>
                <a:tc>
                  <a:txBody>
                    <a:bodyPr/>
                    <a:lstStyle/>
                    <a:p>
                      <a:pPr marL="0" marR="0" algn="l">
                        <a:spcBef>
                          <a:spcPts val="0"/>
                        </a:spcBef>
                        <a:spcAft>
                          <a:spcPts val="0"/>
                        </a:spcAft>
                      </a:pPr>
                      <a:r>
                        <a:rPr lang="en-US" sz="1600" u="none" dirty="0">
                          <a:latin typeface="Times New Roman" panose="02020603050405020304" pitchFamily="18" charset="0"/>
                          <a:cs typeface="Times New Roman" panose="02020603050405020304" pitchFamily="18" charset="0"/>
                        </a:rPr>
                        <a:t>HSV,HSI</a:t>
                      </a:r>
                    </a:p>
                  </a:txBody>
                  <a:tcPr marL="30409" marR="30409" marT="0" marB="0"/>
                </a:tc>
                <a:tc>
                  <a:txBody>
                    <a:bodyPr/>
                    <a:lstStyle/>
                    <a:p>
                      <a:pPr marL="0" marR="0" algn="l">
                        <a:spcBef>
                          <a:spcPts val="0"/>
                        </a:spcBef>
                        <a:spcAft>
                          <a:spcPts val="0"/>
                        </a:spcAft>
                      </a:pPr>
                      <a:r>
                        <a:rPr lang="en-US" sz="1600" u="none" dirty="0" smtClean="0">
                          <a:latin typeface="Times New Roman" panose="02020603050405020304" pitchFamily="18" charset="0"/>
                          <a:cs typeface="Times New Roman" panose="02020603050405020304" pitchFamily="18" charset="0"/>
                        </a:rPr>
                        <a:t>-</a:t>
                      </a:r>
                      <a:r>
                        <a:rPr lang="en-US" sz="1600" u="none" baseline="0" dirty="0" smtClean="0">
                          <a:latin typeface="Times New Roman" panose="02020603050405020304" pitchFamily="18" charset="0"/>
                          <a:cs typeface="Times New Roman" panose="02020603050405020304" pitchFamily="18" charset="0"/>
                        </a:rPr>
                        <a:t> </a:t>
                      </a:r>
                      <a:r>
                        <a:rPr lang="en-US" sz="1600" u="none" dirty="0" smtClean="0">
                          <a:latin typeface="Times New Roman" panose="02020603050405020304" pitchFamily="18" charset="0"/>
                          <a:cs typeface="Times New Roman" panose="02020603050405020304" pitchFamily="18" charset="0"/>
                        </a:rPr>
                        <a:t>color </a:t>
                      </a:r>
                      <a:r>
                        <a:rPr lang="en-US" sz="1600" u="none" dirty="0">
                          <a:latin typeface="Times New Roman" panose="02020603050405020304" pitchFamily="18" charset="0"/>
                          <a:cs typeface="Times New Roman" panose="02020603050405020304" pitchFamily="18" charset="0"/>
                        </a:rPr>
                        <a:t>dominates the</a:t>
                      </a:r>
                    </a:p>
                    <a:p>
                      <a:pPr marL="0" marR="0" algn="l">
                        <a:spcBef>
                          <a:spcPts val="0"/>
                        </a:spcBef>
                        <a:spcAft>
                          <a:spcPts val="0"/>
                        </a:spcAft>
                      </a:pPr>
                      <a:r>
                        <a:rPr lang="en-US" sz="1600" u="none" dirty="0" smtClean="0">
                          <a:latin typeface="Times New Roman" panose="02020603050405020304" pitchFamily="18" charset="0"/>
                          <a:cs typeface="Times New Roman" panose="02020603050405020304" pitchFamily="18" charset="0"/>
                        </a:rPr>
                        <a:t>- texture </a:t>
                      </a:r>
                      <a:r>
                        <a:rPr lang="en-US" sz="1600" u="none" dirty="0">
                          <a:latin typeface="Times New Roman" panose="02020603050405020304" pitchFamily="18" charset="0"/>
                          <a:cs typeface="Times New Roman" panose="02020603050405020304" pitchFamily="18" charset="0"/>
                        </a:rPr>
                        <a:t>feature</a:t>
                      </a:r>
                    </a:p>
                  </a:txBody>
                  <a:tcPr marL="30409" marR="30409" marT="0" marB="0"/>
                </a:tc>
                <a:tc>
                  <a:txBody>
                    <a:bodyPr/>
                    <a:lstStyle/>
                    <a:p>
                      <a:pPr marL="0" marR="0" algn="l">
                        <a:spcBef>
                          <a:spcPts val="0"/>
                        </a:spcBef>
                        <a:spcAft>
                          <a:spcPts val="0"/>
                        </a:spcAft>
                      </a:pPr>
                      <a:r>
                        <a:rPr lang="en-US" sz="1600" u="none" dirty="0" smtClean="0">
                          <a:latin typeface="Times New Roman" panose="02020603050405020304" pitchFamily="18" charset="0"/>
                          <a:cs typeface="Times New Roman" panose="02020603050405020304" pitchFamily="18" charset="0"/>
                        </a:rPr>
                        <a:t>- color </a:t>
                      </a:r>
                      <a:r>
                        <a:rPr lang="en-US" sz="1600" u="none" dirty="0">
                          <a:latin typeface="Times New Roman" panose="02020603050405020304" pitchFamily="18" charset="0"/>
                          <a:cs typeface="Times New Roman" panose="02020603050405020304" pitchFamily="18" charset="0"/>
                        </a:rPr>
                        <a:t>dominates </a:t>
                      </a:r>
                      <a:r>
                        <a:rPr lang="en-US" sz="1600" u="none" dirty="0" smtClean="0">
                          <a:latin typeface="Times New Roman" panose="02020603050405020304" pitchFamily="18" charset="0"/>
                          <a:cs typeface="Times New Roman" panose="02020603050405020304" pitchFamily="18" charset="0"/>
                        </a:rPr>
                        <a:t>the</a:t>
                      </a:r>
                      <a:r>
                        <a:rPr lang="en-US" sz="1600" u="none" baseline="0" dirty="0" smtClean="0">
                          <a:latin typeface="Times New Roman" panose="02020603050405020304" pitchFamily="18" charset="0"/>
                          <a:cs typeface="Times New Roman" panose="02020603050405020304" pitchFamily="18" charset="0"/>
                        </a:rPr>
                        <a:t> </a:t>
                      </a:r>
                      <a:r>
                        <a:rPr lang="en-US" sz="1600" u="none" dirty="0" smtClean="0">
                          <a:latin typeface="Times New Roman" panose="02020603050405020304" pitchFamily="18" charset="0"/>
                          <a:cs typeface="Times New Roman" panose="02020603050405020304" pitchFamily="18" charset="0"/>
                        </a:rPr>
                        <a:t>Texture </a:t>
                      </a:r>
                      <a:r>
                        <a:rPr lang="en-US" sz="1600" u="none" dirty="0">
                          <a:latin typeface="Times New Roman" panose="02020603050405020304" pitchFamily="18" charset="0"/>
                          <a:cs typeface="Times New Roman" panose="02020603050405020304" pitchFamily="18" charset="0"/>
                        </a:rPr>
                        <a:t>feature and it provides better accuracy. But it may not be the same for all cases</a:t>
                      </a:r>
                    </a:p>
                  </a:txBody>
                  <a:tcPr marL="30409" marR="30409" marT="0" marB="0"/>
                </a:tc>
              </a:tr>
              <a:tr h="982610">
                <a:tc rowSpan="3">
                  <a:txBody>
                    <a:bodyPr/>
                    <a:lstStyle/>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smtClean="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Texture</a:t>
                      </a:r>
                      <a:endParaRPr lang="en-US" sz="16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tabLst>
                          <a:tab pos="655320" algn="ctr"/>
                        </a:tabLst>
                      </a:pPr>
                      <a:r>
                        <a:rPr lang="en-IN" sz="1600" dirty="0" smtClean="0">
                          <a:effectLst/>
                          <a:latin typeface="Times New Roman" panose="02020603050405020304" pitchFamily="18" charset="0"/>
                          <a:cs typeface="Times New Roman" panose="02020603050405020304" pitchFamily="18" charset="0"/>
                        </a:rPr>
                        <a:t>LBP[7]</a:t>
                      </a:r>
                      <a:r>
                        <a:rPr lang="en-IN" sz="1600" dirty="0">
                          <a:effectLst/>
                          <a:latin typeface="Times New Roman" panose="02020603050405020304" pitchFamily="18" charset="0"/>
                          <a:cs typeface="Times New Roman" panose="02020603050405020304" pitchFamily="18" charset="0"/>
                        </a:rPr>
                        <a:t>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tabLst>
                          <a:tab pos="457200" algn="l"/>
                          <a:tab pos="655320" algn="ctr"/>
                        </a:tabLst>
                      </a:pPr>
                      <a:r>
                        <a:rPr lang="en-IN" sz="1600" dirty="0" smtClean="0">
                          <a:effectLst/>
                          <a:latin typeface="Times New Roman" panose="02020603050405020304" pitchFamily="18" charset="0"/>
                          <a:cs typeface="Times New Roman" panose="02020603050405020304" pitchFamily="18" charset="0"/>
                        </a:rPr>
                        <a:t>- Save </a:t>
                      </a:r>
                      <a:r>
                        <a:rPr lang="en-IN" sz="1600" dirty="0">
                          <a:effectLst/>
                          <a:latin typeface="Times New Roman" panose="02020603050405020304" pitchFamily="18" charset="0"/>
                          <a:cs typeface="Times New Roman" panose="02020603050405020304" pitchFamily="18" charset="0"/>
                        </a:rPr>
                        <a:t>memory with a non uniform pattern there is 2p possible combinations while for uniform LBP there are patterns of p(p-1)+2.</a:t>
                      </a:r>
                      <a:endParaRPr lang="en-US" sz="16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tabLst>
                          <a:tab pos="457200" algn="l"/>
                          <a:tab pos="655320" algn="ctr"/>
                        </a:tabLst>
                      </a:pPr>
                      <a:r>
                        <a:rPr lang="en-IN" sz="1600" dirty="0" smtClean="0">
                          <a:effectLst/>
                          <a:latin typeface="Times New Roman" panose="02020603050405020304" pitchFamily="18" charset="0"/>
                          <a:cs typeface="Times New Roman" panose="02020603050405020304" pitchFamily="18" charset="0"/>
                        </a:rPr>
                        <a:t>- It </a:t>
                      </a:r>
                      <a:r>
                        <a:rPr lang="en-IN" sz="1600" dirty="0">
                          <a:effectLst/>
                          <a:latin typeface="Times New Roman" panose="02020603050405020304" pitchFamily="18" charset="0"/>
                          <a:cs typeface="Times New Roman" panose="02020603050405020304" pitchFamily="18" charset="0"/>
                        </a:rPr>
                        <a:t>does calculation in </a:t>
                      </a:r>
                      <a:r>
                        <a:rPr lang="en-IN" sz="1600" dirty="0" smtClean="0">
                          <a:effectLst/>
                          <a:latin typeface="Times New Roman" panose="02020603050405020304" pitchFamily="18" charset="0"/>
                          <a:cs typeface="Times New Roman" panose="02020603050405020304" pitchFamily="18" charset="0"/>
                        </a:rPr>
                        <a:t>integer</a:t>
                      </a:r>
                      <a:endParaRPr lang="en-US" sz="1600" dirty="0">
                        <a:effectLst/>
                        <a:latin typeface="Times New Roman" panose="02020603050405020304" pitchFamily="18"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tabLst>
                          <a:tab pos="457200" algn="l"/>
                          <a:tab pos="655320" algn="ctr"/>
                        </a:tabLst>
                      </a:pPr>
                      <a:r>
                        <a:rPr lang="en-IN" sz="1600" dirty="0" smtClean="0">
                          <a:effectLst/>
                          <a:latin typeface="Times New Roman" panose="02020603050405020304" pitchFamily="18" charset="0"/>
                          <a:cs typeface="Times New Roman" panose="02020603050405020304" pitchFamily="18" charset="0"/>
                        </a:rPr>
                        <a:t>- It </a:t>
                      </a:r>
                      <a:r>
                        <a:rPr lang="en-IN" sz="1600" dirty="0">
                          <a:effectLst/>
                          <a:latin typeface="Times New Roman" panose="02020603050405020304" pitchFamily="18" charset="0"/>
                          <a:cs typeface="Times New Roman" panose="02020603050405020304" pitchFamily="18" charset="0"/>
                        </a:rPr>
                        <a:t>is less accurate</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r>
              <a:tr h="482883">
                <a:tc vMerge="1">
                  <a:txBody>
                    <a:bodyPr/>
                    <a:lstStyle/>
                    <a:p>
                      <a:endParaRPr lang="en-US"/>
                    </a:p>
                  </a:txBody>
                  <a:tcPr/>
                </a:tc>
                <a:tc>
                  <a:txBody>
                    <a:bodyPr/>
                    <a:lstStyle/>
                    <a:p>
                      <a:pPr marL="0" marR="0" algn="l">
                        <a:lnSpc>
                          <a:spcPct val="107000"/>
                        </a:lnSpc>
                        <a:spcBef>
                          <a:spcPts val="0"/>
                        </a:spcBef>
                        <a:spcAft>
                          <a:spcPts val="0"/>
                        </a:spcAft>
                      </a:pPr>
                      <a:r>
                        <a:rPr lang="en-IN" sz="1600" dirty="0" smtClean="0">
                          <a:solidFill>
                            <a:srgbClr val="FF0000"/>
                          </a:solidFill>
                          <a:effectLst/>
                          <a:latin typeface="Times New Roman" panose="02020603050405020304" pitchFamily="18" charset="0"/>
                          <a:cs typeface="Times New Roman" panose="02020603050405020304" pitchFamily="18" charset="0"/>
                        </a:rPr>
                        <a:t>GLCM[1,5]</a:t>
                      </a:r>
                      <a:endParaRPr lang="en-US" sz="1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 more </a:t>
                      </a:r>
                      <a:r>
                        <a:rPr lang="en-US" sz="1600" dirty="0">
                          <a:effectLst/>
                          <a:latin typeface="Times New Roman" panose="02020603050405020304" pitchFamily="18" charset="0"/>
                          <a:cs typeface="Times New Roman" panose="02020603050405020304" pitchFamily="18" charset="0"/>
                        </a:rPr>
                        <a:t>effective in texture feature extraction and the high classification accuracy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 Works </a:t>
                      </a:r>
                      <a:r>
                        <a:rPr lang="en-US" sz="1600" dirty="0">
                          <a:effectLst/>
                          <a:latin typeface="Times New Roman" panose="02020603050405020304" pitchFamily="18" charset="0"/>
                          <a:cs typeface="Times New Roman" panose="02020603050405020304" pitchFamily="18" charset="0"/>
                        </a:rPr>
                        <a:t>with Gray scale images</a:t>
                      </a:r>
                    </a:p>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r>
              <a:tr h="982610">
                <a:tc vMerge="1">
                  <a:txBody>
                    <a:bodyPr/>
                    <a:lstStyle/>
                    <a:p>
                      <a:pPr marL="0" marR="0" algn="just">
                        <a:lnSpc>
                          <a:spcPct val="107000"/>
                        </a:lnSpc>
                        <a:spcBef>
                          <a:spcPts val="0"/>
                        </a:spcBef>
                        <a:spcAft>
                          <a:spcPts val="0"/>
                        </a:spcAft>
                      </a:pP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pPr>
                      <a:r>
                        <a:rPr lang="en-IN" sz="1600" dirty="0">
                          <a:effectLst/>
                          <a:latin typeface="Times New Roman" panose="02020603050405020304" pitchFamily="18" charset="0"/>
                          <a:cs typeface="Times New Roman" panose="02020603050405020304" pitchFamily="18" charset="0"/>
                        </a:rPr>
                        <a:t>Haralic features</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buFontTx/>
                        <a:buChar char="-"/>
                      </a:pPr>
                      <a:r>
                        <a:rPr lang="en-IN" sz="1600" dirty="0" smtClean="0">
                          <a:effectLst/>
                          <a:latin typeface="Times New Roman" panose="02020603050405020304" pitchFamily="18" charset="0"/>
                          <a:cs typeface="Times New Roman" panose="02020603050405020304" pitchFamily="18" charset="0"/>
                        </a:rPr>
                        <a:t>Computational  </a:t>
                      </a:r>
                      <a:r>
                        <a:rPr lang="en-IN" sz="1600" dirty="0">
                          <a:effectLst/>
                          <a:latin typeface="Times New Roman" panose="02020603050405020304" pitchFamily="18" charset="0"/>
                          <a:cs typeface="Times New Roman" panose="02020603050405020304" pitchFamily="18" charset="0"/>
                        </a:rPr>
                        <a:t>accuracy of feature vectors is </a:t>
                      </a:r>
                      <a:r>
                        <a:rPr lang="en-IN" sz="1600" dirty="0" smtClean="0">
                          <a:effectLst/>
                          <a:latin typeface="Times New Roman" panose="02020603050405020304" pitchFamily="18" charset="0"/>
                          <a:cs typeface="Times New Roman" panose="02020603050405020304" pitchFamily="18" charset="0"/>
                        </a:rPr>
                        <a:t>high</a:t>
                      </a:r>
                    </a:p>
                    <a:p>
                      <a:pPr marL="0" marR="0" algn="l">
                        <a:lnSpc>
                          <a:spcPct val="107000"/>
                        </a:lnSpc>
                        <a:spcBef>
                          <a:spcPts val="0"/>
                        </a:spcBef>
                        <a:spcAft>
                          <a:spcPts val="0"/>
                        </a:spcAft>
                        <a:buFontTx/>
                        <a:buNone/>
                      </a:pPr>
                      <a:r>
                        <a:rPr lang="en-IN" sz="1600" dirty="0" smtClean="0">
                          <a:effectLst/>
                          <a:latin typeface="Times New Roman" panose="02020603050405020304" pitchFamily="18" charset="0"/>
                          <a:cs typeface="Times New Roman" panose="02020603050405020304" pitchFamily="18" charset="0"/>
                        </a:rPr>
                        <a:t>- Classification </a:t>
                      </a:r>
                      <a:r>
                        <a:rPr lang="en-IN" sz="1600" dirty="0">
                          <a:effectLst/>
                          <a:latin typeface="Times New Roman" panose="02020603050405020304" pitchFamily="18" charset="0"/>
                          <a:cs typeface="Times New Roman" panose="02020603050405020304" pitchFamily="18" charset="0"/>
                        </a:rPr>
                        <a:t>accuracy is high</a:t>
                      </a:r>
                      <a:endParaRPr lang="en-US" sz="16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c>
                  <a:txBody>
                    <a:bodyPr/>
                    <a:lstStyle/>
                    <a:p>
                      <a:pPr marL="0" marR="0" algn="l">
                        <a:lnSpc>
                          <a:spcPct val="107000"/>
                        </a:lnSpc>
                        <a:spcBef>
                          <a:spcPts val="0"/>
                        </a:spcBef>
                        <a:spcAft>
                          <a:spcPts val="0"/>
                        </a:spcAft>
                      </a:pPr>
                      <a:r>
                        <a:rPr lang="en-IN" sz="1600" dirty="0" smtClean="0">
                          <a:effectLst/>
                          <a:latin typeface="Times New Roman" panose="02020603050405020304" pitchFamily="18" charset="0"/>
                          <a:cs typeface="Times New Roman" panose="02020603050405020304" pitchFamily="18" charset="0"/>
                        </a:rPr>
                        <a:t>- Due </a:t>
                      </a:r>
                      <a:r>
                        <a:rPr lang="en-IN" sz="1600" dirty="0">
                          <a:effectLst/>
                          <a:latin typeface="Times New Roman" panose="02020603050405020304" pitchFamily="18" charset="0"/>
                          <a:cs typeface="Times New Roman" panose="02020603050405020304" pitchFamily="18" charset="0"/>
                        </a:rPr>
                        <a:t>to 13 features the computation of feature vectors is complex and time consuming. High Dimensionality </a:t>
                      </a:r>
                      <a:endParaRPr lang="en-US" sz="16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2270" marR="52270" marT="0" marB="0"/>
                </a:tc>
              </a:tr>
            </a:tbl>
          </a:graphicData>
        </a:graphic>
      </p:graphicFrame>
      <p:sp>
        <p:nvSpPr>
          <p:cNvPr id="8" name="AutoShape 1"/>
          <p:cNvSpPr>
            <a:spLocks noChangeShapeType="1"/>
          </p:cNvSpPr>
          <p:nvPr/>
        </p:nvSpPr>
        <p:spPr bwMode="auto">
          <a:xfrm flipV="1">
            <a:off x="1122363" y="-6350"/>
            <a:ext cx="914400"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595274" y="285728"/>
            <a:ext cx="11001452"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Comparative Study: Feature Extraction</a:t>
            </a:r>
            <a:endParaRPr lang="en-IN" sz="3200" b="1"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5506079E-F592-46F7-A811-21CD1D9AA46A}" type="datetime1">
              <a:rPr lang="en-IN" smtClean="0"/>
              <a:pPr/>
              <a:t>10-06-2019</a:t>
            </a:fld>
            <a:endParaRPr lang="en-IN" dirty="0"/>
          </a:p>
        </p:txBody>
      </p:sp>
      <p:sp>
        <p:nvSpPr>
          <p:cNvPr id="10" name="Slide Number Placeholder 9"/>
          <p:cNvSpPr>
            <a:spLocks noGrp="1"/>
          </p:cNvSpPr>
          <p:nvPr>
            <p:ph type="sldNum" sz="quarter" idx="12"/>
          </p:nvPr>
        </p:nvSpPr>
        <p:spPr/>
        <p:txBody>
          <a:bodyPr/>
          <a:lstStyle/>
          <a:p>
            <a:fld id="{75951E62-E68F-41F6-A6FC-70069F5687F5}" type="slidenum">
              <a:rPr lang="en-IN" smtClean="0"/>
              <a:pPr/>
              <a:t>18</a:t>
            </a:fld>
            <a:endParaRPr lang="en-IN" dirty="0"/>
          </a:p>
        </p:txBody>
      </p:sp>
      <p:sp>
        <p:nvSpPr>
          <p:cNvPr id="11" name="Footer Placeholder 10"/>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12" name="Rectangle 11"/>
          <p:cNvSpPr/>
          <p:nvPr/>
        </p:nvSpPr>
        <p:spPr>
          <a:xfrm>
            <a:off x="3167042" y="6000768"/>
            <a:ext cx="6032742" cy="369332"/>
          </a:xfrm>
          <a:prstGeom prst="rect">
            <a:avLst/>
          </a:prstGeom>
        </p:spPr>
        <p:txBody>
          <a:bodyPr wrap="none">
            <a:spAutoFit/>
          </a:bodyPr>
          <a:lstStyle/>
          <a:p>
            <a:r>
              <a:rPr lang="en-IN" b="1" dirty="0" smtClean="0">
                <a:latin typeface="Times New Roman" pitchFamily="18" charset="0"/>
                <a:cs typeface="Times New Roman" pitchFamily="18" charset="0"/>
              </a:rPr>
              <a:t>Table 2: Comparison Between Feature Extraction methods</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268252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274" y="188640"/>
            <a:ext cx="10930014"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Comparative Study: Classification</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236635276"/>
              </p:ext>
            </p:extLst>
          </p:nvPr>
        </p:nvGraphicFramePr>
        <p:xfrm>
          <a:off x="238084" y="817837"/>
          <a:ext cx="11715832" cy="5083006"/>
        </p:xfrm>
        <a:graphic>
          <a:graphicData uri="http://schemas.openxmlformats.org/drawingml/2006/table">
            <a:tbl>
              <a:tblPr firstRow="1" bandRow="1">
                <a:tableStyleId>{BC89EF96-8CEA-46FF-86C4-4CE0E7609802}</a:tableStyleId>
              </a:tblPr>
              <a:tblGrid>
                <a:gridCol w="2571768"/>
                <a:gridCol w="4143404"/>
                <a:gridCol w="5000660"/>
              </a:tblGrid>
              <a:tr h="451349">
                <a:tc>
                  <a:txBody>
                    <a:bodyPr/>
                    <a:lstStyle/>
                    <a:p>
                      <a:pPr algn="ctr"/>
                      <a:r>
                        <a:rPr lang="en-US" sz="2000" dirty="0" smtClean="0">
                          <a:latin typeface="Times New Roman" pitchFamily="18" charset="0"/>
                          <a:cs typeface="Times New Roman" pitchFamily="18" charset="0"/>
                        </a:rPr>
                        <a:t>Method</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Advantage</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Disadvantage</a:t>
                      </a:r>
                      <a:endParaRPr lang="en-US" sz="2000" dirty="0">
                        <a:latin typeface="Times New Roman" pitchFamily="18" charset="0"/>
                        <a:cs typeface="Times New Roman" pitchFamily="18" charset="0"/>
                      </a:endParaRPr>
                    </a:p>
                  </a:txBody>
                  <a:tcPr/>
                </a:tc>
              </a:tr>
              <a:tr h="1293868">
                <a:tc>
                  <a:txBody>
                    <a:bodyPr/>
                    <a:lstStyle/>
                    <a:p>
                      <a:r>
                        <a:rPr lang="en-US" sz="2000" dirty="0" smtClean="0">
                          <a:latin typeface="Times New Roman" pitchFamily="18" charset="0"/>
                          <a:cs typeface="Times New Roman" pitchFamily="18" charset="0"/>
                        </a:rPr>
                        <a:t>SVM(support vector machine)</a:t>
                      </a:r>
                      <a:r>
                        <a:rPr lang="en-US" sz="2000" baseline="0" dirty="0" smtClean="0">
                          <a:latin typeface="Times New Roman" pitchFamily="18" charset="0"/>
                          <a:cs typeface="Times New Roman" pitchFamily="18" charset="0"/>
                        </a:rPr>
                        <a:t>[1]</a:t>
                      </a:r>
                    </a:p>
                    <a:p>
                      <a:endParaRPr lang="en-US" sz="2000" baseline="0" dirty="0" smtClean="0">
                        <a:latin typeface="Times New Roman" pitchFamily="18" charset="0"/>
                        <a:cs typeface="Times New Roman"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lang="en-US" sz="2000" dirty="0" smtClean="0">
                          <a:latin typeface="Times New Roman" pitchFamily="18" charset="0"/>
                          <a:cs typeface="Times New Roman" pitchFamily="18" charset="0"/>
                        </a:rPr>
                        <a:t>Less complex</a:t>
                      </a:r>
                    </a:p>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lang="en-US" sz="2000" dirty="0" smtClean="0">
                          <a:latin typeface="Times New Roman" pitchFamily="18" charset="0"/>
                          <a:cs typeface="Times New Roman" pitchFamily="18" charset="0"/>
                        </a:rPr>
                        <a:t>Accurate classifier</a:t>
                      </a:r>
                    </a:p>
                    <a:p>
                      <a:pPr marL="285750" marR="0" lvl="0" indent="-28575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2000" dirty="0" smtClean="0">
                          <a:latin typeface="Times New Roman" pitchFamily="18" charset="0"/>
                          <a:cs typeface="Times New Roman" pitchFamily="18" charset="0"/>
                        </a:rPr>
                        <a:t>-    Robust</a:t>
                      </a:r>
                      <a:r>
                        <a:rPr lang="en-US" sz="2000" baseline="0" dirty="0" smtClean="0">
                          <a:latin typeface="Times New Roman" pitchFamily="18" charset="0"/>
                          <a:cs typeface="Times New Roman" pitchFamily="18" charset="0"/>
                        </a:rPr>
                        <a:t> to noise</a:t>
                      </a:r>
                      <a:endParaRPr lang="en-US" sz="2000" dirty="0" smtClean="0">
                        <a:latin typeface="Times New Roman" pitchFamily="18" charset="0"/>
                        <a:cs typeface="Times New Roman" pitchFamily="18" charset="0"/>
                      </a:endParaRPr>
                    </a:p>
                    <a:p>
                      <a:pPr algn="just">
                        <a:buFont typeface="Wingdings" pitchFamily="2" charset="2"/>
                        <a:buChar char="v"/>
                      </a:pPr>
                      <a:endParaRPr lang="en-US" sz="2000" dirty="0">
                        <a:latin typeface="Times New Roman" pitchFamily="18" charset="0"/>
                        <a:cs typeface="Times New Roman"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2000" dirty="0" smtClean="0">
                          <a:latin typeface="Times New Roman" pitchFamily="18" charset="0"/>
                          <a:cs typeface="Times New Roman" pitchFamily="18" charset="0"/>
                        </a:rPr>
                        <a:t>- SVM is binary classifier to do multi-classification pair</a:t>
                      </a:r>
                      <a:r>
                        <a:rPr lang="en-US" sz="2000" baseline="0" dirty="0" smtClean="0">
                          <a:latin typeface="Times New Roman" pitchFamily="18" charset="0"/>
                          <a:cs typeface="Times New Roman" pitchFamily="18" charset="0"/>
                        </a:rPr>
                        <a:t> wise model is used</a:t>
                      </a:r>
                      <a:endParaRPr lang="en-US"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smtClean="0">
                        <a:latin typeface="Times New Roman" pitchFamily="18" charset="0"/>
                        <a:cs typeface="Times New Roman" pitchFamily="18" charset="0"/>
                      </a:endParaRPr>
                    </a:p>
                    <a:p>
                      <a:pPr algn="just">
                        <a:buFont typeface="Wingdings" pitchFamily="2" charset="2"/>
                        <a:buChar char="v"/>
                      </a:pPr>
                      <a:endParaRPr lang="en-US" sz="2000" dirty="0">
                        <a:latin typeface="Times New Roman" pitchFamily="18" charset="0"/>
                        <a:cs typeface="Times New Roman" pitchFamily="18" charset="0"/>
                      </a:endParaRPr>
                    </a:p>
                  </a:txBody>
                  <a:tcPr/>
                </a:tc>
              </a:tr>
              <a:tr h="849174">
                <a:tc>
                  <a:txBody>
                    <a:bodyPr/>
                    <a:lstStyle/>
                    <a:p>
                      <a:r>
                        <a:rPr lang="en-US" sz="2000" dirty="0" smtClean="0">
                          <a:latin typeface="Times New Roman" pitchFamily="18" charset="0"/>
                          <a:cs typeface="Times New Roman" pitchFamily="18" charset="0"/>
                        </a:rPr>
                        <a:t>ANN(Artificial neural network)[2]</a:t>
                      </a:r>
                      <a:endParaRPr lang="en-US" sz="2000"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2000" dirty="0" smtClean="0">
                          <a:latin typeface="Times New Roman" pitchFamily="18" charset="0"/>
                          <a:cs typeface="Times New Roman" pitchFamily="18" charset="0"/>
                        </a:rPr>
                        <a:t>-  High</a:t>
                      </a:r>
                      <a:r>
                        <a:rPr lang="en-US" sz="2000" baseline="0" dirty="0" smtClean="0">
                          <a:latin typeface="Times New Roman" pitchFamily="18" charset="0"/>
                          <a:cs typeface="Times New Roman" pitchFamily="18" charset="0"/>
                        </a:rPr>
                        <a:t> agree of non-linearity possible</a:t>
                      </a:r>
                      <a:endParaRPr lang="en-US" sz="2000" dirty="0" smtClean="0">
                        <a:latin typeface="Times New Roman" pitchFamily="18" charset="0"/>
                        <a:cs typeface="Times New Roman"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2000" dirty="0" smtClean="0">
                          <a:latin typeface="Times New Roman" pitchFamily="18" charset="0"/>
                          <a:cs typeface="Times New Roman" pitchFamily="18" charset="0"/>
                        </a:rPr>
                        <a:t>-  Hard</a:t>
                      </a:r>
                      <a:r>
                        <a:rPr lang="en-US" sz="2000" baseline="0" dirty="0" smtClean="0">
                          <a:latin typeface="Times New Roman" pitchFamily="18" charset="0"/>
                          <a:cs typeface="Times New Roman" pitchFamily="18" charset="0"/>
                        </a:rPr>
                        <a:t> to tune parameter</a:t>
                      </a:r>
                    </a:p>
                    <a:p>
                      <a:pPr marL="285750" marR="0" lvl="0" indent="-285750" algn="just" defTabSz="914400" rtl="0" eaLnBrk="1" fontAlgn="auto" latinLnBrk="0" hangingPunct="1">
                        <a:lnSpc>
                          <a:spcPct val="100000"/>
                        </a:lnSpc>
                        <a:spcBef>
                          <a:spcPts val="0"/>
                        </a:spcBef>
                        <a:spcAft>
                          <a:spcPts val="0"/>
                        </a:spcAft>
                        <a:buClrTx/>
                        <a:buSzTx/>
                        <a:buFont typeface="Wingdings" pitchFamily="2" charset="2"/>
                        <a:buNone/>
                        <a:tabLst/>
                        <a:defRPr/>
                      </a:pPr>
                      <a:r>
                        <a:rPr lang="en-US" sz="2000" baseline="0" dirty="0" smtClean="0">
                          <a:latin typeface="Times New Roman" pitchFamily="18" charset="0"/>
                          <a:cs typeface="Times New Roman" pitchFamily="18" charset="0"/>
                        </a:rPr>
                        <a:t>-  More time to build model</a:t>
                      </a:r>
                      <a:endParaRPr lang="en-US" sz="2000" dirty="0" smtClean="0">
                        <a:latin typeface="Times New Roman" pitchFamily="18" charset="0"/>
                        <a:cs typeface="Times New Roman" pitchFamily="18" charset="0"/>
                      </a:endParaRPr>
                    </a:p>
                  </a:txBody>
                  <a:tcPr/>
                </a:tc>
              </a:tr>
              <a:tr h="1051069">
                <a:tc>
                  <a:txBody>
                    <a:bodyPr/>
                    <a:lstStyle/>
                    <a:p>
                      <a:r>
                        <a:rPr lang="en-US" sz="2000" dirty="0" smtClean="0">
                          <a:latin typeface="Times New Roman" pitchFamily="18" charset="0"/>
                          <a:cs typeface="Times New Roman" pitchFamily="18" charset="0"/>
                        </a:rPr>
                        <a:t>KNN(K-nearest</a:t>
                      </a:r>
                      <a:r>
                        <a:rPr lang="en-US" sz="2000" baseline="0" dirty="0" smtClean="0">
                          <a:latin typeface="Times New Roman" pitchFamily="18" charset="0"/>
                          <a:cs typeface="Times New Roman" pitchFamily="18" charset="0"/>
                        </a:rPr>
                        <a:t> neighbor</a:t>
                      </a:r>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 Robust to noisy training data</a:t>
                      </a:r>
                    </a:p>
                    <a:p>
                      <a:pPr algn="just"/>
                      <a:r>
                        <a:rPr lang="en-US" sz="2000" dirty="0" smtClean="0">
                          <a:latin typeface="Times New Roman" pitchFamily="18" charset="0"/>
                          <a:cs typeface="Times New Roman" pitchFamily="18" charset="0"/>
                        </a:rPr>
                        <a:t>Effective If the training</a:t>
                      </a:r>
                      <a:r>
                        <a:rPr lang="en-US" sz="2000" baseline="0" dirty="0" smtClean="0">
                          <a:latin typeface="Times New Roman" pitchFamily="18" charset="0"/>
                          <a:cs typeface="Times New Roman" pitchFamily="18" charset="0"/>
                        </a:rPr>
                        <a:t> data is large</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 Distance based learning is not clear which type of distance to use and which attribute to use to produce the best result</a:t>
                      </a:r>
                      <a:endParaRPr lang="en-US" sz="2000" dirty="0">
                        <a:latin typeface="Times New Roman" pitchFamily="18" charset="0"/>
                        <a:cs typeface="Times New Roman" pitchFamily="18" charset="0"/>
                      </a:endParaRPr>
                    </a:p>
                  </a:txBody>
                  <a:tcPr/>
                </a:tc>
              </a:tr>
              <a:tr h="1420774">
                <a:tc>
                  <a:txBody>
                    <a:bodyPr/>
                    <a:lstStyle/>
                    <a:p>
                      <a:r>
                        <a:rPr lang="en-US" sz="2000" dirty="0" smtClean="0">
                          <a:latin typeface="Times New Roman" pitchFamily="18" charset="0"/>
                          <a:cs typeface="Times New Roman" pitchFamily="18" charset="0"/>
                        </a:rPr>
                        <a:t>DNN(Deep</a:t>
                      </a:r>
                      <a:r>
                        <a:rPr lang="en-US" sz="2000" baseline="0" dirty="0" smtClean="0">
                          <a:latin typeface="Times New Roman" pitchFamily="18" charset="0"/>
                          <a:cs typeface="Times New Roman" pitchFamily="18" charset="0"/>
                        </a:rPr>
                        <a:t> Neural Network)[5]</a:t>
                      </a:r>
                      <a:endParaRPr lang="en-US" sz="2000" dirty="0">
                        <a:latin typeface="Times New Roman" pitchFamily="18" charset="0"/>
                        <a:cs typeface="Times New Roman" pitchFamily="18" charset="0"/>
                      </a:endParaRPr>
                    </a:p>
                  </a:txBody>
                  <a:tcPr/>
                </a:tc>
                <a:tc>
                  <a:txBody>
                    <a:bodyPr/>
                    <a:lstStyle/>
                    <a:p>
                      <a:pPr algn="just"/>
                      <a:r>
                        <a:rPr lang="en-IN" sz="2000" kern="1200" dirty="0" smtClean="0">
                          <a:latin typeface="Times New Roman" pitchFamily="18" charset="0"/>
                          <a:cs typeface="Times New Roman" pitchFamily="18" charset="0"/>
                        </a:rPr>
                        <a:t>- Has best-in-class performance on problems that significantly outperforms other solutions in multiple domains. </a:t>
                      </a:r>
                      <a:endParaRPr lang="en-US" sz="20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kern="1200" dirty="0" smtClean="0">
                          <a:latin typeface="Times New Roman" pitchFamily="18" charset="0"/>
                          <a:cs typeface="Times New Roman" pitchFamily="18" charset="0"/>
                        </a:rPr>
                        <a:t>- Requires a large amount of data</a:t>
                      </a:r>
                      <a:r>
                        <a:rPr lang="en-IN" sz="2000" kern="1200" baseline="0" dirty="0" smtClean="0">
                          <a:latin typeface="Times New Roman" pitchFamily="18" charset="0"/>
                          <a:cs typeface="Times New Roman" pitchFamily="18" charset="0"/>
                        </a:rPr>
                        <a:t>, </a:t>
                      </a:r>
                      <a:r>
                        <a:rPr lang="en-IN" sz="2000" kern="1200" dirty="0" smtClean="0">
                          <a:latin typeface="Times New Roman" pitchFamily="18" charset="0"/>
                          <a:cs typeface="Times New Roman" pitchFamily="18" charset="0"/>
                        </a:rPr>
                        <a:t>if you only have thousands of example, deep learning is unlikely to outperform other approaches.</a:t>
                      </a:r>
                    </a:p>
                    <a:p>
                      <a:pPr algn="just"/>
                      <a:endParaRPr lang="en-US" sz="2000" dirty="0">
                        <a:latin typeface="Times New Roman" pitchFamily="18" charset="0"/>
                        <a:cs typeface="Times New Roman" pitchFamily="18" charset="0"/>
                      </a:endParaRPr>
                    </a:p>
                  </a:txBody>
                  <a:tcPr/>
                </a:tc>
              </a:tr>
            </a:tbl>
          </a:graphicData>
        </a:graphic>
      </p:graphicFrame>
      <p:sp>
        <p:nvSpPr>
          <p:cNvPr id="5" name="Date Placeholder 4"/>
          <p:cNvSpPr>
            <a:spLocks noGrp="1"/>
          </p:cNvSpPr>
          <p:nvPr>
            <p:ph type="dt" sz="half" idx="10"/>
          </p:nvPr>
        </p:nvSpPr>
        <p:spPr>
          <a:xfrm>
            <a:off x="0" y="6459785"/>
            <a:ext cx="3569551" cy="365125"/>
          </a:xfrm>
        </p:spPr>
        <p:txBody>
          <a:bodyPr/>
          <a:lstStyle/>
          <a:p>
            <a:fld id="{09197EB3-DBF5-4BBD-8BB4-7F0506DC2BEE}" type="datetime1">
              <a:rPr lang="en-IN" sz="1200" smtClean="0"/>
              <a:pPr/>
              <a:t>10-06-2019</a:t>
            </a:fld>
            <a:endParaRPr lang="en-IN" sz="1200" dirty="0"/>
          </a:p>
        </p:txBody>
      </p:sp>
      <p:sp>
        <p:nvSpPr>
          <p:cNvPr id="6" name="Slide Number Placeholder 5"/>
          <p:cNvSpPr>
            <a:spLocks noGrp="1"/>
          </p:cNvSpPr>
          <p:nvPr>
            <p:ph type="sldNum" sz="quarter" idx="12"/>
          </p:nvPr>
        </p:nvSpPr>
        <p:spPr>
          <a:xfrm>
            <a:off x="9900458" y="6459785"/>
            <a:ext cx="2291542" cy="365125"/>
          </a:xfrm>
        </p:spPr>
        <p:txBody>
          <a:bodyPr/>
          <a:lstStyle/>
          <a:p>
            <a:fld id="{75951E62-E68F-41F6-A6FC-70069F5687F5}" type="slidenum">
              <a:rPr lang="en-IN" sz="1200" smtClean="0"/>
              <a:pPr/>
              <a:t>19</a:t>
            </a:fld>
            <a:endParaRPr lang="en-IN" sz="1200" dirty="0"/>
          </a:p>
        </p:txBody>
      </p:sp>
      <p:sp>
        <p:nvSpPr>
          <p:cNvPr id="7" name="Footer Placeholder 6"/>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8" name="Rectangle 7"/>
          <p:cNvSpPr/>
          <p:nvPr/>
        </p:nvSpPr>
        <p:spPr>
          <a:xfrm>
            <a:off x="3167042" y="5929330"/>
            <a:ext cx="5427768" cy="369332"/>
          </a:xfrm>
          <a:prstGeom prst="rect">
            <a:avLst/>
          </a:prstGeom>
        </p:spPr>
        <p:txBody>
          <a:bodyPr wrap="none">
            <a:spAutoFit/>
          </a:bodyPr>
          <a:lstStyle/>
          <a:p>
            <a:r>
              <a:rPr lang="en-IN" b="1" dirty="0" smtClean="0">
                <a:latin typeface="Times New Roman" pitchFamily="18" charset="0"/>
                <a:cs typeface="Times New Roman" pitchFamily="18" charset="0"/>
              </a:rPr>
              <a:t>Table 3: Comparison Between Classification methods</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484353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09588" y="785794"/>
            <a:ext cx="10215634" cy="5643602"/>
          </a:xfrm>
        </p:spPr>
        <p:txBody>
          <a:bodyPr>
            <a:noAutofit/>
          </a:bodyPr>
          <a:lstStyle/>
          <a:p>
            <a:pPr algn="just">
              <a:lnSpc>
                <a:spcPct val="100000"/>
              </a:lnSpc>
              <a:buFont typeface="Wingdings" pitchFamily="2" charset="2"/>
              <a:buChar char="v"/>
            </a:pPr>
            <a:r>
              <a:rPr lang="en-IN" dirty="0" smtClean="0">
                <a:solidFill>
                  <a:schemeClr val="tx1"/>
                </a:solidFill>
                <a:latin typeface="Times New Roman" pitchFamily="18" charset="0"/>
                <a:cs typeface="Times New Roman" pitchFamily="18" charset="0"/>
              </a:rPr>
              <a:t>Motivation</a:t>
            </a:r>
            <a:endParaRPr lang="en-US" dirty="0" smtClean="0">
              <a:solidFill>
                <a:schemeClr val="tx1"/>
              </a:solidFill>
              <a:latin typeface="Times New Roman" pitchFamily="18" charset="0"/>
              <a:cs typeface="Times New Roman" pitchFamily="18" charset="0"/>
            </a:endParaRP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Introduction</a:t>
            </a:r>
          </a:p>
          <a:p>
            <a:pPr algn="just">
              <a:lnSpc>
                <a:spcPct val="100000"/>
              </a:lnSpc>
              <a:buFont typeface="Wingdings" pitchFamily="2" charset="2"/>
              <a:buChar char="v"/>
            </a:pPr>
            <a:r>
              <a:rPr lang="en-IN" dirty="0" smtClean="0">
                <a:solidFill>
                  <a:schemeClr val="tx1"/>
                </a:solidFill>
                <a:latin typeface="Times New Roman" pitchFamily="18" charset="0"/>
                <a:cs typeface="Times New Roman" pitchFamily="18" charset="0"/>
              </a:rPr>
              <a:t>Objective of system</a:t>
            </a:r>
            <a:endParaRPr lang="en-US" dirty="0" smtClean="0">
              <a:solidFill>
                <a:schemeClr val="tx1"/>
              </a:solidFill>
              <a:latin typeface="Times New Roman" pitchFamily="18" charset="0"/>
              <a:cs typeface="Times New Roman" pitchFamily="18" charset="0"/>
            </a:endParaRPr>
          </a:p>
          <a:p>
            <a:pPr algn="just">
              <a:lnSpc>
                <a:spcPct val="100000"/>
              </a:lnSpc>
              <a:buFont typeface="Wingdings" pitchFamily="2" charset="2"/>
              <a:buChar char="v"/>
            </a:pPr>
            <a:r>
              <a:rPr lang="en-IN" dirty="0" smtClean="0">
                <a:solidFill>
                  <a:schemeClr val="tx1"/>
                </a:solidFill>
                <a:latin typeface="Times New Roman" pitchFamily="18" charset="0"/>
                <a:cs typeface="Times New Roman" pitchFamily="18" charset="0"/>
              </a:rPr>
              <a:t>Problem Definition</a:t>
            </a:r>
            <a:endParaRPr lang="en-US" dirty="0" smtClean="0">
              <a:solidFill>
                <a:schemeClr val="tx1"/>
              </a:solidFill>
              <a:latin typeface="Times New Roman" pitchFamily="18" charset="0"/>
              <a:cs typeface="Times New Roman" pitchFamily="18" charset="0"/>
            </a:endParaRP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Literature Review</a:t>
            </a: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Comparative analysis</a:t>
            </a: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Proposed System</a:t>
            </a: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Implementation &amp; Result</a:t>
            </a:r>
            <a:endParaRPr lang="en-US" dirty="0">
              <a:solidFill>
                <a:schemeClr val="tx1"/>
              </a:solidFill>
              <a:latin typeface="Times New Roman" pitchFamily="18" charset="0"/>
              <a:cs typeface="Times New Roman" pitchFamily="18" charset="0"/>
            </a:endParaRP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Parameters</a:t>
            </a:r>
          </a:p>
          <a:p>
            <a:pPr algn="just">
              <a:lnSpc>
                <a:spcPct val="100000"/>
              </a:lnSpc>
              <a:buFont typeface="Wingdings" pitchFamily="2" charset="2"/>
              <a:buChar char="v"/>
            </a:pPr>
            <a:r>
              <a:rPr lang="en-US" dirty="0">
                <a:solidFill>
                  <a:schemeClr val="tx1"/>
                </a:solidFill>
                <a:latin typeface="Times New Roman" pitchFamily="18" charset="0"/>
                <a:cs typeface="Times New Roman" pitchFamily="18" charset="0"/>
              </a:rPr>
              <a:t>Applications</a:t>
            </a:r>
          </a:p>
          <a:p>
            <a:pPr algn="just">
              <a:lnSpc>
                <a:spcPct val="100000"/>
              </a:lnSpc>
              <a:buFont typeface="Wingdings" pitchFamily="2" charset="2"/>
              <a:buChar char="v"/>
            </a:pPr>
            <a:r>
              <a:rPr lang="en-US" dirty="0">
                <a:solidFill>
                  <a:schemeClr val="tx1"/>
                </a:solidFill>
                <a:latin typeface="Times New Roman" pitchFamily="18" charset="0"/>
                <a:cs typeface="Times New Roman" pitchFamily="18" charset="0"/>
              </a:rPr>
              <a:t>Conclusion</a:t>
            </a:r>
          </a:p>
          <a:p>
            <a:pPr algn="just">
              <a:lnSpc>
                <a:spcPct val="100000"/>
              </a:lnSpc>
              <a:buFont typeface="Wingdings" pitchFamily="2" charset="2"/>
              <a:buChar char="v"/>
            </a:pPr>
            <a:r>
              <a:rPr lang="en-US" dirty="0" smtClean="0">
                <a:solidFill>
                  <a:schemeClr val="tx1"/>
                </a:solidFill>
                <a:latin typeface="Times New Roman" pitchFamily="18" charset="0"/>
                <a:cs typeface="Times New Roman" pitchFamily="18" charset="0"/>
              </a:rPr>
              <a:t>References</a:t>
            </a:r>
            <a:endParaRPr lang="en-IN" dirty="0">
              <a:solidFill>
                <a:schemeClr val="tx1"/>
              </a:solidFill>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endParaRPr lang="en-US" dirty="0" smtClean="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5" name="TextBox 4"/>
          <p:cNvSpPr txBox="1"/>
          <p:nvPr/>
        </p:nvSpPr>
        <p:spPr>
          <a:xfrm>
            <a:off x="4595802" y="285728"/>
            <a:ext cx="2714644"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OUTLINE</a:t>
            </a:r>
            <a:endParaRPr lang="en-IN" sz="2800" b="1" dirty="0">
              <a:latin typeface="Times New Roman" pitchFamily="18" charset="0"/>
              <a:cs typeface="Times New Roman" pitchFamily="18" charset="0"/>
            </a:endParaRPr>
          </a:p>
        </p:txBody>
      </p:sp>
      <p:sp>
        <p:nvSpPr>
          <p:cNvPr id="6" name="Date Placeholder 5"/>
          <p:cNvSpPr>
            <a:spLocks noGrp="1"/>
          </p:cNvSpPr>
          <p:nvPr>
            <p:ph type="dt" sz="half" idx="10"/>
          </p:nvPr>
        </p:nvSpPr>
        <p:spPr>
          <a:xfrm>
            <a:off x="0" y="6459785"/>
            <a:ext cx="3569551" cy="365125"/>
          </a:xfrm>
        </p:spPr>
        <p:txBody>
          <a:bodyPr/>
          <a:lstStyle/>
          <a:p>
            <a:fld id="{2E871D68-0B8E-43DC-A501-2EB10365DBF6}" type="datetime1">
              <a:rPr lang="en-IN" sz="1200" smtClean="0"/>
              <a:pPr/>
              <a:t>10-06-2019</a:t>
            </a:fld>
            <a:endParaRPr lang="en-IN" sz="1200" dirty="0"/>
          </a:p>
        </p:txBody>
      </p:sp>
      <p:sp>
        <p:nvSpPr>
          <p:cNvPr id="7" name="Slide Number Placeholder 6"/>
          <p:cNvSpPr>
            <a:spLocks noGrp="1"/>
          </p:cNvSpPr>
          <p:nvPr>
            <p:ph type="sldNum" sz="quarter" idx="12"/>
          </p:nvPr>
        </p:nvSpPr>
        <p:spPr>
          <a:xfrm>
            <a:off x="9900458" y="6459785"/>
            <a:ext cx="2291542" cy="365125"/>
          </a:xfrm>
        </p:spPr>
        <p:txBody>
          <a:bodyPr/>
          <a:lstStyle/>
          <a:p>
            <a:fld id="{75951E62-E68F-41F6-A6FC-70069F5687F5}" type="slidenum">
              <a:rPr lang="en-IN" sz="1200" smtClean="0"/>
              <a:pPr/>
              <a:t>2</a:t>
            </a:fld>
            <a:endParaRPr lang="en-IN" sz="1200" dirty="0"/>
          </a:p>
        </p:txBody>
      </p:sp>
      <p:sp>
        <p:nvSpPr>
          <p:cNvPr id="8" name="Footer Placeholder 7"/>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1526654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881025" y="1428736"/>
            <a:ext cx="10715701" cy="4214842"/>
          </a:xfrm>
          <a:prstGeom prst="rect">
            <a:avLst/>
          </a:prstGeom>
          <a:noFill/>
          <a:ln w="9525">
            <a:noFill/>
            <a:miter lim="800000"/>
            <a:headEnd/>
            <a:tailEnd/>
          </a:ln>
          <a:effectLst/>
        </p:spPr>
      </p:pic>
      <p:sp>
        <p:nvSpPr>
          <p:cNvPr id="5" name="TextBox 4"/>
          <p:cNvSpPr txBox="1"/>
          <p:nvPr/>
        </p:nvSpPr>
        <p:spPr>
          <a:xfrm>
            <a:off x="1095340" y="357166"/>
            <a:ext cx="9858444"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Existing System[1]</a:t>
            </a:r>
            <a:endParaRPr lang="en-IN"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8C854BA-3BC4-498B-93D1-FC547D99E276}" type="datetime1">
              <a:rPr lang="en-IN" smtClean="0"/>
              <a:pPr/>
              <a:t>10-06-2019</a:t>
            </a:fld>
            <a:endParaRPr lang="en-IN" dirty="0"/>
          </a:p>
        </p:txBody>
      </p:sp>
      <p:sp>
        <p:nvSpPr>
          <p:cNvPr id="7" name="Slide Number Placeholder 6"/>
          <p:cNvSpPr>
            <a:spLocks noGrp="1"/>
          </p:cNvSpPr>
          <p:nvPr>
            <p:ph type="sldNum" sz="quarter" idx="12"/>
          </p:nvPr>
        </p:nvSpPr>
        <p:spPr/>
        <p:txBody>
          <a:bodyPr/>
          <a:lstStyle/>
          <a:p>
            <a:fld id="{75951E62-E68F-41F6-A6FC-70069F5687F5}" type="slidenum">
              <a:rPr lang="en-IN" smtClean="0"/>
              <a:pPr/>
              <a:t>20</a:t>
            </a:fld>
            <a:endParaRPr lang="en-IN" dirty="0"/>
          </a:p>
        </p:txBody>
      </p:sp>
      <p:sp>
        <p:nvSpPr>
          <p:cNvPr id="8" name="Footer Placeholder 7"/>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10" name="TextBox 9"/>
          <p:cNvSpPr txBox="1"/>
          <p:nvPr/>
        </p:nvSpPr>
        <p:spPr>
          <a:xfrm>
            <a:off x="4095736" y="5500702"/>
            <a:ext cx="4834209"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Fig.2 Block Diagram of Existing System[1]</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630574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588" y="500042"/>
            <a:ext cx="10501386"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Algorithm</a:t>
            </a:r>
            <a:endParaRPr lang="en-IN" sz="3200" b="1" dirty="0">
              <a:latin typeface="Times New Roman" pitchFamily="18" charset="0"/>
              <a:cs typeface="Times New Roman" pitchFamily="18" charset="0"/>
            </a:endParaRPr>
          </a:p>
        </p:txBody>
      </p:sp>
      <p:sp>
        <p:nvSpPr>
          <p:cNvPr id="5" name="Rectangle 4"/>
          <p:cNvSpPr/>
          <p:nvPr/>
        </p:nvSpPr>
        <p:spPr>
          <a:xfrm>
            <a:off x="595274" y="1071546"/>
            <a:ext cx="11001452" cy="3914983"/>
          </a:xfrm>
          <a:prstGeom prst="rect">
            <a:avLst/>
          </a:prstGeom>
        </p:spPr>
        <p:txBody>
          <a:bodyPr wrap="square">
            <a:spAutoFit/>
          </a:bodyPr>
          <a:lstStyle/>
          <a:p>
            <a:pPr algn="just">
              <a:lnSpc>
                <a:spcPct val="150000"/>
              </a:lnSpc>
            </a:pPr>
            <a:r>
              <a:rPr lang="en-IN" sz="2400" b="1" dirty="0" smtClean="0">
                <a:latin typeface="Times New Roman" pitchFamily="18" charset="0"/>
                <a:cs typeface="Times New Roman" pitchFamily="18" charset="0"/>
              </a:rPr>
              <a:t>Steps:</a:t>
            </a:r>
          </a:p>
          <a:p>
            <a:pPr algn="just">
              <a:lnSpc>
                <a:spcPct val="150000"/>
              </a:lnSpc>
            </a:pPr>
            <a:endParaRPr lang="en-IN" sz="2400" dirty="0" smtClean="0">
              <a:latin typeface="Times New Roman" pitchFamily="18" charset="0"/>
              <a:cs typeface="Times New Roman" pitchFamily="18" charset="0"/>
            </a:endParaRPr>
          </a:p>
          <a:p>
            <a:pPr marL="342900" indent="-342900" algn="just">
              <a:lnSpc>
                <a:spcPct val="150000"/>
              </a:lnSpc>
              <a:buFont typeface="+mj-lt"/>
              <a:buAutoNum type="arabicPeriod"/>
            </a:pPr>
            <a:r>
              <a:rPr lang="en-IN" sz="2000" dirty="0" smtClean="0">
                <a:latin typeface="Times New Roman" pitchFamily="18" charset="0"/>
                <a:cs typeface="Times New Roman" pitchFamily="18" charset="0"/>
              </a:rPr>
              <a:t> firstly, scanned front and back side of leaf images. </a:t>
            </a:r>
          </a:p>
          <a:p>
            <a:pPr marL="342900" indent="-342900" algn="just">
              <a:lnSpc>
                <a:spcPct val="150000"/>
              </a:lnSpc>
              <a:buFont typeface="+mj-lt"/>
              <a:buAutoNum type="arabicPeriod"/>
            </a:pPr>
            <a:r>
              <a:rPr lang="en-IN" sz="2000" dirty="0" smtClean="0">
                <a:latin typeface="Times New Roman" pitchFamily="18" charset="0"/>
                <a:cs typeface="Times New Roman" pitchFamily="18" charset="0"/>
              </a:rPr>
              <a:t>Then, apply method gray scalling and resize the images in pre processing block.</a:t>
            </a:r>
          </a:p>
          <a:p>
            <a:pPr marL="342900" indent="-342900" algn="just">
              <a:lnSpc>
                <a:spcPct val="150000"/>
              </a:lnSpc>
              <a:buFont typeface="+mj-lt"/>
              <a:buAutoNum type="arabicPeriod"/>
            </a:pPr>
            <a:r>
              <a:rPr lang="en-IN" sz="2000" dirty="0" smtClean="0">
                <a:latin typeface="Times New Roman" pitchFamily="18" charset="0"/>
                <a:cs typeface="Times New Roman" pitchFamily="18" charset="0"/>
              </a:rPr>
              <a:t>Then, Apply Morphological Operation , geometric features, feature extraction  methods.</a:t>
            </a:r>
          </a:p>
          <a:p>
            <a:pPr marL="342900" indent="-342900" algn="just">
              <a:lnSpc>
                <a:spcPct val="150000"/>
              </a:lnSpc>
              <a:buFont typeface="+mj-lt"/>
              <a:buAutoNum type="arabicPeriod"/>
            </a:pPr>
            <a:r>
              <a:rPr lang="en-IN" sz="2000" dirty="0" smtClean="0">
                <a:latin typeface="Times New Roman" pitchFamily="18" charset="0"/>
                <a:cs typeface="Times New Roman" pitchFamily="18" charset="0"/>
              </a:rPr>
              <a:t> Apply Classification Method for classified the image and compare with training Phase</a:t>
            </a:r>
          </a:p>
          <a:p>
            <a:pPr marL="342900" indent="-342900" algn="just">
              <a:lnSpc>
                <a:spcPct val="150000"/>
              </a:lnSpc>
              <a:buFont typeface="+mj-lt"/>
              <a:buAutoNum type="arabicPeriod"/>
            </a:pPr>
            <a:r>
              <a:rPr lang="en-IN" sz="2000" dirty="0" smtClean="0">
                <a:latin typeface="Times New Roman" pitchFamily="18" charset="0"/>
                <a:cs typeface="Times New Roman" pitchFamily="18" charset="0"/>
              </a:rPr>
              <a:t>Finally, identify the plant leaf.</a:t>
            </a:r>
          </a:p>
          <a:p>
            <a:pPr marL="342900" indent="-342900" algn="just">
              <a:lnSpc>
                <a:spcPct val="150000"/>
              </a:lnSpc>
              <a:buFont typeface="+mj-lt"/>
              <a:buAutoNum type="arabicPeriod"/>
            </a:pPr>
            <a:r>
              <a:rPr lang="en-IN" sz="2000" dirty="0" smtClean="0">
                <a:latin typeface="Times New Roman" pitchFamily="18" charset="0"/>
                <a:cs typeface="Times New Roman" pitchFamily="18" charset="0"/>
              </a:rPr>
              <a:t>Stop.</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05D4ADC-311F-43B9-8072-A5741EDD9AA9}" type="datetime1">
              <a:rPr lang="en-IN" smtClean="0"/>
              <a:pPr/>
              <a:t>10-06-2019</a:t>
            </a:fld>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21</a:t>
            </a:fld>
            <a:endParaRPr lang="en-IN"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7" name="Footer Placeholder 6"/>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150" y="285728"/>
            <a:ext cx="107157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Implementation Result: Existing System</a:t>
            </a:r>
            <a:endParaRPr lang="en-IN"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BA6A702-07E7-4208-911A-CD109F64DDB9}"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22</a:t>
            </a:fld>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9" name="TextBox 8"/>
          <p:cNvSpPr txBox="1"/>
          <p:nvPr/>
        </p:nvSpPr>
        <p:spPr>
          <a:xfrm>
            <a:off x="1595406" y="5429264"/>
            <a:ext cx="9072626" cy="1200329"/>
          </a:xfrm>
          <a:prstGeom prst="rect">
            <a:avLst/>
          </a:prstGeom>
          <a:noFill/>
        </p:spPr>
        <p:txBody>
          <a:bodyPr wrap="square" rtlCol="0">
            <a:spAutoFit/>
          </a:bodyPr>
          <a:lstStyle/>
          <a:p>
            <a:pPr algn="ctr"/>
            <a:r>
              <a:rPr lang="en-IN" b="1" dirty="0" smtClean="0"/>
              <a:t> </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Fig. 3 OTSU’S Leaf Segmentation with ANN Classifier</a:t>
            </a:r>
          </a:p>
          <a:p>
            <a:pPr algn="ctr"/>
            <a:endParaRPr lang="en-IN" dirty="0"/>
          </a:p>
        </p:txBody>
      </p:sp>
      <p:sp>
        <p:nvSpPr>
          <p:cNvPr id="10" name="Footer Placeholder 9"/>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1026" name="Picture 2" descr="C:\Users\LENOVO\Documents\results\A.PNG"/>
          <p:cNvPicPr>
            <a:picLocks noChangeAspect="1" noChangeArrowheads="1"/>
          </p:cNvPicPr>
          <p:nvPr/>
        </p:nvPicPr>
        <p:blipFill>
          <a:blip r:embed="rId3"/>
          <a:srcRect/>
          <a:stretch>
            <a:fillRect/>
          </a:stretch>
        </p:blipFill>
        <p:spPr bwMode="auto">
          <a:xfrm>
            <a:off x="1095340" y="857232"/>
            <a:ext cx="9644130" cy="510857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150" y="285728"/>
            <a:ext cx="107157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Implementation Result: Existing System</a:t>
            </a:r>
            <a:endParaRPr lang="en-IN"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EBD03B2-1672-48EE-BD4C-EA67169B3C97}"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23</a:t>
            </a:fld>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9" name="TextBox 8"/>
          <p:cNvSpPr txBox="1"/>
          <p:nvPr/>
        </p:nvSpPr>
        <p:spPr>
          <a:xfrm>
            <a:off x="1595406" y="5429264"/>
            <a:ext cx="9072626" cy="1200329"/>
          </a:xfrm>
          <a:prstGeom prst="rect">
            <a:avLst/>
          </a:prstGeom>
          <a:noFill/>
        </p:spPr>
        <p:txBody>
          <a:bodyPr wrap="square" rtlCol="0">
            <a:spAutoFit/>
          </a:bodyPr>
          <a:lstStyle/>
          <a:p>
            <a:pPr algn="ctr"/>
            <a:r>
              <a:rPr lang="en-IN" b="1" dirty="0" smtClean="0"/>
              <a:t> </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fig.4  OTSU’S Leaf Segmentation with SVM Classifier</a:t>
            </a:r>
          </a:p>
          <a:p>
            <a:pPr algn="ctr"/>
            <a:endParaRPr lang="en-IN" dirty="0"/>
          </a:p>
        </p:txBody>
      </p:sp>
      <p:sp>
        <p:nvSpPr>
          <p:cNvPr id="10" name="Footer Placeholder 9"/>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2050" name="Picture 2" descr="C:\Users\LENOVO\Documents\results\Capture.PNG"/>
          <p:cNvPicPr>
            <a:picLocks noChangeAspect="1" noChangeArrowheads="1"/>
          </p:cNvPicPr>
          <p:nvPr/>
        </p:nvPicPr>
        <p:blipFill>
          <a:blip r:embed="rId3"/>
          <a:srcRect/>
          <a:stretch>
            <a:fillRect/>
          </a:stretch>
        </p:blipFill>
        <p:spPr bwMode="auto">
          <a:xfrm>
            <a:off x="1523968" y="857232"/>
            <a:ext cx="9215501" cy="514353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840651-41AC-4740-9D10-583E90A1FA8B}" type="datetime1">
              <a:rPr lang="en-IN" smtClean="0"/>
              <a:pPr/>
              <a:t>10-06-2019</a:t>
            </a:fld>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24</a:t>
            </a:fld>
            <a:endParaRPr lang="en-IN" dirty="0"/>
          </a:p>
        </p:txBody>
      </p:sp>
      <p:sp>
        <p:nvSpPr>
          <p:cNvPr id="2" name="Title 1"/>
          <p:cNvSpPr>
            <a:spLocks noGrp="1"/>
          </p:cNvSpPr>
          <p:nvPr>
            <p:ph type="title" idx="4294967295"/>
          </p:nvPr>
        </p:nvSpPr>
        <p:spPr>
          <a:xfrm>
            <a:off x="0" y="142875"/>
            <a:ext cx="12192000" cy="571500"/>
          </a:xfrm>
        </p:spPr>
        <p:txBody>
          <a:bodyPr>
            <a:normAutofit/>
          </a:bodyPr>
          <a:lstStyle/>
          <a:p>
            <a:pPr algn="ctr"/>
            <a:r>
              <a:rPr lang="en-US" sz="3200" b="1" dirty="0" smtClean="0">
                <a:solidFill>
                  <a:schemeClr val="tx1"/>
                </a:solidFill>
                <a:latin typeface="Times New Roman" pitchFamily="18" charset="0"/>
                <a:cs typeface="Times New Roman" pitchFamily="18" charset="0"/>
              </a:rPr>
              <a:t>Existing Vs Proposed</a:t>
            </a:r>
            <a:endParaRPr lang="en-US" sz="3200" b="1"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2459164865"/>
              </p:ext>
            </p:extLst>
          </p:nvPr>
        </p:nvGraphicFramePr>
        <p:xfrm>
          <a:off x="523836" y="894605"/>
          <a:ext cx="11358642" cy="5021385"/>
        </p:xfrm>
        <a:graphic>
          <a:graphicData uri="http://schemas.openxmlformats.org/drawingml/2006/table">
            <a:tbl>
              <a:tblPr firstRow="1" bandRow="1">
                <a:tableStyleId>{BC89EF96-8CEA-46FF-86C4-4CE0E7609802}</a:tableStyleId>
              </a:tblPr>
              <a:tblGrid>
                <a:gridCol w="2857520"/>
                <a:gridCol w="4357718"/>
                <a:gridCol w="4143404"/>
              </a:tblGrid>
              <a:tr h="444790">
                <a:tc>
                  <a:txBody>
                    <a:bodyPr/>
                    <a:lstStyle/>
                    <a:p>
                      <a:pPr algn="ctr"/>
                      <a:r>
                        <a:rPr lang="en-US" sz="2000" dirty="0" smtClean="0">
                          <a:latin typeface="Times New Roman" pitchFamily="18" charset="0"/>
                          <a:cs typeface="Times New Roman" pitchFamily="18" charset="0"/>
                        </a:rPr>
                        <a:t>Parameters</a:t>
                      </a:r>
                      <a:endParaRPr lang="en-US" sz="2000" b="1"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Existing[1]</a:t>
                      </a:r>
                      <a:endParaRPr lang="en-US" sz="2000" b="1"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Proposed</a:t>
                      </a:r>
                      <a:endParaRPr lang="en-US" sz="2000" b="1" dirty="0" smtClean="0">
                        <a:latin typeface="Times New Roman" pitchFamily="18" charset="0"/>
                        <a:cs typeface="Times New Roman" pitchFamily="18" charset="0"/>
                      </a:endParaRPr>
                    </a:p>
                  </a:txBody>
                  <a:tcPr/>
                </a:tc>
              </a:tr>
              <a:tr h="692227">
                <a:tc>
                  <a:txBody>
                    <a:bodyPr/>
                    <a:lstStyle/>
                    <a:p>
                      <a:r>
                        <a:rPr lang="en-US" sz="2000" dirty="0" smtClean="0">
                          <a:latin typeface="Times New Roman" pitchFamily="18" charset="0"/>
                          <a:cs typeface="Times New Roman" pitchFamily="18" charset="0"/>
                        </a:rPr>
                        <a:t>Pre-Processing</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 Gray Scalling, Resize</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 Gray Scalling, Resize</a:t>
                      </a:r>
                    </a:p>
                    <a:p>
                      <a:endParaRPr lang="en-US" sz="2000" dirty="0">
                        <a:latin typeface="Times New Roman" pitchFamily="18" charset="0"/>
                        <a:cs typeface="Times New Roman" pitchFamily="18" charset="0"/>
                      </a:endParaRPr>
                    </a:p>
                  </a:txBody>
                  <a:tcPr/>
                </a:tc>
              </a:tr>
              <a:tr h="8884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Segmentation</a:t>
                      </a:r>
                    </a:p>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IN" sz="2000" dirty="0" smtClean="0">
                          <a:latin typeface="Times New Roman" pitchFamily="18" charset="0"/>
                          <a:cs typeface="Times New Roman" pitchFamily="18" charset="0"/>
                        </a:rPr>
                        <a:t> morphological operation</a:t>
                      </a:r>
                    </a:p>
                    <a:p>
                      <a:pPr marL="0" marR="0" indent="0" algn="l" defTabSz="914400" rtl="0" eaLnBrk="1" fontAlgn="auto" latinLnBrk="0" hangingPunct="1">
                        <a:lnSpc>
                          <a:spcPct val="100000"/>
                        </a:lnSpc>
                        <a:spcBef>
                          <a:spcPts val="0"/>
                        </a:spcBef>
                        <a:spcAft>
                          <a:spcPts val="0"/>
                        </a:spcAft>
                        <a:buClrTx/>
                        <a:buSzTx/>
                        <a:buFontTx/>
                        <a:buChar char="-"/>
                        <a:tabLst/>
                        <a:defRPr/>
                      </a:pPr>
                      <a:r>
                        <a:rPr lang="en-IN" sz="2000" dirty="0" smtClean="0">
                          <a:latin typeface="Times New Roman" pitchFamily="18" charset="0"/>
                          <a:cs typeface="Times New Roman" pitchFamily="18" charset="0"/>
                        </a:rPr>
                        <a:t> OTSU’S Thresholding</a:t>
                      </a:r>
                      <a:endParaRPr lang="en-US" sz="2000" dirty="0" smtClean="0">
                        <a:latin typeface="Times New Roman" pitchFamily="18" charset="0"/>
                        <a:cs typeface="Times New Roman" pitchFamily="18" charset="0"/>
                      </a:endParaRPr>
                    </a:p>
                  </a:txBody>
                  <a:tcPr/>
                </a:tc>
                <a:tc>
                  <a:txBody>
                    <a:bodyPr/>
                    <a:lstStyle/>
                    <a:p>
                      <a:pPr>
                        <a:buFontTx/>
                        <a:buChar char="-"/>
                      </a:pPr>
                      <a:r>
                        <a:rPr lang="en-US" sz="2000" dirty="0" smtClean="0">
                          <a:latin typeface="Times New Roman" pitchFamily="18" charset="0"/>
                          <a:cs typeface="Times New Roman" pitchFamily="18" charset="0"/>
                        </a:rPr>
                        <a:t> Canny</a:t>
                      </a:r>
                      <a:r>
                        <a:rPr lang="en-US" sz="2000" baseline="0" dirty="0" smtClean="0">
                          <a:latin typeface="Times New Roman" pitchFamily="18" charset="0"/>
                          <a:cs typeface="Times New Roman" pitchFamily="18" charset="0"/>
                        </a:rPr>
                        <a:t> Edge Detection</a:t>
                      </a:r>
                    </a:p>
                    <a:p>
                      <a:pPr>
                        <a:buFontTx/>
                        <a:buChar char="-"/>
                      </a:pPr>
                      <a:r>
                        <a:rPr lang="en-US" sz="2000" baseline="0" dirty="0" smtClean="0">
                          <a:latin typeface="Times New Roman" pitchFamily="18" charset="0"/>
                          <a:cs typeface="Times New Roman" pitchFamily="18" charset="0"/>
                        </a:rPr>
                        <a:t> Contourlet Transform</a:t>
                      </a:r>
                      <a:endParaRPr lang="en-US" sz="2000" dirty="0" smtClean="0">
                        <a:latin typeface="Times New Roman" pitchFamily="18" charset="0"/>
                        <a:cs typeface="Times New Roman" pitchFamily="18" charset="0"/>
                      </a:endParaRPr>
                    </a:p>
                  </a:txBody>
                  <a:tcPr/>
                </a:tc>
              </a:tr>
              <a:tr h="2286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Feature</a:t>
                      </a:r>
                    </a:p>
                    <a:p>
                      <a:endParaRPr lang="en-US" sz="2000" dirty="0">
                        <a:latin typeface="Times New Roman" pitchFamily="18" charset="0"/>
                        <a:cs typeface="Times New Roman" pitchFamily="18" charset="0"/>
                      </a:endParaRPr>
                    </a:p>
                  </a:txBody>
                  <a:tcPr/>
                </a:tc>
                <a:tc>
                  <a:txBody>
                    <a:bodyPr/>
                    <a:lstStyle/>
                    <a:p>
                      <a:pPr algn="l"/>
                      <a:r>
                        <a:rPr lang="en-IN" sz="2000" dirty="0" smtClean="0">
                          <a:latin typeface="Times New Roman" pitchFamily="18" charset="0"/>
                          <a:cs typeface="Times New Roman" pitchFamily="18" charset="0"/>
                        </a:rPr>
                        <a:t>- Color(HSV</a:t>
                      </a:r>
                      <a:r>
                        <a:rPr lang="en-IN" sz="2000" baseline="0" dirty="0" smtClean="0">
                          <a:latin typeface="Times New Roman" pitchFamily="18" charset="0"/>
                          <a:cs typeface="Times New Roman" pitchFamily="18" charset="0"/>
                        </a:rPr>
                        <a:t> mean &amp; std.)</a:t>
                      </a:r>
                    </a:p>
                    <a:p>
                      <a:pPr algn="l">
                        <a:buFontTx/>
                        <a:buChar char="-"/>
                      </a:pPr>
                      <a:r>
                        <a:rPr lang="en-IN" sz="2000" dirty="0" smtClean="0">
                          <a:latin typeface="Times New Roman" pitchFamily="18" charset="0"/>
                          <a:cs typeface="Times New Roman" pitchFamily="18" charset="0"/>
                        </a:rPr>
                        <a:t>Texture</a:t>
                      </a:r>
                    </a:p>
                    <a:p>
                      <a:pPr algn="l">
                        <a:buFontTx/>
                        <a:buNone/>
                      </a:pPr>
                      <a:r>
                        <a:rPr lang="en-IN" sz="2000" dirty="0" smtClean="0">
                          <a:latin typeface="Times New Roman" pitchFamily="18" charset="0"/>
                          <a:cs typeface="Times New Roman" pitchFamily="18" charset="0"/>
                        </a:rPr>
                        <a:t>(contrast, correlation,   Zernike movement)</a:t>
                      </a:r>
                    </a:p>
                    <a:p>
                      <a:pPr algn="l"/>
                      <a:r>
                        <a:rPr lang="en-IN" sz="2000" dirty="0" smtClean="0">
                          <a:latin typeface="Times New Roman" pitchFamily="18" charset="0"/>
                          <a:cs typeface="Times New Roman" pitchFamily="18" charset="0"/>
                        </a:rPr>
                        <a:t>-Geometry</a:t>
                      </a:r>
                      <a:r>
                        <a:rPr lang="en-IN" sz="2000" baseline="0" dirty="0" smtClean="0">
                          <a:latin typeface="Times New Roman" pitchFamily="18" charset="0"/>
                          <a:cs typeface="Times New Roman" pitchFamily="18" charset="0"/>
                        </a:rPr>
                        <a:t> feature</a:t>
                      </a:r>
                    </a:p>
                    <a:p>
                      <a:pPr algn="l"/>
                      <a:r>
                        <a:rPr lang="en-IN" sz="2000" baseline="0" dirty="0" smtClean="0">
                          <a:latin typeface="Times New Roman" pitchFamily="18" charset="0"/>
                          <a:cs typeface="Times New Roman" pitchFamily="18" charset="0"/>
                        </a:rPr>
                        <a:t>(diameter, solidity, eccentricity, extent, aspect ratio, compactness)</a:t>
                      </a:r>
                      <a:endParaRPr lang="en-IN" sz="2000" dirty="0" smtClean="0">
                        <a:latin typeface="Times New Roman" pitchFamily="18" charset="0"/>
                        <a:cs typeface="Times New Roman" pitchFamily="18" charset="0"/>
                      </a:endParaRPr>
                    </a:p>
                  </a:txBody>
                  <a:tcPr/>
                </a:tc>
                <a:tc>
                  <a:txBody>
                    <a:bodyPr/>
                    <a:lstStyle/>
                    <a:p>
                      <a:pPr>
                        <a:buFontTx/>
                        <a:buChar char="-"/>
                      </a:pPr>
                      <a:r>
                        <a:rPr lang="en-US" sz="2000" dirty="0" smtClean="0">
                          <a:latin typeface="Times New Roman" pitchFamily="18" charset="0"/>
                          <a:cs typeface="Times New Roman" pitchFamily="18" charset="0"/>
                        </a:rPr>
                        <a:t>Shape</a:t>
                      </a:r>
                    </a:p>
                    <a:p>
                      <a:pPr>
                        <a:buFontTx/>
                        <a:buNone/>
                      </a:pPr>
                      <a:r>
                        <a:rPr lang="en-US" sz="2000" dirty="0" smtClean="0">
                          <a:latin typeface="Times New Roman" pitchFamily="18" charset="0"/>
                          <a:cs typeface="Times New Roman" pitchFamily="18" charset="0"/>
                        </a:rPr>
                        <a:t>(Area, Perimeter, Major and Minor Axis,Centroide)</a:t>
                      </a:r>
                    </a:p>
                    <a:p>
                      <a:pPr>
                        <a:buFontTx/>
                        <a:buChar char="-"/>
                      </a:pPr>
                      <a:r>
                        <a:rPr lang="en-US" sz="2000" dirty="0" smtClean="0">
                          <a:latin typeface="Times New Roman" pitchFamily="18" charset="0"/>
                          <a:cs typeface="Times New Roman" pitchFamily="18" charset="0"/>
                        </a:rPr>
                        <a:t>Color</a:t>
                      </a:r>
                    </a:p>
                    <a:p>
                      <a:pPr>
                        <a:buFontTx/>
                        <a:buNone/>
                      </a:pPr>
                      <a:r>
                        <a:rPr lang="en-IN" sz="2000" dirty="0" smtClean="0">
                          <a:latin typeface="Times New Roman" pitchFamily="18" charset="0"/>
                          <a:cs typeface="Times New Roman" pitchFamily="18" charset="0"/>
                        </a:rPr>
                        <a:t>(HSV</a:t>
                      </a:r>
                      <a:r>
                        <a:rPr lang="en-IN" sz="2000" baseline="0" dirty="0" smtClean="0">
                          <a:latin typeface="Times New Roman" pitchFamily="18" charset="0"/>
                          <a:cs typeface="Times New Roman" pitchFamily="18" charset="0"/>
                        </a:rPr>
                        <a:t> mean &amp; std.)</a:t>
                      </a:r>
                      <a:endParaRPr lang="en-US" sz="2000" dirty="0" smtClean="0">
                        <a:latin typeface="Times New Roman" pitchFamily="18" charset="0"/>
                        <a:cs typeface="Times New Roman" pitchFamily="18" charset="0"/>
                      </a:endParaRPr>
                    </a:p>
                    <a:p>
                      <a:pPr>
                        <a:buFontTx/>
                        <a:buChar char="-"/>
                      </a:pPr>
                      <a:r>
                        <a:rPr lang="en-US" sz="2000" dirty="0" smtClean="0">
                          <a:latin typeface="Times New Roman" pitchFamily="18" charset="0"/>
                          <a:cs typeface="Times New Roman" pitchFamily="18" charset="0"/>
                        </a:rPr>
                        <a:t>Texture(GLCM)</a:t>
                      </a:r>
                    </a:p>
                    <a:p>
                      <a:pPr>
                        <a:buFontTx/>
                        <a:buChar char="-"/>
                      </a:pPr>
                      <a:r>
                        <a:rPr lang="en-US" sz="2000" dirty="0" smtClean="0">
                          <a:latin typeface="Times New Roman" pitchFamily="18" charset="0"/>
                          <a:cs typeface="Times New Roman" pitchFamily="18" charset="0"/>
                        </a:rPr>
                        <a:t>Vein </a:t>
                      </a:r>
                    </a:p>
                  </a:txBody>
                  <a:tcPr/>
                </a:tc>
              </a:tr>
              <a:tr h="692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Classifier</a:t>
                      </a:r>
                    </a:p>
                    <a:p>
                      <a:endParaRPr lang="en-US"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 ANN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 SVM,ANN,</a:t>
                      </a:r>
                      <a:r>
                        <a:rPr lang="en-US" sz="2000" baseline="0" dirty="0" smtClean="0">
                          <a:latin typeface="Times New Roman" pitchFamily="18" charset="0"/>
                          <a:cs typeface="Times New Roman" pitchFamily="18" charset="0"/>
                        </a:rPr>
                        <a:t>RF</a:t>
                      </a:r>
                      <a:endParaRPr lang="en-US" sz="2000" dirty="0">
                        <a:latin typeface="Times New Roman" pitchFamily="18" charset="0"/>
                        <a:cs typeface="Times New Roman"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7" name="Rectangle 6"/>
          <p:cNvSpPr/>
          <p:nvPr/>
        </p:nvSpPr>
        <p:spPr>
          <a:xfrm>
            <a:off x="2881290" y="5929330"/>
            <a:ext cx="6572296" cy="369332"/>
          </a:xfrm>
          <a:prstGeom prst="rect">
            <a:avLst/>
          </a:prstGeom>
        </p:spPr>
        <p:txBody>
          <a:bodyPr wrap="square">
            <a:spAutoFit/>
          </a:bodyPr>
          <a:lstStyle/>
          <a:p>
            <a:pPr algn="ctr"/>
            <a:r>
              <a:rPr lang="en-IN" b="1" dirty="0" smtClean="0">
                <a:latin typeface="Times New Roman" pitchFamily="18" charset="0"/>
                <a:cs typeface="Times New Roman" pitchFamily="18" charset="0"/>
              </a:rPr>
              <a:t>Table 4: Existing Vs Proposed</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086028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274" y="1142984"/>
            <a:ext cx="11001452" cy="3139321"/>
          </a:xfrm>
          <a:prstGeom prst="rect">
            <a:avLst/>
          </a:prstGeom>
          <a:noFill/>
        </p:spPr>
        <p:txBody>
          <a:bodyPr wrap="square" rtlCol="0">
            <a:spAutoFit/>
          </a:bodyPr>
          <a:lstStyle/>
          <a:p>
            <a:pPr algn="ctr">
              <a:lnSpc>
                <a:spcPct val="150000"/>
              </a:lnSpc>
            </a:pPr>
            <a:endParaRPr lang="en-IN" sz="4400" b="1" dirty="0" smtClean="0">
              <a:latin typeface="Times New Roman" pitchFamily="18" charset="0"/>
              <a:cs typeface="Times New Roman" pitchFamily="18" charset="0"/>
            </a:endParaRPr>
          </a:p>
          <a:p>
            <a:pPr algn="ctr">
              <a:lnSpc>
                <a:spcPct val="150000"/>
              </a:lnSpc>
            </a:pPr>
            <a:r>
              <a:rPr lang="en-IN" sz="4400" b="1" dirty="0" smtClean="0">
                <a:latin typeface="Times New Roman" pitchFamily="18" charset="0"/>
                <a:cs typeface="Times New Roman" pitchFamily="18" charset="0"/>
              </a:rPr>
              <a:t>PROPOSED SYSTEM</a:t>
            </a:r>
          </a:p>
          <a:p>
            <a:pPr algn="ctr">
              <a:lnSpc>
                <a:spcPct val="150000"/>
              </a:lnSpc>
            </a:pPr>
            <a:r>
              <a:rPr lang="en-IN" sz="4400" b="1" dirty="0" smtClean="0">
                <a:latin typeface="Times New Roman" pitchFamily="18" charset="0"/>
                <a:cs typeface="Times New Roman" pitchFamily="18" charset="0"/>
              </a:rPr>
              <a:t> </a:t>
            </a:r>
            <a:endParaRPr lang="en-IN" sz="4400" b="1" dirty="0">
              <a:latin typeface="Times New Roman" pitchFamily="18" charset="0"/>
              <a:cs typeface="Times New Roman" pitchFamily="18" charset="0"/>
            </a:endParaRPr>
          </a:p>
        </p:txBody>
      </p:sp>
      <p:sp>
        <p:nvSpPr>
          <p:cNvPr id="3" name="Date Placeholder 2"/>
          <p:cNvSpPr>
            <a:spLocks noGrp="1"/>
          </p:cNvSpPr>
          <p:nvPr>
            <p:ph type="dt" sz="half" idx="10"/>
          </p:nvPr>
        </p:nvSpPr>
        <p:spPr>
          <a:xfrm>
            <a:off x="380960" y="6459785"/>
            <a:ext cx="3188591" cy="365125"/>
          </a:xfrm>
        </p:spPr>
        <p:txBody>
          <a:bodyPr/>
          <a:lstStyle/>
          <a:p>
            <a:fld id="{EA00A3F2-ABAB-4B03-81F2-CE6FDABF774A}" type="datetime1">
              <a:rPr lang="en-IN" sz="1000"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z="1000" smtClean="0"/>
              <a:pPr/>
              <a:t>25</a:t>
            </a:fld>
            <a:endParaRPr lang="en-IN" sz="1000"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1600" y="1124745"/>
            <a:ext cx="10082133" cy="4837743"/>
            <a:chOff x="1371600" y="1124745"/>
            <a:chExt cx="10082133" cy="5314905"/>
          </a:xfrm>
        </p:grpSpPr>
        <p:pic>
          <p:nvPicPr>
            <p:cNvPr id="40" name="Picture 39" descr="D:\sheshang\plants\bmp images\ardusi1.bmp"/>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7684" y="1124745"/>
              <a:ext cx="504825" cy="1242695"/>
            </a:xfrm>
            <a:prstGeom prst="rect">
              <a:avLst/>
            </a:prstGeom>
            <a:noFill/>
            <a:ln>
              <a:noFill/>
            </a:ln>
          </p:spPr>
        </p:pic>
        <p:pic>
          <p:nvPicPr>
            <p:cNvPr id="41" name="Picture 40" descr="D:\sheshang\plants\bmp images\heena4.bmp"/>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18964" y="1129189"/>
              <a:ext cx="455295" cy="1238250"/>
            </a:xfrm>
            <a:prstGeom prst="rect">
              <a:avLst/>
            </a:prstGeom>
            <a:noFill/>
            <a:ln>
              <a:noFill/>
            </a:ln>
          </p:spPr>
        </p:pic>
        <p:pic>
          <p:nvPicPr>
            <p:cNvPr id="42" name="Picture 41" descr="D:\sheshang\plants\bmp images\mint2.bmp"/>
            <p:cNvPicPr/>
            <p:nvPr/>
          </p:nvPicPr>
          <p:blipFill>
            <a:blip r:embed="rId4">
              <a:extLst>
                <a:ext uri="{28A0092B-C50C-407E-A947-70E740481C1C}">
                  <a14:useLocalDpi xmlns="" xmlns:a14="http://schemas.microsoft.com/office/drawing/2010/main" val="0"/>
                </a:ext>
              </a:extLst>
            </a:blip>
            <a:srcRect/>
            <a:stretch>
              <a:fillRect/>
            </a:stretch>
          </p:blipFill>
          <p:spPr bwMode="auto">
            <a:xfrm>
              <a:off x="2701820" y="1149971"/>
              <a:ext cx="466725" cy="1238250"/>
            </a:xfrm>
            <a:prstGeom prst="rect">
              <a:avLst/>
            </a:prstGeom>
            <a:noFill/>
            <a:ln>
              <a:noFill/>
            </a:ln>
          </p:spPr>
        </p:pic>
        <p:pic>
          <p:nvPicPr>
            <p:cNvPr id="43" name="Picture 42" descr="D:\sheshang\plants\bmp images\neem1.bmp"/>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16200000">
              <a:off x="1094143" y="2876436"/>
              <a:ext cx="1280160" cy="513080"/>
            </a:xfrm>
            <a:prstGeom prst="rect">
              <a:avLst/>
            </a:prstGeom>
            <a:noFill/>
            <a:ln>
              <a:noFill/>
            </a:ln>
          </p:spPr>
        </p:pic>
        <p:pic>
          <p:nvPicPr>
            <p:cNvPr id="44" name="Picture 43" descr="D:\sheshang\plants\bmp images\tulsi1.bmp"/>
            <p:cNvPicPr/>
            <p:nvPr/>
          </p:nvPicPr>
          <p:blipFill>
            <a:blip r:embed="rId6">
              <a:extLst>
                <a:ext uri="{28A0092B-C50C-407E-A947-70E740481C1C}">
                  <a14:useLocalDpi xmlns="" xmlns:a14="http://schemas.microsoft.com/office/drawing/2010/main" val="0"/>
                </a:ext>
              </a:extLst>
            </a:blip>
            <a:srcRect/>
            <a:stretch>
              <a:fillRect/>
            </a:stretch>
          </p:blipFill>
          <p:spPr bwMode="auto">
            <a:xfrm>
              <a:off x="2117058" y="2515756"/>
              <a:ext cx="457200" cy="1257300"/>
            </a:xfrm>
            <a:prstGeom prst="rect">
              <a:avLst/>
            </a:prstGeom>
            <a:noFill/>
            <a:ln>
              <a:noFill/>
            </a:ln>
          </p:spPr>
        </p:pic>
        <p:pic>
          <p:nvPicPr>
            <p:cNvPr id="45" name="Picture 44" descr="D:\sheshang\plants\bmp images\neem2.bmp"/>
            <p:cNvPicPr/>
            <p:nvPr/>
          </p:nvPicPr>
          <p:blipFill>
            <a:blip r:embed="rId7">
              <a:extLst>
                <a:ext uri="{28A0092B-C50C-407E-A947-70E740481C1C}">
                  <a14:useLocalDpi xmlns="" xmlns:a14="http://schemas.microsoft.com/office/drawing/2010/main" val="0"/>
                </a:ext>
              </a:extLst>
            </a:blip>
            <a:srcRect/>
            <a:stretch>
              <a:fillRect/>
            </a:stretch>
          </p:blipFill>
          <p:spPr bwMode="auto">
            <a:xfrm rot="5400000">
              <a:off x="2310024" y="2912631"/>
              <a:ext cx="1252220" cy="468630"/>
            </a:xfrm>
            <a:prstGeom prst="rect">
              <a:avLst/>
            </a:prstGeom>
            <a:noFill/>
            <a:ln>
              <a:noFill/>
            </a:ln>
          </p:spPr>
        </p:pic>
        <p:sp>
          <p:nvSpPr>
            <p:cNvPr id="17" name="TextBox 16"/>
            <p:cNvSpPr txBox="1"/>
            <p:nvPr/>
          </p:nvSpPr>
          <p:spPr>
            <a:xfrm>
              <a:off x="1371600" y="3781578"/>
              <a:ext cx="1980029" cy="405760"/>
            </a:xfrm>
            <a:prstGeom prst="rect">
              <a:avLst/>
            </a:prstGeom>
            <a:noFill/>
          </p:spPr>
          <p:txBody>
            <a:bodyPr wrap="none" rtlCol="0">
              <a:spAutoFit/>
            </a:bodyPr>
            <a:lstStyle/>
            <a:p>
              <a:r>
                <a:rPr lang="en-IN" dirty="0">
                  <a:latin typeface="Times New Roman" pitchFamily="18" charset="0"/>
                  <a:cs typeface="Times New Roman" pitchFamily="18" charset="0"/>
                </a:rPr>
                <a:t>Plant Leaf Samples</a:t>
              </a:r>
            </a:p>
          </p:txBody>
        </p:sp>
        <p:pic>
          <p:nvPicPr>
            <p:cNvPr id="47" name="Picture 46" descr="D:\sheshang\Leaf Recognization\Implementation\p1.bmp"/>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142384" y="1171244"/>
              <a:ext cx="476250" cy="1195705"/>
            </a:xfrm>
            <a:prstGeom prst="rect">
              <a:avLst/>
            </a:prstGeom>
            <a:noFill/>
            <a:ln>
              <a:noFill/>
            </a:ln>
          </p:spPr>
        </p:pic>
        <p:pic>
          <p:nvPicPr>
            <p:cNvPr id="48" name="Picture 47" descr="D:\sheshang\Leaf Recognization\Implementation\p2.bmp"/>
            <p:cNvPicPr/>
            <p:nvPr/>
          </p:nvPicPr>
          <p:blipFill>
            <a:blip r:embed="rId9">
              <a:extLst>
                <a:ext uri="{28A0092B-C50C-407E-A947-70E740481C1C}">
                  <a14:useLocalDpi xmlns="" xmlns:a14="http://schemas.microsoft.com/office/drawing/2010/main" val="0"/>
                </a:ext>
              </a:extLst>
            </a:blip>
            <a:srcRect/>
            <a:stretch>
              <a:fillRect/>
            </a:stretch>
          </p:blipFill>
          <p:spPr bwMode="auto">
            <a:xfrm>
              <a:off x="5790457" y="1194738"/>
              <a:ext cx="504825" cy="1148715"/>
            </a:xfrm>
            <a:prstGeom prst="rect">
              <a:avLst/>
            </a:prstGeom>
            <a:noFill/>
            <a:ln>
              <a:noFill/>
            </a:ln>
          </p:spPr>
        </p:pic>
        <p:pic>
          <p:nvPicPr>
            <p:cNvPr id="49" name="Picture 48" descr="D:\sheshang\Leaf Recognization\Implementation\p3.bmp"/>
            <p:cNvPicPr/>
            <p:nvPr/>
          </p:nvPicPr>
          <p:blipFill>
            <a:blip r:embed="rId10">
              <a:extLst>
                <a:ext uri="{28A0092B-C50C-407E-A947-70E740481C1C}">
                  <a14:useLocalDpi xmlns="" xmlns:a14="http://schemas.microsoft.com/office/drawing/2010/main" val="0"/>
                </a:ext>
              </a:extLst>
            </a:blip>
            <a:srcRect/>
            <a:stretch>
              <a:fillRect/>
            </a:stretch>
          </p:blipFill>
          <p:spPr bwMode="auto">
            <a:xfrm>
              <a:off x="6415088" y="1229981"/>
              <a:ext cx="447675" cy="1158240"/>
            </a:xfrm>
            <a:prstGeom prst="rect">
              <a:avLst/>
            </a:prstGeom>
            <a:noFill/>
            <a:ln>
              <a:noFill/>
            </a:ln>
          </p:spPr>
        </p:pic>
        <p:pic>
          <p:nvPicPr>
            <p:cNvPr id="50" name="Picture 49" descr="D:\sheshang\Leaf Recognization\Implementation\p4.bmp"/>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rot="16200000">
              <a:off x="4744240" y="2923436"/>
              <a:ext cx="1275715" cy="473075"/>
            </a:xfrm>
            <a:prstGeom prst="rect">
              <a:avLst/>
            </a:prstGeom>
            <a:noFill/>
            <a:ln>
              <a:noFill/>
            </a:ln>
          </p:spPr>
        </p:pic>
        <p:pic>
          <p:nvPicPr>
            <p:cNvPr id="51" name="Picture 50" descr="D:\sheshang\Leaf Recognization\Implementation\p5.bmp"/>
            <p:cNvPicPr/>
            <p:nvPr/>
          </p:nvPicPr>
          <p:blipFill>
            <a:blip r:embed="rId12">
              <a:extLst>
                <a:ext uri="{28A0092B-C50C-407E-A947-70E740481C1C}">
                  <a14:useLocalDpi xmlns="" xmlns:a14="http://schemas.microsoft.com/office/drawing/2010/main" val="0"/>
                </a:ext>
              </a:extLst>
            </a:blip>
            <a:srcRect/>
            <a:stretch>
              <a:fillRect/>
            </a:stretch>
          </p:blipFill>
          <p:spPr bwMode="auto">
            <a:xfrm>
              <a:off x="5790457" y="2532276"/>
              <a:ext cx="504825" cy="1265555"/>
            </a:xfrm>
            <a:prstGeom prst="rect">
              <a:avLst/>
            </a:prstGeom>
            <a:noFill/>
            <a:ln>
              <a:noFill/>
            </a:ln>
          </p:spPr>
        </p:pic>
        <p:pic>
          <p:nvPicPr>
            <p:cNvPr id="52" name="Picture 51" descr="D:\sheshang\Leaf Recognization\Implementation\p6.bmp"/>
            <p:cNvPicPr/>
            <p:nvPr/>
          </p:nvPicPr>
          <p:blipFill>
            <a:blip r:embed="rId13">
              <a:extLst>
                <a:ext uri="{28A0092B-C50C-407E-A947-70E740481C1C}">
                  <a14:useLocalDpi xmlns="" xmlns:a14="http://schemas.microsoft.com/office/drawing/2010/main" val="0"/>
                </a:ext>
              </a:extLst>
            </a:blip>
            <a:srcRect/>
            <a:stretch>
              <a:fillRect/>
            </a:stretch>
          </p:blipFill>
          <p:spPr bwMode="auto">
            <a:xfrm rot="5400000">
              <a:off x="6008053" y="2950047"/>
              <a:ext cx="1266825" cy="445135"/>
            </a:xfrm>
            <a:prstGeom prst="rect">
              <a:avLst/>
            </a:prstGeom>
            <a:noFill/>
            <a:ln>
              <a:noFill/>
            </a:ln>
          </p:spPr>
        </p:pic>
        <p:sp>
          <p:nvSpPr>
            <p:cNvPr id="53" name="TextBox 52"/>
            <p:cNvSpPr txBox="1"/>
            <p:nvPr/>
          </p:nvSpPr>
          <p:spPr>
            <a:xfrm>
              <a:off x="5297632" y="3806026"/>
              <a:ext cx="1454244" cy="405760"/>
            </a:xfrm>
            <a:prstGeom prst="rect">
              <a:avLst/>
            </a:prstGeom>
            <a:noFill/>
          </p:spPr>
          <p:txBody>
            <a:bodyPr wrap="none" rtlCol="0">
              <a:spAutoFit/>
            </a:bodyPr>
            <a:lstStyle/>
            <a:p>
              <a:r>
                <a:rPr lang="en-IN" dirty="0" smtClean="0">
                  <a:latin typeface="Times New Roman" pitchFamily="18" charset="0"/>
                  <a:cs typeface="Times New Roman" pitchFamily="18" charset="0"/>
                </a:rPr>
                <a:t>Segmentation</a:t>
              </a:r>
              <a:endParaRPr lang="en-IN" dirty="0">
                <a:latin typeface="Times New Roman" pitchFamily="18" charset="0"/>
                <a:cs typeface="Times New Roman" pitchFamily="18" charset="0"/>
              </a:endParaRPr>
            </a:p>
          </p:txBody>
        </p:sp>
        <p:sp>
          <p:nvSpPr>
            <p:cNvPr id="18" name="Rectangle 17"/>
            <p:cNvSpPr/>
            <p:nvPr/>
          </p:nvSpPr>
          <p:spPr>
            <a:xfrm>
              <a:off x="7578410" y="1553739"/>
              <a:ext cx="1598921" cy="192403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itchFamily="18" charset="0"/>
                  <a:cs typeface="Times New Roman" pitchFamily="18" charset="0"/>
                </a:rPr>
                <a:t>Shape, Color, Vein, Texture Features </a:t>
              </a:r>
              <a:r>
                <a:rPr lang="en-IN" dirty="0" smtClean="0">
                  <a:latin typeface="Times New Roman" pitchFamily="18" charset="0"/>
                  <a:cs typeface="Times New Roman" pitchFamily="18" charset="0"/>
                </a:rPr>
                <a:t>Extraction</a:t>
              </a:r>
              <a:endParaRPr lang="en-IN" dirty="0">
                <a:latin typeface="Times New Roman" pitchFamily="18" charset="0"/>
                <a:cs typeface="Times New Roman" pitchFamily="18" charset="0"/>
              </a:endParaRPr>
            </a:p>
          </p:txBody>
        </p:sp>
        <p:pic>
          <p:nvPicPr>
            <p:cNvPr id="55" name="Picture 54" descr="D:\sheshang\Leaf Recognization\Implementation\test.bmp"/>
            <p:cNvPicPr/>
            <p:nvPr/>
          </p:nvPicPr>
          <p:blipFill>
            <a:blip r:embed="rId14">
              <a:extLst>
                <a:ext uri="{28A0092B-C50C-407E-A947-70E740481C1C}">
                  <a14:useLocalDpi xmlns="" xmlns:a14="http://schemas.microsoft.com/office/drawing/2010/main" val="0"/>
                </a:ext>
              </a:extLst>
            </a:blip>
            <a:srcRect/>
            <a:stretch>
              <a:fillRect/>
            </a:stretch>
          </p:blipFill>
          <p:spPr bwMode="auto">
            <a:xfrm>
              <a:off x="1944198" y="4381379"/>
              <a:ext cx="895350" cy="1611630"/>
            </a:xfrm>
            <a:prstGeom prst="rect">
              <a:avLst/>
            </a:prstGeom>
            <a:noFill/>
            <a:ln>
              <a:noFill/>
            </a:ln>
          </p:spPr>
        </p:pic>
        <p:sp>
          <p:nvSpPr>
            <p:cNvPr id="56" name="TextBox 55"/>
            <p:cNvSpPr txBox="1"/>
            <p:nvPr/>
          </p:nvSpPr>
          <p:spPr>
            <a:xfrm>
              <a:off x="1773084" y="5993009"/>
              <a:ext cx="1200906" cy="405760"/>
            </a:xfrm>
            <a:prstGeom prst="rect">
              <a:avLst/>
            </a:prstGeom>
            <a:noFill/>
          </p:spPr>
          <p:txBody>
            <a:bodyPr wrap="none" rtlCol="0">
              <a:spAutoFit/>
            </a:bodyPr>
            <a:lstStyle/>
            <a:p>
              <a:r>
                <a:rPr lang="en-IN" dirty="0">
                  <a:latin typeface="Times New Roman" pitchFamily="18" charset="0"/>
                  <a:cs typeface="Times New Roman" pitchFamily="18" charset="0"/>
                </a:rPr>
                <a:t>Test Image</a:t>
              </a:r>
            </a:p>
          </p:txBody>
        </p:sp>
        <p:pic>
          <p:nvPicPr>
            <p:cNvPr id="57" name="Picture 56" descr="D:\sheshang\Leaf Recognization\Implementation\ptest.bmp"/>
            <p:cNvPicPr/>
            <p:nvPr/>
          </p:nvPicPr>
          <p:blipFill>
            <a:blip r:embed="rId15">
              <a:extLst>
                <a:ext uri="{28A0092B-C50C-407E-A947-70E740481C1C}">
                  <a14:useLocalDpi xmlns="" xmlns:a14="http://schemas.microsoft.com/office/drawing/2010/main" val="0"/>
                </a:ext>
              </a:extLst>
            </a:blip>
            <a:srcRect/>
            <a:stretch>
              <a:fillRect/>
            </a:stretch>
          </p:blipFill>
          <p:spPr bwMode="auto">
            <a:xfrm>
              <a:off x="5510213" y="4461099"/>
              <a:ext cx="904875" cy="1633220"/>
            </a:xfrm>
            <a:prstGeom prst="rect">
              <a:avLst/>
            </a:prstGeom>
            <a:noFill/>
            <a:ln>
              <a:noFill/>
            </a:ln>
          </p:spPr>
        </p:pic>
        <p:sp>
          <p:nvSpPr>
            <p:cNvPr id="58" name="TextBox 57"/>
            <p:cNvSpPr txBox="1"/>
            <p:nvPr/>
          </p:nvSpPr>
          <p:spPr>
            <a:xfrm>
              <a:off x="5230823" y="6033890"/>
              <a:ext cx="1454244" cy="405760"/>
            </a:xfrm>
            <a:prstGeom prst="rect">
              <a:avLst/>
            </a:prstGeom>
            <a:noFill/>
          </p:spPr>
          <p:txBody>
            <a:bodyPr wrap="none" rtlCol="0">
              <a:spAutoFit/>
            </a:bodyPr>
            <a:lstStyle/>
            <a:p>
              <a:r>
                <a:rPr lang="en-IN" dirty="0" smtClean="0">
                  <a:latin typeface="Times New Roman" pitchFamily="18" charset="0"/>
                  <a:cs typeface="Times New Roman" pitchFamily="18" charset="0"/>
                </a:rPr>
                <a:t>Segmentation</a:t>
              </a:r>
              <a:endParaRPr lang="en-IN" dirty="0">
                <a:latin typeface="Times New Roman" pitchFamily="18" charset="0"/>
                <a:cs typeface="Times New Roman" pitchFamily="18" charset="0"/>
              </a:endParaRPr>
            </a:p>
          </p:txBody>
        </p:sp>
        <p:sp>
          <p:nvSpPr>
            <p:cNvPr id="60" name="Rectangle 59"/>
            <p:cNvSpPr/>
            <p:nvPr/>
          </p:nvSpPr>
          <p:spPr>
            <a:xfrm>
              <a:off x="7625503" y="4294522"/>
              <a:ext cx="1598921" cy="192403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itchFamily="18" charset="0"/>
                  <a:cs typeface="Times New Roman" pitchFamily="18" charset="0"/>
                </a:rPr>
                <a:t>Shape, Color, Vein, Texture Features </a:t>
              </a:r>
              <a:r>
                <a:rPr lang="en-IN" dirty="0" smtClean="0">
                  <a:latin typeface="Times New Roman" pitchFamily="18" charset="0"/>
                  <a:cs typeface="Times New Roman" pitchFamily="18" charset="0"/>
                </a:rPr>
                <a:t>Extraction</a:t>
              </a:r>
              <a:endParaRPr lang="en-IN" dirty="0">
                <a:latin typeface="Times New Roman" pitchFamily="18" charset="0"/>
                <a:cs typeface="Times New Roman" pitchFamily="18" charset="0"/>
              </a:endParaRPr>
            </a:p>
          </p:txBody>
        </p:sp>
        <p:sp>
          <p:nvSpPr>
            <p:cNvPr id="19" name="Oval 18"/>
            <p:cNvSpPr/>
            <p:nvPr/>
          </p:nvSpPr>
          <p:spPr>
            <a:xfrm>
              <a:off x="9678888" y="2780928"/>
              <a:ext cx="1512168" cy="172819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Times New Roman" pitchFamily="18" charset="0"/>
                  <a:cs typeface="Times New Roman" pitchFamily="18" charset="0"/>
                </a:rPr>
                <a:t>ANN,</a:t>
              </a:r>
            </a:p>
            <a:p>
              <a:pPr algn="ctr"/>
              <a:r>
                <a:rPr lang="en-IN" dirty="0" smtClean="0">
                  <a:latin typeface="Times New Roman" pitchFamily="18" charset="0"/>
                  <a:cs typeface="Times New Roman" pitchFamily="18" charset="0"/>
                </a:rPr>
                <a:t>SVM,</a:t>
              </a:r>
            </a:p>
            <a:p>
              <a:pPr algn="ctr"/>
              <a:r>
                <a:rPr lang="en-IN" dirty="0" smtClean="0">
                  <a:latin typeface="Times New Roman" pitchFamily="18" charset="0"/>
                  <a:cs typeface="Times New Roman" pitchFamily="18" charset="0"/>
                </a:rPr>
                <a:t>RF</a:t>
              </a:r>
            </a:p>
            <a:p>
              <a:pPr algn="ctr"/>
              <a:r>
                <a:rPr lang="en-IN" dirty="0" smtClean="0">
                  <a:latin typeface="Times New Roman" pitchFamily="18" charset="0"/>
                  <a:cs typeface="Times New Roman" pitchFamily="18" charset="0"/>
                </a:rPr>
                <a:t>Classifier</a:t>
              </a:r>
              <a:endParaRPr lang="en-IN" dirty="0">
                <a:latin typeface="Times New Roman" pitchFamily="18" charset="0"/>
                <a:cs typeface="Times New Roman" pitchFamily="18" charset="0"/>
              </a:endParaRPr>
            </a:p>
          </p:txBody>
        </p:sp>
        <p:sp>
          <p:nvSpPr>
            <p:cNvPr id="62" name="TextBox 61"/>
            <p:cNvSpPr txBox="1"/>
            <p:nvPr/>
          </p:nvSpPr>
          <p:spPr>
            <a:xfrm>
              <a:off x="9525000" y="5129615"/>
              <a:ext cx="1928733" cy="405760"/>
            </a:xfrm>
            <a:prstGeom prst="rect">
              <a:avLst/>
            </a:prstGeom>
            <a:noFill/>
          </p:spPr>
          <p:txBody>
            <a:bodyPr wrap="none" rtlCol="0">
              <a:spAutoFit/>
            </a:bodyPr>
            <a:lstStyle/>
            <a:p>
              <a:r>
                <a:rPr lang="en-IN" dirty="0" smtClean="0">
                  <a:latin typeface="Times New Roman" pitchFamily="18" charset="0"/>
                  <a:cs typeface="Times New Roman" pitchFamily="18" charset="0"/>
                </a:rPr>
                <a:t>Identify Plant </a:t>
              </a:r>
              <a:r>
                <a:rPr lang="en-IN" dirty="0">
                  <a:latin typeface="Times New Roman" pitchFamily="18" charset="0"/>
                  <a:cs typeface="Times New Roman" pitchFamily="18" charset="0"/>
                </a:rPr>
                <a:t>Leaf</a:t>
              </a:r>
            </a:p>
          </p:txBody>
        </p:sp>
        <p:cxnSp>
          <p:nvCxnSpPr>
            <p:cNvPr id="21" name="Straight Arrow Connector 20"/>
            <p:cNvCxnSpPr/>
            <p:nvPr/>
          </p:nvCxnSpPr>
          <p:spPr>
            <a:xfrm>
              <a:off x="4602903" y="2492896"/>
              <a:ext cx="46495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6" name="Straight Arrow Connector 65"/>
            <p:cNvCxnSpPr/>
            <p:nvPr/>
          </p:nvCxnSpPr>
          <p:spPr>
            <a:xfrm>
              <a:off x="7046476" y="2491974"/>
              <a:ext cx="46495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7" name="Straight Arrow Connector 66"/>
            <p:cNvCxnSpPr/>
            <p:nvPr/>
          </p:nvCxnSpPr>
          <p:spPr>
            <a:xfrm>
              <a:off x="7046476" y="5316524"/>
              <a:ext cx="46495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8" name="Straight Arrow Connector 67"/>
            <p:cNvCxnSpPr/>
            <p:nvPr/>
          </p:nvCxnSpPr>
          <p:spPr>
            <a:xfrm>
              <a:off x="4765869" y="5316524"/>
              <a:ext cx="46495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9" name="Straight Arrow Connector 68"/>
            <p:cNvCxnSpPr>
              <a:stCxn id="60" idx="3"/>
              <a:endCxn id="19" idx="3"/>
            </p:cNvCxnSpPr>
            <p:nvPr/>
          </p:nvCxnSpPr>
          <p:spPr>
            <a:xfrm flipV="1">
              <a:off x="9224424" y="4256033"/>
              <a:ext cx="675917" cy="100050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72" name="Straight Arrow Connector 71"/>
            <p:cNvCxnSpPr>
              <a:stCxn id="19" idx="4"/>
              <a:endCxn id="62" idx="0"/>
            </p:cNvCxnSpPr>
            <p:nvPr/>
          </p:nvCxnSpPr>
          <p:spPr>
            <a:xfrm rot="16200000" flipH="1">
              <a:off x="10151922" y="4792169"/>
              <a:ext cx="620495" cy="54395"/>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77" name="Straight Arrow Connector 76"/>
            <p:cNvCxnSpPr>
              <a:stCxn id="18" idx="3"/>
              <a:endCxn id="19" idx="1"/>
            </p:cNvCxnSpPr>
            <p:nvPr/>
          </p:nvCxnSpPr>
          <p:spPr>
            <a:xfrm>
              <a:off x="9177330" y="2515756"/>
              <a:ext cx="723010" cy="51826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5" name="Rectangle 34"/>
            <p:cNvSpPr/>
            <p:nvPr/>
          </p:nvSpPr>
          <p:spPr>
            <a:xfrm>
              <a:off x="3651691" y="1194738"/>
              <a:ext cx="946506" cy="257831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dirty="0" smtClean="0">
                  <a:latin typeface="Times New Roman" pitchFamily="18" charset="0"/>
                  <a:cs typeface="Times New Roman" pitchFamily="18" charset="0"/>
                </a:rPr>
                <a:t>Pre-Processing</a:t>
              </a:r>
              <a:endParaRPr lang="en-IN" dirty="0">
                <a:latin typeface="Times New Roman" pitchFamily="18" charset="0"/>
                <a:cs typeface="Times New Roman" pitchFamily="18" charset="0"/>
              </a:endParaRPr>
            </a:p>
          </p:txBody>
        </p:sp>
        <p:cxnSp>
          <p:nvCxnSpPr>
            <p:cNvPr id="36" name="Straight Arrow Connector 35"/>
            <p:cNvCxnSpPr/>
            <p:nvPr/>
          </p:nvCxnSpPr>
          <p:spPr>
            <a:xfrm>
              <a:off x="3186737" y="2451059"/>
              <a:ext cx="46495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7" name="Rectangle 36"/>
            <p:cNvSpPr/>
            <p:nvPr/>
          </p:nvSpPr>
          <p:spPr>
            <a:xfrm>
              <a:off x="3672873" y="4294522"/>
              <a:ext cx="946506" cy="200056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dirty="0" smtClean="0">
                  <a:latin typeface="Times New Roman" pitchFamily="18" charset="0"/>
                  <a:cs typeface="Times New Roman" pitchFamily="18" charset="0"/>
                </a:rPr>
                <a:t>Pre-Processing</a:t>
              </a:r>
              <a:endParaRPr lang="en-IN" dirty="0">
                <a:latin typeface="Times New Roman" pitchFamily="18" charset="0"/>
                <a:cs typeface="Times New Roman" pitchFamily="18" charset="0"/>
              </a:endParaRPr>
            </a:p>
          </p:txBody>
        </p:sp>
        <p:cxnSp>
          <p:nvCxnSpPr>
            <p:cNvPr id="38" name="Straight Arrow Connector 37"/>
            <p:cNvCxnSpPr/>
            <p:nvPr/>
          </p:nvCxnSpPr>
          <p:spPr>
            <a:xfrm>
              <a:off x="3031410" y="5410200"/>
              <a:ext cx="46495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pSp>
      <p:pic>
        <p:nvPicPr>
          <p:cNvPr id="46" name="Picture 45"/>
          <p:cNvPicPr>
            <a:picLocks noChangeAspect="1"/>
          </p:cNvPicPr>
          <p:nvPr/>
        </p:nvPicPr>
        <p:blipFill>
          <a:blip r:embed="rId16">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39" name="TextBox 38"/>
          <p:cNvSpPr txBox="1"/>
          <p:nvPr/>
        </p:nvSpPr>
        <p:spPr>
          <a:xfrm>
            <a:off x="1881158" y="357166"/>
            <a:ext cx="8286808"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Proposed System Block Diagram</a:t>
            </a:r>
            <a:endParaRPr lang="en-IN" sz="3200" b="1" dirty="0">
              <a:latin typeface="Times New Roman" pitchFamily="18" charset="0"/>
              <a:cs typeface="Times New Roman" pitchFamily="18" charset="0"/>
            </a:endParaRPr>
          </a:p>
        </p:txBody>
      </p:sp>
      <p:sp>
        <p:nvSpPr>
          <p:cNvPr id="54" name="Date Placeholder 53"/>
          <p:cNvSpPr>
            <a:spLocks noGrp="1"/>
          </p:cNvSpPr>
          <p:nvPr>
            <p:ph type="dt" sz="half" idx="10"/>
          </p:nvPr>
        </p:nvSpPr>
        <p:spPr/>
        <p:txBody>
          <a:bodyPr/>
          <a:lstStyle/>
          <a:p>
            <a:fld id="{9F50450B-229B-41E5-AF1D-858B1D9CEBE1}" type="datetime1">
              <a:rPr lang="en-IN" smtClean="0"/>
              <a:pPr/>
              <a:t>10-06-2019</a:t>
            </a:fld>
            <a:endParaRPr lang="en-IN" dirty="0"/>
          </a:p>
        </p:txBody>
      </p:sp>
      <p:sp>
        <p:nvSpPr>
          <p:cNvPr id="59" name="Slide Number Placeholder 58"/>
          <p:cNvSpPr>
            <a:spLocks noGrp="1"/>
          </p:cNvSpPr>
          <p:nvPr>
            <p:ph type="sldNum" sz="quarter" idx="12"/>
          </p:nvPr>
        </p:nvSpPr>
        <p:spPr/>
        <p:txBody>
          <a:bodyPr/>
          <a:lstStyle/>
          <a:p>
            <a:fld id="{75951E62-E68F-41F6-A6FC-70069F5687F5}" type="slidenum">
              <a:rPr lang="en-IN" smtClean="0"/>
              <a:pPr/>
              <a:t>26</a:t>
            </a:fld>
            <a:endParaRPr lang="en-IN" dirty="0"/>
          </a:p>
        </p:txBody>
      </p:sp>
      <p:sp>
        <p:nvSpPr>
          <p:cNvPr id="61" name="TextBox 60"/>
          <p:cNvSpPr txBox="1"/>
          <p:nvPr/>
        </p:nvSpPr>
        <p:spPr>
          <a:xfrm>
            <a:off x="3881422" y="6000768"/>
            <a:ext cx="500066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Fig 5. Block diagram of proposed system</a:t>
            </a:r>
            <a:endParaRPr lang="en-IN" b="1" dirty="0">
              <a:latin typeface="Times New Roman" pitchFamily="18" charset="0"/>
              <a:cs typeface="Times New Roman" pitchFamily="18" charset="0"/>
            </a:endParaRPr>
          </a:p>
        </p:txBody>
      </p:sp>
      <p:sp>
        <p:nvSpPr>
          <p:cNvPr id="63" name="Footer Placeholder 6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128038393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9039" y="620689"/>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Plant Leaf Samples Collection</a:t>
            </a:r>
          </a:p>
        </p:txBody>
      </p:sp>
      <p:sp>
        <p:nvSpPr>
          <p:cNvPr id="5" name="Rectangle 4"/>
          <p:cNvSpPr/>
          <p:nvPr/>
        </p:nvSpPr>
        <p:spPr>
          <a:xfrm>
            <a:off x="3259039" y="1447800"/>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Image Acquisition</a:t>
            </a:r>
          </a:p>
        </p:txBody>
      </p:sp>
      <p:sp>
        <p:nvSpPr>
          <p:cNvPr id="6" name="Rectangle 5"/>
          <p:cNvSpPr/>
          <p:nvPr/>
        </p:nvSpPr>
        <p:spPr>
          <a:xfrm>
            <a:off x="3259039" y="2209800"/>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Image </a:t>
            </a:r>
            <a:r>
              <a:rPr lang="en-IN" sz="1400" dirty="0" smtClean="0">
                <a:solidFill>
                  <a:schemeClr val="tx1"/>
                </a:solidFill>
                <a:latin typeface="Times New Roman" pitchFamily="18" charset="0"/>
                <a:ea typeface="Calibri"/>
                <a:cs typeface="Times New Roman" pitchFamily="18" charset="0"/>
              </a:rPr>
              <a:t>Pre-processing</a:t>
            </a:r>
            <a:endParaRPr lang="en-IN" sz="1400" dirty="0">
              <a:solidFill>
                <a:schemeClr val="tx1"/>
              </a:solidFill>
              <a:latin typeface="Times New Roman" pitchFamily="18" charset="0"/>
              <a:ea typeface="Calibri"/>
              <a:cs typeface="Times New Roman" pitchFamily="18" charset="0"/>
            </a:endParaRPr>
          </a:p>
        </p:txBody>
      </p:sp>
      <p:sp>
        <p:nvSpPr>
          <p:cNvPr id="9" name="Rectangle 8"/>
          <p:cNvSpPr/>
          <p:nvPr/>
        </p:nvSpPr>
        <p:spPr>
          <a:xfrm>
            <a:off x="3259039" y="3733800"/>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Feature Extraction</a:t>
            </a:r>
          </a:p>
        </p:txBody>
      </p:sp>
      <p:sp>
        <p:nvSpPr>
          <p:cNvPr id="10" name="Rectangle 9"/>
          <p:cNvSpPr/>
          <p:nvPr/>
        </p:nvSpPr>
        <p:spPr>
          <a:xfrm>
            <a:off x="3259039" y="4495800"/>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Feature Fusion</a:t>
            </a:r>
          </a:p>
        </p:txBody>
      </p:sp>
      <p:sp>
        <p:nvSpPr>
          <p:cNvPr id="11" name="Rectangle 10"/>
          <p:cNvSpPr/>
          <p:nvPr/>
        </p:nvSpPr>
        <p:spPr>
          <a:xfrm>
            <a:off x="3259039" y="5257800"/>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Classification</a:t>
            </a:r>
          </a:p>
        </p:txBody>
      </p:sp>
      <p:sp>
        <p:nvSpPr>
          <p:cNvPr id="12" name="Rectangle 11"/>
          <p:cNvSpPr/>
          <p:nvPr/>
        </p:nvSpPr>
        <p:spPr>
          <a:xfrm>
            <a:off x="7078564" y="590551"/>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Input Test Image</a:t>
            </a:r>
          </a:p>
        </p:txBody>
      </p:sp>
      <p:sp>
        <p:nvSpPr>
          <p:cNvPr id="13" name="Rectangle 12"/>
          <p:cNvSpPr/>
          <p:nvPr/>
        </p:nvSpPr>
        <p:spPr>
          <a:xfrm>
            <a:off x="7101631" y="4485286"/>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Matching or Predict</a:t>
            </a:r>
          </a:p>
        </p:txBody>
      </p:sp>
      <p:sp>
        <p:nvSpPr>
          <p:cNvPr id="14" name="Rectangle 13"/>
          <p:cNvSpPr/>
          <p:nvPr/>
        </p:nvSpPr>
        <p:spPr>
          <a:xfrm>
            <a:off x="7078564" y="1381126"/>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Image Preprocessing</a:t>
            </a:r>
          </a:p>
        </p:txBody>
      </p:sp>
      <p:sp>
        <p:nvSpPr>
          <p:cNvPr id="15" name="Rectangle 14"/>
          <p:cNvSpPr/>
          <p:nvPr/>
        </p:nvSpPr>
        <p:spPr>
          <a:xfrm>
            <a:off x="7078564" y="2139061"/>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smtClean="0">
                <a:solidFill>
                  <a:schemeClr val="tx1"/>
                </a:solidFill>
                <a:latin typeface="Times New Roman" pitchFamily="18" charset="0"/>
                <a:ea typeface="Calibri"/>
                <a:cs typeface="Times New Roman" pitchFamily="18" charset="0"/>
              </a:rPr>
              <a:t>Segmentation</a:t>
            </a:r>
            <a:endParaRPr lang="en-IN" sz="1400" dirty="0">
              <a:solidFill>
                <a:schemeClr val="tx1"/>
              </a:solidFill>
              <a:latin typeface="Times New Roman" pitchFamily="18" charset="0"/>
              <a:ea typeface="Calibri"/>
              <a:cs typeface="Times New Roman" pitchFamily="18" charset="0"/>
            </a:endParaRPr>
          </a:p>
        </p:txBody>
      </p:sp>
      <p:sp>
        <p:nvSpPr>
          <p:cNvPr id="16" name="Rectangle 15"/>
          <p:cNvSpPr/>
          <p:nvPr/>
        </p:nvSpPr>
        <p:spPr>
          <a:xfrm>
            <a:off x="7078563" y="3658466"/>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Feature Fusion</a:t>
            </a:r>
          </a:p>
        </p:txBody>
      </p:sp>
      <p:sp>
        <p:nvSpPr>
          <p:cNvPr id="17" name="Flowchart: Magnetic Disk 16"/>
          <p:cNvSpPr/>
          <p:nvPr/>
        </p:nvSpPr>
        <p:spPr>
          <a:xfrm>
            <a:off x="5392638" y="4954564"/>
            <a:ext cx="1143000" cy="1057275"/>
          </a:xfrm>
          <a:prstGeom prst="flowChartMagneticDisk">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ea typeface="Calibri"/>
                <a:cs typeface="Times New Roman"/>
              </a:rPr>
              <a:t>Plant Feature Database</a:t>
            </a:r>
          </a:p>
        </p:txBody>
      </p:sp>
      <p:sp>
        <p:nvSpPr>
          <p:cNvPr id="18" name="Down Arrow 17"/>
          <p:cNvSpPr/>
          <p:nvPr/>
        </p:nvSpPr>
        <p:spPr>
          <a:xfrm>
            <a:off x="3962400" y="1163613"/>
            <a:ext cx="172938" cy="2731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19" name="Down Arrow 18"/>
          <p:cNvSpPr/>
          <p:nvPr/>
        </p:nvSpPr>
        <p:spPr>
          <a:xfrm>
            <a:off x="3962400" y="1981200"/>
            <a:ext cx="172938" cy="2197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0" name="Down Arrow 19"/>
          <p:cNvSpPr/>
          <p:nvPr/>
        </p:nvSpPr>
        <p:spPr>
          <a:xfrm>
            <a:off x="3962400" y="2743200"/>
            <a:ext cx="172938" cy="2197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1" name="Down Arrow 20"/>
          <p:cNvSpPr/>
          <p:nvPr/>
        </p:nvSpPr>
        <p:spPr>
          <a:xfrm>
            <a:off x="3962400" y="4267200"/>
            <a:ext cx="172938" cy="2197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2" name="Down Arrow 21"/>
          <p:cNvSpPr/>
          <p:nvPr/>
        </p:nvSpPr>
        <p:spPr>
          <a:xfrm>
            <a:off x="3962400" y="5029200"/>
            <a:ext cx="172938" cy="2197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3" name="Right Arrow 22"/>
          <p:cNvSpPr/>
          <p:nvPr/>
        </p:nvSpPr>
        <p:spPr>
          <a:xfrm>
            <a:off x="4868764" y="5411764"/>
            <a:ext cx="523875" cy="1809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4" name="Down Arrow 23"/>
          <p:cNvSpPr/>
          <p:nvPr/>
        </p:nvSpPr>
        <p:spPr>
          <a:xfrm>
            <a:off x="7811989" y="1133475"/>
            <a:ext cx="189011" cy="2381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5" name="Down Arrow 24"/>
          <p:cNvSpPr/>
          <p:nvPr/>
        </p:nvSpPr>
        <p:spPr>
          <a:xfrm>
            <a:off x="7811989" y="1905000"/>
            <a:ext cx="189011" cy="2381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6" name="Down Arrow 25"/>
          <p:cNvSpPr/>
          <p:nvPr/>
        </p:nvSpPr>
        <p:spPr>
          <a:xfrm>
            <a:off x="7811986" y="3438524"/>
            <a:ext cx="189011" cy="2381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7" name="Down Arrow 26"/>
          <p:cNvSpPr/>
          <p:nvPr/>
        </p:nvSpPr>
        <p:spPr>
          <a:xfrm>
            <a:off x="7791846" y="4226844"/>
            <a:ext cx="189011" cy="2381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8" name="Right Arrow 27"/>
          <p:cNvSpPr/>
          <p:nvPr/>
        </p:nvSpPr>
        <p:spPr>
          <a:xfrm rot="19469999">
            <a:off x="6474385" y="4804759"/>
            <a:ext cx="523875" cy="1809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29" name="Left Arrow 28"/>
          <p:cNvSpPr/>
          <p:nvPr/>
        </p:nvSpPr>
        <p:spPr>
          <a:xfrm rot="19626883">
            <a:off x="6558702" y="5048514"/>
            <a:ext cx="542925" cy="18097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30" name="Rectangle 29"/>
          <p:cNvSpPr/>
          <p:nvPr/>
        </p:nvSpPr>
        <p:spPr>
          <a:xfrm>
            <a:off x="8953520" y="5357826"/>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Plant Identification</a:t>
            </a:r>
          </a:p>
        </p:txBody>
      </p:sp>
      <p:sp>
        <p:nvSpPr>
          <p:cNvPr id="31" name="Down Arrow 30"/>
          <p:cNvSpPr/>
          <p:nvPr/>
        </p:nvSpPr>
        <p:spPr>
          <a:xfrm>
            <a:off x="7810512" y="5000636"/>
            <a:ext cx="214314" cy="3095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32" name="TextBox 31"/>
          <p:cNvSpPr txBox="1"/>
          <p:nvPr/>
        </p:nvSpPr>
        <p:spPr>
          <a:xfrm>
            <a:off x="3095604" y="116632"/>
            <a:ext cx="2006557" cy="400110"/>
          </a:xfrm>
          <a:prstGeom prst="rect">
            <a:avLst/>
          </a:prstGeom>
          <a:noFill/>
        </p:spPr>
        <p:txBody>
          <a:bodyPr wrap="square" rtlCol="0">
            <a:spAutoFit/>
          </a:bodyPr>
          <a:lstStyle/>
          <a:p>
            <a:r>
              <a:rPr lang="en-IN" sz="2000" b="1" dirty="0">
                <a:latin typeface="Times New Roman" pitchFamily="18" charset="0"/>
                <a:cs typeface="Times New Roman" pitchFamily="18" charset="0"/>
              </a:rPr>
              <a:t>Training Phase</a:t>
            </a:r>
          </a:p>
        </p:txBody>
      </p:sp>
      <p:sp>
        <p:nvSpPr>
          <p:cNvPr id="33" name="TextBox 32"/>
          <p:cNvSpPr txBox="1"/>
          <p:nvPr/>
        </p:nvSpPr>
        <p:spPr>
          <a:xfrm>
            <a:off x="7046097" y="131541"/>
            <a:ext cx="1677575" cy="400110"/>
          </a:xfrm>
          <a:prstGeom prst="rect">
            <a:avLst/>
          </a:prstGeom>
          <a:noFill/>
        </p:spPr>
        <p:txBody>
          <a:bodyPr wrap="none" rtlCol="0">
            <a:spAutoFit/>
          </a:bodyPr>
          <a:lstStyle/>
          <a:p>
            <a:r>
              <a:rPr lang="en-IN" sz="2000" b="1" dirty="0">
                <a:latin typeface="Times New Roman" pitchFamily="18" charset="0"/>
                <a:cs typeface="Times New Roman" pitchFamily="18" charset="0"/>
              </a:rPr>
              <a:t>Testing Phase</a:t>
            </a:r>
          </a:p>
        </p:txBody>
      </p:sp>
      <p:sp>
        <p:nvSpPr>
          <p:cNvPr id="34" name="Rectangle 33"/>
          <p:cNvSpPr/>
          <p:nvPr/>
        </p:nvSpPr>
        <p:spPr>
          <a:xfrm>
            <a:off x="3259039" y="2971800"/>
            <a:ext cx="16097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smtClean="0">
                <a:solidFill>
                  <a:schemeClr val="tx1"/>
                </a:solidFill>
                <a:latin typeface="Times New Roman" pitchFamily="18" charset="0"/>
                <a:ea typeface="Calibri"/>
                <a:cs typeface="Times New Roman" pitchFamily="18" charset="0"/>
              </a:rPr>
              <a:t>Segmentation</a:t>
            </a:r>
            <a:endParaRPr lang="en-IN" sz="1400" dirty="0">
              <a:solidFill>
                <a:schemeClr val="tx1"/>
              </a:solidFill>
              <a:latin typeface="Times New Roman" pitchFamily="18" charset="0"/>
              <a:ea typeface="Calibri"/>
              <a:cs typeface="Times New Roman" pitchFamily="18" charset="0"/>
            </a:endParaRPr>
          </a:p>
        </p:txBody>
      </p:sp>
      <p:sp>
        <p:nvSpPr>
          <p:cNvPr id="35" name="Down Arrow 34"/>
          <p:cNvSpPr/>
          <p:nvPr/>
        </p:nvSpPr>
        <p:spPr>
          <a:xfrm>
            <a:off x="3962400" y="3505200"/>
            <a:ext cx="172938" cy="2197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36" name="Rectangle 35"/>
          <p:cNvSpPr/>
          <p:nvPr/>
        </p:nvSpPr>
        <p:spPr>
          <a:xfrm>
            <a:off x="7101631" y="2886075"/>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solidFill>
                  <a:schemeClr val="tx1"/>
                </a:solidFill>
                <a:latin typeface="Times New Roman" pitchFamily="18" charset="0"/>
                <a:ea typeface="Calibri"/>
                <a:cs typeface="Times New Roman" pitchFamily="18" charset="0"/>
              </a:rPr>
              <a:t>Feature Extraction</a:t>
            </a:r>
          </a:p>
        </p:txBody>
      </p:sp>
      <p:sp>
        <p:nvSpPr>
          <p:cNvPr id="38" name="Down Arrow 37"/>
          <p:cNvSpPr/>
          <p:nvPr/>
        </p:nvSpPr>
        <p:spPr>
          <a:xfrm>
            <a:off x="7811987" y="2677223"/>
            <a:ext cx="189011" cy="2381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sp>
        <p:nvSpPr>
          <p:cNvPr id="39" name="Rectangle 38"/>
          <p:cNvSpPr/>
          <p:nvPr/>
        </p:nvSpPr>
        <p:spPr>
          <a:xfrm>
            <a:off x="7096132" y="5286388"/>
            <a:ext cx="1609725" cy="542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smtClean="0">
                <a:solidFill>
                  <a:schemeClr val="tx1"/>
                </a:solidFill>
                <a:latin typeface="Times New Roman" pitchFamily="18" charset="0"/>
                <a:ea typeface="Calibri"/>
                <a:cs typeface="Times New Roman" pitchFamily="18" charset="0"/>
              </a:rPr>
              <a:t>Group Predict</a:t>
            </a:r>
            <a:endParaRPr lang="en-IN" sz="1400" dirty="0">
              <a:solidFill>
                <a:schemeClr val="tx1"/>
              </a:solidFill>
              <a:latin typeface="Times New Roman" pitchFamily="18" charset="0"/>
              <a:ea typeface="Calibri"/>
              <a:cs typeface="Times New Roman" pitchFamily="18" charset="0"/>
            </a:endParaRPr>
          </a:p>
        </p:txBody>
      </p:sp>
      <p:sp>
        <p:nvSpPr>
          <p:cNvPr id="40" name="Down Arrow 39"/>
          <p:cNvSpPr/>
          <p:nvPr/>
        </p:nvSpPr>
        <p:spPr>
          <a:xfrm rot="16200000">
            <a:off x="8752411" y="5410198"/>
            <a:ext cx="189011" cy="2381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400" dirty="0"/>
          </a:p>
        </p:txBody>
      </p:sp>
      <p:pic>
        <p:nvPicPr>
          <p:cNvPr id="41" name="Picture 4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37" name="Date Placeholder 36"/>
          <p:cNvSpPr>
            <a:spLocks noGrp="1"/>
          </p:cNvSpPr>
          <p:nvPr>
            <p:ph type="dt" sz="half" idx="10"/>
          </p:nvPr>
        </p:nvSpPr>
        <p:spPr/>
        <p:txBody>
          <a:bodyPr/>
          <a:lstStyle/>
          <a:p>
            <a:fld id="{C2AB970A-D41D-45EF-97BE-2AF91D44EACA}" type="datetime1">
              <a:rPr lang="en-IN" smtClean="0"/>
              <a:pPr/>
              <a:t>10-06-2019</a:t>
            </a:fld>
            <a:endParaRPr lang="en-IN" dirty="0"/>
          </a:p>
        </p:txBody>
      </p:sp>
      <p:sp>
        <p:nvSpPr>
          <p:cNvPr id="42" name="Slide Number Placeholder 41"/>
          <p:cNvSpPr>
            <a:spLocks noGrp="1"/>
          </p:cNvSpPr>
          <p:nvPr>
            <p:ph type="sldNum" sz="quarter" idx="12"/>
          </p:nvPr>
        </p:nvSpPr>
        <p:spPr/>
        <p:txBody>
          <a:bodyPr/>
          <a:lstStyle/>
          <a:p>
            <a:fld id="{75951E62-E68F-41F6-A6FC-70069F5687F5}" type="slidenum">
              <a:rPr lang="en-IN" smtClean="0"/>
              <a:pPr/>
              <a:t>27</a:t>
            </a:fld>
            <a:endParaRPr lang="en-IN" dirty="0"/>
          </a:p>
        </p:txBody>
      </p:sp>
      <p:sp>
        <p:nvSpPr>
          <p:cNvPr id="43" name="TextBox 42"/>
          <p:cNvSpPr txBox="1"/>
          <p:nvPr/>
        </p:nvSpPr>
        <p:spPr>
          <a:xfrm>
            <a:off x="2452662" y="6000768"/>
            <a:ext cx="7367256"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Fig.6 training phase and testing phase of system</a:t>
            </a:r>
            <a:endParaRPr lang="en-IN" b="1" dirty="0">
              <a:latin typeface="Times New Roman" pitchFamily="18" charset="0"/>
              <a:cs typeface="Times New Roman" pitchFamily="18" charset="0"/>
            </a:endParaRPr>
          </a:p>
        </p:txBody>
      </p:sp>
      <p:sp>
        <p:nvSpPr>
          <p:cNvPr id="44" name="Footer Placeholder 43"/>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1144661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6712" y="882639"/>
            <a:ext cx="10715700" cy="4770537"/>
          </a:xfrm>
          <a:prstGeom prst="rect">
            <a:avLst/>
          </a:prstGeom>
          <a:noFill/>
        </p:spPr>
        <p:txBody>
          <a:bodyPr wrap="square" rtlCol="0">
            <a:spAutoFit/>
          </a:bodyPr>
          <a:lstStyle/>
          <a:p>
            <a:pPr algn="just"/>
            <a:r>
              <a:rPr lang="en-IN" sz="2400" b="1" dirty="0">
                <a:latin typeface="Times New Roman" pitchFamily="18" charset="0"/>
                <a:cs typeface="Times New Roman" pitchFamily="18" charset="0"/>
              </a:rPr>
              <a:t>Steps:</a:t>
            </a:r>
            <a:endParaRPr lang="en-IN" sz="2400" dirty="0">
              <a:latin typeface="Times New Roman" pitchFamily="18" charset="0"/>
              <a:cs typeface="Times New Roman" pitchFamily="18" charset="0"/>
            </a:endParaRPr>
          </a:p>
          <a:p>
            <a:pPr marL="342900" indent="-342900" algn="just">
              <a:buFont typeface="+mj-lt"/>
              <a:buAutoNum type="arabicPeriod"/>
            </a:pPr>
            <a:r>
              <a:rPr lang="en-IN" sz="2000" dirty="0">
                <a:latin typeface="Times New Roman" pitchFamily="18" charset="0"/>
                <a:cs typeface="Times New Roman" pitchFamily="18" charset="0"/>
              </a:rPr>
              <a:t>Prepare Training Dataset</a:t>
            </a:r>
          </a:p>
          <a:p>
            <a:pPr marL="800100" lvl="1" indent="-342900" algn="just">
              <a:buFont typeface="+mj-lt"/>
              <a:buAutoNum type="alphaLcParenR"/>
            </a:pPr>
            <a:r>
              <a:rPr lang="en-IN" sz="2000" dirty="0">
                <a:latin typeface="Times New Roman" pitchFamily="18" charset="0"/>
                <a:cs typeface="Times New Roman" pitchFamily="18" charset="0"/>
              </a:rPr>
              <a:t>Collect Plant Leaf Samples.</a:t>
            </a:r>
          </a:p>
          <a:p>
            <a:pPr marL="800100" lvl="1" indent="-342900" algn="just">
              <a:buFont typeface="+mj-lt"/>
              <a:buAutoNum type="alphaLcParenR"/>
            </a:pPr>
            <a:r>
              <a:rPr lang="en-IN" sz="2000" dirty="0">
                <a:latin typeface="Times New Roman" pitchFamily="18" charset="0"/>
                <a:cs typeface="Times New Roman" pitchFamily="18" charset="0"/>
              </a:rPr>
              <a:t>Acquisition of plant leaf images</a:t>
            </a:r>
          </a:p>
          <a:p>
            <a:pPr marL="800100" lvl="1" indent="-342900" algn="just">
              <a:buFont typeface="+mj-lt"/>
              <a:buAutoNum type="alphaLcParenR"/>
            </a:pPr>
            <a:r>
              <a:rPr lang="en-IN" sz="2000" dirty="0">
                <a:latin typeface="Times New Roman" pitchFamily="18" charset="0"/>
                <a:cs typeface="Times New Roman" pitchFamily="18" charset="0"/>
              </a:rPr>
              <a:t>Apply Preprocessing on each plan leaf image includes Gray conversion, median filtering and then binarization and segmentation.</a:t>
            </a:r>
          </a:p>
          <a:p>
            <a:pPr marL="800100" lvl="1" indent="-342900" algn="just">
              <a:buFont typeface="+mj-lt"/>
              <a:buAutoNum type="alphaLcParenR"/>
            </a:pPr>
            <a:r>
              <a:rPr lang="en-IN" sz="2000" dirty="0">
                <a:latin typeface="Times New Roman" pitchFamily="18" charset="0"/>
                <a:cs typeface="Times New Roman" pitchFamily="18" charset="0"/>
              </a:rPr>
              <a:t>Extract Features of plant leaf such as shape, color, vein, texture </a:t>
            </a:r>
            <a:r>
              <a:rPr lang="en-IN" sz="2000" dirty="0" smtClean="0">
                <a:latin typeface="Times New Roman" pitchFamily="18" charset="0"/>
                <a:cs typeface="Times New Roman" pitchFamily="18" charset="0"/>
              </a:rPr>
              <a:t>etc.</a:t>
            </a:r>
            <a:endParaRPr lang="en-IN" sz="2000" dirty="0">
              <a:latin typeface="Times New Roman" pitchFamily="18" charset="0"/>
              <a:cs typeface="Times New Roman" pitchFamily="18" charset="0"/>
            </a:endParaRPr>
          </a:p>
          <a:p>
            <a:pPr marL="800100" lvl="1" indent="-342900" algn="just">
              <a:buFont typeface="+mj-lt"/>
              <a:buAutoNum type="alphaLcParenR"/>
            </a:pPr>
            <a:r>
              <a:rPr lang="en-IN" sz="2000" dirty="0">
                <a:latin typeface="Times New Roman" pitchFamily="18" charset="0"/>
                <a:cs typeface="Times New Roman" pitchFamily="18" charset="0"/>
              </a:rPr>
              <a:t>Fuse the features based on combination.</a:t>
            </a:r>
          </a:p>
          <a:p>
            <a:pPr marL="800100" lvl="1" indent="-342900" algn="just">
              <a:buFont typeface="+mj-lt"/>
              <a:buAutoNum type="alphaLcParenR"/>
            </a:pPr>
            <a:r>
              <a:rPr lang="en-IN" sz="2000" dirty="0">
                <a:latin typeface="Times New Roman" pitchFamily="18" charset="0"/>
                <a:cs typeface="Times New Roman" pitchFamily="18" charset="0"/>
              </a:rPr>
              <a:t>Prepare features vector</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342900" indent="-342900" algn="just">
              <a:buFont typeface="+mj-lt"/>
              <a:buAutoNum type="arabicPeriod"/>
            </a:pPr>
            <a:r>
              <a:rPr lang="en-IN" sz="2000" dirty="0">
                <a:latin typeface="Times New Roman" pitchFamily="18" charset="0"/>
                <a:cs typeface="Times New Roman" pitchFamily="18" charset="0"/>
              </a:rPr>
              <a:t>Read the testing plant leaf image</a:t>
            </a:r>
          </a:p>
          <a:p>
            <a:pPr marL="342900" indent="-342900" algn="just">
              <a:buFont typeface="+mj-lt"/>
              <a:buAutoNum type="arabicPeriod"/>
            </a:pPr>
            <a:r>
              <a:rPr lang="en-IN" sz="2000" dirty="0">
                <a:latin typeface="Times New Roman" pitchFamily="18" charset="0"/>
                <a:cs typeface="Times New Roman" pitchFamily="18" charset="0"/>
              </a:rPr>
              <a:t>Apply Preprocessing on test image including same steps in step </a:t>
            </a:r>
            <a:r>
              <a:rPr lang="en-IN" sz="2000" dirty="0" smtClean="0">
                <a:latin typeface="Times New Roman" pitchFamily="18" charset="0"/>
                <a:cs typeface="Times New Roman" pitchFamily="18" charset="0"/>
              </a:rPr>
              <a:t>1-c</a:t>
            </a:r>
            <a:endParaRPr lang="en-IN" sz="2000" dirty="0">
              <a:latin typeface="Times New Roman" pitchFamily="18" charset="0"/>
              <a:cs typeface="Times New Roman" pitchFamily="18" charset="0"/>
            </a:endParaRPr>
          </a:p>
          <a:p>
            <a:pPr marL="342900" indent="-342900" algn="just">
              <a:buFont typeface="+mj-lt"/>
              <a:buAutoNum type="arabicPeriod"/>
            </a:pPr>
            <a:r>
              <a:rPr lang="en-IN" sz="2000" dirty="0">
                <a:latin typeface="Times New Roman" pitchFamily="18" charset="0"/>
                <a:cs typeface="Times New Roman" pitchFamily="18" charset="0"/>
              </a:rPr>
              <a:t>Extract Features specified in Step </a:t>
            </a:r>
            <a:r>
              <a:rPr lang="en-IN" sz="2000" dirty="0" smtClean="0">
                <a:latin typeface="Times New Roman" pitchFamily="18" charset="0"/>
                <a:cs typeface="Times New Roman" pitchFamily="18" charset="0"/>
              </a:rPr>
              <a:t>1-d </a:t>
            </a:r>
            <a:r>
              <a:rPr lang="en-IN" sz="2000" dirty="0">
                <a:latin typeface="Times New Roman" pitchFamily="18" charset="0"/>
                <a:cs typeface="Times New Roman" pitchFamily="18" charset="0"/>
              </a:rPr>
              <a:t>and Fuse them based on combination.</a:t>
            </a:r>
          </a:p>
          <a:p>
            <a:pPr marL="342900" indent="-342900" algn="just">
              <a:buFont typeface="+mj-lt"/>
              <a:buAutoNum type="arabicPeriod"/>
            </a:pPr>
            <a:r>
              <a:rPr lang="en-IN" sz="2000" dirty="0">
                <a:latin typeface="Times New Roman" pitchFamily="18" charset="0"/>
                <a:cs typeface="Times New Roman" pitchFamily="18" charset="0"/>
              </a:rPr>
              <a:t>Train the training dataset and predicate testing image by using </a:t>
            </a:r>
            <a:r>
              <a:rPr lang="en-IN" sz="2000" dirty="0" smtClean="0">
                <a:latin typeface="Times New Roman" pitchFamily="18" charset="0"/>
                <a:cs typeface="Times New Roman" pitchFamily="18" charset="0"/>
              </a:rPr>
              <a:t> SVM Classifier</a:t>
            </a:r>
            <a:r>
              <a:rPr lang="en-IN" sz="2000" dirty="0">
                <a:latin typeface="Times New Roman" pitchFamily="18" charset="0"/>
                <a:cs typeface="Times New Roman" pitchFamily="18" charset="0"/>
              </a:rPr>
              <a:t>.</a:t>
            </a:r>
          </a:p>
          <a:p>
            <a:pPr marL="342900" indent="-342900" algn="just">
              <a:buFont typeface="+mj-lt"/>
              <a:buAutoNum type="arabicPeriod"/>
            </a:pPr>
            <a:r>
              <a:rPr lang="en-IN" sz="2000" dirty="0">
                <a:latin typeface="Times New Roman" pitchFamily="18" charset="0"/>
                <a:cs typeface="Times New Roman" pitchFamily="18" charset="0"/>
              </a:rPr>
              <a:t>Finally, identify the plan leaf.</a:t>
            </a:r>
          </a:p>
          <a:p>
            <a:pPr marL="342900" indent="-342900" algn="just">
              <a:buFont typeface="+mj-lt"/>
              <a:buAutoNum type="arabicPeriod"/>
            </a:pPr>
            <a:r>
              <a:rPr lang="en-IN" sz="2000" dirty="0">
                <a:latin typeface="Times New Roman" pitchFamily="18" charset="0"/>
                <a:cs typeface="Times New Roman" pitchFamily="18" charset="0"/>
              </a:rPr>
              <a:t>Stop.</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5" name="TextBox 4"/>
          <p:cNvSpPr txBox="1"/>
          <p:nvPr/>
        </p:nvSpPr>
        <p:spPr>
          <a:xfrm>
            <a:off x="809588" y="214290"/>
            <a:ext cx="10644262"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Algorithm of Proposed System</a:t>
            </a:r>
            <a:endParaRPr lang="en-IN"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9889C6DF-89D4-4211-BA7A-3A86198147C0}" type="datetime1">
              <a:rPr lang="en-IN" smtClean="0"/>
              <a:pPr/>
              <a:t>10-06-2019</a:t>
            </a:fld>
            <a:endParaRPr lang="en-IN" dirty="0"/>
          </a:p>
        </p:txBody>
      </p:sp>
      <p:sp>
        <p:nvSpPr>
          <p:cNvPr id="7" name="Slide Number Placeholder 6"/>
          <p:cNvSpPr>
            <a:spLocks noGrp="1"/>
          </p:cNvSpPr>
          <p:nvPr>
            <p:ph type="sldNum" sz="quarter" idx="12"/>
          </p:nvPr>
        </p:nvSpPr>
        <p:spPr/>
        <p:txBody>
          <a:bodyPr/>
          <a:lstStyle/>
          <a:p>
            <a:fld id="{75951E62-E68F-41F6-A6FC-70069F5687F5}" type="slidenum">
              <a:rPr lang="en-IN" smtClean="0"/>
              <a:pPr/>
              <a:t>28</a:t>
            </a:fld>
            <a:endParaRPr lang="en-IN" dirty="0"/>
          </a:p>
        </p:txBody>
      </p:sp>
      <p:sp>
        <p:nvSpPr>
          <p:cNvPr id="9" name="Footer Placeholder 8"/>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431866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4D0FE-739E-4A4F-A2A2-FD3455D5D539}"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29</a:t>
            </a:fld>
            <a:endParaRPr lang="en-IN" dirty="0"/>
          </a:p>
        </p:txBody>
      </p:sp>
      <p:sp>
        <p:nvSpPr>
          <p:cNvPr id="5" name="TextBox 4"/>
          <p:cNvSpPr txBox="1"/>
          <p:nvPr/>
        </p:nvSpPr>
        <p:spPr>
          <a:xfrm>
            <a:off x="2024034" y="214290"/>
            <a:ext cx="8143932"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Dataset</a:t>
            </a:r>
            <a:endParaRPr lang="en-IN" sz="3200" b="1" dirty="0">
              <a:latin typeface="Times New Roman" pitchFamily="18" charset="0"/>
              <a:cs typeface="Times New Roman" pitchFamily="18" charset="0"/>
            </a:endParaRPr>
          </a:p>
        </p:txBody>
      </p:sp>
      <p:sp>
        <p:nvSpPr>
          <p:cNvPr id="9" name="Rectangle 8"/>
          <p:cNvSpPr/>
          <p:nvPr/>
        </p:nvSpPr>
        <p:spPr>
          <a:xfrm>
            <a:off x="666712" y="857232"/>
            <a:ext cx="10787138" cy="1938992"/>
          </a:xfrm>
          <a:prstGeom prst="rect">
            <a:avLst/>
          </a:prstGeom>
        </p:spPr>
        <p:txBody>
          <a:bodyPr wrap="square">
            <a:spAutoFit/>
          </a:bodyPr>
          <a:lstStyle/>
          <a:p>
            <a:pPr marL="342900" indent="-342900">
              <a:lnSpc>
                <a:spcPct val="150000"/>
              </a:lnSpc>
              <a:buFont typeface="Wingdings" pitchFamily="2" charset="2"/>
              <a:buChar char="Ø"/>
            </a:pPr>
            <a:r>
              <a:rPr lang="en-US" sz="2400" dirty="0" smtClean="0">
                <a:latin typeface="Times New Roman" panose="02020603050405020304" pitchFamily="18" charset="0"/>
                <a:cs typeface="Times New Roman" panose="02020603050405020304" pitchFamily="18" charset="0"/>
              </a:rPr>
              <a:t>The Dataset of leaves image is downloaded from </a:t>
            </a:r>
            <a:r>
              <a:rPr lang="en-US" sz="2400" b="1" dirty="0" smtClean="0">
                <a:latin typeface="Times New Roman" panose="02020603050405020304" pitchFamily="18" charset="0"/>
                <a:cs typeface="Times New Roman" panose="02020603050405020304" pitchFamily="18" charset="0"/>
              </a:rPr>
              <a:t>ImageCLEF 2013</a:t>
            </a:r>
            <a:r>
              <a:rPr lang="en-US" sz="2400" dirty="0" smtClean="0">
                <a:latin typeface="Times New Roman" panose="02020603050405020304" pitchFamily="18" charset="0"/>
                <a:cs typeface="Times New Roman" panose="02020603050405020304" pitchFamily="18" charset="0"/>
              </a:rPr>
              <a:t>. In Proposed System 16 Species with 191 leaf images are Used for Training.</a:t>
            </a:r>
          </a:p>
          <a:p>
            <a:pPr marL="342900" indent="-342900">
              <a:lnSpc>
                <a:spcPct val="150000"/>
              </a:lnSpc>
            </a:pP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graphicFrame>
        <p:nvGraphicFramePr>
          <p:cNvPr id="16" name="Table 15"/>
          <p:cNvGraphicFramePr>
            <a:graphicFrameLocks noGrp="1"/>
          </p:cNvGraphicFramePr>
          <p:nvPr/>
        </p:nvGraphicFramePr>
        <p:xfrm>
          <a:off x="2024034" y="2143116"/>
          <a:ext cx="3278181" cy="3932384"/>
        </p:xfrm>
        <a:graphic>
          <a:graphicData uri="http://schemas.openxmlformats.org/drawingml/2006/table">
            <a:tbl>
              <a:tblPr firstRow="1" bandRow="1">
                <a:tableStyleId>{5C22544A-7EE6-4342-B048-85BDC9FD1C3A}</a:tableStyleId>
              </a:tblPr>
              <a:tblGrid>
                <a:gridCol w="1000132"/>
                <a:gridCol w="1420793"/>
                <a:gridCol w="857256"/>
              </a:tblGrid>
              <a:tr h="685959">
                <a:tc>
                  <a:txBody>
                    <a:bodyPr/>
                    <a:lstStyle/>
                    <a:p>
                      <a:r>
                        <a:rPr lang="en-IN" sz="2000" dirty="0" smtClean="0">
                          <a:latin typeface="Times New Roman" pitchFamily="18" charset="0"/>
                          <a:cs typeface="Times New Roman" pitchFamily="18" charset="0"/>
                        </a:rPr>
                        <a:t>Sr. No.</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Plant Species</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No. of image</a:t>
                      </a:r>
                      <a:endParaRPr lang="en-IN" sz="2000" dirty="0">
                        <a:latin typeface="Times New Roman" pitchFamily="18" charset="0"/>
                        <a:cs typeface="Times New Roman" pitchFamily="18" charset="0"/>
                      </a:endParaRPr>
                    </a:p>
                  </a:txBody>
                  <a:tcPr/>
                </a:tc>
              </a:tr>
              <a:tr h="387716">
                <a:tc>
                  <a:txBody>
                    <a:bodyPr/>
                    <a:lstStyle/>
                    <a:p>
                      <a:pPr algn="ctr"/>
                      <a:r>
                        <a:rPr lang="en-IN"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Annick</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45</a:t>
                      </a:r>
                      <a:endParaRPr lang="en-IN" sz="2000" dirty="0">
                        <a:latin typeface="Times New Roman" pitchFamily="18" charset="0"/>
                        <a:cs typeface="Times New Roman" pitchFamily="18" charset="0"/>
                      </a:endParaRPr>
                    </a:p>
                  </a:txBody>
                  <a:tcPr/>
                </a:tc>
              </a:tr>
              <a:tr h="387716">
                <a:tc>
                  <a:txBody>
                    <a:bodyPr/>
                    <a:lstStyle/>
                    <a:p>
                      <a:pPr algn="ctr"/>
                      <a:r>
                        <a:rPr lang="en-IN" sz="2000" dirty="0" smtClean="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Ardusi</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7716">
                <a:tc>
                  <a:txBody>
                    <a:bodyPr/>
                    <a:lstStyle/>
                    <a:p>
                      <a:pPr algn="ctr"/>
                      <a:r>
                        <a:rPr lang="en-IN" sz="2000" dirty="0" smtClean="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Banana</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7732">
                <a:tc>
                  <a:txBody>
                    <a:bodyPr/>
                    <a:lstStyle/>
                    <a:p>
                      <a:pPr algn="ctr"/>
                      <a:r>
                        <a:rPr lang="en-IN" sz="2000" dirty="0" smtClean="0">
                          <a:latin typeface="Times New Roman" pitchFamily="18" charset="0"/>
                          <a:cs typeface="Times New Roman" pitchFamily="18" charset="0"/>
                        </a:rPr>
                        <a:t>4</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Bay Laurel</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7716">
                <a:tc>
                  <a:txBody>
                    <a:bodyPr/>
                    <a:lstStyle/>
                    <a:p>
                      <a:pPr algn="ctr"/>
                      <a:r>
                        <a:rPr lang="en-IN" sz="2000" dirty="0" smtClean="0">
                          <a:latin typeface="Times New Roman" pitchFamily="18" charset="0"/>
                          <a:cs typeface="Times New Roman" pitchFamily="18" charset="0"/>
                        </a:rPr>
                        <a:t>5</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Buttonbush</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7716">
                <a:tc>
                  <a:txBody>
                    <a:bodyPr/>
                    <a:lstStyle/>
                    <a:p>
                      <a:pPr algn="ctr"/>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Fresa</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25</a:t>
                      </a:r>
                      <a:endParaRPr lang="en-IN" sz="2000" dirty="0">
                        <a:latin typeface="Times New Roman" pitchFamily="18" charset="0"/>
                        <a:cs typeface="Times New Roman" pitchFamily="18" charset="0"/>
                      </a:endParaRPr>
                    </a:p>
                  </a:txBody>
                  <a:tcPr/>
                </a:tc>
              </a:tr>
              <a:tr h="387716">
                <a:tc>
                  <a:txBody>
                    <a:bodyPr/>
                    <a:lstStyle/>
                    <a:p>
                      <a:pPr algn="ctr"/>
                      <a:r>
                        <a:rPr lang="en-IN" sz="2000" dirty="0" smtClean="0">
                          <a:latin typeface="Times New Roman" pitchFamily="18" charset="0"/>
                          <a:cs typeface="Times New Roman" pitchFamily="18" charset="0"/>
                        </a:rPr>
                        <a:t>7</a:t>
                      </a:r>
                    </a:p>
                  </a:txBody>
                  <a:tcPr/>
                </a:tc>
                <a:tc>
                  <a:txBody>
                    <a:bodyPr/>
                    <a:lstStyle/>
                    <a:p>
                      <a:r>
                        <a:rPr lang="en-IN" sz="2000" dirty="0" smtClean="0">
                          <a:latin typeface="Times New Roman" pitchFamily="18" charset="0"/>
                          <a:cs typeface="Times New Roman" pitchFamily="18" charset="0"/>
                        </a:rPr>
                        <a:t>Heena</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p>
                  </a:txBody>
                  <a:tcPr/>
                </a:tc>
              </a:tr>
              <a:tr h="457664">
                <a:tc>
                  <a:txBody>
                    <a:bodyPr/>
                    <a:lstStyle/>
                    <a:p>
                      <a:pPr algn="ctr"/>
                      <a:r>
                        <a:rPr lang="en-IN" sz="2000" dirty="0" smtClean="0">
                          <a:latin typeface="Times New Roman" pitchFamily="18" charset="0"/>
                          <a:cs typeface="Times New Roman" pitchFamily="18" charset="0"/>
                        </a:rPr>
                        <a:t>8</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Maidenhair</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bl>
          </a:graphicData>
        </a:graphic>
      </p:graphicFrame>
      <p:graphicFrame>
        <p:nvGraphicFramePr>
          <p:cNvPr id="17" name="Table 16"/>
          <p:cNvGraphicFramePr>
            <a:graphicFrameLocks noGrp="1"/>
          </p:cNvGraphicFramePr>
          <p:nvPr/>
        </p:nvGraphicFramePr>
        <p:xfrm>
          <a:off x="6453190" y="2143116"/>
          <a:ext cx="3349620" cy="3918640"/>
        </p:xfrm>
        <a:graphic>
          <a:graphicData uri="http://schemas.openxmlformats.org/drawingml/2006/table">
            <a:tbl>
              <a:tblPr firstRow="1" bandRow="1">
                <a:tableStyleId>{5C22544A-7EE6-4342-B048-85BDC9FD1C3A}</a:tableStyleId>
              </a:tblPr>
              <a:tblGrid>
                <a:gridCol w="1000132"/>
                <a:gridCol w="1357322"/>
                <a:gridCol w="992166"/>
              </a:tblGrid>
              <a:tr h="688735">
                <a:tc>
                  <a:txBody>
                    <a:bodyPr/>
                    <a:lstStyle/>
                    <a:p>
                      <a:r>
                        <a:rPr lang="en-IN" sz="2000" dirty="0" smtClean="0">
                          <a:latin typeface="Times New Roman" pitchFamily="18" charset="0"/>
                          <a:cs typeface="Times New Roman" pitchFamily="18" charset="0"/>
                        </a:rPr>
                        <a:t>Sr. No.</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Plant Species</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No. of image</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9</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Maple leaf</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10</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Mint</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11</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Neem</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12</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Pipal</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5</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13</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Rabano</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25</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14</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Tomato</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25</a:t>
                      </a:r>
                      <a:endParaRPr lang="en-IN" sz="2000" dirty="0">
                        <a:latin typeface="Times New Roman" pitchFamily="18" charset="0"/>
                        <a:cs typeface="Times New Roman" pitchFamily="18" charset="0"/>
                      </a:endParaRPr>
                    </a:p>
                  </a:txBody>
                  <a:tcPr/>
                </a:tc>
              </a:tr>
              <a:tr h="389285">
                <a:tc>
                  <a:txBody>
                    <a:bodyPr/>
                    <a:lstStyle/>
                    <a:p>
                      <a:pPr algn="ctr"/>
                      <a:r>
                        <a:rPr lang="en-IN" sz="2000" dirty="0" smtClean="0">
                          <a:latin typeface="Times New Roman" pitchFamily="18" charset="0"/>
                          <a:cs typeface="Times New Roman" pitchFamily="18" charset="0"/>
                        </a:rPr>
                        <a:t>15</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Trillium</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r h="443920">
                <a:tc>
                  <a:txBody>
                    <a:bodyPr/>
                    <a:lstStyle/>
                    <a:p>
                      <a:pPr algn="ctr"/>
                      <a:r>
                        <a:rPr lang="en-IN" sz="2000" dirty="0" smtClean="0">
                          <a:latin typeface="Times New Roman" pitchFamily="18" charset="0"/>
                          <a:cs typeface="Times New Roman" pitchFamily="18" charset="0"/>
                        </a:rPr>
                        <a:t>16</a:t>
                      </a:r>
                      <a:endParaRPr lang="en-IN" sz="2000" dirty="0">
                        <a:latin typeface="Times New Roman" pitchFamily="18" charset="0"/>
                        <a:cs typeface="Times New Roman" pitchFamily="18" charset="0"/>
                      </a:endParaRPr>
                    </a:p>
                  </a:txBody>
                  <a:tcPr/>
                </a:tc>
                <a:tc>
                  <a:txBody>
                    <a:bodyPr/>
                    <a:lstStyle/>
                    <a:p>
                      <a:r>
                        <a:rPr lang="en-IN" sz="2000" dirty="0" err="1" smtClean="0">
                          <a:latin typeface="Times New Roman" pitchFamily="18" charset="0"/>
                          <a:cs typeface="Times New Roman" pitchFamily="18" charset="0"/>
                        </a:rPr>
                        <a:t>Tulsi</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6</a:t>
                      </a:r>
                      <a:endParaRPr lang="en-IN" sz="2000" dirty="0">
                        <a:latin typeface="Times New Roman" pitchFamily="18" charset="0"/>
                        <a:cs typeface="Times New Roman" pitchFamily="18" charset="0"/>
                      </a:endParaRPr>
                    </a:p>
                  </a:txBody>
                  <a:tcPr/>
                </a:tc>
              </a:tr>
            </a:tbl>
          </a:graphicData>
        </a:graphic>
      </p:graphicFrame>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11" name="Rectangle 10"/>
          <p:cNvSpPr/>
          <p:nvPr/>
        </p:nvSpPr>
        <p:spPr>
          <a:xfrm>
            <a:off x="4310050" y="6000768"/>
            <a:ext cx="2857520" cy="369332"/>
          </a:xfrm>
          <a:prstGeom prst="rect">
            <a:avLst/>
          </a:prstGeom>
        </p:spPr>
        <p:txBody>
          <a:bodyPr wrap="square">
            <a:spAutoFit/>
          </a:bodyPr>
          <a:lstStyle/>
          <a:p>
            <a:pPr algn="ctr"/>
            <a:r>
              <a:rPr lang="en-IN" b="1" dirty="0" smtClean="0">
                <a:latin typeface="Times New Roman" pitchFamily="18" charset="0"/>
                <a:cs typeface="Times New Roman" pitchFamily="18" charset="0"/>
              </a:rPr>
              <a:t>Table 5: Leaf Dataset</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7042" y="2857496"/>
            <a:ext cx="5572164" cy="923330"/>
          </a:xfrm>
          <a:prstGeom prst="rect">
            <a:avLst/>
          </a:prstGeom>
          <a:noFill/>
        </p:spPr>
        <p:txBody>
          <a:bodyPr wrap="square" rtlCol="0">
            <a:spAutoFit/>
          </a:bodyPr>
          <a:lstStyle/>
          <a:p>
            <a:pPr algn="ctr"/>
            <a:r>
              <a:rPr lang="en-IN" sz="5400" b="1" dirty="0" smtClean="0">
                <a:latin typeface="Times New Roman" pitchFamily="18" charset="0"/>
                <a:cs typeface="Times New Roman" pitchFamily="18" charset="0"/>
              </a:rPr>
              <a:t> </a:t>
            </a:r>
            <a:r>
              <a:rPr lang="en-IN" sz="4400" b="1" dirty="0" smtClean="0">
                <a:latin typeface="Times New Roman" pitchFamily="18" charset="0"/>
                <a:cs typeface="Times New Roman" pitchFamily="18" charset="0"/>
              </a:rPr>
              <a:t>MOTIVATION</a:t>
            </a:r>
            <a:endParaRPr lang="en-IN" sz="2000" b="1" dirty="0">
              <a:latin typeface="Times New Roman" pitchFamily="18" charset="0"/>
              <a:cs typeface="Times New Roman" pitchFamily="18" charset="0"/>
            </a:endParaRPr>
          </a:p>
        </p:txBody>
      </p:sp>
      <p:sp>
        <p:nvSpPr>
          <p:cNvPr id="3" name="Date Placeholder 2"/>
          <p:cNvSpPr>
            <a:spLocks noGrp="1"/>
          </p:cNvSpPr>
          <p:nvPr>
            <p:ph type="dt" sz="half" idx="10"/>
          </p:nvPr>
        </p:nvSpPr>
        <p:spPr>
          <a:xfrm>
            <a:off x="0" y="6459785"/>
            <a:ext cx="3569551" cy="365125"/>
          </a:xfrm>
        </p:spPr>
        <p:txBody>
          <a:bodyPr/>
          <a:lstStyle/>
          <a:p>
            <a:fld id="{65D39773-FE49-4D10-AE43-D0B4EFE56581}" type="datetime1">
              <a:rPr lang="en-IN" sz="1200" smtClean="0"/>
              <a:pPr/>
              <a:t>10-06-2019</a:t>
            </a:fld>
            <a:endParaRPr lang="en-IN" dirty="0"/>
          </a:p>
        </p:txBody>
      </p:sp>
      <p:sp>
        <p:nvSpPr>
          <p:cNvPr id="4" name="Slide Number Placeholder 3"/>
          <p:cNvSpPr>
            <a:spLocks noGrp="1"/>
          </p:cNvSpPr>
          <p:nvPr>
            <p:ph type="sldNum" sz="quarter" idx="12"/>
          </p:nvPr>
        </p:nvSpPr>
        <p:spPr>
          <a:xfrm>
            <a:off x="9900458" y="6459785"/>
            <a:ext cx="2291542" cy="365125"/>
          </a:xfrm>
        </p:spPr>
        <p:txBody>
          <a:bodyPr/>
          <a:lstStyle/>
          <a:p>
            <a:fld id="{75951E62-E68F-41F6-A6FC-70069F5687F5}" type="slidenum">
              <a:rPr lang="en-IN" sz="1200" smtClean="0"/>
              <a:pPr/>
              <a:t>3</a:t>
            </a:fld>
            <a:endParaRPr lang="en-IN" sz="1200"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464" y="285728"/>
            <a:ext cx="10215634"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Pre-Processing Method: Gray Scalling and Resizing</a:t>
            </a:r>
            <a:endParaRPr lang="en-IN" sz="3200" b="1" dirty="0">
              <a:latin typeface="Times New Roman" pitchFamily="18" charset="0"/>
              <a:cs typeface="Times New Roman" pitchFamily="18" charset="0"/>
            </a:endParaRPr>
          </a:p>
        </p:txBody>
      </p:sp>
      <p:sp>
        <p:nvSpPr>
          <p:cNvPr id="3" name="TextBox 2"/>
          <p:cNvSpPr txBox="1"/>
          <p:nvPr/>
        </p:nvSpPr>
        <p:spPr>
          <a:xfrm>
            <a:off x="452398" y="857232"/>
            <a:ext cx="11215765" cy="2308324"/>
          </a:xfrm>
          <a:prstGeom prst="rect">
            <a:avLst/>
          </a:prstGeom>
          <a:noFill/>
        </p:spPr>
        <p:txBody>
          <a:bodyPr wrap="square" rtlCol="0">
            <a:spAutoFit/>
          </a:bodyPr>
          <a:lstStyle/>
          <a:p>
            <a:pPr algn="just">
              <a:buFont typeface="Wingdings" pitchFamily="2" charset="2"/>
              <a:buChar char="Ø"/>
            </a:pPr>
            <a:r>
              <a:rPr lang="en-IN" sz="2400" dirty="0" smtClean="0">
                <a:latin typeface="Times New Roman" pitchFamily="18" charset="0"/>
                <a:cs typeface="Times New Roman" pitchFamily="18" charset="0"/>
              </a:rPr>
              <a:t>A </a:t>
            </a:r>
            <a:r>
              <a:rPr lang="en-IN" sz="2400" b="1" dirty="0" smtClean="0">
                <a:latin typeface="Times New Roman" pitchFamily="18" charset="0"/>
                <a:cs typeface="Times New Roman" pitchFamily="18" charset="0"/>
              </a:rPr>
              <a:t>grayscale</a:t>
            </a:r>
            <a:r>
              <a:rPr lang="en-IN" sz="2400" dirty="0" smtClean="0">
                <a:latin typeface="Times New Roman" pitchFamily="18" charset="0"/>
                <a:cs typeface="Times New Roman" pitchFamily="18" charset="0"/>
              </a:rPr>
              <a:t>  image is one in which the value of each pixel is a single sample representing only an amount of light. that is, it carries only intensity information. </a:t>
            </a:r>
          </a:p>
          <a:p>
            <a:pPr algn="just"/>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Images of this sort, also known as black-and-white or </a:t>
            </a:r>
            <a:r>
              <a:rPr lang="en-IN" sz="2400" b="1" dirty="0" smtClean="0">
                <a:latin typeface="Times New Roman" pitchFamily="18" charset="0"/>
                <a:cs typeface="Times New Roman" pitchFamily="18" charset="0"/>
              </a:rPr>
              <a:t>gray monochrome</a:t>
            </a:r>
            <a:r>
              <a:rPr lang="en-IN" sz="2400" dirty="0" smtClean="0">
                <a:latin typeface="Times New Roman" pitchFamily="18" charset="0"/>
                <a:cs typeface="Times New Roman" pitchFamily="18" charset="0"/>
              </a:rPr>
              <a:t>, are composed exclusively of shades of gray. The contrast ranges from black at the weakest intensity to white at the strongest.</a:t>
            </a:r>
          </a:p>
        </p:txBody>
      </p:sp>
      <p:sp>
        <p:nvSpPr>
          <p:cNvPr id="4" name="Date Placeholder 3"/>
          <p:cNvSpPr>
            <a:spLocks noGrp="1"/>
          </p:cNvSpPr>
          <p:nvPr>
            <p:ph type="dt" sz="half" idx="10"/>
          </p:nvPr>
        </p:nvSpPr>
        <p:spPr>
          <a:xfrm>
            <a:off x="0" y="6459785"/>
            <a:ext cx="3569551" cy="365125"/>
          </a:xfrm>
        </p:spPr>
        <p:txBody>
          <a:bodyPr/>
          <a:lstStyle/>
          <a:p>
            <a:fld id="{8755E52E-EAE8-40A7-ADE0-E4EDFFF67D58}" type="datetime1">
              <a:rPr lang="en-IN" sz="1200" smtClean="0"/>
              <a:pPr/>
              <a:t>10-06-2019</a:t>
            </a:fld>
            <a:endParaRPr lang="en-IN" dirty="0"/>
          </a:p>
        </p:txBody>
      </p:sp>
      <p:sp>
        <p:nvSpPr>
          <p:cNvPr id="5" name="Slide Number Placeholder 4"/>
          <p:cNvSpPr>
            <a:spLocks noGrp="1"/>
          </p:cNvSpPr>
          <p:nvPr>
            <p:ph type="sldNum" sz="quarter" idx="12"/>
          </p:nvPr>
        </p:nvSpPr>
        <p:spPr>
          <a:xfrm>
            <a:off x="9900458" y="6459785"/>
            <a:ext cx="2291542" cy="365125"/>
          </a:xfrm>
        </p:spPr>
        <p:txBody>
          <a:bodyPr/>
          <a:lstStyle/>
          <a:p>
            <a:fld id="{75951E62-E68F-41F6-A6FC-70069F5687F5}" type="slidenum">
              <a:rPr lang="en-IN" sz="1200" smtClean="0"/>
              <a:pPr/>
              <a:t>30</a:t>
            </a:fld>
            <a:endParaRPr lang="en-IN" sz="1200" dirty="0"/>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3809984" y="3429000"/>
            <a:ext cx="4500594" cy="2418230"/>
          </a:xfrm>
          <a:prstGeom prst="rect">
            <a:avLst/>
          </a:prstGeom>
          <a:noFill/>
          <a:ln w="9525">
            <a:noFill/>
            <a:miter lim="800000"/>
            <a:headEnd/>
            <a:tailEnd/>
          </a:ln>
          <a:effectLst/>
        </p:spPr>
      </p:pic>
      <p:sp>
        <p:nvSpPr>
          <p:cNvPr id="9" name="TextBox 8"/>
          <p:cNvSpPr txBox="1"/>
          <p:nvPr/>
        </p:nvSpPr>
        <p:spPr>
          <a:xfrm>
            <a:off x="3809984" y="5929330"/>
            <a:ext cx="4682968"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   Fig.7 Original leaf and gray leaf</a:t>
            </a:r>
            <a:endParaRPr lang="en-IN" b="1" dirty="0">
              <a:latin typeface="Times New Roman" pitchFamily="18" charset="0"/>
              <a:cs typeface="Times New Roman" pitchFamily="18" charset="0"/>
            </a:endParaRPr>
          </a:p>
        </p:txBody>
      </p:sp>
      <p:sp>
        <p:nvSpPr>
          <p:cNvPr id="10" name="Footer Placeholder 9"/>
          <p:cNvSpPr>
            <a:spLocks noGrp="1"/>
          </p:cNvSpPr>
          <p:nvPr>
            <p:ph type="ftr" sz="quarter" idx="11"/>
          </p:nvPr>
        </p:nvSpPr>
        <p:spPr/>
        <p:txBody>
          <a:bodyPr/>
          <a:lstStyle/>
          <a:p>
            <a:r>
              <a:rPr lang="en-IN" smtClean="0"/>
              <a:t>DESIGNING OF LEAVES CLASSIFIER FOR AYURVEDIC PLANTS USING HYBRID FEATURE EXTRACTION</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4DDFA-A5EA-4C91-B0EA-68CEDAF54477}"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31</a:t>
            </a:fld>
            <a:endParaRPr lang="en-IN" dirty="0"/>
          </a:p>
        </p:txBody>
      </p:sp>
      <p:sp>
        <p:nvSpPr>
          <p:cNvPr id="5" name="Rectangle 4"/>
          <p:cNvSpPr/>
          <p:nvPr/>
        </p:nvSpPr>
        <p:spPr>
          <a:xfrm>
            <a:off x="809588" y="500042"/>
            <a:ext cx="10644262" cy="584775"/>
          </a:xfrm>
          <a:prstGeom prst="rect">
            <a:avLst/>
          </a:prstGeom>
        </p:spPr>
        <p:txBody>
          <a:bodyPr wrap="square">
            <a:spAutoFit/>
          </a:bodyPr>
          <a:lstStyle/>
          <a:p>
            <a:pPr algn="ctr"/>
            <a:r>
              <a:rPr lang="en-IN" sz="3200" b="1" dirty="0" smtClean="0">
                <a:latin typeface="Times New Roman" pitchFamily="18" charset="0"/>
                <a:cs typeface="Times New Roman" pitchFamily="18" charset="0"/>
              </a:rPr>
              <a:t>Pre-Processing Method: Gray Scalling and Resizing</a:t>
            </a:r>
            <a:endParaRPr lang="en-IN" sz="3200" b="1" dirty="0">
              <a:latin typeface="Times New Roman" pitchFamily="18" charset="0"/>
              <a:cs typeface="Times New Roman" pitchFamily="18" charset="0"/>
            </a:endParaRPr>
          </a:p>
        </p:txBody>
      </p:sp>
      <p:pic>
        <p:nvPicPr>
          <p:cNvPr id="10" name="Picture 9" descr="D:\sheshang\plants\bmp images\ardusi1.bmp"/>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95406" y="2214554"/>
            <a:ext cx="1071570" cy="2214578"/>
          </a:xfrm>
          <a:prstGeom prst="rect">
            <a:avLst/>
          </a:prstGeom>
          <a:noFill/>
          <a:ln>
            <a:noFill/>
          </a:ln>
        </p:spPr>
      </p:pic>
      <p:sp>
        <p:nvSpPr>
          <p:cNvPr id="11" name="Right Arrow 10"/>
          <p:cNvSpPr/>
          <p:nvPr/>
        </p:nvSpPr>
        <p:spPr>
          <a:xfrm>
            <a:off x="3309918" y="3143248"/>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7" name="Picture 3"/>
          <p:cNvPicPr>
            <a:picLocks noChangeAspect="1" noChangeArrowheads="1"/>
          </p:cNvPicPr>
          <p:nvPr/>
        </p:nvPicPr>
        <p:blipFill>
          <a:blip r:embed="rId3"/>
          <a:srcRect/>
          <a:stretch>
            <a:fillRect/>
          </a:stretch>
        </p:blipFill>
        <p:spPr bwMode="auto">
          <a:xfrm>
            <a:off x="4595802" y="2428868"/>
            <a:ext cx="1928826" cy="1970084"/>
          </a:xfrm>
          <a:prstGeom prst="rect">
            <a:avLst/>
          </a:prstGeom>
          <a:noFill/>
          <a:ln w="9525">
            <a:noFill/>
            <a:miter lim="800000"/>
            <a:headEnd/>
            <a:tailEnd/>
          </a:ln>
          <a:effectLst/>
        </p:spPr>
      </p:pic>
      <p:sp>
        <p:nvSpPr>
          <p:cNvPr id="13" name="TextBox 12"/>
          <p:cNvSpPr txBox="1"/>
          <p:nvPr/>
        </p:nvSpPr>
        <p:spPr>
          <a:xfrm>
            <a:off x="1238216" y="4500570"/>
            <a:ext cx="178595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    187 X 460</a:t>
            </a:r>
          </a:p>
          <a:p>
            <a:r>
              <a:rPr lang="en-IN" dirty="0" smtClean="0">
                <a:latin typeface="Times New Roman" pitchFamily="18" charset="0"/>
                <a:cs typeface="Times New Roman" pitchFamily="18" charset="0"/>
              </a:rPr>
              <a:t>Original Image</a:t>
            </a:r>
            <a:endParaRPr lang="en-IN" dirty="0">
              <a:latin typeface="Times New Roman" pitchFamily="18" charset="0"/>
              <a:cs typeface="Times New Roman" pitchFamily="18" charset="0"/>
            </a:endParaRPr>
          </a:p>
        </p:txBody>
      </p:sp>
      <p:sp>
        <p:nvSpPr>
          <p:cNvPr id="14" name="TextBox 13"/>
          <p:cNvSpPr txBox="1"/>
          <p:nvPr/>
        </p:nvSpPr>
        <p:spPr>
          <a:xfrm>
            <a:off x="4667240" y="4500570"/>
            <a:ext cx="1857388" cy="646331"/>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128 X 128</a:t>
            </a:r>
          </a:p>
          <a:p>
            <a:pPr algn="ctr"/>
            <a:r>
              <a:rPr lang="en-IN" dirty="0" smtClean="0">
                <a:latin typeface="Times New Roman" pitchFamily="18" charset="0"/>
                <a:cs typeface="Times New Roman" pitchFamily="18" charset="0"/>
              </a:rPr>
              <a:t>Resizing Image</a:t>
            </a:r>
            <a:endParaRPr lang="en-IN"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4"/>
          <a:srcRect/>
          <a:stretch>
            <a:fillRect/>
          </a:stretch>
        </p:blipFill>
        <p:spPr bwMode="auto">
          <a:xfrm>
            <a:off x="8382016" y="2500306"/>
            <a:ext cx="2010662" cy="1928826"/>
          </a:xfrm>
          <a:prstGeom prst="rect">
            <a:avLst/>
          </a:prstGeom>
          <a:noFill/>
          <a:ln w="9525">
            <a:noFill/>
            <a:miter lim="800000"/>
            <a:headEnd/>
            <a:tailEnd/>
          </a:ln>
          <a:effectLst/>
        </p:spPr>
      </p:pic>
      <p:sp>
        <p:nvSpPr>
          <p:cNvPr id="16" name="Right Arrow 15"/>
          <p:cNvSpPr/>
          <p:nvPr/>
        </p:nvSpPr>
        <p:spPr>
          <a:xfrm>
            <a:off x="7024694" y="3143248"/>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8739206" y="4500570"/>
            <a:ext cx="1537600" cy="92333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Gray-Scalling </a:t>
            </a:r>
          </a:p>
          <a:p>
            <a:pPr algn="ctr"/>
            <a:r>
              <a:rPr lang="en-IN" dirty="0" smtClean="0">
                <a:latin typeface="Times New Roman" pitchFamily="18" charset="0"/>
                <a:cs typeface="Times New Roman" pitchFamily="18" charset="0"/>
              </a:rPr>
              <a:t>&amp; </a:t>
            </a:r>
          </a:p>
          <a:p>
            <a:pPr algn="ctr"/>
            <a:r>
              <a:rPr lang="en-IN" dirty="0" smtClean="0">
                <a:latin typeface="Times New Roman" pitchFamily="18" charset="0"/>
                <a:cs typeface="Times New Roman" pitchFamily="18" charset="0"/>
              </a:rPr>
              <a:t>Filtering </a:t>
            </a:r>
            <a:endParaRPr lang="en-IN" dirty="0">
              <a:latin typeface="Times New Roman" pitchFamily="18" charset="0"/>
              <a:cs typeface="Times New Roman" pitchFamily="18" charset="0"/>
            </a:endParaRPr>
          </a:p>
        </p:txBody>
      </p:sp>
      <p:pic>
        <p:nvPicPr>
          <p:cNvPr id="15" name="Picture 14"/>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18" name="Rectangle 17"/>
          <p:cNvSpPr/>
          <p:nvPr/>
        </p:nvSpPr>
        <p:spPr>
          <a:xfrm>
            <a:off x="3952860" y="5572140"/>
            <a:ext cx="4286280" cy="369332"/>
          </a:xfrm>
          <a:prstGeom prst="rect">
            <a:avLst/>
          </a:prstGeom>
        </p:spPr>
        <p:txBody>
          <a:bodyPr wrap="square">
            <a:spAutoFit/>
          </a:bodyPr>
          <a:lstStyle/>
          <a:p>
            <a:pPr algn="ctr"/>
            <a:r>
              <a:rPr lang="en-IN" b="1" dirty="0" smtClean="0">
                <a:latin typeface="Times New Roman" pitchFamily="18" charset="0"/>
                <a:cs typeface="Times New Roman" pitchFamily="18" charset="0"/>
              </a:rPr>
              <a:t> Fig.8 Pre-processing Method</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C51B0-6231-4764-A92B-CE77FE0E967E}"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32</a:t>
            </a:fld>
            <a:endParaRPr lang="en-IN" dirty="0"/>
          </a:p>
        </p:txBody>
      </p:sp>
      <p:sp>
        <p:nvSpPr>
          <p:cNvPr id="5" name="Rectangle 4"/>
          <p:cNvSpPr/>
          <p:nvPr/>
        </p:nvSpPr>
        <p:spPr>
          <a:xfrm>
            <a:off x="1095340" y="214290"/>
            <a:ext cx="10215634"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Segmentation Method: Contourlet Transform</a:t>
            </a:r>
            <a:endParaRPr lang="en-IN" sz="3200" dirty="0"/>
          </a:p>
        </p:txBody>
      </p:sp>
      <p:sp>
        <p:nvSpPr>
          <p:cNvPr id="7" name="TextBox 6"/>
          <p:cNvSpPr txBox="1"/>
          <p:nvPr/>
        </p:nvSpPr>
        <p:spPr>
          <a:xfrm>
            <a:off x="738150" y="1000108"/>
            <a:ext cx="10572824" cy="2862322"/>
          </a:xfrm>
          <a:prstGeom prst="rect">
            <a:avLst/>
          </a:prstGeom>
          <a:noFill/>
        </p:spPr>
        <p:txBody>
          <a:bodyPr wrap="square" rtlCol="0">
            <a:spAutoFit/>
          </a:bodyPr>
          <a:lstStyle/>
          <a:p>
            <a:pPr algn="just">
              <a:lnSpc>
                <a:spcPct val="150000"/>
              </a:lnSpc>
              <a:buFont typeface="Wingdings" pitchFamily="2" charset="2"/>
              <a:buChar char="Ø"/>
            </a:pPr>
            <a:r>
              <a:rPr lang="en-IN" sz="2400" dirty="0" smtClean="0">
                <a:latin typeface="Times New Roman" pitchFamily="18" charset="0"/>
                <a:cs typeface="Times New Roman" pitchFamily="18" charset="0"/>
              </a:rPr>
              <a:t> The Contourlet transform uses a double filter bank structure to get the smooth contours of images. </a:t>
            </a:r>
          </a:p>
          <a:p>
            <a:pPr algn="just">
              <a:lnSpc>
                <a:spcPct val="150000"/>
              </a:lnSpc>
              <a:buFont typeface="Wingdings" pitchFamily="2" charset="2"/>
              <a:buChar char="Ø"/>
            </a:pPr>
            <a:r>
              <a:rPr lang="en-IN" sz="2400" dirty="0" smtClean="0">
                <a:latin typeface="Times New Roman" pitchFamily="18" charset="0"/>
                <a:cs typeface="Times New Roman" pitchFamily="18" charset="0"/>
              </a:rPr>
              <a:t>In this double filter bank,</a:t>
            </a:r>
          </a:p>
          <a:p>
            <a:pPr marL="457200" indent="-457200" algn="just">
              <a:lnSpc>
                <a:spcPct val="150000"/>
              </a:lnSpc>
              <a:buAutoNum type="arabicPeriod"/>
            </a:pPr>
            <a:r>
              <a:rPr lang="en-IN" sz="2400" dirty="0" smtClean="0">
                <a:latin typeface="Times New Roman" pitchFamily="18" charset="0"/>
                <a:cs typeface="Times New Roman" pitchFamily="18" charset="0"/>
              </a:rPr>
              <a:t>Laplacian pyramid (LP)</a:t>
            </a:r>
          </a:p>
          <a:p>
            <a:pPr marL="457200" indent="-457200" algn="just">
              <a:lnSpc>
                <a:spcPct val="150000"/>
              </a:lnSpc>
              <a:buAutoNum type="arabicPeriod"/>
            </a:pPr>
            <a:r>
              <a:rPr lang="en-IN" sz="2400" dirty="0" smtClean="0">
                <a:latin typeface="Times New Roman" pitchFamily="18" charset="0"/>
                <a:cs typeface="Times New Roman" pitchFamily="18" charset="0"/>
              </a:rPr>
              <a:t>directional filter bank (DFB)</a:t>
            </a:r>
            <a:endParaRPr lang="en-IN" sz="24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0907370" y="5104107"/>
            <a:ext cx="533474" cy="122889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A51A9-5EB8-4C8F-8BE8-28A7E9D49379}"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33</a:t>
            </a:fld>
            <a:endParaRPr lang="en-IN" dirty="0"/>
          </a:p>
        </p:txBody>
      </p:sp>
      <p:sp>
        <p:nvSpPr>
          <p:cNvPr id="5" name="Rectangle 4"/>
          <p:cNvSpPr/>
          <p:nvPr/>
        </p:nvSpPr>
        <p:spPr>
          <a:xfrm>
            <a:off x="1595406" y="214290"/>
            <a:ext cx="9072626"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Segmentation Method: Contourlet Transform</a:t>
            </a:r>
            <a:endParaRPr lang="en-IN" sz="3200" dirty="0"/>
          </a:p>
        </p:txBody>
      </p:sp>
      <p:pic>
        <p:nvPicPr>
          <p:cNvPr id="31746" name="Picture 2" descr="Nonsubsampled_Contourlet_Transform.jpg (600Ã500)"/>
          <p:cNvPicPr>
            <a:picLocks noChangeAspect="1" noChangeArrowheads="1"/>
          </p:cNvPicPr>
          <p:nvPr/>
        </p:nvPicPr>
        <p:blipFill>
          <a:blip r:embed="rId2"/>
          <a:srcRect/>
          <a:stretch>
            <a:fillRect/>
          </a:stretch>
        </p:blipFill>
        <p:spPr bwMode="auto">
          <a:xfrm>
            <a:off x="6810380" y="857232"/>
            <a:ext cx="5214934" cy="4762500"/>
          </a:xfrm>
          <a:prstGeom prst="rect">
            <a:avLst/>
          </a:prstGeom>
          <a:noFill/>
        </p:spPr>
      </p:pic>
      <p:sp>
        <p:nvSpPr>
          <p:cNvPr id="7" name="TextBox 6"/>
          <p:cNvSpPr txBox="1"/>
          <p:nvPr/>
        </p:nvSpPr>
        <p:spPr>
          <a:xfrm>
            <a:off x="238084" y="1000108"/>
            <a:ext cx="6715172" cy="5262979"/>
          </a:xfrm>
          <a:prstGeom prst="rect">
            <a:avLst/>
          </a:prstGeom>
          <a:noFill/>
        </p:spPr>
        <p:txBody>
          <a:bodyPr wrap="square" rtlCol="0">
            <a:spAutoFit/>
          </a:bodyPr>
          <a:lstStyle/>
          <a:p>
            <a:pPr>
              <a:buFont typeface="Wingdings" pitchFamily="2" charset="2"/>
              <a:buChar char="Ø"/>
            </a:pPr>
            <a:r>
              <a:rPr lang="en-IN" sz="2400" b="1" dirty="0" smtClean="0">
                <a:latin typeface="Times New Roman" pitchFamily="18" charset="0"/>
                <a:cs typeface="Times New Roman" pitchFamily="18" charset="0"/>
              </a:rPr>
              <a:t>Nonsubsampled Contourlet Transform(NSCT):</a:t>
            </a:r>
          </a:p>
          <a:p>
            <a:endParaRPr lang="en-IN" sz="2400" b="1" dirty="0" smtClean="0">
              <a:latin typeface="Times New Roman" pitchFamily="18" charset="0"/>
              <a:cs typeface="Times New Roman" pitchFamily="18" charset="0"/>
            </a:endParaRPr>
          </a:p>
          <a:p>
            <a:pPr algn="just">
              <a:buFontTx/>
              <a:buChar char="-"/>
            </a:pPr>
            <a:r>
              <a:rPr lang="en-IN" sz="2400" dirty="0" smtClean="0">
                <a:latin typeface="Times New Roman" pitchFamily="18" charset="0"/>
                <a:cs typeface="Times New Roman" pitchFamily="18" charset="0"/>
              </a:rPr>
              <a:t>The Nonsubsampled Contourlet transform (NSCT) was developed mainly because  it is shift invariant.</a:t>
            </a:r>
          </a:p>
          <a:p>
            <a:pPr algn="just"/>
            <a:endParaRPr lang="en-IN" sz="2400" dirty="0" smtClean="0">
              <a:latin typeface="Times New Roman" pitchFamily="18" charset="0"/>
              <a:cs typeface="Times New Roman" pitchFamily="18" charset="0"/>
            </a:endParaRPr>
          </a:p>
          <a:p>
            <a:pPr algn="just">
              <a:buFontTx/>
              <a:buChar char="-"/>
            </a:pPr>
            <a:r>
              <a:rPr lang="en-IN" sz="2400" dirty="0" smtClean="0">
                <a:latin typeface="Times New Roman" pitchFamily="18" charset="0"/>
                <a:cs typeface="Times New Roman" pitchFamily="18" charset="0"/>
              </a:rPr>
              <a:t>To retain the directional and multiscale properties of the transform, the Laplacian Pyramid was replaced with a Nonsubsampled pyramid structure to retain the multiscale property, and a Nonsubsampled directional filter bank for directionality.</a:t>
            </a:r>
          </a:p>
          <a:p>
            <a:pPr algn="just"/>
            <a:endParaRPr lang="en-IN" sz="2400" dirty="0" smtClean="0">
              <a:latin typeface="Times New Roman" pitchFamily="18" charset="0"/>
              <a:cs typeface="Times New Roman" pitchFamily="18" charset="0"/>
            </a:endParaRPr>
          </a:p>
          <a:p>
            <a:pPr algn="just">
              <a:buFontTx/>
              <a:buChar char="-"/>
            </a:pPr>
            <a:r>
              <a:rPr lang="en-IN" sz="2400" dirty="0" smtClean="0">
                <a:latin typeface="Times New Roman" pitchFamily="18" charset="0"/>
                <a:cs typeface="Times New Roman" pitchFamily="18" charset="0"/>
              </a:rPr>
              <a:t>The first major notable difference is that up sampling and down sampling are removed from both processes.</a:t>
            </a:r>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9" name="Rectangle 8"/>
          <p:cNvSpPr/>
          <p:nvPr/>
        </p:nvSpPr>
        <p:spPr>
          <a:xfrm>
            <a:off x="8024826" y="5214950"/>
            <a:ext cx="3286148" cy="369332"/>
          </a:xfrm>
          <a:prstGeom prst="rect">
            <a:avLst/>
          </a:prstGeom>
        </p:spPr>
        <p:txBody>
          <a:bodyPr wrap="square">
            <a:spAutoFit/>
          </a:bodyPr>
          <a:lstStyle/>
          <a:p>
            <a:r>
              <a:rPr lang="en-IN" b="1" dirty="0" smtClean="0">
                <a:latin typeface="Times New Roman" pitchFamily="18" charset="0"/>
                <a:cs typeface="Times New Roman" pitchFamily="18" charset="0"/>
              </a:rPr>
              <a:t> Fig.9 NSCT Block Diagram</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274" y="214290"/>
            <a:ext cx="10930014"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Segmentation Method: </a:t>
            </a:r>
            <a:r>
              <a:rPr lang="en-IN" sz="3200" b="1" dirty="0" smtClean="0">
                <a:latin typeface="Times New Roman" pitchFamily="18" charset="0"/>
                <a:cs typeface="Times New Roman" pitchFamily="18" charset="0"/>
              </a:rPr>
              <a:t>Canny Edge Detection</a:t>
            </a:r>
            <a:endParaRPr lang="en-IN" sz="3200" dirty="0"/>
          </a:p>
        </p:txBody>
      </p:sp>
      <p:sp>
        <p:nvSpPr>
          <p:cNvPr id="3" name="TextBox 2"/>
          <p:cNvSpPr txBox="1"/>
          <p:nvPr/>
        </p:nvSpPr>
        <p:spPr>
          <a:xfrm>
            <a:off x="952464" y="1857364"/>
            <a:ext cx="184731" cy="369332"/>
          </a:xfrm>
          <a:prstGeom prst="rect">
            <a:avLst/>
          </a:prstGeom>
          <a:noFill/>
        </p:spPr>
        <p:txBody>
          <a:bodyPr wrap="none" rtlCol="0">
            <a:spAutoFit/>
          </a:bodyPr>
          <a:lstStyle/>
          <a:p>
            <a:endParaRPr lang="en-IN" dirty="0"/>
          </a:p>
        </p:txBody>
      </p:sp>
      <p:sp>
        <p:nvSpPr>
          <p:cNvPr id="4" name="Content Placeholder 2"/>
          <p:cNvSpPr txBox="1">
            <a:spLocks/>
          </p:cNvSpPr>
          <p:nvPr/>
        </p:nvSpPr>
        <p:spPr>
          <a:xfrm>
            <a:off x="309522" y="928670"/>
            <a:ext cx="11572956" cy="5286412"/>
          </a:xfrm>
          <a:prstGeom prst="rect">
            <a:avLst/>
          </a:prstGeom>
        </p:spPr>
        <p:txBody>
          <a:bodyPr/>
          <a:lstStyle/>
          <a:p>
            <a:pPr marL="91440" lvl="0" indent="-91440" algn="just">
              <a:spcBef>
                <a:spcPts val="1200"/>
              </a:spcBef>
              <a:spcAft>
                <a:spcPts val="200"/>
              </a:spcAft>
              <a:buClr>
                <a:schemeClr val="accent1"/>
              </a:buClr>
              <a:buSzPct val="100000"/>
              <a:buFont typeface="Wingdings" pitchFamily="2" charset="2"/>
              <a:buChar char="v"/>
              <a:defRPr/>
            </a:pPr>
            <a:endParaRPr lang="en-IN" sz="24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a:xfrm>
            <a:off x="0" y="6459785"/>
            <a:ext cx="3569551" cy="365125"/>
          </a:xfrm>
        </p:spPr>
        <p:txBody>
          <a:bodyPr/>
          <a:lstStyle/>
          <a:p>
            <a:fld id="{641435CB-54F6-4A9D-B887-559B56146E19}" type="datetime1">
              <a:rPr lang="en-IN" sz="1200" smtClean="0"/>
              <a:pPr/>
              <a:t>10-06-2019</a:t>
            </a:fld>
            <a:endParaRPr lang="en-IN" dirty="0"/>
          </a:p>
        </p:txBody>
      </p:sp>
      <p:sp>
        <p:nvSpPr>
          <p:cNvPr id="6" name="Slide Number Placeholder 5"/>
          <p:cNvSpPr>
            <a:spLocks noGrp="1"/>
          </p:cNvSpPr>
          <p:nvPr>
            <p:ph type="sldNum" sz="quarter" idx="12"/>
          </p:nvPr>
        </p:nvSpPr>
        <p:spPr>
          <a:xfrm>
            <a:off x="9900458" y="6459785"/>
            <a:ext cx="2291542" cy="365125"/>
          </a:xfrm>
        </p:spPr>
        <p:txBody>
          <a:bodyPr/>
          <a:lstStyle/>
          <a:p>
            <a:fld id="{75951E62-E68F-41F6-A6FC-70069F5687F5}" type="slidenum">
              <a:rPr lang="en-IN" sz="1200" smtClean="0"/>
              <a:pPr/>
              <a:t>34</a:t>
            </a:fld>
            <a:endParaRPr lang="en-IN" sz="1200"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15" name="Footer Placeholder 1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10" name="Rectangle 9"/>
          <p:cNvSpPr/>
          <p:nvPr/>
        </p:nvSpPr>
        <p:spPr>
          <a:xfrm>
            <a:off x="238084" y="1000107"/>
            <a:ext cx="6786610" cy="4524315"/>
          </a:xfrm>
          <a:prstGeom prst="rect">
            <a:avLst/>
          </a:prstGeom>
        </p:spPr>
        <p:txBody>
          <a:bodyPr wrap="square">
            <a:spAutoFit/>
          </a:bodyPr>
          <a:lstStyle/>
          <a:p>
            <a:pPr algn="just">
              <a:lnSpc>
                <a:spcPct val="150000"/>
              </a:lnSpc>
              <a:buFont typeface="Arial" pitchFamily="34" charset="0"/>
              <a:buChar char="•"/>
            </a:pPr>
            <a:r>
              <a:rPr lang="en-IN" sz="2400" dirty="0" smtClean="0">
                <a:latin typeface="Times New Roman" pitchFamily="18" charset="0"/>
                <a:cs typeface="Times New Roman" pitchFamily="18" charset="0"/>
              </a:rPr>
              <a:t>  The Canny edge detector is an edge detection operator that uses a multi-stage algorithm to detect a wide range of edges in images.</a:t>
            </a:r>
          </a:p>
          <a:p>
            <a:pPr algn="just">
              <a:lnSpc>
                <a:spcPct val="150000"/>
              </a:lnSpc>
              <a:buFont typeface="Arial" pitchFamily="34" charset="0"/>
              <a:buChar char="•"/>
            </a:pPr>
            <a:r>
              <a:rPr lang="en-IN" sz="2400" dirty="0" smtClean="0">
                <a:latin typeface="Times New Roman" pitchFamily="18" charset="0"/>
                <a:cs typeface="Times New Roman" pitchFamily="18" charset="0"/>
              </a:rPr>
              <a:t>  Canny edge detection is a technique to extract useful structural information from different vision objects and dramatically reduce the amount of data to be processed. </a:t>
            </a:r>
          </a:p>
          <a:p>
            <a:pPr algn="just">
              <a:lnSpc>
                <a:spcPct val="150000"/>
              </a:lnSpc>
            </a:pPr>
            <a:endParaRPr lang="en-IN" sz="2400" dirty="0">
              <a:latin typeface="Times New Roman" pitchFamily="18" charset="0"/>
              <a:cs typeface="Times New Roman" pitchFamily="18" charset="0"/>
            </a:endParaRPr>
          </a:p>
        </p:txBody>
      </p:sp>
      <p:sp>
        <p:nvSpPr>
          <p:cNvPr id="12" name="TextBox 11"/>
          <p:cNvSpPr txBox="1"/>
          <p:nvPr/>
        </p:nvSpPr>
        <p:spPr>
          <a:xfrm>
            <a:off x="7810512" y="4143380"/>
            <a:ext cx="4381489" cy="646331"/>
          </a:xfrm>
          <a:prstGeom prst="rect">
            <a:avLst/>
          </a:prstGeom>
          <a:noFill/>
        </p:spPr>
        <p:txBody>
          <a:bodyPr wrap="square" rtlCol="0">
            <a:spAutoFit/>
          </a:bodyPr>
          <a:lstStyle/>
          <a:p>
            <a:r>
              <a:rPr lang="en-IN" b="1" dirty="0" smtClean="0">
                <a:latin typeface="Times New Roman" pitchFamily="18" charset="0"/>
                <a:cs typeface="Times New Roman" pitchFamily="18" charset="0"/>
              </a:rPr>
              <a:t> Fig.10(a) Original Image and</a:t>
            </a:r>
          </a:p>
          <a:p>
            <a:r>
              <a:rPr lang="en-IN" b="1" dirty="0" smtClean="0">
                <a:latin typeface="Times New Roman" pitchFamily="18" charset="0"/>
                <a:cs typeface="Times New Roman" pitchFamily="18" charset="0"/>
              </a:rPr>
              <a:t>          (b) Canny Edge detector image</a:t>
            </a:r>
            <a:endParaRPr lang="en-IN" b="1" dirty="0">
              <a:latin typeface="Times New Roman" pitchFamily="18" charset="0"/>
              <a:cs typeface="Times New Roman" pitchFamily="18" charset="0"/>
            </a:endParaRPr>
          </a:p>
        </p:txBody>
      </p:sp>
      <p:sp>
        <p:nvSpPr>
          <p:cNvPr id="13" name="TextBox 12"/>
          <p:cNvSpPr txBox="1"/>
          <p:nvPr/>
        </p:nvSpPr>
        <p:spPr>
          <a:xfrm>
            <a:off x="8239140" y="3786190"/>
            <a:ext cx="441146" cy="369332"/>
          </a:xfrm>
          <a:prstGeom prst="rect">
            <a:avLst/>
          </a:prstGeom>
          <a:noFill/>
        </p:spPr>
        <p:txBody>
          <a:bodyPr wrap="square" rtlCol="0">
            <a:spAutoFit/>
          </a:bodyPr>
          <a:lstStyle/>
          <a:p>
            <a:r>
              <a:rPr lang="en-IN" dirty="0" smtClean="0">
                <a:latin typeface="Times New Roman" pitchFamily="18" charset="0"/>
                <a:cs typeface="Times New Roman" pitchFamily="18" charset="0"/>
              </a:rPr>
              <a:t>(a)</a:t>
            </a:r>
            <a:endParaRPr lang="en-IN" dirty="0">
              <a:latin typeface="Times New Roman" pitchFamily="18" charset="0"/>
              <a:cs typeface="Times New Roman" pitchFamily="18" charset="0"/>
            </a:endParaRPr>
          </a:p>
        </p:txBody>
      </p:sp>
      <p:sp>
        <p:nvSpPr>
          <p:cNvPr id="14" name="TextBox 13"/>
          <p:cNvSpPr txBox="1"/>
          <p:nvPr/>
        </p:nvSpPr>
        <p:spPr>
          <a:xfrm>
            <a:off x="10739470" y="3786190"/>
            <a:ext cx="45397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(b)</a:t>
            </a:r>
            <a:endParaRPr lang="en-IN" dirty="0">
              <a:latin typeface="Times New Roman" pitchFamily="18" charset="0"/>
              <a:cs typeface="Times New Roman" pitchFamily="18" charset="0"/>
            </a:endParaRPr>
          </a:p>
        </p:txBody>
      </p:sp>
      <p:pic>
        <p:nvPicPr>
          <p:cNvPr id="16" name="Picture 4"/>
          <p:cNvPicPr>
            <a:picLocks noChangeAspect="1" noChangeArrowheads="1"/>
          </p:cNvPicPr>
          <p:nvPr/>
        </p:nvPicPr>
        <p:blipFill>
          <a:blip r:embed="rId3"/>
          <a:srcRect/>
          <a:stretch>
            <a:fillRect/>
          </a:stretch>
        </p:blipFill>
        <p:spPr bwMode="auto">
          <a:xfrm>
            <a:off x="7596198" y="1785926"/>
            <a:ext cx="2010662" cy="1928826"/>
          </a:xfrm>
          <a:prstGeom prst="rect">
            <a:avLst/>
          </a:prstGeom>
          <a:noFill/>
          <a:ln w="9525">
            <a:noFill/>
            <a:miter lim="800000"/>
            <a:headEnd/>
            <a:tailEnd/>
          </a:ln>
          <a:effectLst/>
        </p:spPr>
      </p:pic>
      <p:pic>
        <p:nvPicPr>
          <p:cNvPr id="17" name="Picture 2"/>
          <p:cNvPicPr>
            <a:picLocks noChangeAspect="1" noChangeArrowheads="1"/>
          </p:cNvPicPr>
          <p:nvPr/>
        </p:nvPicPr>
        <p:blipFill>
          <a:blip r:embed="rId4"/>
          <a:srcRect/>
          <a:stretch>
            <a:fillRect/>
          </a:stretch>
        </p:blipFill>
        <p:spPr bwMode="auto">
          <a:xfrm>
            <a:off x="9882214" y="1785926"/>
            <a:ext cx="2143140"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6240" y="1357298"/>
            <a:ext cx="6771330" cy="3071834"/>
          </a:xfrm>
          <a:prstGeom prst="rect">
            <a:avLst/>
          </a:prstGeom>
        </p:spPr>
        <p:txBody>
          <a:bodyPr>
            <a:normAutofit/>
          </a:bodyPr>
          <a:lstStyle/>
          <a:p>
            <a:pPr marL="457200" marR="0" lvl="0" indent="-45720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v"/>
              <a:tabLst/>
              <a:defRPr/>
            </a:pPr>
            <a:endParaRPr kumimoji="0" lang="en-IN" sz="2000" b="0" i="0" u="sng" strike="noStrike" kern="1200" cap="none" spc="0" normalizeH="0" baseline="0" noProof="0" dirty="0">
              <a:ln>
                <a:noFill/>
              </a:ln>
              <a:solidFill>
                <a:schemeClr val="tx1">
                  <a:lumMod val="75000"/>
                  <a:lumOff val="25000"/>
                </a:schemeClr>
              </a:solidFill>
              <a:effectLst/>
              <a:uLnTx/>
              <a:uFillTx/>
              <a:latin typeface="Times New Roman" pitchFamily="18" charset="0"/>
              <a:ea typeface="+mn-ea"/>
              <a:cs typeface="Times New Roman" pitchFamily="18" charset="0"/>
            </a:endParaRPr>
          </a:p>
        </p:txBody>
      </p:sp>
      <p:sp>
        <p:nvSpPr>
          <p:cNvPr id="7" name="TextBox 6"/>
          <p:cNvSpPr txBox="1"/>
          <p:nvPr/>
        </p:nvSpPr>
        <p:spPr>
          <a:xfrm>
            <a:off x="523836" y="214290"/>
            <a:ext cx="11072890"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Feature Extraction Method</a:t>
            </a:r>
            <a:endParaRPr lang="en-IN"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FC55F5E-95C9-451C-84FA-2AEBDBB91135}" type="datetime1">
              <a:rPr lang="en-IN" smtClean="0"/>
              <a:pPr/>
              <a:t>10-06-2019</a:t>
            </a:fld>
            <a:endParaRPr lang="en-IN" dirty="0"/>
          </a:p>
        </p:txBody>
      </p:sp>
      <p:sp>
        <p:nvSpPr>
          <p:cNvPr id="8" name="Slide Number Placeholder 7"/>
          <p:cNvSpPr>
            <a:spLocks noGrp="1"/>
          </p:cNvSpPr>
          <p:nvPr>
            <p:ph type="sldNum" sz="quarter" idx="12"/>
          </p:nvPr>
        </p:nvSpPr>
        <p:spPr/>
        <p:txBody>
          <a:bodyPr/>
          <a:lstStyle/>
          <a:p>
            <a:fld id="{75951E62-E68F-41F6-A6FC-70069F5687F5}" type="slidenum">
              <a:rPr lang="en-IN" smtClean="0"/>
              <a:pPr/>
              <a:t>35</a:t>
            </a:fld>
            <a:endParaRPr lang="en-IN" dirty="0"/>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276312" y="5389861"/>
            <a:ext cx="533474" cy="1228896"/>
          </a:xfrm>
          <a:prstGeom prst="rect">
            <a:avLst/>
          </a:prstGeom>
        </p:spPr>
      </p:pic>
      <p:sp>
        <p:nvSpPr>
          <p:cNvPr id="9" name="Footer Placeholder 8"/>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graphicFrame>
        <p:nvGraphicFramePr>
          <p:cNvPr id="12" name="Table 11"/>
          <p:cNvGraphicFramePr>
            <a:graphicFrameLocks noGrp="1"/>
          </p:cNvGraphicFramePr>
          <p:nvPr/>
        </p:nvGraphicFramePr>
        <p:xfrm>
          <a:off x="952464" y="1928802"/>
          <a:ext cx="10001320" cy="3786212"/>
        </p:xfrm>
        <a:graphic>
          <a:graphicData uri="http://schemas.openxmlformats.org/drawingml/2006/table">
            <a:tbl>
              <a:tblPr/>
              <a:tblGrid>
                <a:gridCol w="3021982"/>
                <a:gridCol w="6979338"/>
              </a:tblGrid>
              <a:tr h="770645">
                <a:tc>
                  <a:txBody>
                    <a:bodyPr/>
                    <a:lstStyle/>
                    <a:p>
                      <a:pPr marL="597535" indent="-228600" algn="ctr">
                        <a:lnSpc>
                          <a:spcPct val="115000"/>
                        </a:lnSpc>
                        <a:spcAft>
                          <a:spcPts val="0"/>
                        </a:spcAft>
                      </a:pPr>
                      <a:r>
                        <a:rPr lang="en-IN" sz="2000" dirty="0">
                          <a:solidFill>
                            <a:srgbClr val="000000"/>
                          </a:solidFill>
                          <a:latin typeface="Times New Roman"/>
                          <a:ea typeface="Times New Roman"/>
                        </a:rPr>
                        <a:t>Area</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7535" indent="-228600" algn="just">
                        <a:lnSpc>
                          <a:spcPct val="115000"/>
                        </a:lnSpc>
                        <a:spcAft>
                          <a:spcPts val="0"/>
                        </a:spcAft>
                      </a:pPr>
                      <a:r>
                        <a:rPr lang="en-IN" sz="2000" dirty="0">
                          <a:solidFill>
                            <a:srgbClr val="000000"/>
                          </a:solidFill>
                          <a:latin typeface="Times New Roman"/>
                          <a:ea typeface="Times New Roman"/>
                        </a:rPr>
                        <a:t>The Area Specifies the actual number of pixels in the region.</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967">
                <a:tc>
                  <a:txBody>
                    <a:bodyPr/>
                    <a:lstStyle/>
                    <a:p>
                      <a:pPr marL="597535" indent="-228600" algn="ctr">
                        <a:lnSpc>
                          <a:spcPct val="115000"/>
                        </a:lnSpc>
                        <a:spcAft>
                          <a:spcPts val="0"/>
                        </a:spcAft>
                      </a:pPr>
                      <a:r>
                        <a:rPr lang="en-IN" sz="2000" dirty="0">
                          <a:solidFill>
                            <a:srgbClr val="000000"/>
                          </a:solidFill>
                          <a:latin typeface="Times New Roman"/>
                          <a:ea typeface="Times New Roman"/>
                        </a:rPr>
                        <a:t>Minor axis length </a:t>
                      </a:r>
                      <a:endParaRPr lang="en-IN" sz="2000" dirty="0">
                        <a:latin typeface="Times New Roman"/>
                        <a:ea typeface="Times New Roman"/>
                      </a:endParaRPr>
                    </a:p>
                    <a:p>
                      <a:pPr marL="597535" indent="-228600" algn="ctr">
                        <a:lnSpc>
                          <a:spcPct val="115000"/>
                        </a:lnSpc>
                        <a:spcAft>
                          <a:spcPts val="0"/>
                        </a:spcAft>
                      </a:pPr>
                      <a:r>
                        <a:rPr lang="en-IN" sz="2000" dirty="0">
                          <a:solidFill>
                            <a:srgbClr val="000000"/>
                          </a:solidFill>
                          <a:latin typeface="Times New Roman"/>
                          <a:ea typeface="Times New Roman"/>
                        </a:rPr>
                        <a:t>&amp; </a:t>
                      </a:r>
                      <a:endParaRPr lang="en-IN" sz="2000" dirty="0">
                        <a:latin typeface="Times New Roman"/>
                        <a:ea typeface="Times New Roman"/>
                      </a:endParaRPr>
                    </a:p>
                    <a:p>
                      <a:pPr marL="597535" indent="-228600" algn="ctr">
                        <a:lnSpc>
                          <a:spcPct val="115000"/>
                        </a:lnSpc>
                        <a:spcAft>
                          <a:spcPts val="0"/>
                        </a:spcAft>
                      </a:pPr>
                      <a:r>
                        <a:rPr lang="en-IN" sz="2000" dirty="0">
                          <a:solidFill>
                            <a:srgbClr val="000000"/>
                          </a:solidFill>
                          <a:latin typeface="Times New Roman"/>
                          <a:ea typeface="Times New Roman"/>
                        </a:rPr>
                        <a:t>Major axis Length</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7535" indent="-228600" algn="just">
                        <a:lnSpc>
                          <a:spcPct val="115000"/>
                        </a:lnSpc>
                        <a:spcAft>
                          <a:spcPts val="0"/>
                        </a:spcAft>
                      </a:pPr>
                      <a:r>
                        <a:rPr lang="en-IN" sz="2000" dirty="0">
                          <a:solidFill>
                            <a:srgbClr val="000000"/>
                          </a:solidFill>
                          <a:latin typeface="Times New Roman"/>
                          <a:ea typeface="Calibri"/>
                        </a:rPr>
                        <a:t>That specifies the length (in pixels) of  the major   axis </a:t>
                      </a:r>
                      <a:r>
                        <a:rPr lang="en-IN" sz="2000" dirty="0" smtClean="0">
                          <a:solidFill>
                            <a:srgbClr val="000000"/>
                          </a:solidFill>
                          <a:latin typeface="Times New Roman"/>
                          <a:ea typeface="Calibri"/>
                        </a:rPr>
                        <a:t>and</a:t>
                      </a:r>
                      <a:r>
                        <a:rPr lang="en-IN" sz="2000" baseline="0" dirty="0" smtClean="0">
                          <a:solidFill>
                            <a:srgbClr val="000000"/>
                          </a:solidFill>
                          <a:latin typeface="Times New Roman"/>
                          <a:ea typeface="Calibri"/>
                        </a:rPr>
                        <a:t> </a:t>
                      </a:r>
                      <a:r>
                        <a:rPr lang="en-IN" sz="2000" dirty="0" smtClean="0">
                          <a:solidFill>
                            <a:srgbClr val="000000"/>
                          </a:solidFill>
                          <a:latin typeface="Times New Roman"/>
                          <a:ea typeface="Calibri"/>
                        </a:rPr>
                        <a:t>minor </a:t>
                      </a:r>
                      <a:r>
                        <a:rPr lang="en-IN" sz="2000" dirty="0">
                          <a:solidFill>
                            <a:srgbClr val="000000"/>
                          </a:solidFill>
                          <a:latin typeface="Times New Roman"/>
                          <a:ea typeface="Calibri"/>
                        </a:rPr>
                        <a:t>axis of the ellipse that has the same  normalized second </a:t>
                      </a:r>
                      <a:r>
                        <a:rPr lang="en-IN" sz="2000" dirty="0" smtClean="0">
                          <a:solidFill>
                            <a:srgbClr val="000000"/>
                          </a:solidFill>
                          <a:latin typeface="Times New Roman"/>
                          <a:ea typeface="Calibri"/>
                        </a:rPr>
                        <a:t> central </a:t>
                      </a:r>
                      <a:r>
                        <a:rPr lang="en-IN" sz="2000" baseline="0" dirty="0" smtClean="0">
                          <a:solidFill>
                            <a:srgbClr val="000000"/>
                          </a:solidFill>
                          <a:latin typeface="Times New Roman"/>
                          <a:ea typeface="Calibri"/>
                        </a:rPr>
                        <a:t> </a:t>
                      </a:r>
                      <a:r>
                        <a:rPr lang="en-IN" sz="2000" dirty="0" smtClean="0">
                          <a:solidFill>
                            <a:srgbClr val="000000"/>
                          </a:solidFill>
                          <a:latin typeface="Times New Roman"/>
                          <a:ea typeface="Calibri"/>
                        </a:rPr>
                        <a:t>moments </a:t>
                      </a:r>
                      <a:r>
                        <a:rPr lang="en-IN" sz="2000" dirty="0">
                          <a:solidFill>
                            <a:srgbClr val="000000"/>
                          </a:solidFill>
                          <a:latin typeface="Times New Roman"/>
                          <a:ea typeface="Calibri"/>
                        </a:rPr>
                        <a:t>as the region.</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0645">
                <a:tc>
                  <a:txBody>
                    <a:bodyPr/>
                    <a:lstStyle/>
                    <a:p>
                      <a:pPr marL="597535" indent="-228600" algn="ctr">
                        <a:lnSpc>
                          <a:spcPct val="115000"/>
                        </a:lnSpc>
                        <a:spcAft>
                          <a:spcPts val="0"/>
                        </a:spcAft>
                      </a:pPr>
                      <a:r>
                        <a:rPr lang="en-IN" sz="2000" dirty="0">
                          <a:solidFill>
                            <a:srgbClr val="000000"/>
                          </a:solidFill>
                          <a:latin typeface="Times New Roman"/>
                          <a:ea typeface="Times New Roman"/>
                        </a:rPr>
                        <a:t>Perimeter</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7535" indent="-228600" algn="just">
                        <a:lnSpc>
                          <a:spcPct val="115000"/>
                        </a:lnSpc>
                        <a:spcAft>
                          <a:spcPts val="0"/>
                        </a:spcAft>
                      </a:pPr>
                      <a:r>
                        <a:rPr lang="en-IN" sz="2000" dirty="0">
                          <a:solidFill>
                            <a:srgbClr val="000000"/>
                          </a:solidFill>
                          <a:latin typeface="Times New Roman"/>
                          <a:ea typeface="Times New Roman"/>
                        </a:rPr>
                        <a:t>That specifies the distance  between each adjoining pair of pixels around the boundary of the region.</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895">
                <a:tc>
                  <a:txBody>
                    <a:bodyPr/>
                    <a:lstStyle/>
                    <a:p>
                      <a:pPr marL="597535" indent="-228600" algn="ctr">
                        <a:lnSpc>
                          <a:spcPct val="115000"/>
                        </a:lnSpc>
                        <a:spcAft>
                          <a:spcPts val="0"/>
                        </a:spcAft>
                      </a:pPr>
                      <a:r>
                        <a:rPr lang="en-IN" sz="2000" dirty="0">
                          <a:solidFill>
                            <a:srgbClr val="000000"/>
                          </a:solidFill>
                          <a:latin typeface="Times New Roman"/>
                          <a:ea typeface="Times New Roman"/>
                        </a:rPr>
                        <a:t>Perimeter </a:t>
                      </a:r>
                      <a:r>
                        <a:rPr lang="en-IN" sz="2000" dirty="0" smtClean="0">
                          <a:solidFill>
                            <a:srgbClr val="000000"/>
                          </a:solidFill>
                          <a:latin typeface="Times New Roman"/>
                          <a:ea typeface="Times New Roman"/>
                        </a:rPr>
                        <a:t> Ratio</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7535" indent="-228600" algn="just">
                        <a:lnSpc>
                          <a:spcPct val="115000"/>
                        </a:lnSpc>
                        <a:spcAft>
                          <a:spcPts val="0"/>
                        </a:spcAft>
                      </a:pPr>
                      <a:r>
                        <a:rPr lang="en-IN" sz="2000" dirty="0">
                          <a:solidFill>
                            <a:srgbClr val="000000"/>
                          </a:solidFill>
                          <a:latin typeface="Times New Roman"/>
                          <a:ea typeface="Times New Roman"/>
                        </a:rPr>
                        <a:t>P/L+W</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060">
                <a:tc>
                  <a:txBody>
                    <a:bodyPr/>
                    <a:lstStyle/>
                    <a:p>
                      <a:pPr marL="597535" indent="-228600" algn="ctr">
                        <a:lnSpc>
                          <a:spcPct val="115000"/>
                        </a:lnSpc>
                        <a:spcAft>
                          <a:spcPts val="0"/>
                        </a:spcAft>
                      </a:pPr>
                      <a:r>
                        <a:rPr lang="en-IN" sz="2000" dirty="0">
                          <a:solidFill>
                            <a:srgbClr val="000000"/>
                          </a:solidFill>
                          <a:latin typeface="Times New Roman"/>
                          <a:ea typeface="Times New Roman"/>
                        </a:rPr>
                        <a:t>Centroid</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0000"/>
                          </a:solidFill>
                          <a:latin typeface="Times New Roman"/>
                          <a:ea typeface="Times New Roman"/>
                        </a:rPr>
                        <a:t>Calculate Centroid for connected components in the image.</a:t>
                      </a:r>
                      <a:endParaRPr lang="en-IN"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881026" y="785794"/>
            <a:ext cx="3286148" cy="954107"/>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Shape Features:</a:t>
            </a:r>
          </a:p>
          <a:p>
            <a:endParaRPr lang="en-IN" sz="2800" b="1" dirty="0">
              <a:latin typeface="Times New Roman" pitchFamily="18" charset="0"/>
              <a:cs typeface="Times New Roman" pitchFamily="18" charset="0"/>
            </a:endParaRPr>
          </a:p>
        </p:txBody>
      </p:sp>
      <p:graphicFrame>
        <p:nvGraphicFramePr>
          <p:cNvPr id="17" name="Table 16"/>
          <p:cNvGraphicFramePr>
            <a:graphicFrameLocks noGrp="1"/>
          </p:cNvGraphicFramePr>
          <p:nvPr/>
        </p:nvGraphicFramePr>
        <p:xfrm>
          <a:off x="952464" y="1428736"/>
          <a:ext cx="2987589" cy="478730"/>
        </p:xfrm>
        <a:graphic>
          <a:graphicData uri="http://schemas.openxmlformats.org/drawingml/2006/table">
            <a:tbl>
              <a:tblPr/>
              <a:tblGrid>
                <a:gridCol w="2987589"/>
              </a:tblGrid>
              <a:tr h="478730">
                <a:tc>
                  <a:txBody>
                    <a:bodyPr/>
                    <a:lstStyle/>
                    <a:p>
                      <a:pPr algn="ctr"/>
                      <a:r>
                        <a:rPr lang="en-IN" sz="2000" b="1" dirty="0" smtClean="0">
                          <a:latin typeface="Times New Roman" pitchFamily="18" charset="0"/>
                          <a:cs typeface="Times New Roman" pitchFamily="18" charset="0"/>
                        </a:rPr>
                        <a:t>Features</a:t>
                      </a:r>
                      <a:endParaRPr lang="en-IN" sz="2000" b="1"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8" name="Table 17"/>
          <p:cNvGraphicFramePr>
            <a:graphicFrameLocks noGrp="1"/>
          </p:cNvGraphicFramePr>
          <p:nvPr/>
        </p:nvGraphicFramePr>
        <p:xfrm>
          <a:off x="3952860" y="1428736"/>
          <a:ext cx="7000924" cy="478302"/>
        </p:xfrm>
        <a:graphic>
          <a:graphicData uri="http://schemas.openxmlformats.org/drawingml/2006/table">
            <a:tbl>
              <a:tblPr/>
              <a:tblGrid>
                <a:gridCol w="7000924"/>
              </a:tblGrid>
              <a:tr h="478302">
                <a:tc>
                  <a:txBody>
                    <a:bodyPr/>
                    <a:lstStyle/>
                    <a:p>
                      <a:pPr algn="ctr"/>
                      <a:r>
                        <a:rPr lang="en-IN" sz="2000" b="1" dirty="0" smtClean="0">
                          <a:latin typeface="Times New Roman" pitchFamily="18" charset="0"/>
                          <a:cs typeface="Times New Roman" pitchFamily="18" charset="0"/>
                        </a:rPr>
                        <a:t>Description</a:t>
                      </a:r>
                      <a:endParaRPr lang="en-IN" sz="2000" b="1" dirty="0">
                        <a:latin typeface="Times New Roman" pitchFamily="18" charset="0"/>
                        <a:cs typeface="Times New Roman"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4" name="Rectangle 13"/>
          <p:cNvSpPr/>
          <p:nvPr/>
        </p:nvSpPr>
        <p:spPr>
          <a:xfrm>
            <a:off x="4952992" y="5786454"/>
            <a:ext cx="2551019" cy="369332"/>
          </a:xfrm>
          <a:prstGeom prst="rect">
            <a:avLst/>
          </a:prstGeom>
        </p:spPr>
        <p:txBody>
          <a:bodyPr wrap="none">
            <a:spAutoFit/>
          </a:bodyPr>
          <a:lstStyle/>
          <a:p>
            <a:pPr algn="ctr"/>
            <a:r>
              <a:rPr lang="en-IN" b="1" dirty="0" smtClean="0">
                <a:latin typeface="Times New Roman" pitchFamily="18" charset="0"/>
                <a:cs typeface="Times New Roman" pitchFamily="18" charset="0"/>
              </a:rPr>
              <a:t>Table 6: Shape Features</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026" y="177800"/>
            <a:ext cx="10144196" cy="758825"/>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Color </a:t>
            </a:r>
            <a:r>
              <a:rPr lang="en-US" sz="2800" b="1" dirty="0" smtClean="0">
                <a:solidFill>
                  <a:schemeClr val="tx1"/>
                </a:solidFill>
                <a:latin typeface="Times New Roman" panose="02020603050405020304" pitchFamily="18" charset="0"/>
                <a:cs typeface="Times New Roman" panose="02020603050405020304" pitchFamily="18" charset="0"/>
              </a:rPr>
              <a:t>features: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noRot="1" noChangeAspect="1" noMove="1" noResize="1" noEditPoints="1" noAdjustHandles="1" noChangeArrowheads="1" noChangeShapeType="1" noTextEdit="1"/>
          </p:cNvSpPr>
          <p:nvPr>
            <p:ph idx="4294967295"/>
          </p:nvPr>
        </p:nvSpPr>
        <p:spPr>
          <a:xfrm>
            <a:off x="983432" y="1196752"/>
            <a:ext cx="8094663" cy="4818063"/>
          </a:xfrm>
          <a:blipFill rotWithShape="0">
            <a:blip r:embed="rId2"/>
            <a:stretch>
              <a:fillRect l="-979" t="-759"/>
            </a:stretch>
          </a:blipFill>
        </p:spPr>
        <p:txBody>
          <a:bodyPr/>
          <a:lstStyle/>
          <a:p>
            <a:pPr algn="ctr"/>
            <a:r>
              <a:rPr lang="en-US" dirty="0">
                <a:noFill/>
              </a:rPr>
              <a:t> </a:t>
            </a:r>
          </a:p>
        </p:txBody>
      </p:sp>
      <p:sp>
        <p:nvSpPr>
          <p:cNvPr id="4" name="Date Placeholder 3"/>
          <p:cNvSpPr>
            <a:spLocks noGrp="1"/>
          </p:cNvSpPr>
          <p:nvPr>
            <p:ph type="dt" sz="half" idx="10"/>
          </p:nvPr>
        </p:nvSpPr>
        <p:spPr/>
        <p:txBody>
          <a:bodyPr/>
          <a:lstStyle/>
          <a:p>
            <a:fld id="{EF68FEDA-C7E8-433C-8BD7-604F59EE75E9}" type="datetime1">
              <a:rPr lang="en-IN" smtClean="0"/>
              <a:pPr/>
              <a:t>10-06-2019</a:t>
            </a:fld>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36</a:t>
            </a:fld>
            <a:endParaRPr lang="en-IN" dirty="0"/>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extLst>
      <p:ext uri="{BB962C8B-B14F-4D97-AF65-F5344CB8AC3E}">
        <p14:creationId xmlns="" xmlns:p14="http://schemas.microsoft.com/office/powerpoint/2010/main" val="2951927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pPr>
              <a:defRPr/>
            </a:pPr>
            <a:r>
              <a:rPr lang="en-US" sz="3600" dirty="0" smtClean="0">
                <a:solidFill>
                  <a:schemeClr val="bg1"/>
                </a:solidFill>
                <a:latin typeface="Times New Roman" panose="02020603050405020304" pitchFamily="18" charset="0"/>
                <a:cs typeface="Times New Roman" panose="02020603050405020304" pitchFamily="18" charset="0"/>
              </a:rPr>
              <a:t>Texture Feature: GLCM </a:t>
            </a:r>
            <a:endParaRPr lang="en-US" sz="3600" dirty="0">
              <a:solidFill>
                <a:schemeClr val="bg1"/>
              </a:solidFill>
              <a:latin typeface="Times New Roman" pitchFamily="18" charset="0"/>
              <a:cs typeface="Times New Roman" pitchFamily="18" charset="0"/>
            </a:endParaRPr>
          </a:p>
        </p:txBody>
      </p:sp>
      <p:sp>
        <p:nvSpPr>
          <p:cNvPr id="31747" name="Content Placeholder 2"/>
          <p:cNvSpPr>
            <a:spLocks noGrp="1"/>
          </p:cNvSpPr>
          <p:nvPr>
            <p:ph idx="4294967295"/>
          </p:nvPr>
        </p:nvSpPr>
        <p:spPr>
          <a:xfrm>
            <a:off x="1055440" y="1142984"/>
            <a:ext cx="10058400" cy="4000528"/>
          </a:xfrm>
        </p:spPr>
        <p:txBody>
          <a:bodyPr>
            <a:normAutofit/>
          </a:bodyPr>
          <a:lstStyle/>
          <a:p>
            <a:pPr marL="342900" indent="-342900" algn="just">
              <a:buClr>
                <a:schemeClr val="tx1"/>
              </a:buClr>
              <a:buFont typeface="Wingdings" panose="05000000000000000000" pitchFamily="2" charset="2"/>
              <a:buChar char="Ø"/>
              <a:defRPr/>
            </a:pPr>
            <a:r>
              <a:rPr lang="en-US" sz="2400" b="1" dirty="0" smtClean="0">
                <a:solidFill>
                  <a:schemeClr val="tx1"/>
                </a:solidFill>
                <a:latin typeface="Times New Roman" panose="02020603050405020304" pitchFamily="18" charset="0"/>
                <a:cs typeface="Times New Roman" panose="02020603050405020304" pitchFamily="18" charset="0"/>
              </a:rPr>
              <a:t> Energy: </a:t>
            </a:r>
            <a:r>
              <a:rPr lang="en-US" sz="2400" dirty="0" smtClean="0">
                <a:solidFill>
                  <a:schemeClr val="tx1"/>
                </a:solidFill>
                <a:latin typeface="Times New Roman" panose="02020603050405020304" pitchFamily="18" charset="0"/>
                <a:cs typeface="Times New Roman" panose="02020603050405020304" pitchFamily="18" charset="0"/>
              </a:rPr>
              <a:t>To measure the orderliness how regularly and orderly pixels are in window.</a:t>
            </a:r>
            <a:endParaRPr lang="en-US" sz="2400" b="1"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Ø"/>
              <a:defRPr/>
            </a:pPr>
            <a:r>
              <a:rPr lang="en-US" sz="2400" b="1" dirty="0" smtClean="0">
                <a:solidFill>
                  <a:schemeClr val="tx1"/>
                </a:solidFill>
                <a:latin typeface="Times New Roman" panose="02020603050405020304" pitchFamily="18" charset="0"/>
                <a:cs typeface="Times New Roman" panose="02020603050405020304" pitchFamily="18" charset="0"/>
              </a:rPr>
              <a:t> Contrast: </a:t>
            </a:r>
            <a:r>
              <a:rPr lang="en-US" sz="2400" dirty="0" smtClean="0">
                <a:solidFill>
                  <a:schemeClr val="tx1"/>
                </a:solidFill>
                <a:latin typeface="Times New Roman" panose="02020603050405020304" pitchFamily="18" charset="0"/>
                <a:cs typeface="Times New Roman" panose="02020603050405020304" pitchFamily="18" charset="0"/>
              </a:rPr>
              <a:t>The difference in color and light between parts of an image.</a:t>
            </a:r>
          </a:p>
          <a:p>
            <a:pPr marL="342900" indent="-342900" algn="just">
              <a:buClr>
                <a:schemeClr val="tx1"/>
              </a:buClr>
              <a:buFont typeface="Wingdings" panose="05000000000000000000" pitchFamily="2" charset="2"/>
              <a:buChar char="Ø"/>
              <a:defRPr/>
            </a:pPr>
            <a:r>
              <a:rPr lang="en-US" sz="2400" b="1" dirty="0" smtClean="0">
                <a:solidFill>
                  <a:schemeClr val="tx1"/>
                </a:solidFill>
                <a:latin typeface="Times New Roman" panose="02020603050405020304" pitchFamily="18" charset="0"/>
                <a:cs typeface="Times New Roman" panose="02020603050405020304" pitchFamily="18" charset="0"/>
              </a:rPr>
              <a:t> Correlation:</a:t>
            </a:r>
            <a:r>
              <a:rPr lang="en-US" sz="2400" dirty="0" smtClean="0">
                <a:solidFill>
                  <a:schemeClr val="tx1"/>
                </a:solidFill>
                <a:latin typeface="Times New Roman" panose="02020603050405020304" pitchFamily="18" charset="0"/>
                <a:cs typeface="Times New Roman" panose="02020603050405020304" pitchFamily="18" charset="0"/>
              </a:rPr>
              <a:t> A correlation is a single number that describes the degree of relationship between two Pixel.</a:t>
            </a:r>
          </a:p>
          <a:p>
            <a:pPr marL="342900" indent="-342900" algn="just">
              <a:buClr>
                <a:schemeClr val="tx1"/>
              </a:buClr>
              <a:buFont typeface="Wingdings" panose="05000000000000000000" pitchFamily="2" charset="2"/>
              <a:buChar char="Ø"/>
              <a:defRPr/>
            </a:pPr>
            <a:r>
              <a:rPr lang="en-US" sz="2400" b="1" dirty="0" smtClean="0">
                <a:solidFill>
                  <a:schemeClr val="tx1"/>
                </a:solidFill>
                <a:latin typeface="Times New Roman" panose="02020603050405020304" pitchFamily="18" charset="0"/>
                <a:cs typeface="Times New Roman" panose="02020603050405020304" pitchFamily="18" charset="0"/>
              </a:rPr>
              <a:t>Entropy: </a:t>
            </a:r>
            <a:r>
              <a:rPr lang="en-US" sz="2400" dirty="0" smtClean="0">
                <a:solidFill>
                  <a:schemeClr val="tx1"/>
                </a:solidFill>
                <a:latin typeface="Times New Roman" panose="02020603050405020304" pitchFamily="18" charset="0"/>
                <a:cs typeface="Times New Roman" panose="02020603050405020304" pitchFamily="18" charset="0"/>
              </a:rPr>
              <a:t>The amount of information which must be coded for by a compression algorithm.</a:t>
            </a:r>
          </a:p>
          <a:p>
            <a:pPr marL="457200" indent="-457200" algn="just">
              <a:buClrTx/>
              <a:buFont typeface="Arial" pitchFamily="34" charset="0"/>
              <a:buChar char="•"/>
              <a:defRPr/>
            </a:pPr>
            <a:endParaRPr lang="en-US" altLang="en-US" sz="2400" dirty="0" smtClean="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3" name="Rectangle 2"/>
              <p:cNvSpPr/>
              <p:nvPr/>
            </p:nvSpPr>
            <p:spPr>
              <a:xfrm>
                <a:off x="695400" y="3861048"/>
                <a:ext cx="11305256" cy="19929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𝐸𝑛𝑒𝑟𝑔𝑦</m:t>
                      </m:r>
                      <m:r>
                        <a:rPr lang="en-IN" i="1">
                          <a:latin typeface="Cambria Math"/>
                        </a:rPr>
                        <m:t>=</m:t>
                      </m:r>
                      <m:nary>
                        <m:naryPr>
                          <m:chr m:val="∑"/>
                          <m:limLoc m:val="undOvr"/>
                          <m:ctrlPr>
                            <a:rPr lang="en-IN" i="1" smtClean="0">
                              <a:latin typeface="Cambria Math" panose="02040503050406030204" pitchFamily="18" charset="0"/>
                            </a:rPr>
                          </m:ctrlPr>
                        </m:naryPr>
                        <m:sub>
                          <m:r>
                            <a:rPr lang="en-IN" i="1">
                              <a:latin typeface="Cambria Math"/>
                            </a:rPr>
                            <m:t>𝑖</m:t>
                          </m:r>
                          <m:r>
                            <a:rPr lang="en-IN" i="1">
                              <a:latin typeface="Cambria Math"/>
                            </a:rPr>
                            <m:t>=0</m:t>
                          </m:r>
                        </m:sub>
                        <m:sup>
                          <m:r>
                            <a:rPr lang="en-IN" i="1">
                              <a:latin typeface="Cambria Math"/>
                            </a:rPr>
                            <m:t>𝐺</m:t>
                          </m:r>
                          <m:r>
                            <a:rPr lang="en-IN" i="1">
                              <a:latin typeface="Cambria Math"/>
                            </a:rPr>
                            <m:t>−1</m:t>
                          </m:r>
                        </m:sup>
                        <m:e>
                          <m:nary>
                            <m:naryPr>
                              <m:chr m:val="∑"/>
                              <m:limLoc m:val="undOvr"/>
                              <m:ctrlPr>
                                <a:rPr lang="en-IN" i="1">
                                  <a:latin typeface="Cambria Math" panose="02040503050406030204" pitchFamily="18" charset="0"/>
                                </a:rPr>
                              </m:ctrlPr>
                            </m:naryPr>
                            <m:sub>
                              <m:r>
                                <a:rPr lang="en-IN" i="1">
                                  <a:latin typeface="Cambria Math"/>
                                </a:rPr>
                                <m:t>𝑗</m:t>
                              </m:r>
                              <m:r>
                                <a:rPr lang="en-IN" i="1">
                                  <a:latin typeface="Cambria Math"/>
                                </a:rPr>
                                <m:t>=0</m:t>
                              </m:r>
                            </m:sub>
                            <m:sup>
                              <m:r>
                                <a:rPr lang="en-IN" i="1">
                                  <a:latin typeface="Cambria Math"/>
                                </a:rPr>
                                <m:t>𝐺</m:t>
                              </m:r>
                              <m:r>
                                <a:rPr lang="en-IN" i="1">
                                  <a:latin typeface="Cambria Math"/>
                                </a:rPr>
                                <m:t>−1</m:t>
                              </m:r>
                            </m:sup>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a:rPr>
                                        <m:t>𝑃</m:t>
                                      </m:r>
                                    </m:e>
                                    <m:sub>
                                      <m:r>
                                        <a:rPr lang="en-IN" i="1">
                                          <a:latin typeface="Cambria Math"/>
                                        </a:rPr>
                                        <m:t>𝑖𝑗</m:t>
                                      </m:r>
                                    </m:sub>
                                  </m:sSub>
                                </m:e>
                                <m:sup>
                                  <m:r>
                                    <a:rPr lang="en-IN" i="1">
                                      <a:latin typeface="Cambria Math"/>
                                    </a:rPr>
                                    <m:t>2</m:t>
                                  </m:r>
                                </m:sup>
                              </m:sSup>
                            </m:e>
                          </m:nary>
                        </m:e>
                      </m:nary>
                      <m:r>
                        <a:rPr lang="en-US" b="0" i="1" smtClean="0">
                          <a:latin typeface="Cambria Math" panose="02040503050406030204" pitchFamily="18" charset="0"/>
                        </a:rPr>
                        <m:t>     </m:t>
                      </m:r>
                      <m:r>
                        <a:rPr lang="en-IN" i="1">
                          <a:latin typeface="Cambria Math"/>
                        </a:rPr>
                        <m:t>𝐶𝑜𝑛𝑡𝑟𝑎𝑠𝑡</m:t>
                      </m:r>
                      <m:r>
                        <a:rPr lang="en-IN" i="1">
                          <a:latin typeface="Cambria Math"/>
                        </a:rPr>
                        <m:t>= </m:t>
                      </m:r>
                      <m:nary>
                        <m:naryPr>
                          <m:chr m:val="∑"/>
                          <m:limLoc m:val="undOvr"/>
                          <m:ctrlPr>
                            <a:rPr lang="en-IN" i="1">
                              <a:latin typeface="Cambria Math" panose="02040503050406030204" pitchFamily="18" charset="0"/>
                            </a:rPr>
                          </m:ctrlPr>
                        </m:naryPr>
                        <m:sub>
                          <m:r>
                            <a:rPr lang="en-IN" i="1">
                              <a:latin typeface="Cambria Math"/>
                            </a:rPr>
                            <m:t>𝑖</m:t>
                          </m:r>
                          <m:r>
                            <a:rPr lang="en-IN" i="1">
                              <a:latin typeface="Cambria Math"/>
                            </a:rPr>
                            <m:t>=0</m:t>
                          </m:r>
                        </m:sub>
                        <m:sup>
                          <m:r>
                            <a:rPr lang="en-IN" i="1">
                              <a:latin typeface="Cambria Math"/>
                            </a:rPr>
                            <m:t>𝐺</m:t>
                          </m:r>
                          <m:r>
                            <a:rPr lang="en-IN" i="1">
                              <a:latin typeface="Cambria Math"/>
                            </a:rPr>
                            <m:t>−1</m:t>
                          </m:r>
                        </m:sup>
                        <m:e>
                          <m:nary>
                            <m:naryPr>
                              <m:chr m:val="∑"/>
                              <m:limLoc m:val="undOvr"/>
                              <m:ctrlPr>
                                <a:rPr lang="en-IN" i="1">
                                  <a:latin typeface="Cambria Math" panose="02040503050406030204" pitchFamily="18" charset="0"/>
                                </a:rPr>
                              </m:ctrlPr>
                            </m:naryPr>
                            <m:sub>
                              <m:r>
                                <a:rPr lang="en-IN" i="1">
                                  <a:latin typeface="Cambria Math"/>
                                </a:rPr>
                                <m:t>𝑗</m:t>
                              </m:r>
                              <m:r>
                                <a:rPr lang="en-IN" i="1">
                                  <a:latin typeface="Cambria Math"/>
                                </a:rPr>
                                <m:t>=0</m:t>
                              </m:r>
                            </m:sub>
                            <m:sup>
                              <m:r>
                                <a:rPr lang="en-IN" i="1">
                                  <a:latin typeface="Cambria Math"/>
                                </a:rPr>
                                <m:t>𝐺</m:t>
                              </m:r>
                              <m:r>
                                <a:rPr lang="en-IN" i="1">
                                  <a:latin typeface="Cambria Math"/>
                                </a:rPr>
                                <m:t>−1</m:t>
                              </m:r>
                            </m:sup>
                            <m:e>
                              <m:sSup>
                                <m:sSupPr>
                                  <m:ctrlPr>
                                    <a:rPr lang="en-IN" i="1">
                                      <a:latin typeface="Cambria Math" panose="02040503050406030204" pitchFamily="18" charset="0"/>
                                    </a:rPr>
                                  </m:ctrlPr>
                                </m:sSupPr>
                                <m:e>
                                  <m:r>
                                    <a:rPr lang="en-IN" i="1">
                                      <a:latin typeface="Cambria Math"/>
                                    </a:rPr>
                                    <m:t>(</m:t>
                                  </m:r>
                                  <m:r>
                                    <a:rPr lang="en-IN" i="1">
                                      <a:latin typeface="Cambria Math"/>
                                    </a:rPr>
                                    <m:t>𝑖</m:t>
                                  </m:r>
                                  <m:r>
                                    <a:rPr lang="en-IN" i="1">
                                      <a:latin typeface="Cambria Math"/>
                                    </a:rPr>
                                    <m:t>−</m:t>
                                  </m:r>
                                  <m:r>
                                    <a:rPr lang="en-IN" i="1">
                                      <a:latin typeface="Cambria Math"/>
                                    </a:rPr>
                                    <m:t>𝑗</m:t>
                                  </m:r>
                                  <m:r>
                                    <a:rPr lang="en-IN" i="1">
                                      <a:latin typeface="Cambria Math"/>
                                    </a:rPr>
                                    <m:t>)</m:t>
                                  </m:r>
                                </m:e>
                                <m:sup>
                                  <m:r>
                                    <a:rPr lang="en-IN" i="1">
                                      <a:latin typeface="Cambria Math"/>
                                    </a:rPr>
                                    <m:t>2</m:t>
                                  </m:r>
                                </m:sup>
                              </m:sSup>
                              <m:sSub>
                                <m:sSubPr>
                                  <m:ctrlPr>
                                    <a:rPr lang="en-IN" i="1">
                                      <a:latin typeface="Cambria Math" panose="02040503050406030204" pitchFamily="18" charset="0"/>
                                    </a:rPr>
                                  </m:ctrlPr>
                                </m:sSubPr>
                                <m:e>
                                  <m:r>
                                    <a:rPr lang="en-IN" i="1">
                                      <a:latin typeface="Cambria Math"/>
                                    </a:rPr>
                                    <m:t>𝑃</m:t>
                                  </m:r>
                                </m:e>
                                <m:sub>
                                  <m:r>
                                    <a:rPr lang="en-IN" i="1">
                                      <a:latin typeface="Cambria Math"/>
                                    </a:rPr>
                                    <m:t>𝑖𝑗</m:t>
                                  </m:r>
                                </m:sub>
                              </m:sSub>
                            </m:e>
                          </m:nary>
                        </m:e>
                      </m:nary>
                    </m:oMath>
                  </m:oMathPara>
                </a14:m>
                <a:endParaRPr lang="en-IN" dirty="0"/>
              </a:p>
              <a:p>
                <a:r>
                  <a:rPr lang="en-IN" dirty="0"/>
                  <a:t> </a:t>
                </a:r>
              </a:p>
              <a:p>
                <a:pPr/>
                <a14:m>
                  <m:oMathPara xmlns:m="http://schemas.openxmlformats.org/officeDocument/2006/math">
                    <m:oMathParaPr>
                      <m:jc m:val="centerGroup"/>
                    </m:oMathParaPr>
                    <m:oMath xmlns:m="http://schemas.openxmlformats.org/officeDocument/2006/math">
                      <m:r>
                        <a:rPr lang="en-IN" i="1">
                          <a:latin typeface="Cambria Math"/>
                        </a:rPr>
                        <m:t>𝐶𝑜𝑟𝑟𝑒𝑙𝑎𝑡𝑖𝑜𝑛</m:t>
                      </m:r>
                      <m:r>
                        <a:rPr lang="en-IN" i="1">
                          <a:latin typeface="Cambria Math"/>
                        </a:rPr>
                        <m:t>=</m:t>
                      </m:r>
                      <m:f>
                        <m:fPr>
                          <m:ctrlPr>
                            <a:rPr lang="en-IN" i="1">
                              <a:latin typeface="Cambria Math" panose="02040503050406030204" pitchFamily="18" charset="0"/>
                            </a:rPr>
                          </m:ctrlPr>
                        </m:fPr>
                        <m:num>
                          <m:r>
                            <a:rPr lang="en-IN" i="1">
                              <a:latin typeface="Cambria Math"/>
                            </a:rPr>
                            <m:t>1</m:t>
                          </m:r>
                        </m:num>
                        <m:den>
                          <m:sSub>
                            <m:sSubPr>
                              <m:ctrlPr>
                                <a:rPr lang="en-IN" i="1">
                                  <a:latin typeface="Cambria Math" panose="02040503050406030204" pitchFamily="18" charset="0"/>
                                </a:rPr>
                              </m:ctrlPr>
                            </m:sSubPr>
                            <m:e>
                              <m:r>
                                <a:rPr lang="en-IN" i="1">
                                  <a:latin typeface="Cambria Math"/>
                                </a:rPr>
                                <m:t>𝜗</m:t>
                              </m:r>
                            </m:e>
                            <m:sub>
                              <m:r>
                                <a:rPr lang="en-IN" i="1">
                                  <a:latin typeface="Cambria Math"/>
                                </a:rPr>
                                <m:t>𝑥</m:t>
                              </m:r>
                            </m:sub>
                          </m:sSub>
                          <m:sSub>
                            <m:sSubPr>
                              <m:ctrlPr>
                                <a:rPr lang="en-IN" i="1">
                                  <a:latin typeface="Cambria Math" panose="02040503050406030204" pitchFamily="18" charset="0"/>
                                </a:rPr>
                              </m:ctrlPr>
                            </m:sSubPr>
                            <m:e>
                              <m:r>
                                <a:rPr lang="en-IN" i="1">
                                  <a:latin typeface="Cambria Math"/>
                                </a:rPr>
                                <m:t>𝜗</m:t>
                              </m:r>
                            </m:e>
                            <m:sub>
                              <m:r>
                                <a:rPr lang="en-IN" i="1">
                                  <a:latin typeface="Cambria Math"/>
                                </a:rPr>
                                <m:t>𝑦</m:t>
                              </m:r>
                            </m:sub>
                          </m:sSub>
                        </m:den>
                      </m:f>
                      <m:r>
                        <a:rPr lang="en-IN" i="1">
                          <a:latin typeface="Cambria Math"/>
                        </a:rPr>
                        <m:t> </m:t>
                      </m:r>
                      <m:nary>
                        <m:naryPr>
                          <m:chr m:val="∑"/>
                          <m:limLoc m:val="undOvr"/>
                          <m:ctrlPr>
                            <a:rPr lang="en-IN" i="1">
                              <a:latin typeface="Cambria Math" panose="02040503050406030204" pitchFamily="18" charset="0"/>
                            </a:rPr>
                          </m:ctrlPr>
                        </m:naryPr>
                        <m:sub>
                          <m:r>
                            <a:rPr lang="en-IN" i="1">
                              <a:latin typeface="Cambria Math"/>
                            </a:rPr>
                            <m:t>𝑖</m:t>
                          </m:r>
                          <m:r>
                            <a:rPr lang="en-IN" i="1">
                              <a:latin typeface="Cambria Math"/>
                            </a:rPr>
                            <m:t>=0</m:t>
                          </m:r>
                        </m:sub>
                        <m:sup>
                          <m:r>
                            <a:rPr lang="en-IN" i="1">
                              <a:latin typeface="Cambria Math"/>
                            </a:rPr>
                            <m:t>𝐺</m:t>
                          </m:r>
                          <m:r>
                            <a:rPr lang="en-IN" i="1">
                              <a:latin typeface="Cambria Math"/>
                            </a:rPr>
                            <m:t>−1</m:t>
                          </m:r>
                        </m:sup>
                        <m:e>
                          <m:nary>
                            <m:naryPr>
                              <m:chr m:val="∑"/>
                              <m:limLoc m:val="undOvr"/>
                              <m:ctrlPr>
                                <a:rPr lang="en-IN" i="1">
                                  <a:latin typeface="Cambria Math" panose="02040503050406030204" pitchFamily="18" charset="0"/>
                                </a:rPr>
                              </m:ctrlPr>
                            </m:naryPr>
                            <m:sub>
                              <m:r>
                                <a:rPr lang="en-IN" i="1">
                                  <a:latin typeface="Cambria Math"/>
                                </a:rPr>
                                <m:t>𝑗</m:t>
                              </m:r>
                              <m:r>
                                <a:rPr lang="en-IN" i="1">
                                  <a:latin typeface="Cambria Math"/>
                                </a:rPr>
                                <m:t>=0</m:t>
                              </m:r>
                            </m:sub>
                            <m:sup>
                              <m:r>
                                <a:rPr lang="en-IN" i="1">
                                  <a:latin typeface="Cambria Math"/>
                                </a:rPr>
                                <m:t>𝐺</m:t>
                              </m:r>
                              <m:r>
                                <a:rPr lang="en-IN" i="1">
                                  <a:latin typeface="Cambria Math"/>
                                </a:rPr>
                                <m:t>−1</m:t>
                              </m:r>
                            </m:sup>
                            <m:e>
                              <m:r>
                                <a:rPr lang="en-IN" i="1">
                                  <a:latin typeface="Cambria Math"/>
                                </a:rPr>
                                <m:t>[</m:t>
                              </m:r>
                              <m:r>
                                <a:rPr lang="en-IN" i="1">
                                  <a:latin typeface="Cambria Math"/>
                                </a:rPr>
                                <m:t>𝑖𝑗</m:t>
                              </m:r>
                              <m:sSub>
                                <m:sSubPr>
                                  <m:ctrlPr>
                                    <a:rPr lang="en-IN" i="1">
                                      <a:latin typeface="Cambria Math" panose="02040503050406030204" pitchFamily="18" charset="0"/>
                                    </a:rPr>
                                  </m:ctrlPr>
                                </m:sSubPr>
                                <m:e>
                                  <m:r>
                                    <a:rPr lang="en-IN" i="1">
                                      <a:latin typeface="Cambria Math"/>
                                    </a:rPr>
                                    <m:t>𝑃</m:t>
                                  </m:r>
                                </m:e>
                                <m:sub>
                                  <m:r>
                                    <a:rPr lang="en-IN" i="1">
                                      <a:latin typeface="Cambria Math"/>
                                    </a:rPr>
                                    <m:t>𝑖𝑗</m:t>
                                  </m:r>
                                </m:sub>
                              </m:sSub>
                              <m:r>
                                <a:rPr lang="en-IN" i="1">
                                  <a:latin typeface="Cambria Math"/>
                                </a:rPr>
                                <m:t>−</m:t>
                              </m:r>
                              <m:sSub>
                                <m:sSubPr>
                                  <m:ctrlPr>
                                    <a:rPr lang="en-IN" i="1">
                                      <a:latin typeface="Cambria Math" panose="02040503050406030204" pitchFamily="18" charset="0"/>
                                    </a:rPr>
                                  </m:ctrlPr>
                                </m:sSubPr>
                                <m:e>
                                  <m:r>
                                    <a:rPr lang="en-IN" i="1">
                                      <a:latin typeface="Cambria Math"/>
                                    </a:rPr>
                                    <m:t>𝜇</m:t>
                                  </m:r>
                                </m:e>
                                <m:sub>
                                  <m:r>
                                    <a:rPr lang="en-IN" i="1">
                                      <a:latin typeface="Cambria Math"/>
                                    </a:rPr>
                                    <m:t>𝑥</m:t>
                                  </m:r>
                                </m:sub>
                              </m:sSub>
                              <m:sSub>
                                <m:sSubPr>
                                  <m:ctrlPr>
                                    <a:rPr lang="en-IN" i="1">
                                      <a:latin typeface="Cambria Math" panose="02040503050406030204" pitchFamily="18" charset="0"/>
                                    </a:rPr>
                                  </m:ctrlPr>
                                </m:sSubPr>
                                <m:e>
                                  <m:r>
                                    <a:rPr lang="en-IN" i="1">
                                      <a:latin typeface="Cambria Math"/>
                                    </a:rPr>
                                    <m:t>𝜇</m:t>
                                  </m:r>
                                </m:e>
                                <m:sub>
                                  <m:r>
                                    <a:rPr lang="en-IN" i="1">
                                      <a:latin typeface="Cambria Math"/>
                                    </a:rPr>
                                    <m:t>𝑦</m:t>
                                  </m:r>
                                </m:sub>
                              </m:sSub>
                              <m:r>
                                <a:rPr lang="en-IN" i="1">
                                  <a:latin typeface="Cambria Math"/>
                                </a:rPr>
                                <m:t>]</m:t>
                              </m:r>
                            </m:e>
                          </m:nary>
                        </m:e>
                      </m:nary>
                      <m:r>
                        <a:rPr lang="en-US" b="0" i="1" smtClean="0">
                          <a:latin typeface="Cambria Math" panose="02040503050406030204" pitchFamily="18" charset="0"/>
                        </a:rPr>
                        <m:t>               </m:t>
                      </m:r>
                      <m:r>
                        <a:rPr lang="en-IN" i="1">
                          <a:latin typeface="Cambria Math"/>
                        </a:rPr>
                        <m:t>𝐸𝑛𝑡𝑟𝑜𝑝𝑦</m:t>
                      </m:r>
                      <m:r>
                        <a:rPr lang="en-IN" i="1">
                          <a:latin typeface="Cambria Math"/>
                        </a:rPr>
                        <m:t>= </m:t>
                      </m:r>
                      <m:nary>
                        <m:naryPr>
                          <m:chr m:val="∑"/>
                          <m:limLoc m:val="undOvr"/>
                          <m:ctrlPr>
                            <a:rPr lang="en-IN" i="1">
                              <a:latin typeface="Cambria Math" panose="02040503050406030204" pitchFamily="18" charset="0"/>
                            </a:rPr>
                          </m:ctrlPr>
                        </m:naryPr>
                        <m:sub>
                          <m:r>
                            <a:rPr lang="en-IN" i="1">
                              <a:latin typeface="Cambria Math"/>
                            </a:rPr>
                            <m:t>𝑖</m:t>
                          </m:r>
                          <m:r>
                            <a:rPr lang="en-IN" i="1">
                              <a:latin typeface="Cambria Math"/>
                            </a:rPr>
                            <m:t>=0</m:t>
                          </m:r>
                        </m:sub>
                        <m:sup>
                          <m:r>
                            <a:rPr lang="en-IN" i="1">
                              <a:latin typeface="Cambria Math"/>
                            </a:rPr>
                            <m:t>𝐺</m:t>
                          </m:r>
                          <m:r>
                            <a:rPr lang="en-IN" i="1">
                              <a:latin typeface="Cambria Math"/>
                            </a:rPr>
                            <m:t>−1</m:t>
                          </m:r>
                        </m:sup>
                        <m:e>
                          <m:nary>
                            <m:naryPr>
                              <m:chr m:val="∑"/>
                              <m:limLoc m:val="undOvr"/>
                              <m:ctrlPr>
                                <a:rPr lang="en-IN" i="1">
                                  <a:latin typeface="Cambria Math" panose="02040503050406030204" pitchFamily="18" charset="0"/>
                                </a:rPr>
                              </m:ctrlPr>
                            </m:naryPr>
                            <m:sub>
                              <m:r>
                                <a:rPr lang="en-IN" i="1">
                                  <a:latin typeface="Cambria Math"/>
                                </a:rPr>
                                <m:t>𝑗</m:t>
                              </m:r>
                              <m:r>
                                <a:rPr lang="en-IN" i="1">
                                  <a:latin typeface="Cambria Math"/>
                                </a:rPr>
                                <m:t>=0</m:t>
                              </m:r>
                            </m:sub>
                            <m:sup>
                              <m:r>
                                <a:rPr lang="en-IN" i="1">
                                  <a:latin typeface="Cambria Math"/>
                                </a:rPr>
                                <m:t>𝐺</m:t>
                              </m:r>
                              <m:r>
                                <a:rPr lang="en-IN" i="1">
                                  <a:latin typeface="Cambria Math"/>
                                </a:rPr>
                                <m:t>−1</m:t>
                              </m:r>
                            </m:sup>
                            <m:e>
                              <m:sSub>
                                <m:sSubPr>
                                  <m:ctrlPr>
                                    <a:rPr lang="en-IN" i="1">
                                      <a:latin typeface="Cambria Math" panose="02040503050406030204" pitchFamily="18" charset="0"/>
                                    </a:rPr>
                                  </m:ctrlPr>
                                </m:sSubPr>
                                <m:e>
                                  <m:r>
                                    <a:rPr lang="en-IN" i="1">
                                      <a:latin typeface="Cambria Math"/>
                                    </a:rPr>
                                    <m:t>𝑃</m:t>
                                  </m:r>
                                </m:e>
                                <m:sub>
                                  <m:r>
                                    <a:rPr lang="en-IN" i="1">
                                      <a:latin typeface="Cambria Math"/>
                                    </a:rPr>
                                    <m:t>𝑖𝑗</m:t>
                                  </m:r>
                                </m:sub>
                              </m:sSub>
                              <m:func>
                                <m:funcPr>
                                  <m:ctrlPr>
                                    <a:rPr lang="en-IN" i="1">
                                      <a:latin typeface="Cambria Math" panose="02040503050406030204" pitchFamily="18" charset="0"/>
                                    </a:rPr>
                                  </m:ctrlPr>
                                </m:funcPr>
                                <m:fName>
                                  <m:r>
                                    <m:rPr>
                                      <m:sty m:val="p"/>
                                    </m:rPr>
                                    <a:rPr lang="en-IN">
                                      <a:latin typeface="Cambria Math"/>
                                    </a:rPr>
                                    <m:t>log</m:t>
                                  </m:r>
                                </m:fName>
                                <m:e>
                                  <m:sSub>
                                    <m:sSubPr>
                                      <m:ctrlPr>
                                        <a:rPr lang="en-IN" i="1">
                                          <a:latin typeface="Cambria Math" panose="02040503050406030204" pitchFamily="18" charset="0"/>
                                        </a:rPr>
                                      </m:ctrlPr>
                                    </m:sSubPr>
                                    <m:e>
                                      <m:r>
                                        <a:rPr lang="en-IN" i="1">
                                          <a:latin typeface="Cambria Math"/>
                                        </a:rPr>
                                        <m:t>𝑃</m:t>
                                      </m:r>
                                    </m:e>
                                    <m:sub>
                                      <m:r>
                                        <a:rPr lang="en-IN" i="1">
                                          <a:latin typeface="Cambria Math"/>
                                        </a:rPr>
                                        <m:t>𝑖𝑗</m:t>
                                      </m:r>
                                    </m:sub>
                                  </m:sSub>
                                </m:e>
                              </m:func>
                            </m:e>
                          </m:nary>
                        </m:e>
                      </m:nary>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695400" y="3861048"/>
                <a:ext cx="11305256" cy="1992981"/>
              </a:xfrm>
              <a:prstGeom prst="rect">
                <a:avLst/>
              </a:prstGeom>
              <a:blipFill rotWithShape="0">
                <a:blip r:embed="rId3"/>
                <a:stretch>
                  <a:fillRect/>
                </a:stretch>
              </a:blipFill>
            </p:spPr>
            <p:txBody>
              <a:bodyPr/>
              <a:lstStyle/>
              <a:p>
                <a:r>
                  <a:rPr lang="en-US" dirty="0">
                    <a:noFill/>
                  </a:rPr>
                  <a:t> </a:t>
                </a:r>
              </a:p>
            </p:txBody>
          </p:sp>
        </mc:Fallback>
      </mc:AlternateContent>
      <p:sp>
        <p:nvSpPr>
          <p:cNvPr id="5" name="Date Placeholder 4"/>
          <p:cNvSpPr>
            <a:spLocks noGrp="1"/>
          </p:cNvSpPr>
          <p:nvPr>
            <p:ph type="dt" sz="half" idx="10"/>
          </p:nvPr>
        </p:nvSpPr>
        <p:spPr/>
        <p:txBody>
          <a:bodyPr/>
          <a:lstStyle/>
          <a:p>
            <a:fld id="{7A6EBAB7-E965-4765-8F8E-4E58831B3679}" type="datetime1">
              <a:rPr lang="en-IN" smtClean="0"/>
              <a:pPr/>
              <a:t>10-06-2019</a:t>
            </a:fld>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37</a:t>
            </a:fld>
            <a:endParaRPr lang="en-IN" dirty="0"/>
          </a:p>
        </p:txBody>
      </p:sp>
      <p:sp>
        <p:nvSpPr>
          <p:cNvPr id="7" name="Footer Placeholder 6"/>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8" name="TextBox 7"/>
          <p:cNvSpPr txBox="1"/>
          <p:nvPr/>
        </p:nvSpPr>
        <p:spPr>
          <a:xfrm>
            <a:off x="1023902" y="428604"/>
            <a:ext cx="8194166" cy="830997"/>
          </a:xfrm>
          <a:prstGeom prst="rect">
            <a:avLst/>
          </a:prstGeom>
          <a:noFill/>
        </p:spPr>
        <p:txBody>
          <a:bodyPr wrap="square" rtlCol="0">
            <a:spAutoFit/>
          </a:bodyPr>
          <a:lstStyle/>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GLCM(Grey-level co-occurrence matrix) directional analysis</a:t>
            </a:r>
            <a:endParaRPr lang="en-IN" sz="2400" dirty="0"/>
          </a:p>
        </p:txBody>
      </p:sp>
      <p:sp>
        <p:nvSpPr>
          <p:cNvPr id="9" name="TextBox 8"/>
          <p:cNvSpPr txBox="1"/>
          <p:nvPr/>
        </p:nvSpPr>
        <p:spPr>
          <a:xfrm>
            <a:off x="738150" y="285728"/>
            <a:ext cx="6357982"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Texture Features:</a:t>
            </a:r>
            <a:endParaRPr lang="en-IN" sz="2800" b="1" dirty="0">
              <a:latin typeface="Times New Roman" pitchFamily="18" charset="0"/>
              <a:cs typeface="Times New Roman" pitchFamily="18" charset="0"/>
            </a:endParaRPr>
          </a:p>
        </p:txBody>
      </p:sp>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extLst>
      <p:ext uri="{BB962C8B-B14F-4D97-AF65-F5344CB8AC3E}">
        <p14:creationId xmlns="" xmlns:p14="http://schemas.microsoft.com/office/powerpoint/2010/main" val="1600821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23836" y="1214422"/>
            <a:ext cx="10901402" cy="4962541"/>
          </a:xfrm>
          <a:prstGeom prst="rect">
            <a:avLst/>
          </a:prstGeom>
        </p:spPr>
        <p:txBody>
          <a:bodyPr>
            <a:noAutofit/>
          </a:bodyPr>
          <a:lstStyle/>
          <a:p>
            <a:pPr marL="342900" marR="0" lvl="1" indent="-342900" algn="l" defTabSz="914400" rtl="0" eaLnBrk="1" fontAlgn="auto" latinLnBrk="0" hangingPunct="1">
              <a:lnSpc>
                <a:spcPct val="160000"/>
              </a:lnSpc>
              <a:spcBef>
                <a:spcPts val="200"/>
              </a:spcBef>
              <a:spcAft>
                <a:spcPts val="400"/>
              </a:spcAft>
              <a:buClr>
                <a:srgbClr val="660033"/>
              </a:buClr>
              <a:buSzTx/>
              <a:buFont typeface="Wingdings" pitchFamily="2" charset="2"/>
              <a:buChar char="Ø"/>
              <a:tabLst/>
              <a:defRPr/>
            </a:pPr>
            <a:r>
              <a:rPr lang="en-US" sz="2400" dirty="0" smtClean="0">
                <a:latin typeface="Times New Roman" pitchFamily="18" charset="0"/>
                <a:cs typeface="Times New Roman" pitchFamily="18" charset="0"/>
              </a:rPr>
              <a:t>SVM is a supervised learning models with associated learning algorithm that analyze data used for classification and regression analysis.</a:t>
            </a:r>
            <a:endParaRPr kumimoji="0" lang="en-US" sz="2400" b="0" i="0" u="none" strike="noStrike" kern="1200" cap="none" spc="0" normalizeH="0" baseline="0" noProof="0" dirty="0" smtClean="0">
              <a:ln>
                <a:noFill/>
              </a:ln>
              <a:effectLst/>
              <a:uLnTx/>
              <a:uFillTx/>
              <a:latin typeface="Times New Roman" pitchFamily="18" charset="0"/>
              <a:cs typeface="Times New Roman" pitchFamily="18" charset="0"/>
            </a:endParaRPr>
          </a:p>
          <a:p>
            <a:pPr marL="342900" marR="0" lvl="1" indent="-342900" algn="l" defTabSz="914400" rtl="0" eaLnBrk="1" fontAlgn="auto" latinLnBrk="0" hangingPunct="1">
              <a:lnSpc>
                <a:spcPct val="160000"/>
              </a:lnSpc>
              <a:spcBef>
                <a:spcPts val="200"/>
              </a:spcBef>
              <a:spcAft>
                <a:spcPts val="400"/>
              </a:spcAft>
              <a:buClr>
                <a:srgbClr val="660033"/>
              </a:buClr>
              <a:buSzTx/>
              <a:buFont typeface="Wingdings" pitchFamily="2" charset="2"/>
              <a:buChar char="Ø"/>
              <a:tabLst/>
              <a:defRPr/>
            </a:pPr>
            <a:r>
              <a:rPr kumimoji="0" lang="en-US" sz="2400" b="0" i="0" u="none" strike="noStrike" kern="1200" cap="none" spc="0" normalizeH="0" baseline="0" noProof="0" dirty="0" smtClean="0">
                <a:ln>
                  <a:noFill/>
                </a:ln>
                <a:effectLst/>
                <a:uLnTx/>
                <a:uFillTx/>
                <a:latin typeface="Times New Roman" pitchFamily="18" charset="0"/>
                <a:cs typeface="Times New Roman" pitchFamily="18" charset="0"/>
              </a:rPr>
              <a:t>Support vector machine is a discriminative classifier formally defined by separating hyper plane. The decision function is fully specified by a subset of training samples</a:t>
            </a:r>
            <a:r>
              <a:rPr kumimoji="0" lang="en-US" sz="2400" b="0" i="0" u="none" strike="noStrike" kern="1200" cap="none" spc="0" normalizeH="0" noProof="0" dirty="0" smtClean="0">
                <a:ln>
                  <a:noFill/>
                </a:ln>
                <a:effectLst/>
                <a:uLnTx/>
                <a:uFillTx/>
                <a:latin typeface="Times New Roman" pitchFamily="18" charset="0"/>
                <a:cs typeface="Times New Roman" pitchFamily="18" charset="0"/>
              </a:rPr>
              <a:t> of </a:t>
            </a:r>
            <a:r>
              <a:rPr kumimoji="0" lang="en-US" sz="2400" b="0" i="0" u="none" strike="noStrike" kern="1200" cap="none" spc="0" normalizeH="0" baseline="0" noProof="0" dirty="0" smtClean="0">
                <a:ln>
                  <a:noFill/>
                </a:ln>
                <a:effectLst/>
                <a:uLnTx/>
                <a:uFillTx/>
                <a:latin typeface="Times New Roman" pitchFamily="18" charset="0"/>
                <a:cs typeface="Times New Roman" pitchFamily="18" charset="0"/>
              </a:rPr>
              <a:t> the support vectors.</a:t>
            </a:r>
          </a:p>
          <a:p>
            <a:pPr marL="342900" marR="0" lvl="1" indent="-342900" algn="l" defTabSz="914400" rtl="0" eaLnBrk="1" fontAlgn="auto" latinLnBrk="0" hangingPunct="1">
              <a:lnSpc>
                <a:spcPct val="160000"/>
              </a:lnSpc>
              <a:spcBef>
                <a:spcPts val="200"/>
              </a:spcBef>
              <a:spcAft>
                <a:spcPts val="400"/>
              </a:spcAft>
              <a:buClr>
                <a:srgbClr val="660033"/>
              </a:buClr>
              <a:buSzTx/>
              <a:buFont typeface="Wingdings" pitchFamily="2" charset="2"/>
              <a:buChar char="Ø"/>
              <a:tabLst/>
              <a:defRPr/>
            </a:pPr>
            <a:endParaRPr lang="en-US" sz="2400" dirty="0" smtClean="0">
              <a:solidFill>
                <a:schemeClr val="tx1">
                  <a:lumMod val="75000"/>
                  <a:lumOff val="25000"/>
                </a:schemeClr>
              </a:solidFill>
              <a:latin typeface="Times New Roman" pitchFamily="18" charset="0"/>
              <a:cs typeface="Times New Roman" pitchFamily="18" charset="0"/>
            </a:endParaRPr>
          </a:p>
          <a:p>
            <a:pPr marL="342900" marR="0" lvl="1" indent="-342900" algn="l" defTabSz="914400" rtl="0" eaLnBrk="1" fontAlgn="auto" latinLnBrk="0" hangingPunct="1">
              <a:lnSpc>
                <a:spcPct val="160000"/>
              </a:lnSpc>
              <a:spcBef>
                <a:spcPts val="200"/>
              </a:spcBef>
              <a:spcAft>
                <a:spcPts val="400"/>
              </a:spcAft>
              <a:buClr>
                <a:srgbClr val="660033"/>
              </a:buClr>
              <a:buSzTx/>
              <a:buFont typeface="Wingdings" pitchFamily="2" charset="2"/>
              <a:buChar char="Ø"/>
              <a:tabLst/>
              <a:defRPr/>
            </a:pP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Times New Roman" pitchFamily="18" charset="0"/>
              <a:cs typeface="Times New Roman" pitchFamily="18" charset="0"/>
            </a:endParaRPr>
          </a:p>
          <a:p>
            <a:pPr marL="342900" marR="0" lvl="1" indent="-342900" algn="l" defTabSz="914400" rtl="0" eaLnBrk="1" fontAlgn="auto" latinLnBrk="0" hangingPunct="1">
              <a:lnSpc>
                <a:spcPct val="160000"/>
              </a:lnSpc>
              <a:spcBef>
                <a:spcPts val="200"/>
              </a:spcBef>
              <a:spcAft>
                <a:spcPts val="400"/>
              </a:spcAft>
              <a:buClr>
                <a:srgbClr val="660033"/>
              </a:buClr>
              <a:buSzTx/>
              <a:tabLst/>
              <a:defRPr/>
            </a:pPr>
            <a:r>
              <a:rPr lang="en-US" sz="2400" dirty="0" smtClean="0">
                <a:solidFill>
                  <a:schemeClr val="tx1">
                    <a:lumMod val="75000"/>
                    <a:lumOff val="25000"/>
                  </a:schemeClr>
                </a:solidFill>
                <a:latin typeface="Times New Roman" pitchFamily="18" charset="0"/>
                <a:cs typeface="Times New Roman" pitchFamily="18" charset="0"/>
              </a:rPr>
              <a:t>                                                           </a:t>
            </a:r>
          </a:p>
          <a:p>
            <a:pPr marL="342900" marR="0" lvl="1" indent="-342900" algn="l" defTabSz="914400" rtl="0" eaLnBrk="1" fontAlgn="auto" latinLnBrk="0" hangingPunct="1">
              <a:lnSpc>
                <a:spcPct val="160000"/>
              </a:lnSpc>
              <a:spcBef>
                <a:spcPts val="200"/>
              </a:spcBef>
              <a:spcAft>
                <a:spcPts val="400"/>
              </a:spcAft>
              <a:buClr>
                <a:srgbClr val="660033"/>
              </a:buClr>
              <a:buSzTx/>
              <a:tabLst/>
              <a:defRPr/>
            </a:pPr>
            <a:r>
              <a:rPr lang="en-US" sz="2400" dirty="0" smtClean="0">
                <a:solidFill>
                  <a:schemeClr val="tx1">
                    <a:lumMod val="75000"/>
                    <a:lumOff val="25000"/>
                  </a:schemeClr>
                </a:solidFill>
                <a:latin typeface="Times New Roman" pitchFamily="18" charset="0"/>
                <a:cs typeface="Times New Roman" pitchFamily="18" charset="0"/>
              </a:rPr>
              <a:t>                                                        </a:t>
            </a:r>
            <a:r>
              <a:rPr kumimoji="0" lang="en-IN" sz="2400" b="0" i="0" u="none" strike="noStrike" kern="1200" cap="none" spc="0" normalizeH="0" baseline="0" noProof="0" dirty="0" smtClean="0">
                <a:ln>
                  <a:noFill/>
                </a:ln>
                <a:solidFill>
                  <a:schemeClr val="tx1">
                    <a:lumMod val="75000"/>
                    <a:lumOff val="25000"/>
                  </a:schemeClr>
                </a:solidFill>
                <a:effectLst/>
                <a:uLnTx/>
                <a:uFillTx/>
                <a:latin typeface="Times New Roman" pitchFamily="18" charset="0"/>
                <a:cs typeface="Times New Roman" pitchFamily="18" charset="0"/>
              </a:rPr>
              <a:t> </a:t>
            </a:r>
          </a:p>
          <a:p>
            <a:pPr marL="91440" marR="0" lvl="0" indent="-91440" algn="l" defTabSz="914400" rtl="0" eaLnBrk="1" fontAlgn="auto" latinLnBrk="0" hangingPunct="1">
              <a:lnSpc>
                <a:spcPct val="90000"/>
              </a:lnSpc>
              <a:spcBef>
                <a:spcPts val="1200"/>
              </a:spcBef>
              <a:spcAft>
                <a:spcPts val="200"/>
              </a:spcAft>
              <a:buClr>
                <a:srgbClr val="660033"/>
              </a:buClr>
              <a:buSzPct val="100000"/>
              <a:buFont typeface="Wingdings" pitchFamily="2" charset="2"/>
              <a:buChar char="v"/>
              <a:tabLst/>
              <a:defRPr/>
            </a:pPr>
            <a:endParaRPr kumimoji="0" lang="en-IN" sz="2400" b="0" i="0" u="none" strike="noStrike" kern="1200" cap="none" spc="0" normalizeH="0" baseline="0" noProof="0" dirty="0" smtClean="0">
              <a:ln>
                <a:noFill/>
              </a:ln>
              <a:solidFill>
                <a:schemeClr val="tx1">
                  <a:lumMod val="75000"/>
                  <a:lumOff val="25000"/>
                </a:schemeClr>
              </a:solidFill>
              <a:effectLst/>
              <a:uLnTx/>
              <a:uFillTx/>
              <a:latin typeface="Times New Roman" pitchFamily="18" charset="0"/>
              <a:cs typeface="Times New Roman" pitchFamily="18" charset="0"/>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Tx/>
              <a:buNone/>
              <a:tabLst/>
              <a:defRPr/>
            </a:pP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Times New Roman" pitchFamily="18" charset="0"/>
              <a:cs typeface="Times New Roman" pitchFamily="18" charset="0"/>
            </a:endParaRPr>
          </a:p>
        </p:txBody>
      </p:sp>
      <p:pic>
        <p:nvPicPr>
          <p:cNvPr id="5" name="Picture 4" descr="11.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4024298" y="3786190"/>
            <a:ext cx="4286280" cy="21596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666712" y="500042"/>
            <a:ext cx="10787138"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Classifier: SVM(Support Vector Machine)</a:t>
            </a:r>
            <a:endParaRPr lang="en-IN"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FE6AE2AC-5C97-4A0F-B383-27870889809A}" type="datetime1">
              <a:rPr lang="en-IN" smtClean="0"/>
              <a:pPr/>
              <a:t>10-06-2019</a:t>
            </a:fld>
            <a:endParaRPr lang="en-IN" dirty="0"/>
          </a:p>
        </p:txBody>
      </p:sp>
      <p:sp>
        <p:nvSpPr>
          <p:cNvPr id="8" name="Slide Number Placeholder 7"/>
          <p:cNvSpPr>
            <a:spLocks noGrp="1"/>
          </p:cNvSpPr>
          <p:nvPr>
            <p:ph type="sldNum" sz="quarter" idx="12"/>
          </p:nvPr>
        </p:nvSpPr>
        <p:spPr/>
        <p:txBody>
          <a:bodyPr/>
          <a:lstStyle/>
          <a:p>
            <a:fld id="{75951E62-E68F-41F6-A6FC-70069F5687F5}" type="slidenum">
              <a:rPr lang="en-IN" smtClean="0"/>
              <a:pPr/>
              <a:t>38</a:t>
            </a:fld>
            <a:endParaRPr lang="en-IN"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9" name="Footer Placeholder 8"/>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11" name="TextBox 10"/>
          <p:cNvSpPr txBox="1"/>
          <p:nvPr/>
        </p:nvSpPr>
        <p:spPr>
          <a:xfrm>
            <a:off x="4452926" y="5929330"/>
            <a:ext cx="4500594" cy="646331"/>
          </a:xfrm>
          <a:prstGeom prst="rect">
            <a:avLst/>
          </a:prstGeom>
          <a:noFill/>
        </p:spPr>
        <p:txBody>
          <a:bodyPr wrap="square" rtlCol="0">
            <a:spAutoFit/>
          </a:bodyPr>
          <a:lstStyle/>
          <a:p>
            <a:r>
              <a:rPr lang="en-IN" b="1" dirty="0" smtClean="0">
                <a:latin typeface="Times New Roman" pitchFamily="18" charset="0"/>
                <a:cs typeface="Times New Roman" pitchFamily="18" charset="0"/>
              </a:rPr>
              <a:t>Fig.11 SVM(Support Vector Machine)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EBE29-A0BF-44E4-8836-63DFCAA15F7F}"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39</a:t>
            </a:fld>
            <a:endParaRPr lang="en-IN" dirty="0"/>
          </a:p>
        </p:txBody>
      </p:sp>
      <p:sp>
        <p:nvSpPr>
          <p:cNvPr id="6" name="Rectangle 5"/>
          <p:cNvSpPr/>
          <p:nvPr/>
        </p:nvSpPr>
        <p:spPr>
          <a:xfrm>
            <a:off x="1095340" y="214290"/>
            <a:ext cx="10144196" cy="584775"/>
          </a:xfrm>
          <a:prstGeom prst="rect">
            <a:avLst/>
          </a:prstGeom>
        </p:spPr>
        <p:txBody>
          <a:bodyPr wrap="square">
            <a:spAutoFit/>
          </a:bodyPr>
          <a:lstStyle/>
          <a:p>
            <a:pPr algn="ctr"/>
            <a:r>
              <a:rPr lang="en-IN" sz="3200" b="1" dirty="0" smtClean="0">
                <a:latin typeface="Times New Roman" pitchFamily="18" charset="0"/>
                <a:cs typeface="Times New Roman" pitchFamily="18" charset="0"/>
              </a:rPr>
              <a:t>Classifier: ANN (Artificial Neural Network)</a:t>
            </a:r>
            <a:endParaRPr lang="en-IN" sz="3200" b="1" dirty="0">
              <a:latin typeface="Times New Roman" pitchFamily="18" charset="0"/>
              <a:cs typeface="Times New Roman" pitchFamily="18" charset="0"/>
            </a:endParaRPr>
          </a:p>
        </p:txBody>
      </p:sp>
      <p:sp>
        <p:nvSpPr>
          <p:cNvPr id="72707" name="Rectangle 3"/>
          <p:cNvSpPr>
            <a:spLocks noChangeArrowheads="1"/>
          </p:cNvSpPr>
          <p:nvPr/>
        </p:nvSpPr>
        <p:spPr bwMode="auto">
          <a:xfrm>
            <a:off x="738150" y="1071546"/>
            <a:ext cx="10572824"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2400" b="0" i="0" strike="noStrike" cap="none" normalizeH="0" baseline="0" dirty="0" smtClean="0">
                <a:ln>
                  <a:noFill/>
                </a:ln>
                <a:effectLst/>
                <a:latin typeface="Times New Roman" pitchFamily="18" charset="0"/>
                <a:ea typeface="Times New Roman" pitchFamily="18" charset="0"/>
                <a:cs typeface="Times New Roman" pitchFamily="18" charset="0"/>
              </a:rPr>
              <a:t>An artificial neural network is a network of simple elements called artificial neurons, which receive input, change their internal state (activation) according to that input, and produce output depending on the input and activation</a:t>
            </a:r>
            <a:r>
              <a:rPr kumimoji="0" lang="en-US" b="0" i="0" strike="noStrike" cap="none" normalizeH="0" baseline="0" dirty="0" smtClean="0">
                <a:ln>
                  <a:noFill/>
                </a:ln>
                <a:effectLst/>
                <a:latin typeface="Times New Roman" pitchFamily="18" charset="0"/>
                <a:ea typeface="Times New Roman" pitchFamily="18" charset="0"/>
                <a:cs typeface="Times New Roman" pitchFamily="18" charset="0"/>
              </a:rPr>
              <a:t>.</a:t>
            </a:r>
          </a:p>
          <a:p>
            <a:pPr marL="0" marR="0" lvl="0" indent="0" algn="just" defTabSz="914400" rtl="0" eaLnBrk="1" fontAlgn="base" latinLnBrk="0" hangingPunct="1">
              <a:lnSpc>
                <a:spcPct val="15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dirty="0" smtClean="0">
              <a:ln>
                <a:noFill/>
              </a:ln>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dirty="0" smtClean="0">
              <a:ln>
                <a:noFill/>
              </a:ln>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dirty="0" smtClean="0">
              <a:ln>
                <a:noFill/>
              </a:ln>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dirty="0" smtClean="0">
              <a:ln>
                <a:noFill/>
              </a:ln>
              <a:effectLst/>
              <a:latin typeface="Times New Roman" pitchFamily="18" charset="0"/>
              <a:cs typeface="Times New Roman" pitchFamily="18" charset="0"/>
            </a:endParaRPr>
          </a:p>
        </p:txBody>
      </p:sp>
      <p:pic>
        <p:nvPicPr>
          <p:cNvPr id="8" name="Picture 7" descr="ANN"/>
          <p:cNvPicPr/>
          <p:nvPr/>
        </p:nvPicPr>
        <p:blipFill>
          <a:blip r:embed="rId2"/>
          <a:srcRect/>
          <a:stretch>
            <a:fillRect/>
          </a:stretch>
        </p:blipFill>
        <p:spPr bwMode="auto">
          <a:xfrm>
            <a:off x="4452926" y="2643182"/>
            <a:ext cx="3000396" cy="3357586"/>
          </a:xfrm>
          <a:prstGeom prst="rect">
            <a:avLst/>
          </a:prstGeom>
          <a:noFill/>
          <a:ln w="9525">
            <a:noFill/>
            <a:miter lim="800000"/>
            <a:headEnd/>
            <a:tailEnd/>
          </a:ln>
        </p:spPr>
      </p:pic>
      <p:sp>
        <p:nvSpPr>
          <p:cNvPr id="9" name="TextBox 8"/>
          <p:cNvSpPr txBox="1"/>
          <p:nvPr/>
        </p:nvSpPr>
        <p:spPr>
          <a:xfrm>
            <a:off x="3809984" y="5929330"/>
            <a:ext cx="4875527" cy="1200329"/>
          </a:xfrm>
          <a:prstGeom prst="rect">
            <a:avLst/>
          </a:prstGeom>
          <a:noFill/>
        </p:spPr>
        <p:txBody>
          <a:bodyPr wrap="square" rtlCol="0">
            <a:spAutoFit/>
          </a:bodyPr>
          <a:lstStyle/>
          <a:p>
            <a:r>
              <a:rPr lang="en-IN" b="1" dirty="0" smtClean="0">
                <a:latin typeface="Times New Roman" pitchFamily="18" charset="0"/>
                <a:cs typeface="Times New Roman" pitchFamily="18" charset="0"/>
              </a:rPr>
              <a:t>Fig.12 ANN (Artificial Neural Network)</a:t>
            </a:r>
          </a:p>
          <a:p>
            <a:endParaRPr lang="en-IN" b="1" dirty="0" smtClean="0">
              <a:latin typeface="Times New Roman" pitchFamily="18" charset="0"/>
              <a:cs typeface="Times New Roman" pitchFamily="18" charset="0"/>
            </a:endParaRPr>
          </a:p>
          <a:p>
            <a:endParaRPr lang="en-IN" dirty="0" smtClean="0"/>
          </a:p>
          <a:p>
            <a:endParaRPr lang="en-IN"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6712" y="714356"/>
            <a:ext cx="10858576" cy="5262979"/>
          </a:xfrm>
          <a:prstGeom prst="rect">
            <a:avLst/>
          </a:prstGeom>
          <a:noFill/>
        </p:spPr>
        <p:txBody>
          <a:bodyPr wrap="square" rtlCol="0">
            <a:spAutoFit/>
          </a:bodyPr>
          <a:lstStyle/>
          <a:p>
            <a:pPr marL="285750" indent="-285750" algn="just">
              <a:buFont typeface="Wingdings" pitchFamily="2" charset="2"/>
              <a:buChar char="Ø"/>
            </a:pPr>
            <a:r>
              <a:rPr lang="en-IN" sz="2400" dirty="0" smtClean="0">
                <a:latin typeface="Times New Roman" pitchFamily="18" charset="0"/>
                <a:cs typeface="Times New Roman" pitchFamily="18" charset="0"/>
              </a:rPr>
              <a:t>Ayurvedic Medicinal plants are most widely used in the medicinal industry to make medicines.</a:t>
            </a:r>
          </a:p>
          <a:p>
            <a:pPr marL="285750" indent="-285750" algn="just"/>
            <a:endParaRPr lang="en-IN" sz="2400" dirty="0" smtClean="0">
              <a:latin typeface="Times New Roman" pitchFamily="18" charset="0"/>
              <a:cs typeface="Times New Roman" pitchFamily="18" charset="0"/>
            </a:endParaRPr>
          </a:p>
          <a:p>
            <a:pPr marL="285750" indent="-285750" algn="just">
              <a:buFont typeface="Wingdings" pitchFamily="2" charset="2"/>
              <a:buChar char="Ø"/>
            </a:pPr>
            <a:r>
              <a:rPr lang="en-IN" sz="2400" dirty="0" smtClean="0">
                <a:latin typeface="Times New Roman" pitchFamily="18" charset="0"/>
                <a:cs typeface="Times New Roman" pitchFamily="18" charset="0"/>
              </a:rPr>
              <a:t>Today, the ayurvedic leaves are collected by a human from the forest area; those are not professionally trained to identify the correct ayurvedic plant species and those are very few in number[1]. </a:t>
            </a:r>
          </a:p>
          <a:p>
            <a:pPr marL="285750" indent="-285750" algn="just"/>
            <a:endParaRPr lang="en-IN" sz="2400" dirty="0">
              <a:latin typeface="Times New Roman" pitchFamily="18" charset="0"/>
              <a:cs typeface="Times New Roman" pitchFamily="18" charset="0"/>
            </a:endParaRPr>
          </a:p>
          <a:p>
            <a:pPr marL="285750" indent="-285750" algn="just">
              <a:buFont typeface="Wingdings" pitchFamily="2" charset="2"/>
              <a:buChar char="Ø"/>
            </a:pPr>
            <a:r>
              <a:rPr lang="en-IN" sz="2400" dirty="0">
                <a:latin typeface="Times New Roman" pitchFamily="18" charset="0"/>
                <a:cs typeface="Times New Roman" pitchFamily="18" charset="0"/>
              </a:rPr>
              <a:t>With a good digital camera and a recognition program, one could get some useful </a:t>
            </a:r>
            <a:r>
              <a:rPr lang="en-IN" sz="2400" dirty="0" smtClean="0">
                <a:latin typeface="Times New Roman" pitchFamily="18" charset="0"/>
                <a:cs typeface="Times New Roman" pitchFamily="18" charset="0"/>
              </a:rPr>
              <a:t>information [2].</a:t>
            </a:r>
          </a:p>
          <a:p>
            <a:pPr algn="just">
              <a:buFont typeface="Wingdings" pitchFamily="2" charset="2"/>
              <a:buChar char="Ø"/>
            </a:pPr>
            <a:endParaRPr lang="en-IN" sz="2400" dirty="0">
              <a:latin typeface="Times New Roman" pitchFamily="18" charset="0"/>
              <a:cs typeface="Times New Roman" pitchFamily="18" charset="0"/>
            </a:endParaRPr>
          </a:p>
          <a:p>
            <a:pPr marL="285750" indent="-285750" algn="just">
              <a:buFont typeface="Wingdings" pitchFamily="2" charset="2"/>
              <a:buChar char="Ø"/>
            </a:pPr>
            <a:r>
              <a:rPr lang="en-IN" sz="2400" dirty="0">
                <a:latin typeface="Times New Roman" pitchFamily="18" charset="0"/>
                <a:cs typeface="Times New Roman" pitchFamily="18" charset="0"/>
              </a:rPr>
              <a:t>Plants assume a vital part in our surroundings. Without plants there will be no presence of the world's nature. Be that as it may, as of late, many sorts of plants are at the danger of </a:t>
            </a:r>
            <a:r>
              <a:rPr lang="en-IN" sz="2400" dirty="0" smtClean="0">
                <a:latin typeface="Times New Roman" pitchFamily="18" charset="0"/>
                <a:cs typeface="Times New Roman" pitchFamily="18" charset="0"/>
              </a:rPr>
              <a:t>termination [3]. </a:t>
            </a:r>
          </a:p>
          <a:p>
            <a:pPr marL="285750" indent="-285750" algn="just"/>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5" name="Date Placeholder 4"/>
          <p:cNvSpPr>
            <a:spLocks noGrp="1"/>
          </p:cNvSpPr>
          <p:nvPr>
            <p:ph type="dt" sz="half" idx="10"/>
          </p:nvPr>
        </p:nvSpPr>
        <p:spPr>
          <a:xfrm>
            <a:off x="0" y="6459785"/>
            <a:ext cx="3569551" cy="365125"/>
          </a:xfrm>
        </p:spPr>
        <p:txBody>
          <a:bodyPr/>
          <a:lstStyle/>
          <a:p>
            <a:fld id="{546176AD-9B7C-43A4-B1A2-A312BE96621C}" type="datetime1">
              <a:rPr lang="en-IN" sz="1200" smtClean="0"/>
              <a:pPr/>
              <a:t>10-06-2019</a:t>
            </a:fld>
            <a:endParaRPr lang="en-IN" sz="1200" dirty="0"/>
          </a:p>
        </p:txBody>
      </p:sp>
      <p:sp>
        <p:nvSpPr>
          <p:cNvPr id="6" name="Slide Number Placeholder 5"/>
          <p:cNvSpPr>
            <a:spLocks noGrp="1"/>
          </p:cNvSpPr>
          <p:nvPr>
            <p:ph type="sldNum" sz="quarter" idx="12"/>
          </p:nvPr>
        </p:nvSpPr>
        <p:spPr>
          <a:xfrm>
            <a:off x="9900458" y="6459785"/>
            <a:ext cx="2291542" cy="365125"/>
          </a:xfrm>
        </p:spPr>
        <p:txBody>
          <a:bodyPr/>
          <a:lstStyle/>
          <a:p>
            <a:fld id="{75951E62-E68F-41F6-A6FC-70069F5687F5}" type="slidenum">
              <a:rPr lang="en-IN" smtClean="0"/>
              <a:pPr/>
              <a:t>4</a:t>
            </a:fld>
            <a:endParaRPr lang="en-IN" sz="1200" dirty="0"/>
          </a:p>
        </p:txBody>
      </p:sp>
      <p:sp>
        <p:nvSpPr>
          <p:cNvPr id="7" name="Footer Placeholder 6"/>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16831928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712" y="285728"/>
            <a:ext cx="10787138"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Classifier: RF(Random Forest)</a:t>
            </a:r>
            <a:endParaRPr lang="en-IN" sz="3200" b="1" dirty="0"/>
          </a:p>
        </p:txBody>
      </p:sp>
      <p:sp>
        <p:nvSpPr>
          <p:cNvPr id="3" name="Rectangle 2"/>
          <p:cNvSpPr/>
          <p:nvPr/>
        </p:nvSpPr>
        <p:spPr>
          <a:xfrm>
            <a:off x="523836" y="1142985"/>
            <a:ext cx="5857916" cy="5262979"/>
          </a:xfrm>
          <a:prstGeom prst="rect">
            <a:avLst/>
          </a:prstGeom>
        </p:spPr>
        <p:txBody>
          <a:bodyPr wrap="square">
            <a:spAutoFit/>
          </a:bodyPr>
          <a:lstStyle/>
          <a:p>
            <a:pPr algn="just">
              <a:buClr>
                <a:schemeClr val="tx1"/>
              </a:buClr>
              <a:buSzPct val="80000"/>
              <a:buFont typeface="Wingdings" pitchFamily="2" charset="2"/>
              <a:buChar char="v"/>
            </a:pPr>
            <a:r>
              <a:rPr lang="en-US" altLang="en-US" sz="2400" dirty="0" smtClean="0">
                <a:latin typeface="Times New Roman" panose="02020603050405020304" pitchFamily="18" charset="0"/>
                <a:cs typeface="Times New Roman" panose="02020603050405020304" pitchFamily="18" charset="0"/>
              </a:rPr>
              <a:t> Random forest (RF) is one of the most widely used and powerful machine learning techniques which has shown higher accuracy rate among recent machine learning algorithms.</a:t>
            </a:r>
          </a:p>
          <a:p>
            <a:pPr algn="just">
              <a:buClr>
                <a:schemeClr val="tx1"/>
              </a:buClr>
              <a:buSzPct val="80000"/>
              <a:buFont typeface="Wingdings" pitchFamily="2" charset="2"/>
              <a:buChar char="v"/>
            </a:pPr>
            <a:r>
              <a:rPr lang="en-US" altLang="en-US" sz="2400" dirty="0" smtClean="0">
                <a:latin typeface="Times New Roman" panose="02020603050405020304" pitchFamily="18" charset="0"/>
                <a:cs typeface="Times New Roman" panose="02020603050405020304" pitchFamily="18" charset="0"/>
              </a:rPr>
              <a:t> It is suitable for training large set of data with a guarantee of estimating the most appropriate features required for classification.</a:t>
            </a:r>
          </a:p>
          <a:p>
            <a:pPr algn="just">
              <a:buClr>
                <a:schemeClr val="tx1"/>
              </a:buClr>
              <a:buSzPct val="80000"/>
              <a:buFont typeface="Wingdings" pitchFamily="2" charset="2"/>
              <a:buChar char="v"/>
            </a:pPr>
            <a:r>
              <a:rPr lang="en-US" altLang="en-US" sz="2400" dirty="0" smtClean="0">
                <a:latin typeface="Times New Roman" panose="02020603050405020304" pitchFamily="18" charset="0"/>
                <a:cs typeface="Times New Roman" panose="02020603050405020304" pitchFamily="18" charset="0"/>
              </a:rPr>
              <a:t> RF is a collection of tree-structured classifiers where each tree depends on the values of random vector sampled independently and the distribution of all trees in the forest.</a:t>
            </a:r>
            <a:endParaRPr lang="en-US" altLang="en-US" sz="2400" dirty="0">
              <a:latin typeface="Times New Roman" panose="02020603050405020304" pitchFamily="18" charset="0"/>
              <a:cs typeface="Times New Roman" panose="02020603050405020304" pitchFamily="18" charset="0"/>
            </a:endParaRPr>
          </a:p>
        </p:txBody>
      </p:sp>
      <p:pic>
        <p:nvPicPr>
          <p:cNvPr id="4" name="Picture 4"/>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453190" y="857232"/>
            <a:ext cx="5429288" cy="535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C9FCC296-7719-485B-9440-17327136C5B9}" type="datetime1">
              <a:rPr lang="en-IN" smtClean="0"/>
              <a:pPr/>
              <a:t>10-06-2019</a:t>
            </a:fld>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40</a:t>
            </a:fld>
            <a:endParaRPr lang="en-IN" dirty="0"/>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9" name="Footer Placeholder 8"/>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10" name="TextBox 9"/>
          <p:cNvSpPr txBox="1"/>
          <p:nvPr/>
        </p:nvSpPr>
        <p:spPr>
          <a:xfrm>
            <a:off x="7596198" y="5786454"/>
            <a:ext cx="2890600" cy="1477328"/>
          </a:xfrm>
          <a:prstGeom prst="rect">
            <a:avLst/>
          </a:prstGeom>
          <a:noFill/>
        </p:spPr>
        <p:txBody>
          <a:bodyPr wrap="none" rtlCol="0">
            <a:spAutoFit/>
          </a:bodyPr>
          <a:lstStyle/>
          <a:p>
            <a:r>
              <a:rPr lang="en-IN" b="1" dirty="0" smtClean="0">
                <a:latin typeface="Times New Roman" pitchFamily="18" charset="0"/>
                <a:cs typeface="Times New Roman" pitchFamily="18" charset="0"/>
              </a:rPr>
              <a:t>Fig.13 RF (Random Forest)</a:t>
            </a:r>
          </a:p>
          <a:p>
            <a:endParaRPr lang="en-IN" b="1" dirty="0" smtClean="0">
              <a:latin typeface="Times New Roman" pitchFamily="18" charset="0"/>
              <a:cs typeface="Times New Roman" pitchFamily="18" charset="0"/>
            </a:endParaRP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EA761-BB32-4C4E-8667-789756A9F96A}"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41</a:t>
            </a:fld>
            <a:endParaRPr lang="en-IN" dirty="0"/>
          </a:p>
        </p:txBody>
      </p:sp>
      <p:sp>
        <p:nvSpPr>
          <p:cNvPr id="5" name="TextBox 4"/>
          <p:cNvSpPr txBox="1"/>
          <p:nvPr/>
        </p:nvSpPr>
        <p:spPr>
          <a:xfrm>
            <a:off x="3309918" y="2143116"/>
            <a:ext cx="5842628" cy="2123658"/>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Implementation </a:t>
            </a:r>
          </a:p>
          <a:p>
            <a:pPr algn="ctr"/>
            <a:r>
              <a:rPr lang="en-IN" sz="4400" b="1" dirty="0" smtClean="0">
                <a:latin typeface="Times New Roman" pitchFamily="18" charset="0"/>
                <a:cs typeface="Times New Roman" pitchFamily="18" charset="0"/>
              </a:rPr>
              <a:t>&amp; </a:t>
            </a:r>
          </a:p>
          <a:p>
            <a:pPr algn="ctr"/>
            <a:r>
              <a:rPr lang="en-IN" sz="4400" b="1" dirty="0" smtClean="0">
                <a:latin typeface="Times New Roman" pitchFamily="18" charset="0"/>
                <a:cs typeface="Times New Roman" pitchFamily="18" charset="0"/>
              </a:rPr>
              <a:t>Result </a:t>
            </a:r>
            <a:endParaRPr lang="en-IN" sz="4400"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93FBD-D9F1-4652-B84F-65732ED3A68C}"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42</a:t>
            </a:fld>
            <a:endParaRPr lang="en-IN" dirty="0"/>
          </a:p>
        </p:txBody>
      </p:sp>
      <p:sp>
        <p:nvSpPr>
          <p:cNvPr id="82945" name="Rectangle 1"/>
          <p:cNvSpPr>
            <a:spLocks noChangeArrowheads="1"/>
          </p:cNvSpPr>
          <p:nvPr/>
        </p:nvSpPr>
        <p:spPr bwMode="auto">
          <a:xfrm>
            <a:off x="666712" y="571480"/>
            <a:ext cx="900118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200000"/>
              </a:lnSpc>
              <a:spcBef>
                <a:spcPct val="0"/>
              </a:spcBef>
              <a:spcAft>
                <a:spcPct val="0"/>
              </a:spcAft>
              <a:buFont typeface="Wingdings" pitchFamily="2" charset="2"/>
              <a:buChar char="Ø"/>
            </a:pPr>
            <a:r>
              <a:rPr lang="en-IN" sz="2400" b="1" dirty="0" smtClean="0">
                <a:latin typeface="Times New Roman" pitchFamily="18" charset="0"/>
                <a:cs typeface="Times New Roman" pitchFamily="18" charset="0"/>
              </a:rPr>
              <a:t>  Requirement and Specification</a:t>
            </a:r>
          </a:p>
          <a:p>
            <a:pPr lvl="0" fontAlgn="base">
              <a:lnSpc>
                <a:spcPct val="200000"/>
              </a:lnSpc>
              <a:spcBef>
                <a:spcPct val="0"/>
              </a:spcBef>
              <a:spcAft>
                <a:spcPct val="0"/>
              </a:spcAft>
              <a:buFont typeface="Wingdings" pitchFamily="2" charset="2"/>
              <a:buChar char="Ø"/>
            </a:pPr>
            <a:r>
              <a:rPr lang="en-IN" sz="2400" b="1" dirty="0" smtClean="0">
                <a:latin typeface="Times New Roman" pitchFamily="18" charset="0"/>
                <a:cs typeface="Times New Roman" pitchFamily="18" charset="0"/>
              </a:rPr>
              <a:t>Software Requirement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Operating System: Microsoft Windows 8 or high</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Type        : 64 bit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Tools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MATLAB R 2016a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150" y="214290"/>
            <a:ext cx="107157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Implementation Result : GUI Design</a:t>
            </a:r>
            <a:endParaRPr lang="en-IN"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E40269F-34E4-4D43-83C8-8C517853AAC5}"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43</a:t>
            </a:fld>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276312" y="5389861"/>
            <a:ext cx="533474" cy="1228896"/>
          </a:xfrm>
          <a:prstGeom prst="rect">
            <a:avLst/>
          </a:prstGeom>
        </p:spPr>
      </p:pic>
      <p:sp>
        <p:nvSpPr>
          <p:cNvPr id="9" name="TextBox 8"/>
          <p:cNvSpPr txBox="1"/>
          <p:nvPr/>
        </p:nvSpPr>
        <p:spPr>
          <a:xfrm>
            <a:off x="1595406" y="5429264"/>
            <a:ext cx="9072626" cy="1200329"/>
          </a:xfrm>
          <a:prstGeom prst="rect">
            <a:avLst/>
          </a:prstGeom>
          <a:noFill/>
        </p:spPr>
        <p:txBody>
          <a:bodyPr wrap="square" rtlCol="0">
            <a:spAutoFit/>
          </a:bodyPr>
          <a:lstStyle/>
          <a:p>
            <a:pPr algn="ctr"/>
            <a:r>
              <a:rPr lang="en-IN" b="1" dirty="0" smtClean="0"/>
              <a:t> </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fig.14 Canny edge detection with ANN Classifier</a:t>
            </a:r>
          </a:p>
          <a:p>
            <a:pPr algn="ctr"/>
            <a:endParaRPr lang="en-IN" dirty="0"/>
          </a:p>
        </p:txBody>
      </p:sp>
      <p:sp>
        <p:nvSpPr>
          <p:cNvPr id="10" name="Footer Placeholder 9"/>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11" name="Picture 10" descr="C:\Users\LENOVO\Documents\results\canny-ann.PNG"/>
          <p:cNvPicPr/>
          <p:nvPr/>
        </p:nvPicPr>
        <p:blipFill>
          <a:blip r:embed="rId3"/>
          <a:srcRect/>
          <a:stretch>
            <a:fillRect/>
          </a:stretch>
        </p:blipFill>
        <p:spPr bwMode="auto">
          <a:xfrm>
            <a:off x="1381093" y="785794"/>
            <a:ext cx="9429816"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150" y="285728"/>
            <a:ext cx="107157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Implementation Result: GUI Design</a:t>
            </a:r>
            <a:endParaRPr lang="en-IN" sz="3200" b="1" dirty="0" smtClean="0">
              <a:latin typeface="Times New Roman" pitchFamily="18" charset="0"/>
              <a:cs typeface="Times New Roman" pitchFamily="18" charset="0"/>
            </a:endParaRPr>
          </a:p>
          <a:p>
            <a:pPr algn="ctr"/>
            <a:endParaRPr lang="en-IN"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525CF503-F89E-4802-BB8C-97A3D4A3B4C8}"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44</a:t>
            </a:fld>
            <a:endParaRPr lang="en-IN" dirty="0"/>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276313" y="5389860"/>
            <a:ext cx="533474" cy="1228896"/>
          </a:xfrm>
          <a:prstGeom prst="rect">
            <a:avLst/>
          </a:prstGeom>
        </p:spPr>
      </p:pic>
      <p:sp>
        <p:nvSpPr>
          <p:cNvPr id="9" name="TextBox 8"/>
          <p:cNvSpPr txBox="1"/>
          <p:nvPr/>
        </p:nvSpPr>
        <p:spPr>
          <a:xfrm>
            <a:off x="1595406" y="5429264"/>
            <a:ext cx="9072626" cy="1200329"/>
          </a:xfrm>
          <a:prstGeom prst="rect">
            <a:avLst/>
          </a:prstGeom>
          <a:noFill/>
        </p:spPr>
        <p:txBody>
          <a:bodyPr wrap="square" rtlCol="0">
            <a:spAutoFit/>
          </a:bodyPr>
          <a:lstStyle/>
          <a:p>
            <a:pPr algn="ctr"/>
            <a:r>
              <a:rPr lang="en-IN" b="1" dirty="0" smtClean="0"/>
              <a:t> </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fig.15 Canny edge detection with SVM Classifier</a:t>
            </a:r>
          </a:p>
          <a:p>
            <a:pPr algn="ctr"/>
            <a:endParaRPr lang="en-IN" dirty="0"/>
          </a:p>
        </p:txBody>
      </p:sp>
      <p:sp>
        <p:nvSpPr>
          <p:cNvPr id="10" name="Footer Placeholder 9"/>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11" name="Picture 10" descr="C:\Users\LENOVO\Documents\results\canny-svm.PNG"/>
          <p:cNvPicPr/>
          <p:nvPr/>
        </p:nvPicPr>
        <p:blipFill>
          <a:blip r:embed="rId4"/>
          <a:srcRect/>
          <a:stretch>
            <a:fillRect/>
          </a:stretch>
        </p:blipFill>
        <p:spPr bwMode="auto">
          <a:xfrm>
            <a:off x="1309654" y="857232"/>
            <a:ext cx="9572692" cy="50720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689C8-F80E-485B-B155-FBB2574BBD15}"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45</a:t>
            </a:fld>
            <a:endParaRPr lang="en-IN" dirty="0"/>
          </a:p>
        </p:txBody>
      </p:sp>
      <p:pic>
        <p:nvPicPr>
          <p:cNvPr id="5" name="Picture 4" descr="C:\Users\LENOVO\Documents\results\canny-rf.PNG"/>
          <p:cNvPicPr/>
          <p:nvPr/>
        </p:nvPicPr>
        <p:blipFill>
          <a:blip r:embed="rId2"/>
          <a:srcRect/>
          <a:stretch>
            <a:fillRect/>
          </a:stretch>
        </p:blipFill>
        <p:spPr bwMode="auto">
          <a:xfrm>
            <a:off x="1166778" y="1000108"/>
            <a:ext cx="9715568" cy="4857784"/>
          </a:xfrm>
          <a:prstGeom prst="rect">
            <a:avLst/>
          </a:prstGeom>
          <a:noFill/>
          <a:ln w="9525">
            <a:noFill/>
            <a:miter lim="800000"/>
            <a:headEnd/>
            <a:tailEnd/>
          </a:ln>
        </p:spPr>
      </p:pic>
      <p:sp>
        <p:nvSpPr>
          <p:cNvPr id="6" name="Rectangle 5"/>
          <p:cNvSpPr/>
          <p:nvPr/>
        </p:nvSpPr>
        <p:spPr>
          <a:xfrm>
            <a:off x="1166778" y="428604"/>
            <a:ext cx="9864517"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Implementation Result: GUI Design</a:t>
            </a:r>
            <a:endParaRPr lang="en-IN" sz="3200" b="1" dirty="0">
              <a:latin typeface="Times New Roman" pitchFamily="18" charset="0"/>
              <a:cs typeface="Times New Roman" pitchFamily="18" charset="0"/>
            </a:endParaRPr>
          </a:p>
        </p:txBody>
      </p:sp>
      <p:sp>
        <p:nvSpPr>
          <p:cNvPr id="7" name="Rectangle 6"/>
          <p:cNvSpPr/>
          <p:nvPr/>
        </p:nvSpPr>
        <p:spPr>
          <a:xfrm>
            <a:off x="3167042" y="5429264"/>
            <a:ext cx="6262710" cy="1200329"/>
          </a:xfrm>
          <a:prstGeom prst="rect">
            <a:avLst/>
          </a:prstGeom>
        </p:spPr>
        <p:txBody>
          <a:bodyPr wrap="square">
            <a:spAutoFit/>
          </a:bodyPr>
          <a:lstStyle/>
          <a:p>
            <a:pPr algn="ctr"/>
            <a:r>
              <a:rPr lang="en-IN" b="1" dirty="0" smtClean="0"/>
              <a:t> </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fig.16 Canny edge detection with RF Classifier</a:t>
            </a:r>
          </a:p>
          <a:p>
            <a:pPr algn="ctr"/>
            <a:endParaRPr lang="en-IN" dirty="0"/>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276311" y="5389860"/>
            <a:ext cx="533474" cy="122889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5B030-A1FB-4BAC-9C6A-A3448C4FC32A}"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46</a:t>
            </a:fld>
            <a:endParaRPr lang="en-IN" dirty="0"/>
          </a:p>
        </p:txBody>
      </p:sp>
      <p:sp>
        <p:nvSpPr>
          <p:cNvPr id="5" name="Rectangle 4"/>
          <p:cNvSpPr/>
          <p:nvPr/>
        </p:nvSpPr>
        <p:spPr>
          <a:xfrm>
            <a:off x="2381224" y="357166"/>
            <a:ext cx="6510115"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Implementation Result: GUI Design</a:t>
            </a:r>
            <a:endParaRPr lang="en-IN" sz="3200" b="1" dirty="0">
              <a:latin typeface="Times New Roman" pitchFamily="18" charset="0"/>
              <a:cs typeface="Times New Roman" pitchFamily="18" charset="0"/>
            </a:endParaRPr>
          </a:p>
        </p:txBody>
      </p:sp>
      <p:pic>
        <p:nvPicPr>
          <p:cNvPr id="6" name="Picture 5" descr="C:\Users\LENOVO\Documents\results\contourlet-ANN.PNG"/>
          <p:cNvPicPr/>
          <p:nvPr/>
        </p:nvPicPr>
        <p:blipFill>
          <a:blip r:embed="rId2"/>
          <a:srcRect/>
          <a:stretch>
            <a:fillRect/>
          </a:stretch>
        </p:blipFill>
        <p:spPr bwMode="auto">
          <a:xfrm>
            <a:off x="1452530" y="928670"/>
            <a:ext cx="9501253" cy="4929222"/>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276313" y="5389860"/>
            <a:ext cx="533474" cy="1228896"/>
          </a:xfrm>
          <a:prstGeom prst="rect">
            <a:avLst/>
          </a:prstGeom>
        </p:spPr>
      </p:pic>
      <p:sp>
        <p:nvSpPr>
          <p:cNvPr id="8" name="Rectangle 7"/>
          <p:cNvSpPr/>
          <p:nvPr/>
        </p:nvSpPr>
        <p:spPr>
          <a:xfrm>
            <a:off x="3048000" y="5357826"/>
            <a:ext cx="6762776" cy="1200329"/>
          </a:xfrm>
          <a:prstGeom prst="rect">
            <a:avLst/>
          </a:prstGeom>
        </p:spPr>
        <p:txBody>
          <a:bodyPr wrap="square">
            <a:spAutoFit/>
          </a:bodyPr>
          <a:lstStyle/>
          <a:p>
            <a:pPr algn="ctr"/>
            <a:r>
              <a:rPr lang="en-IN" b="1" dirty="0" smtClean="0"/>
              <a:t> </a:t>
            </a:r>
          </a:p>
          <a:p>
            <a:pPr algn="ctr"/>
            <a:endParaRPr lang="en-IN" b="1" dirty="0" smtClean="0">
              <a:latin typeface="Times New Roman" pitchFamily="18" charset="0"/>
              <a:cs typeface="Times New Roman" pitchFamily="18" charset="0"/>
            </a:endParaRPr>
          </a:p>
          <a:p>
            <a:pPr algn="ctr"/>
            <a:r>
              <a:rPr lang="en-IN" b="1" dirty="0" smtClean="0">
                <a:latin typeface="Times New Roman" pitchFamily="18" charset="0"/>
                <a:cs typeface="Times New Roman" pitchFamily="18" charset="0"/>
              </a:rPr>
              <a:t>fig.17 Nonsubsampled Contourlet Transform with ANN Classifier</a:t>
            </a:r>
          </a:p>
          <a:p>
            <a:pPr algn="ct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0E845-6770-437E-806C-5745FBF3FF20}"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47</a:t>
            </a:fld>
            <a:endParaRPr lang="en-IN" dirty="0"/>
          </a:p>
        </p:txBody>
      </p:sp>
      <p:sp>
        <p:nvSpPr>
          <p:cNvPr id="5" name="Rectangle 4"/>
          <p:cNvSpPr/>
          <p:nvPr/>
        </p:nvSpPr>
        <p:spPr>
          <a:xfrm>
            <a:off x="2452662" y="357166"/>
            <a:ext cx="6510115" cy="1077218"/>
          </a:xfrm>
          <a:prstGeom prst="rect">
            <a:avLst/>
          </a:prstGeom>
        </p:spPr>
        <p:txBody>
          <a:bodyPr wrap="none">
            <a:spAutoFit/>
          </a:bodyPr>
          <a:lstStyle/>
          <a:p>
            <a:pPr algn="ctr"/>
            <a:r>
              <a:rPr lang="en-US" sz="3200" b="1" dirty="0" smtClean="0">
                <a:latin typeface="Times New Roman" pitchFamily="18" charset="0"/>
                <a:cs typeface="Times New Roman" pitchFamily="18" charset="0"/>
              </a:rPr>
              <a:t>Implementation Result: GUI Design</a:t>
            </a:r>
            <a:endParaRPr lang="en-IN" sz="3200" b="1" dirty="0" smtClean="0">
              <a:latin typeface="Times New Roman" pitchFamily="18" charset="0"/>
              <a:cs typeface="Times New Roman" pitchFamily="18" charset="0"/>
            </a:endParaRPr>
          </a:p>
          <a:p>
            <a:pPr algn="ctr"/>
            <a:endParaRPr lang="en-IN" sz="3200" b="1" dirty="0">
              <a:latin typeface="Times New Roman" pitchFamily="18" charset="0"/>
              <a:cs typeface="Times New Roman" pitchFamily="18" charset="0"/>
            </a:endParaRPr>
          </a:p>
        </p:txBody>
      </p:sp>
      <p:pic>
        <p:nvPicPr>
          <p:cNvPr id="6" name="Picture 5" descr="C:\Users\LENOVO\Documents\results\contour-svm.PNG"/>
          <p:cNvPicPr/>
          <p:nvPr/>
        </p:nvPicPr>
        <p:blipFill>
          <a:blip r:embed="rId2"/>
          <a:srcRect/>
          <a:stretch>
            <a:fillRect/>
          </a:stretch>
        </p:blipFill>
        <p:spPr bwMode="auto">
          <a:xfrm>
            <a:off x="1381092" y="857232"/>
            <a:ext cx="9358378" cy="5143536"/>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276312" y="5389860"/>
            <a:ext cx="533474" cy="1228896"/>
          </a:xfrm>
          <a:prstGeom prst="rect">
            <a:avLst/>
          </a:prstGeom>
        </p:spPr>
      </p:pic>
      <p:sp>
        <p:nvSpPr>
          <p:cNvPr id="8" name="Rectangle 7"/>
          <p:cNvSpPr/>
          <p:nvPr/>
        </p:nvSpPr>
        <p:spPr>
          <a:xfrm>
            <a:off x="2309786" y="5929330"/>
            <a:ext cx="7715304" cy="646331"/>
          </a:xfrm>
          <a:prstGeom prst="rect">
            <a:avLst/>
          </a:prstGeom>
        </p:spPr>
        <p:txBody>
          <a:bodyPr wrap="square">
            <a:spAutoFit/>
          </a:bodyPr>
          <a:lstStyle/>
          <a:p>
            <a:pPr algn="ctr"/>
            <a:r>
              <a:rPr lang="en-IN" b="1" dirty="0" smtClean="0">
                <a:latin typeface="Times New Roman" pitchFamily="18" charset="0"/>
                <a:cs typeface="Times New Roman" pitchFamily="18" charset="0"/>
              </a:rPr>
              <a:t>fig.18 Nonsubsampled Contourlet Transform with SVM Classifier</a:t>
            </a:r>
          </a:p>
          <a:p>
            <a:pPr algn="ct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1A902-1359-438F-8F69-14DF8C2792B9}"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48</a:t>
            </a:fld>
            <a:endParaRPr lang="en-IN" dirty="0"/>
          </a:p>
        </p:txBody>
      </p:sp>
      <p:sp>
        <p:nvSpPr>
          <p:cNvPr id="5" name="Rectangle 4"/>
          <p:cNvSpPr/>
          <p:nvPr/>
        </p:nvSpPr>
        <p:spPr>
          <a:xfrm>
            <a:off x="2381224" y="285728"/>
            <a:ext cx="6510115" cy="1077218"/>
          </a:xfrm>
          <a:prstGeom prst="rect">
            <a:avLst/>
          </a:prstGeom>
        </p:spPr>
        <p:txBody>
          <a:bodyPr wrap="none">
            <a:spAutoFit/>
          </a:bodyPr>
          <a:lstStyle/>
          <a:p>
            <a:pPr algn="ctr"/>
            <a:r>
              <a:rPr lang="en-US" sz="3200" b="1" dirty="0" smtClean="0">
                <a:latin typeface="Times New Roman" pitchFamily="18" charset="0"/>
                <a:cs typeface="Times New Roman" pitchFamily="18" charset="0"/>
              </a:rPr>
              <a:t>Implementation Result: GUI Design</a:t>
            </a:r>
            <a:endParaRPr lang="en-IN" sz="3200" b="1" dirty="0" smtClean="0">
              <a:latin typeface="Times New Roman" pitchFamily="18" charset="0"/>
              <a:cs typeface="Times New Roman" pitchFamily="18" charset="0"/>
            </a:endParaRPr>
          </a:p>
          <a:p>
            <a:pPr algn="ctr"/>
            <a:endParaRPr lang="en-IN" sz="3200" b="1" dirty="0">
              <a:latin typeface="Times New Roman" pitchFamily="18" charset="0"/>
              <a:cs typeface="Times New Roman" pitchFamily="18" charset="0"/>
            </a:endParaRPr>
          </a:p>
        </p:txBody>
      </p:sp>
      <p:pic>
        <p:nvPicPr>
          <p:cNvPr id="7" name="Picture 6" descr="C:\Users\LENOVO\Documents\results\contourlet-RF.PNG"/>
          <p:cNvPicPr/>
          <p:nvPr/>
        </p:nvPicPr>
        <p:blipFill>
          <a:blip r:embed="rId2"/>
          <a:srcRect/>
          <a:stretch>
            <a:fillRect/>
          </a:stretch>
        </p:blipFill>
        <p:spPr bwMode="auto">
          <a:xfrm>
            <a:off x="1381092" y="857232"/>
            <a:ext cx="9644130" cy="5072098"/>
          </a:xfrm>
          <a:prstGeom prst="rect">
            <a:avLst/>
          </a:prstGeom>
          <a:noFill/>
          <a:ln w="9525">
            <a:noFill/>
            <a:miter lim="800000"/>
            <a:headEnd/>
            <a:tailEnd/>
          </a:ln>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276313" y="5389858"/>
            <a:ext cx="533474" cy="1228896"/>
          </a:xfrm>
          <a:prstGeom prst="rect">
            <a:avLst/>
          </a:prstGeom>
        </p:spPr>
      </p:pic>
      <p:sp>
        <p:nvSpPr>
          <p:cNvPr id="9" name="Rectangle 8"/>
          <p:cNvSpPr/>
          <p:nvPr/>
        </p:nvSpPr>
        <p:spPr>
          <a:xfrm>
            <a:off x="3048000" y="5929329"/>
            <a:ext cx="6977090" cy="369332"/>
          </a:xfrm>
          <a:prstGeom prst="rect">
            <a:avLst/>
          </a:prstGeom>
        </p:spPr>
        <p:txBody>
          <a:bodyPr wrap="square">
            <a:spAutoFit/>
          </a:bodyPr>
          <a:lstStyle/>
          <a:p>
            <a:r>
              <a:rPr lang="en-IN" b="1" dirty="0" smtClean="0">
                <a:latin typeface="Times New Roman" pitchFamily="18" charset="0"/>
                <a:cs typeface="Times New Roman" pitchFamily="18" charset="0"/>
              </a:rPr>
              <a:t>fig.19 Nonsubsampled Contourlet Transform with RF Classifier</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5736" y="2786058"/>
            <a:ext cx="4092595" cy="769441"/>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PARAMETERS</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3ADA1FF-A486-4FA9-BB56-FF5CD5A47745}"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49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5670" y="2857496"/>
            <a:ext cx="5555978" cy="769441"/>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  INTRODUCTION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a:xfrm>
            <a:off x="0" y="6459785"/>
            <a:ext cx="3569551" cy="365125"/>
          </a:xfrm>
        </p:spPr>
        <p:txBody>
          <a:bodyPr/>
          <a:lstStyle/>
          <a:p>
            <a:fld id="{FEDCBF2B-7D6A-418E-A12C-6A63FCF4326F}" type="datetime1">
              <a:rPr lang="en-IN" sz="1200" smtClean="0"/>
              <a:pPr/>
              <a:t>10-06-2019</a:t>
            </a:fld>
            <a:endParaRPr lang="en-IN" sz="1200" dirty="0"/>
          </a:p>
        </p:txBody>
      </p:sp>
      <p:sp>
        <p:nvSpPr>
          <p:cNvPr id="4" name="Slide Number Placeholder 3"/>
          <p:cNvSpPr>
            <a:spLocks noGrp="1"/>
          </p:cNvSpPr>
          <p:nvPr>
            <p:ph type="sldNum" sz="quarter" idx="12"/>
          </p:nvPr>
        </p:nvSpPr>
        <p:spPr>
          <a:xfrm>
            <a:off x="9900458" y="6459785"/>
            <a:ext cx="2291542" cy="365125"/>
          </a:xfrm>
        </p:spPr>
        <p:txBody>
          <a:bodyPr/>
          <a:lstStyle/>
          <a:p>
            <a:fld id="{75951E62-E68F-41F6-A6FC-70069F5687F5}" type="slidenum">
              <a:rPr lang="en-IN" sz="1200" smtClean="0"/>
              <a:pPr/>
              <a:t>5</a:t>
            </a:fld>
            <a:endParaRPr lang="en-IN" sz="1200"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4857760"/>
            <a:ext cx="2709858" cy="1071570"/>
          </a:xfrm>
          <a:prstGeom prst="rect">
            <a:avLst/>
          </a:prstGeom>
          <a:noFill/>
        </p:spPr>
      </p:pic>
      <p:pic>
        <p:nvPicPr>
          <p:cNvPr id="6" name="Picture 22"/>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6324600" y="4876800"/>
            <a:ext cx="2700358" cy="1052530"/>
          </a:xfrm>
          <a:prstGeom prst="rect">
            <a:avLst/>
          </a:prstGeom>
          <a:noFill/>
        </p:spPr>
      </p:pic>
      <p:pic>
        <p:nvPicPr>
          <p:cNvPr id="7" name="Picture 6"/>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9" name="TextBox 8"/>
          <p:cNvSpPr txBox="1"/>
          <p:nvPr/>
        </p:nvSpPr>
        <p:spPr>
          <a:xfrm>
            <a:off x="523836" y="500042"/>
            <a:ext cx="7429552" cy="584775"/>
          </a:xfrm>
          <a:prstGeom prst="rect">
            <a:avLst/>
          </a:prstGeom>
          <a:noFill/>
        </p:spPr>
        <p:txBody>
          <a:bodyPr wrap="square" rtlCol="0">
            <a:spAutoFit/>
          </a:bodyPr>
          <a:lstStyle/>
          <a:p>
            <a:pPr>
              <a:buFont typeface="Wingdings" pitchFamily="2" charset="2"/>
              <a:buChar char="Ø"/>
            </a:pPr>
            <a:r>
              <a:rPr lang="en-IN" sz="3200" b="1" dirty="0" smtClean="0">
                <a:latin typeface="Times New Roman" pitchFamily="18" charset="0"/>
                <a:cs typeface="Times New Roman" pitchFamily="18" charset="0"/>
              </a:rPr>
              <a:t> Classification Measurement</a:t>
            </a:r>
            <a:endParaRPr lang="en-IN"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6"/>
          <a:srcRect/>
          <a:stretch>
            <a:fillRect/>
          </a:stretch>
        </p:blipFill>
        <p:spPr bwMode="auto">
          <a:xfrm>
            <a:off x="447675" y="1142985"/>
            <a:ext cx="11296650" cy="3500462"/>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425ED73F-1CD5-4901-BA33-5E2256C1BCAB}" type="datetime1">
              <a:rPr lang="en-IN" smtClean="0"/>
              <a:pPr/>
              <a:t>10-06-2019</a:t>
            </a:fld>
            <a:endParaRPr lang="en-IN" dirty="0"/>
          </a:p>
        </p:txBody>
      </p:sp>
      <p:sp>
        <p:nvSpPr>
          <p:cNvPr id="10" name="Slide Number Placeholder 9"/>
          <p:cNvSpPr>
            <a:spLocks noGrp="1"/>
          </p:cNvSpPr>
          <p:nvPr>
            <p:ph type="sldNum" sz="quarter" idx="12"/>
          </p:nvPr>
        </p:nvSpPr>
        <p:spPr/>
        <p:txBody>
          <a:bodyPr/>
          <a:lstStyle/>
          <a:p>
            <a:fld id="{75951E62-E68F-41F6-A6FC-70069F5687F5}" type="slidenum">
              <a:rPr lang="en-IN" smtClean="0"/>
              <a:pPr/>
              <a:t>50</a:t>
            </a:fld>
            <a:endParaRPr lang="en-IN" dirty="0"/>
          </a:p>
        </p:txBody>
      </p:sp>
      <p:sp>
        <p:nvSpPr>
          <p:cNvPr id="11" name="Footer Placeholder 10"/>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1313535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3B0AA-C231-4B08-8BC2-DAD0FDC16AB8}"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51</a:t>
            </a:fld>
            <a:endParaRPr lang="en-IN" dirty="0"/>
          </a:p>
        </p:txBody>
      </p:sp>
      <p:sp>
        <p:nvSpPr>
          <p:cNvPr id="5" name="TextBox 4"/>
          <p:cNvSpPr txBox="1"/>
          <p:nvPr/>
        </p:nvSpPr>
        <p:spPr>
          <a:xfrm>
            <a:off x="595274" y="357167"/>
            <a:ext cx="5214974" cy="954107"/>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Mathematically Calculation:</a:t>
            </a:r>
          </a:p>
          <a:p>
            <a:endParaRPr lang="en-IN" sz="2800" b="1" dirty="0">
              <a:latin typeface="Times New Roman" pitchFamily="18" charset="0"/>
              <a:cs typeface="Times New Roman" pitchFamily="18" charset="0"/>
            </a:endParaRPr>
          </a:p>
        </p:txBody>
      </p:sp>
      <p:sp>
        <p:nvSpPr>
          <p:cNvPr id="8" name="TextBox 7"/>
          <p:cNvSpPr txBox="1"/>
          <p:nvPr/>
        </p:nvSpPr>
        <p:spPr>
          <a:xfrm>
            <a:off x="666712" y="785794"/>
            <a:ext cx="3643338"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For SVM Classifier:</a:t>
            </a:r>
            <a:endParaRPr lang="en-IN" sz="2000" b="1"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a:srcRect/>
          <a:stretch>
            <a:fillRect/>
          </a:stretch>
        </p:blipFill>
        <p:spPr bwMode="auto">
          <a:xfrm>
            <a:off x="738150" y="1285860"/>
            <a:ext cx="10358510" cy="3429024"/>
          </a:xfrm>
          <a:prstGeom prst="rect">
            <a:avLst/>
          </a:prstGeom>
          <a:noFill/>
          <a:ln w="9525">
            <a:noFill/>
            <a:miter lim="800000"/>
            <a:headEnd/>
            <a:tailEnd/>
          </a:ln>
          <a:effectLst/>
        </p:spPr>
      </p:pic>
      <p:sp>
        <p:nvSpPr>
          <p:cNvPr id="11" name="TextBox 10"/>
          <p:cNvSpPr txBox="1"/>
          <p:nvPr/>
        </p:nvSpPr>
        <p:spPr>
          <a:xfrm>
            <a:off x="738150" y="4429132"/>
            <a:ext cx="5907036" cy="1631216"/>
          </a:xfrm>
          <a:prstGeom prst="rect">
            <a:avLst/>
          </a:prstGeom>
          <a:noFill/>
        </p:spPr>
        <p:txBody>
          <a:bodyPr wrap="square" rtlCol="0">
            <a:spAutoFit/>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Accuracy = TP + TN/ TP + TN + FP + FN</a:t>
            </a:r>
          </a:p>
          <a:p>
            <a:r>
              <a:rPr lang="en-IN" sz="2000" b="1" dirty="0" smtClean="0">
                <a:latin typeface="Times New Roman" pitchFamily="18" charset="0"/>
                <a:cs typeface="Times New Roman" pitchFamily="18" charset="0"/>
              </a:rPr>
              <a:t>                 = 8 + 27/ 8 + 27 + 0 + 1 = 35/36 = 97.222%</a:t>
            </a:r>
          </a:p>
          <a:p>
            <a:r>
              <a:rPr lang="en-IN" sz="2000" b="1" dirty="0" smtClean="0">
                <a:latin typeface="Times New Roman" pitchFamily="18" charset="0"/>
                <a:cs typeface="Times New Roman" pitchFamily="18" charset="0"/>
              </a:rPr>
              <a:t>                                                                              </a:t>
            </a:r>
          </a:p>
          <a:p>
            <a:endParaRPr lang="en-IN" sz="2000" b="1" dirty="0">
              <a:latin typeface="Times New Roman" pitchFamily="18" charset="0"/>
              <a:cs typeface="Times New Roman" pitchFamily="18" charset="0"/>
            </a:endParaRPr>
          </a:p>
        </p:txBody>
      </p:sp>
      <p:pic>
        <p:nvPicPr>
          <p:cNvPr id="13" name="Picture 1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99D97-107C-43E1-AC13-9767F3A59D11}"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52</a:t>
            </a:fld>
            <a:endParaRPr lang="en-IN" dirty="0"/>
          </a:p>
        </p:txBody>
      </p:sp>
      <p:sp>
        <p:nvSpPr>
          <p:cNvPr id="7" name="TextBox 6"/>
          <p:cNvSpPr txBox="1"/>
          <p:nvPr/>
        </p:nvSpPr>
        <p:spPr>
          <a:xfrm>
            <a:off x="881026" y="500042"/>
            <a:ext cx="10144196"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Comparison of Performance Analysis Of System</a:t>
            </a:r>
            <a:endParaRPr lang="en-IN" sz="3200" b="1" dirty="0">
              <a:latin typeface="Times New Roman" pitchFamily="18" charset="0"/>
              <a:cs typeface="Times New Roman" pitchFamily="18" charset="0"/>
            </a:endParaRPr>
          </a:p>
        </p:txBody>
      </p:sp>
      <p:sp>
        <p:nvSpPr>
          <p:cNvPr id="8" name="TextBox 7"/>
          <p:cNvSpPr txBox="1"/>
          <p:nvPr/>
        </p:nvSpPr>
        <p:spPr>
          <a:xfrm>
            <a:off x="952464" y="5715016"/>
            <a:ext cx="10144196"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Table 7: Performance analysis of system with different segmentation technique and different classifier</a:t>
            </a:r>
            <a:endParaRPr lang="en-IN" b="1" dirty="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1166777" y="1357298"/>
          <a:ext cx="9572693" cy="4143407"/>
        </p:xfrm>
        <a:graphic>
          <a:graphicData uri="http://schemas.openxmlformats.org/drawingml/2006/table">
            <a:tbl>
              <a:tblPr firstRow="1" bandRow="1">
                <a:tableStyleId>{5C22544A-7EE6-4342-B048-85BDC9FD1C3A}</a:tableStyleId>
              </a:tblPr>
              <a:tblGrid>
                <a:gridCol w="2019253"/>
                <a:gridCol w="1430305"/>
                <a:gridCol w="1551103"/>
                <a:gridCol w="1500198"/>
                <a:gridCol w="1476385"/>
                <a:gridCol w="1595449"/>
              </a:tblGrid>
              <a:tr h="925655">
                <a:tc>
                  <a:txBody>
                    <a:bodyPr/>
                    <a:lstStyle/>
                    <a:p>
                      <a:r>
                        <a:rPr lang="en-IN" sz="2400" dirty="0" smtClean="0">
                          <a:latin typeface="Times New Roman" pitchFamily="18" charset="0"/>
                          <a:cs typeface="Times New Roman" pitchFamily="18" charset="0"/>
                        </a:rPr>
                        <a:t>Segmentation Techniques</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Classifier</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Accuracy</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Precision</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Recall</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Time(sec.)</a:t>
                      </a:r>
                      <a:endParaRPr lang="en-IN" sz="2400" dirty="0">
                        <a:latin typeface="Times New Roman" pitchFamily="18" charset="0"/>
                        <a:cs typeface="Times New Roman" pitchFamily="18" charset="0"/>
                      </a:endParaRPr>
                    </a:p>
                  </a:txBody>
                  <a:tcPr/>
                </a:tc>
              </a:tr>
              <a:tr h="536292">
                <a:tc rowSpan="3">
                  <a:txBody>
                    <a:bodyPr/>
                    <a:lstStyle/>
                    <a:p>
                      <a:r>
                        <a:rPr lang="en-IN" sz="2400" dirty="0" smtClean="0">
                          <a:latin typeface="Times New Roman" pitchFamily="18" charset="0"/>
                          <a:cs typeface="Times New Roman" pitchFamily="18" charset="0"/>
                        </a:rPr>
                        <a:t>Canny edge detector</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ANN</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91.6667</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0.95313</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0.97917</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1.048</a:t>
                      </a:r>
                      <a:endParaRPr lang="en-IN" sz="2400" dirty="0">
                        <a:latin typeface="Times New Roman" pitchFamily="18" charset="0"/>
                        <a:cs typeface="Times New Roman" pitchFamily="18" charset="0"/>
                      </a:endParaRPr>
                    </a:p>
                  </a:txBody>
                  <a:tcPr/>
                </a:tc>
              </a:tr>
              <a:tr h="536292">
                <a:tc vMerge="1">
                  <a:txBody>
                    <a:bodyPr/>
                    <a:lstStyle/>
                    <a:p>
                      <a:endParaRPr lang="en-IN" dirty="0"/>
                    </a:p>
                  </a:txBody>
                  <a:tcPr/>
                </a:tc>
                <a:tc>
                  <a:txBody>
                    <a:bodyPr/>
                    <a:lstStyle/>
                    <a:p>
                      <a:r>
                        <a:rPr lang="en-IN" sz="2400" dirty="0" smtClean="0">
                          <a:latin typeface="Times New Roman" pitchFamily="18" charset="0"/>
                          <a:cs typeface="Times New Roman" pitchFamily="18" charset="0"/>
                        </a:rPr>
                        <a:t>SVM</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97.2222</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0.96875</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0.99306</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0.27541</a:t>
                      </a:r>
                      <a:endParaRPr lang="en-IN" sz="2400" dirty="0">
                        <a:latin typeface="Times New Roman" pitchFamily="18" charset="0"/>
                        <a:cs typeface="Times New Roman" pitchFamily="18" charset="0"/>
                      </a:endParaRPr>
                    </a:p>
                  </a:txBody>
                  <a:tcPr/>
                </a:tc>
              </a:tr>
              <a:tr h="536292">
                <a:tc vMerge="1">
                  <a:txBody>
                    <a:bodyPr/>
                    <a:lstStyle/>
                    <a:p>
                      <a:endParaRPr lang="en-IN" dirty="0"/>
                    </a:p>
                  </a:txBody>
                  <a:tcPr/>
                </a:tc>
                <a:tc>
                  <a:txBody>
                    <a:bodyPr/>
                    <a:lstStyle/>
                    <a:p>
                      <a:r>
                        <a:rPr lang="en-IN" sz="2400" dirty="0" smtClean="0">
                          <a:latin typeface="Times New Roman" pitchFamily="18" charset="0"/>
                          <a:cs typeface="Times New Roman" pitchFamily="18" charset="0"/>
                        </a:rPr>
                        <a:t>RF</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99.9999</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2.8236</a:t>
                      </a:r>
                      <a:endParaRPr lang="en-IN" sz="2400" dirty="0">
                        <a:latin typeface="Times New Roman" pitchFamily="18" charset="0"/>
                        <a:cs typeface="Times New Roman" pitchFamily="18" charset="0"/>
                      </a:endParaRPr>
                    </a:p>
                  </a:txBody>
                  <a:tcPr/>
                </a:tc>
              </a:tr>
              <a:tr h="536292">
                <a:tc rowSpan="3">
                  <a:txBody>
                    <a:bodyPr/>
                    <a:lstStyle/>
                    <a:p>
                      <a:r>
                        <a:rPr lang="en-IN" sz="2400" dirty="0" smtClean="0">
                          <a:latin typeface="Times New Roman" pitchFamily="18" charset="0"/>
                          <a:cs typeface="Times New Roman" pitchFamily="18" charset="0"/>
                        </a:rPr>
                        <a:t>Contourlet</a:t>
                      </a:r>
                      <a:r>
                        <a:rPr lang="en-IN" sz="2400" baseline="0" dirty="0" smtClean="0">
                          <a:latin typeface="Times New Roman" pitchFamily="18" charset="0"/>
                          <a:cs typeface="Times New Roman" pitchFamily="18" charset="0"/>
                        </a:rPr>
                        <a:t> Transform</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ANN</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91.6667</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0.95313</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0.97917</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0.66545</a:t>
                      </a:r>
                      <a:endParaRPr lang="en-IN" sz="2400" dirty="0">
                        <a:latin typeface="Times New Roman" pitchFamily="18" charset="0"/>
                        <a:cs typeface="Times New Roman" pitchFamily="18" charset="0"/>
                      </a:endParaRPr>
                    </a:p>
                  </a:txBody>
                  <a:tcPr/>
                </a:tc>
              </a:tr>
              <a:tr h="536292">
                <a:tc vMerge="1">
                  <a:txBody>
                    <a:bodyPr/>
                    <a:lstStyle/>
                    <a:p>
                      <a:endParaRPr lang="en-IN" dirty="0"/>
                    </a:p>
                  </a:txBody>
                  <a:tcPr/>
                </a:tc>
                <a:tc>
                  <a:txBody>
                    <a:bodyPr/>
                    <a:lstStyle/>
                    <a:p>
                      <a:r>
                        <a:rPr lang="en-IN" sz="2400" dirty="0" smtClean="0">
                          <a:latin typeface="Times New Roman" pitchFamily="18" charset="0"/>
                          <a:cs typeface="Times New Roman" pitchFamily="18" charset="0"/>
                        </a:rPr>
                        <a:t>SVM</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97.2222</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0.96875</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0.99306</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0.57242</a:t>
                      </a:r>
                      <a:endParaRPr lang="en-IN" sz="2400" dirty="0">
                        <a:latin typeface="Times New Roman" pitchFamily="18" charset="0"/>
                        <a:cs typeface="Times New Roman" pitchFamily="18" charset="0"/>
                      </a:endParaRPr>
                    </a:p>
                  </a:txBody>
                  <a:tcPr/>
                </a:tc>
              </a:tr>
              <a:tr h="536292">
                <a:tc vMerge="1">
                  <a:txBody>
                    <a:bodyPr/>
                    <a:lstStyle/>
                    <a:p>
                      <a:endParaRPr lang="en-IN" dirty="0"/>
                    </a:p>
                  </a:txBody>
                  <a:tcPr/>
                </a:tc>
                <a:tc>
                  <a:txBody>
                    <a:bodyPr/>
                    <a:lstStyle/>
                    <a:p>
                      <a:r>
                        <a:rPr lang="en-IN" sz="2400" dirty="0" smtClean="0">
                          <a:latin typeface="Times New Roman" pitchFamily="18" charset="0"/>
                          <a:cs typeface="Times New Roman" pitchFamily="18" charset="0"/>
                        </a:rPr>
                        <a:t>RF</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99.9999</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r>
                        <a:rPr lang="en-IN" sz="2400" dirty="0" smtClean="0">
                          <a:latin typeface="Times New Roman" pitchFamily="18" charset="0"/>
                          <a:cs typeface="Times New Roman" pitchFamily="18" charset="0"/>
                        </a:rPr>
                        <a:t>0.26656</a:t>
                      </a:r>
                      <a:endParaRPr lang="en-IN" sz="2400" dirty="0">
                        <a:latin typeface="Times New Roman" pitchFamily="18" charset="0"/>
                        <a:cs typeface="Times New Roman" pitchFamily="18" charset="0"/>
                      </a:endParaRPr>
                    </a:p>
                  </a:txBody>
                  <a:tcPr/>
                </a:tc>
              </a:tr>
            </a:tbl>
          </a:graphicData>
        </a:graphic>
      </p:graphicFrame>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276312" y="5389860"/>
            <a:ext cx="533474" cy="1228896"/>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26EBF-D02E-4FB2-AB10-5DB5DBE13C37}"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53</a:t>
            </a:fld>
            <a:endParaRPr lang="en-IN" dirty="0"/>
          </a:p>
        </p:txBody>
      </p:sp>
      <p:graphicFrame>
        <p:nvGraphicFramePr>
          <p:cNvPr id="5" name="Chart 4"/>
          <p:cNvGraphicFramePr/>
          <p:nvPr/>
        </p:nvGraphicFramePr>
        <p:xfrm>
          <a:off x="666713" y="1214422"/>
          <a:ext cx="4857783" cy="4643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5738810" y="1714488"/>
          <a:ext cx="6032781" cy="371477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739074" y="1357298"/>
            <a:ext cx="2143140"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Processing Time</a:t>
            </a:r>
            <a:endParaRPr lang="en-IN" sz="2000" b="1" dirty="0">
              <a:latin typeface="Times New Roman" pitchFamily="18" charset="0"/>
              <a:cs typeface="Times New Roman" pitchFamily="18" charset="0"/>
            </a:endParaRPr>
          </a:p>
        </p:txBody>
      </p:sp>
      <p:sp>
        <p:nvSpPr>
          <p:cNvPr id="8" name="TextBox 7"/>
          <p:cNvSpPr txBox="1"/>
          <p:nvPr/>
        </p:nvSpPr>
        <p:spPr>
          <a:xfrm>
            <a:off x="952464" y="428604"/>
            <a:ext cx="10215634"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Graphically Representation of System Analysis</a:t>
            </a:r>
            <a:endParaRPr lang="en-IN" sz="3200" b="1" dirty="0">
              <a:latin typeface="Times New Roman" pitchFamily="18" charset="0"/>
              <a:cs typeface="Times New Roman" pitchFamily="18" charset="0"/>
            </a:endParaRPr>
          </a:p>
        </p:txBody>
      </p:sp>
      <p:sp>
        <p:nvSpPr>
          <p:cNvPr id="9" name="Rectangle 8"/>
          <p:cNvSpPr/>
          <p:nvPr/>
        </p:nvSpPr>
        <p:spPr>
          <a:xfrm>
            <a:off x="4095736" y="5857892"/>
            <a:ext cx="4656146" cy="369332"/>
          </a:xfrm>
          <a:prstGeom prst="rect">
            <a:avLst/>
          </a:prstGeom>
        </p:spPr>
        <p:txBody>
          <a:bodyPr wrap="none">
            <a:spAutoFit/>
          </a:bodyPr>
          <a:lstStyle/>
          <a:p>
            <a:r>
              <a:rPr lang="en-IN" b="1" dirty="0" smtClean="0">
                <a:latin typeface="Times New Roman" pitchFamily="18" charset="0"/>
                <a:cs typeface="Times New Roman" pitchFamily="18" charset="0"/>
              </a:rPr>
              <a:t>Fig. 20 Graphical Representation Of Analysis</a:t>
            </a:r>
            <a:endParaRPr lang="en-IN" b="1" dirty="0">
              <a:latin typeface="Times New Roman" pitchFamily="18" charset="0"/>
              <a:cs typeface="Times New Roman" pitchFamily="18" charset="0"/>
            </a:endParaRPr>
          </a:p>
        </p:txBody>
      </p:sp>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5670" y="2714620"/>
            <a:ext cx="4664099" cy="769441"/>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  APPLICATION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AD308244-0A62-4418-8F1C-8DCC9D8176AA}"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54</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219200"/>
            <a:ext cx="11049000" cy="5632311"/>
          </a:xfrm>
          <a:prstGeom prst="rect">
            <a:avLst/>
          </a:prstGeom>
        </p:spPr>
        <p:txBody>
          <a:bodyPr wrap="square">
            <a:spAutoFit/>
          </a:bodyPr>
          <a:lstStyle/>
          <a:p>
            <a:pPr marL="342900" indent="-342900" algn="just">
              <a:lnSpc>
                <a:spcPct val="20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Agriculture Industry</a:t>
            </a:r>
            <a:endParaRPr lang="en-US" sz="2400" dirty="0">
              <a:latin typeface="Times New Roman" panose="02020603050405020304" pitchFamily="18" charset="0"/>
              <a:cs typeface="Times New Roman" panose="02020603050405020304" pitchFamily="18" charset="0"/>
            </a:endParaRPr>
          </a:p>
          <a:p>
            <a:pPr marL="342900" indent="-342900" algn="just">
              <a:lnSpc>
                <a:spcPct val="20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Biomedical Department</a:t>
            </a:r>
            <a:endParaRPr lang="en-US" sz="2400" dirty="0">
              <a:latin typeface="Times New Roman" panose="02020603050405020304" pitchFamily="18" charset="0"/>
              <a:cs typeface="Times New Roman" panose="02020603050405020304" pitchFamily="18" charset="0"/>
            </a:endParaRPr>
          </a:p>
          <a:p>
            <a:pPr marL="342900" indent="-342900" algn="just">
              <a:lnSpc>
                <a:spcPct val="20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Ayurveda Department</a:t>
            </a:r>
            <a:endParaRPr lang="en-US" sz="2400" dirty="0">
              <a:latin typeface="Times New Roman" panose="02020603050405020304" pitchFamily="18" charset="0"/>
              <a:cs typeface="Times New Roman" panose="02020603050405020304" pitchFamily="18" charset="0"/>
            </a:endParaRPr>
          </a:p>
          <a:p>
            <a:pPr marL="342900" indent="-342900" algn="just">
              <a:lnSpc>
                <a:spcPct val="20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Forensic Department</a:t>
            </a:r>
            <a:endParaRPr lang="en-US" sz="2400" dirty="0">
              <a:latin typeface="Times New Roman" panose="02020603050405020304" pitchFamily="18" charset="0"/>
              <a:cs typeface="Times New Roman" panose="02020603050405020304" pitchFamily="18" charset="0"/>
            </a:endParaRPr>
          </a:p>
          <a:p>
            <a:pPr marL="342900" indent="-342900" algn="just">
              <a:lnSpc>
                <a:spcPct val="20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Forest</a:t>
            </a:r>
            <a:endParaRPr lang="en-US" sz="2400" dirty="0">
              <a:latin typeface="Times New Roman" panose="02020603050405020304" pitchFamily="18" charset="0"/>
              <a:cs typeface="Times New Roman" panose="02020603050405020304" pitchFamily="18" charset="0"/>
            </a:endParaRPr>
          </a:p>
          <a:p>
            <a:pPr algn="just">
              <a:lnSpc>
                <a:spcPct val="200000"/>
              </a:lnSpc>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a:lnSpc>
                <a:spcPct val="200000"/>
              </a:lnSpc>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a:lnSpc>
                <a:spcPct val="200000"/>
              </a:lnSpc>
              <a:buFont typeface="Wingdings" pitchFamily="2" charset="2"/>
              <a:buChar char="v"/>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6" name="TextBox 5"/>
          <p:cNvSpPr txBox="1"/>
          <p:nvPr/>
        </p:nvSpPr>
        <p:spPr>
          <a:xfrm>
            <a:off x="4095736" y="428604"/>
            <a:ext cx="4214842"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Application</a:t>
            </a:r>
            <a:endParaRPr lang="en-IN"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EF6E0C14-A5DA-4716-98EC-F74FF60D8CA2}" type="datetime1">
              <a:rPr lang="en-IN" smtClean="0"/>
              <a:pPr/>
              <a:t>10-06-2019</a:t>
            </a:fld>
            <a:endParaRPr lang="en-IN" dirty="0"/>
          </a:p>
        </p:txBody>
      </p:sp>
      <p:sp>
        <p:nvSpPr>
          <p:cNvPr id="8" name="Slide Number Placeholder 7"/>
          <p:cNvSpPr>
            <a:spLocks noGrp="1"/>
          </p:cNvSpPr>
          <p:nvPr>
            <p:ph type="sldNum" sz="quarter" idx="12"/>
          </p:nvPr>
        </p:nvSpPr>
        <p:spPr/>
        <p:txBody>
          <a:bodyPr/>
          <a:lstStyle/>
          <a:p>
            <a:fld id="{75951E62-E68F-41F6-A6FC-70069F5687F5}" type="slidenum">
              <a:rPr lang="en-IN" smtClean="0"/>
              <a:pPr/>
              <a:t>55</a:t>
            </a:fld>
            <a:endParaRPr lang="en-IN" dirty="0"/>
          </a:p>
        </p:txBody>
      </p:sp>
      <p:sp>
        <p:nvSpPr>
          <p:cNvPr id="9" name="Footer Placeholder 8"/>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262393" y="5412100"/>
            <a:ext cx="533474" cy="1228896"/>
          </a:xfrm>
          <a:prstGeom prst="rect">
            <a:avLst/>
          </a:prstGeom>
        </p:spPr>
      </p:pic>
    </p:spTree>
    <p:extLst>
      <p:ext uri="{BB962C8B-B14F-4D97-AF65-F5344CB8AC3E}">
        <p14:creationId xmlns="" xmlns:p14="http://schemas.microsoft.com/office/powerpoint/2010/main" val="24694693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6778" y="2928934"/>
            <a:ext cx="9787006" cy="769441"/>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46FCD64-EC99-4AF8-B99A-0052E3F97A9A}"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56</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C723F-5371-402F-8CC2-5BAA1C231280}" type="datetime1">
              <a:rPr lang="en-IN" smtClean="0"/>
              <a:pPr/>
              <a:t>10-06-2019</a:t>
            </a:fld>
            <a:endParaRPr lang="en-IN" dirty="0"/>
          </a:p>
        </p:txBody>
      </p:sp>
      <p:sp>
        <p:nvSpPr>
          <p:cNvPr id="3" name="Slide Number Placeholder 2"/>
          <p:cNvSpPr>
            <a:spLocks noGrp="1"/>
          </p:cNvSpPr>
          <p:nvPr>
            <p:ph type="sldNum" sz="quarter" idx="12"/>
          </p:nvPr>
        </p:nvSpPr>
        <p:spPr/>
        <p:txBody>
          <a:bodyPr/>
          <a:lstStyle/>
          <a:p>
            <a:fld id="{75951E62-E68F-41F6-A6FC-70069F5687F5}" type="slidenum">
              <a:rPr lang="en-IN" smtClean="0"/>
              <a:pPr/>
              <a:t>57</a:t>
            </a:fld>
            <a:endParaRPr lang="en-IN" dirty="0"/>
          </a:p>
        </p:txBody>
      </p:sp>
      <p:sp>
        <p:nvSpPr>
          <p:cNvPr id="4" name="Rectangle 3"/>
          <p:cNvSpPr/>
          <p:nvPr/>
        </p:nvSpPr>
        <p:spPr>
          <a:xfrm>
            <a:off x="911424" y="692696"/>
            <a:ext cx="10542426" cy="3970318"/>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Here we conclude that for the segmentation the Contourlet transform as a robust method for both accuracy as well as processing time and also canny edge detector give accurate result, but the processing time is more than NSCT (Nonsubsampled Contourlet transform). By canny edge detector, there were extract vein of the leaves for accurate result. In proposed system, there were RF classifiers given 99.9999% accuracy. So, the RF is more accurate than other classifier for the proposed system and gives the accurate result for leaf identification. </a:t>
            </a: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AC725-026E-4134-9AA1-9BDACAEB3435}" type="datetime1">
              <a:rPr lang="en-IN" smtClean="0"/>
              <a:pPr/>
              <a:t>10-06-2019</a:t>
            </a:fld>
            <a:endParaRPr lang="en-IN" dirty="0"/>
          </a:p>
        </p:txBody>
      </p:sp>
      <p:sp>
        <p:nvSpPr>
          <p:cNvPr id="3" name="Footer Placeholder 2"/>
          <p:cNvSpPr>
            <a:spLocks noGrp="1"/>
          </p:cNvSpPr>
          <p:nvPr>
            <p:ph type="ftr" sz="quarter" idx="11"/>
          </p:nvPr>
        </p:nvSpPr>
        <p:spPr/>
        <p:txBody>
          <a:bodyPr/>
          <a:lstStyle/>
          <a:p>
            <a:r>
              <a:rPr lang="en-IN" smtClean="0"/>
              <a:t>DESIGNING OF LEAVES CLASSIFIER FOR AYURVEDIC PLANTS USING HYBRID FEATURE EXTRACTION</a:t>
            </a:r>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58</a:t>
            </a:fld>
            <a:endParaRPr lang="en-IN" dirty="0"/>
          </a:p>
        </p:txBody>
      </p:sp>
      <p:sp>
        <p:nvSpPr>
          <p:cNvPr id="1025" name="Rectangle 1"/>
          <p:cNvSpPr>
            <a:spLocks noChangeArrowheads="1"/>
          </p:cNvSpPr>
          <p:nvPr/>
        </p:nvSpPr>
        <p:spPr bwMode="auto">
          <a:xfrm>
            <a:off x="523836" y="142852"/>
            <a:ext cx="1121576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PAPER PUBLICATION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Following Research Paper is published in UGC Approved Journal: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An article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Designing of leaves Classifier for ayurvedic plants using Hybrid Feature Extraction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has been published for publication by the International  Journal of Research in Electronics and Computer Engineering (IJRECE),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Print ISSN: 2393-9028, Online ISSN: 2348-2281 VOL. 7, ISSUE 2, APRIL - JUNE 2019</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Certificate of research paper is below:</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 name="Picture 5" descr="C:\Users\LENOVO\Downloads\Certi2.jpg"/>
          <p:cNvPicPr/>
          <p:nvPr/>
        </p:nvPicPr>
        <p:blipFill>
          <a:blip r:embed="rId2"/>
          <a:srcRect/>
          <a:stretch>
            <a:fillRect/>
          </a:stretch>
        </p:blipFill>
        <p:spPr bwMode="auto">
          <a:xfrm>
            <a:off x="738150" y="2428868"/>
            <a:ext cx="11001452" cy="3786214"/>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4298" y="2857496"/>
            <a:ext cx="4193288" cy="769441"/>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20FE15E-4FA3-489C-8FD2-EFC5AF7EF743}"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59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285729"/>
            <a:ext cx="10987126" cy="3046988"/>
          </a:xfrm>
          <a:prstGeom prst="rect">
            <a:avLst/>
          </a:prstGeom>
          <a:noFill/>
        </p:spPr>
        <p:txBody>
          <a:bodyPr wrap="square" rtlCol="0">
            <a:spAutoFit/>
          </a:bodyPr>
          <a:lstStyle/>
          <a:p>
            <a:pPr marL="285750" indent="-285750" algn="just">
              <a:buFont typeface="Wingdings" pitchFamily="2" charset="2"/>
              <a:buChar char="Ø"/>
            </a:pPr>
            <a:r>
              <a:rPr lang="en-IN" sz="2400" dirty="0">
                <a:latin typeface="Times New Roman" panose="02020603050405020304" pitchFamily="18" charset="0"/>
                <a:cs typeface="Times New Roman" panose="02020603050405020304" pitchFamily="18" charset="0"/>
              </a:rPr>
              <a:t>Today, identification and classification of unknown plant species are performed manually by expert personnel who are very few in number. The important aspect is to develop a system which classifies the plants. This approach presents a new recognition approach based on Leaf Features Fusion </a:t>
            </a:r>
            <a:r>
              <a:rPr lang="en-IN" sz="2400">
                <a:latin typeface="Times New Roman" panose="02020603050405020304" pitchFamily="18" charset="0"/>
                <a:cs typeface="Times New Roman" panose="02020603050405020304" pitchFamily="18" charset="0"/>
              </a:rPr>
              <a:t>and </a:t>
            </a:r>
            <a:r>
              <a:rPr lang="en-IN" sz="2400" smtClean="0">
                <a:latin typeface="Times New Roman" panose="02020603050405020304" pitchFamily="18" charset="0"/>
                <a:cs typeface="Times New Roman" panose="02020603050405020304" pitchFamily="18" charset="0"/>
              </a:rPr>
              <a:t>                                                                                                                                                                                                                                                                                                                                                                                                                                                                                                                                                               ML </a:t>
            </a:r>
            <a:r>
              <a:rPr lang="en-IN" sz="2400" dirty="0">
                <a:latin typeface="Times New Roman" panose="02020603050405020304" pitchFamily="18" charset="0"/>
                <a:cs typeface="Times New Roman" panose="02020603050405020304" pitchFamily="18" charset="0"/>
              </a:rPr>
              <a:t>Classification </a:t>
            </a:r>
            <a:r>
              <a:rPr lang="en-IN" sz="2400" dirty="0" smtClean="0">
                <a:latin typeface="Times New Roman" panose="02020603050405020304" pitchFamily="18" charset="0"/>
                <a:cs typeface="Times New Roman" panose="02020603050405020304" pitchFamily="18" charset="0"/>
              </a:rPr>
              <a:t> algorithms </a:t>
            </a:r>
            <a:r>
              <a:rPr lang="en-IN" sz="2400" dirty="0">
                <a:latin typeface="Times New Roman" panose="02020603050405020304" pitchFamily="18" charset="0"/>
                <a:cs typeface="Times New Roman" panose="02020603050405020304" pitchFamily="18" charset="0"/>
              </a:rPr>
              <a:t>for classifying the different types of </a:t>
            </a:r>
            <a:r>
              <a:rPr lang="en-IN" sz="2400" dirty="0" smtClean="0">
                <a:latin typeface="Times New Roman" panose="02020603050405020304" pitchFamily="18" charset="0"/>
                <a:cs typeface="Times New Roman" panose="02020603050405020304" pitchFamily="18" charset="0"/>
              </a:rPr>
              <a:t>plants [1]. </a:t>
            </a:r>
          </a:p>
          <a:p>
            <a:pPr marL="285750" indent="-285750" algn="just"/>
            <a:endParaRPr lang="en-IN"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IN" sz="2400" dirty="0">
                <a:latin typeface="Times New Roman" panose="02020603050405020304" pitchFamily="18" charset="0"/>
                <a:cs typeface="Times New Roman" panose="02020603050405020304" pitchFamily="18" charset="0"/>
              </a:rPr>
              <a:t>The proposed approach consists of </a:t>
            </a:r>
            <a:r>
              <a:rPr lang="en-IN" sz="2400" dirty="0" smtClean="0">
                <a:latin typeface="Times New Roman" panose="02020603050405020304" pitchFamily="18" charset="0"/>
                <a:cs typeface="Times New Roman" panose="02020603050405020304" pitchFamily="18" charset="0"/>
              </a:rPr>
              <a:t>Four </a:t>
            </a:r>
            <a:r>
              <a:rPr lang="en-IN" sz="2400" dirty="0">
                <a:latin typeface="Times New Roman" panose="02020603050405020304" pitchFamily="18" charset="0"/>
                <a:cs typeface="Times New Roman" panose="02020603050405020304" pitchFamily="18" charset="0"/>
              </a:rPr>
              <a:t>phases that are pre-processing</a:t>
            </a:r>
            <a:r>
              <a:rPr lang="en-IN" sz="2400" dirty="0" smtClean="0">
                <a:latin typeface="Times New Roman" panose="02020603050405020304" pitchFamily="18" charset="0"/>
                <a:cs typeface="Times New Roman" panose="02020603050405020304" pitchFamily="18" charset="0"/>
              </a:rPr>
              <a:t>, Segmentation, </a:t>
            </a:r>
            <a:r>
              <a:rPr lang="en-IN" sz="2400" dirty="0">
                <a:latin typeface="Times New Roman" panose="02020603050405020304" pitchFamily="18" charset="0"/>
                <a:cs typeface="Times New Roman" panose="02020603050405020304" pitchFamily="18" charset="0"/>
              </a:rPr>
              <a:t>feature extraction, and classification phases. </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5" name="Date Placeholder 4"/>
          <p:cNvSpPr>
            <a:spLocks noGrp="1"/>
          </p:cNvSpPr>
          <p:nvPr>
            <p:ph type="dt" sz="half" idx="10"/>
          </p:nvPr>
        </p:nvSpPr>
        <p:spPr>
          <a:xfrm>
            <a:off x="0" y="6459785"/>
            <a:ext cx="3569551" cy="365125"/>
          </a:xfrm>
        </p:spPr>
        <p:txBody>
          <a:bodyPr/>
          <a:lstStyle/>
          <a:p>
            <a:fld id="{33B77051-2059-4CA9-92B1-2526505544F7}" type="datetime1">
              <a:rPr lang="en-IN" sz="1200" smtClean="0"/>
              <a:pPr/>
              <a:t>10-06-2019</a:t>
            </a:fld>
            <a:endParaRPr lang="en-IN" sz="1200" dirty="0"/>
          </a:p>
        </p:txBody>
      </p:sp>
      <p:sp>
        <p:nvSpPr>
          <p:cNvPr id="6" name="Slide Number Placeholder 5"/>
          <p:cNvSpPr>
            <a:spLocks noGrp="1"/>
          </p:cNvSpPr>
          <p:nvPr>
            <p:ph type="sldNum" sz="quarter" idx="12"/>
          </p:nvPr>
        </p:nvSpPr>
        <p:spPr>
          <a:xfrm>
            <a:off x="9900458" y="6459785"/>
            <a:ext cx="2124896" cy="365125"/>
          </a:xfrm>
        </p:spPr>
        <p:txBody>
          <a:bodyPr/>
          <a:lstStyle/>
          <a:p>
            <a:fld id="{75951E62-E68F-41F6-A6FC-70069F5687F5}" type="slidenum">
              <a:rPr lang="en-IN" sz="1200" smtClean="0"/>
              <a:pPr/>
              <a:t>6</a:t>
            </a:fld>
            <a:endParaRPr lang="en-IN" sz="1200" dirty="0"/>
          </a:p>
        </p:txBody>
      </p:sp>
      <p:sp>
        <p:nvSpPr>
          <p:cNvPr id="10" name="Footer Placeholder 9"/>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1026" name="Picture 2"/>
          <p:cNvPicPr>
            <a:picLocks noChangeAspect="1" noChangeArrowheads="1"/>
          </p:cNvPicPr>
          <p:nvPr/>
        </p:nvPicPr>
        <p:blipFill>
          <a:blip r:embed="rId3"/>
          <a:srcRect/>
          <a:stretch>
            <a:fillRect/>
          </a:stretch>
        </p:blipFill>
        <p:spPr bwMode="auto">
          <a:xfrm>
            <a:off x="1309654" y="3714752"/>
            <a:ext cx="10001320" cy="1539938"/>
          </a:xfrm>
          <a:prstGeom prst="rect">
            <a:avLst/>
          </a:prstGeom>
          <a:noFill/>
          <a:ln w="9525">
            <a:noFill/>
            <a:miter lim="800000"/>
            <a:headEnd/>
            <a:tailEnd/>
          </a:ln>
          <a:effectLst/>
        </p:spPr>
      </p:pic>
      <p:sp>
        <p:nvSpPr>
          <p:cNvPr id="1027" name="Rectangle 3"/>
          <p:cNvSpPr>
            <a:spLocks noChangeArrowheads="1"/>
          </p:cNvSpPr>
          <p:nvPr/>
        </p:nvSpPr>
        <p:spPr bwMode="auto">
          <a:xfrm>
            <a:off x="2452662" y="5500702"/>
            <a:ext cx="785818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3762375"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 Simple Plant Identification and Classification of system</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8043948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9522" y="785794"/>
            <a:ext cx="11430080" cy="5980748"/>
          </a:xfrm>
          <a:prstGeom prst="rect">
            <a:avLst/>
          </a:prstGeom>
        </p:spPr>
        <p:txBody>
          <a:bodyPr wrap="square">
            <a:spAutoFit/>
          </a:bodyPr>
          <a:lstStyle/>
          <a:p>
            <a:pPr algn="just">
              <a:buNone/>
            </a:pPr>
            <a:r>
              <a:rPr lang="en-IN" sz="2000" dirty="0" smtClean="0">
                <a:latin typeface="Times New Roman" pitchFamily="18" charset="0"/>
                <a:cs typeface="Times New Roman" pitchFamily="18" charset="0"/>
              </a:rPr>
              <a:t>[1] Adil Salman, Ashish Semwal &amp; Upendra Bhatt, “Leaf Classification and Identification using Canny Edge Detector and SVM Classifier”, International Conference on Inventive Systems and Control(ICISC-2017)</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[2] Pankaj K &amp; Dr. Thippeswamy G, “Survey on Leaf Recognization and Classification”, International Conference on Innovative Mechanisms for Industry Applications(ICIMIA 2017)</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[3] Arturo Oncevay-Marcos, Ronald Juarez-Chambi, Sofia Khlebnikov-Nunezand &amp; Cesar Beltran-Castanon, “Leaf-Based Plant Identification Through Morphological Characterization in Digital Images”, Springer International Publishing Switzerland 2015,G. Azzopardi and N. Petkov (Eds.): CAIP 2015, Part II, LNCS 9257, pp. 326–335, 2015,DOI: 10.1007/978-3-319-23117-4 28</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[4] Michael Rzanny, Marco Seeland, Jana Wäldchen &amp; Patrick Mäder, “Acquiring and pre-processing leaf images for automated plant identification: understanding the trade-off between effort and information gain”, Rzanny et al. Plant Methods (2017) 13:97,DOI 10.1186/s13007-017-0245-8</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[5] D Venkataraman &amp; Mangayarkarasi N, “Support Vector Machine Based Classification of Medicinal Plants Using Leaf Features”, </a:t>
            </a:r>
            <a:r>
              <a:rPr lang="en-IN" sz="2000" dirty="0" smtClean="0">
                <a:latin typeface="Times New Roman" pitchFamily="18" charset="0"/>
                <a:cs typeface="Times New Roman" pitchFamily="18" charset="0"/>
                <a:hlinkClick r:id="rId2"/>
              </a:rPr>
              <a:t>2017 International Conference on Advances in Computing, Communications and Informatics (ICACCI)</a:t>
            </a:r>
            <a:endParaRPr lang="en-IN" sz="2000"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p:txBody>
      </p:sp>
      <p:sp>
        <p:nvSpPr>
          <p:cNvPr id="5" name="TextBox 4"/>
          <p:cNvSpPr txBox="1"/>
          <p:nvPr/>
        </p:nvSpPr>
        <p:spPr>
          <a:xfrm>
            <a:off x="380960" y="214290"/>
            <a:ext cx="11215766"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5A8AAE-F1EA-432C-A5C5-A36EFDAC2789}" type="datetime1">
              <a:rPr lang="en-IN" smtClean="0"/>
              <a:pPr/>
              <a:t>10-06-2019</a:t>
            </a:fld>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60</a:t>
            </a:fld>
            <a:endParaRPr lang="en-IN" dirty="0"/>
          </a:p>
        </p:txBody>
      </p:sp>
      <p:sp>
        <p:nvSpPr>
          <p:cNvPr id="7" name="Footer Placeholder 6"/>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35840402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22" y="857232"/>
            <a:ext cx="11430080" cy="6247864"/>
          </a:xfrm>
          <a:prstGeom prst="rect">
            <a:avLst/>
          </a:prstGeom>
        </p:spPr>
        <p:txBody>
          <a:bodyPr wrap="square">
            <a:spAutoFit/>
          </a:bodyPr>
          <a:lstStyle/>
          <a:p>
            <a:pPr algn="just"/>
            <a:r>
              <a:rPr lang="en-IN" sz="2000" dirty="0" smtClean="0">
                <a:latin typeface="Times New Roman" pitchFamily="18" charset="0"/>
                <a:cs typeface="Times New Roman" pitchFamily="18" charset="0"/>
              </a:rPr>
              <a:t>[6] Adil Salman, Ashish Semwal &amp; Upendra Bhatt, “Leaf Classification and Identification using Canny Edge Detector and SVM Classifier”, International Conference on Inventive Systems and Control(ICISC-2017)</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[7] Pankaj K &amp; Dr. Thippeswamy G, “Survey on Leaf Recognization and Classification”, International Conference on Innovative Mechanisms for Industry Applications(ICIMIA 2017)</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[8] Arturo Oncevay-Marcos, Ronald Juarez-Chambi, Sofia Khlebnikov-Nunezand &amp; Cesar Beltran-Castanon, “Leaf-Based Plant Identification Through Morphological Characterization in Digital Images”, Springer International Publishing Switzerland 2015,G. Azzopardi and N. Petkov (Eds.): CAIP 2015, Part II, LNCS 9257, pp. 326–335, 2015,DOI: 10.1007/978-3-319-23117-4 28</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[9] Michael Rzanny, Marco Seeland, Jana Wäldchen &amp; Patrick Mäder, “Acquiring and pre-processing leaf images for automated plant identification: understanding the trade-off between effort and information gain”, Rzanny et al. Plant Methods (2017) 13:97,DOI 10.1186/s13007-017-0245-8</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[10] D Venkataraman &amp; Mangayarkarasi N, “Support Vector Machine Based Classification of Medicinal Plants Using Leaf Features”, </a:t>
            </a:r>
            <a:r>
              <a:rPr lang="en-IN" sz="2000" u="sng" dirty="0" smtClean="0">
                <a:latin typeface="Times New Roman" pitchFamily="18" charset="0"/>
                <a:cs typeface="Times New Roman" pitchFamily="18" charset="0"/>
                <a:hlinkClick r:id="rId2"/>
              </a:rPr>
              <a:t>2017 International Conference on Advances in Computing, Communications and Informatics (ICACCI)</a:t>
            </a:r>
            <a:r>
              <a:rPr lang="en-IN" sz="2000" dirty="0" smtClean="0">
                <a:latin typeface="Times New Roman" pitchFamily="18" charset="0"/>
                <a:cs typeface="Times New Roman" pitchFamily="18" charset="0"/>
              </a:rPr>
              <a:t> </a:t>
            </a:r>
          </a:p>
          <a:p>
            <a:pPr algn="just"/>
            <a:r>
              <a:rPr lang="en-IN" sz="2000" dirty="0" smtClean="0">
                <a:latin typeface="Times New Roman" pitchFamily="18" charset="0"/>
                <a:cs typeface="Times New Roman" pitchFamily="18" charset="0"/>
              </a:rPr>
              <a:t> </a:t>
            </a:r>
          </a:p>
          <a:p>
            <a:pPr algn="just"/>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3" name="TextBox 2"/>
          <p:cNvSpPr txBox="1"/>
          <p:nvPr/>
        </p:nvSpPr>
        <p:spPr>
          <a:xfrm>
            <a:off x="452398" y="214290"/>
            <a:ext cx="11144328"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References(cont...)</a:t>
            </a:r>
            <a:endParaRPr lang="en-IN"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207D8D2-6E46-47F8-B950-4910F9E0CDA3}" type="datetime1">
              <a:rPr lang="en-IN" smtClean="0"/>
              <a:pPr/>
              <a:t>10-06-2019</a:t>
            </a:fld>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61</a:t>
            </a:fld>
            <a:endParaRPr lang="en-IN" dirty="0"/>
          </a:p>
        </p:txBody>
      </p:sp>
      <p:sp>
        <p:nvSpPr>
          <p:cNvPr id="6" name="Footer Placeholder 5"/>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600" b="1" dirty="0" smtClean="0">
                <a:latin typeface="Arial Black" panose="020B0A04020102020204" pitchFamily="34" charset="0"/>
              </a:rPr>
              <a:t>..Thank You..</a:t>
            </a:r>
            <a:endParaRPr lang="en-US" sz="6600" b="1" dirty="0">
              <a:latin typeface="Arial Black" panose="020B0A04020102020204" pitchFamily="34" charset="0"/>
            </a:endParaRPr>
          </a:p>
        </p:txBody>
      </p:sp>
      <p:pic>
        <p:nvPicPr>
          <p:cNvPr id="5" name="Picture Placeholder 4"/>
          <p:cNvPicPr>
            <a:picLocks noGrp="1" noChangeAspect="1"/>
          </p:cNvPicPr>
          <p:nvPr>
            <p:ph type="pic" idx="1"/>
          </p:nvPr>
        </p:nvPicPr>
        <p:blipFill>
          <a:blip r:embed="rId2">
            <a:extLst>
              <a:ext uri="{28A0092B-C50C-407E-A947-70E740481C1C}">
                <a14:useLocalDpi xmlns="" xmlns:a14="http://schemas.microsoft.com/office/drawing/2010/main" val="0"/>
              </a:ext>
            </a:extLst>
          </a:blip>
          <a:srcRect t="6915" b="6915"/>
          <a:stretch>
            <a:fillRect/>
          </a:stretch>
        </p:blipFill>
        <p:spPr/>
      </p:pic>
      <p:sp>
        <p:nvSpPr>
          <p:cNvPr id="4" name="Date Placeholder 3"/>
          <p:cNvSpPr>
            <a:spLocks noGrp="1"/>
          </p:cNvSpPr>
          <p:nvPr>
            <p:ph type="dt" sz="half" idx="10"/>
          </p:nvPr>
        </p:nvSpPr>
        <p:spPr/>
        <p:txBody>
          <a:bodyPr/>
          <a:lstStyle/>
          <a:p>
            <a:fld id="{3F1F1EFB-5624-422F-A235-72BC3DAAE2D6}" type="datetime1">
              <a:rPr lang="en-IN" smtClean="0"/>
              <a:pPr/>
              <a:t>10-06-2019</a:t>
            </a:fld>
            <a:endParaRPr lang="en-IN" dirty="0"/>
          </a:p>
        </p:txBody>
      </p:sp>
      <p:sp>
        <p:nvSpPr>
          <p:cNvPr id="6" name="Slide Number Placeholder 5"/>
          <p:cNvSpPr>
            <a:spLocks noGrp="1"/>
          </p:cNvSpPr>
          <p:nvPr>
            <p:ph type="sldNum" sz="quarter" idx="12"/>
          </p:nvPr>
        </p:nvSpPr>
        <p:spPr/>
        <p:txBody>
          <a:bodyPr/>
          <a:lstStyle/>
          <a:p>
            <a:fld id="{75951E62-E68F-41F6-A6FC-70069F5687F5}" type="slidenum">
              <a:rPr lang="en-IN" smtClean="0"/>
              <a:pPr/>
              <a:t>62</a:t>
            </a:fld>
            <a:endParaRPr lang="en-IN" dirty="0"/>
          </a:p>
        </p:txBody>
      </p:sp>
      <p:sp>
        <p:nvSpPr>
          <p:cNvPr id="7" name="Footer Placeholder 6"/>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3956015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5670" y="2143116"/>
            <a:ext cx="4929222" cy="2123658"/>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OBJECTIVE</a:t>
            </a:r>
          </a:p>
          <a:p>
            <a:pPr algn="ctr"/>
            <a:r>
              <a:rPr lang="en-IN" sz="4400" b="1" dirty="0" smtClean="0">
                <a:latin typeface="Times New Roman" pitchFamily="18" charset="0"/>
                <a:cs typeface="Times New Roman" pitchFamily="18" charset="0"/>
              </a:rPr>
              <a:t> OF </a:t>
            </a:r>
          </a:p>
          <a:p>
            <a:pPr algn="ctr"/>
            <a:r>
              <a:rPr lang="en-IN" sz="4400" b="1" dirty="0" smtClean="0">
                <a:latin typeface="Times New Roman" pitchFamily="18" charset="0"/>
                <a:cs typeface="Times New Roman" pitchFamily="18" charset="0"/>
              </a:rPr>
              <a:t>  SYSTEM</a:t>
            </a:r>
            <a:endParaRPr lang="en-IN" sz="4400" b="1" dirty="0">
              <a:latin typeface="Times New Roman" pitchFamily="18" charset="0"/>
              <a:cs typeface="Times New Roman" pitchFamily="18" charset="0"/>
            </a:endParaRPr>
          </a:p>
        </p:txBody>
      </p:sp>
      <p:sp>
        <p:nvSpPr>
          <p:cNvPr id="3" name="Date Placeholder 2"/>
          <p:cNvSpPr>
            <a:spLocks noGrp="1"/>
          </p:cNvSpPr>
          <p:nvPr>
            <p:ph type="dt" sz="half" idx="10"/>
          </p:nvPr>
        </p:nvSpPr>
        <p:spPr>
          <a:xfrm>
            <a:off x="309522" y="6459785"/>
            <a:ext cx="3260029" cy="365125"/>
          </a:xfrm>
        </p:spPr>
        <p:txBody>
          <a:bodyPr/>
          <a:lstStyle/>
          <a:p>
            <a:fld id="{8A7E1D5A-A527-49CE-854E-1CE89CC8565D}" type="datetime1">
              <a:rPr lang="en-IN" smtClean="0"/>
              <a:pPr/>
              <a:t>10-06-2019</a:t>
            </a:fld>
            <a:endParaRPr lang="en-IN" dirty="0"/>
          </a:p>
        </p:txBody>
      </p:sp>
      <p:sp>
        <p:nvSpPr>
          <p:cNvPr id="4" name="Slide Number Placeholder 3"/>
          <p:cNvSpPr>
            <a:spLocks noGrp="1"/>
          </p:cNvSpPr>
          <p:nvPr>
            <p:ph type="sldNum" sz="quarter" idx="12"/>
          </p:nvPr>
        </p:nvSpPr>
        <p:spPr>
          <a:xfrm>
            <a:off x="9900458" y="6459785"/>
            <a:ext cx="2124896" cy="365125"/>
          </a:xfrm>
        </p:spPr>
        <p:txBody>
          <a:bodyPr/>
          <a:lstStyle/>
          <a:p>
            <a:fld id="{75951E62-E68F-41F6-A6FC-70069F5687F5}" type="slidenum">
              <a:rPr lang="en-IN" smtClean="0"/>
              <a:pPr/>
              <a:t>7</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extLst>
      <p:ext uri="{BB962C8B-B14F-4D97-AF65-F5344CB8AC3E}">
        <p14:creationId xmlns="" xmlns:p14="http://schemas.microsoft.com/office/powerpoint/2010/main" val="3410634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274" y="1357298"/>
            <a:ext cx="11072890" cy="3785652"/>
          </a:xfrm>
          <a:prstGeom prst="rect">
            <a:avLst/>
          </a:prstGeom>
        </p:spPr>
        <p:txBody>
          <a:bodyPr wrap="square">
            <a:spAutoFit/>
          </a:bodyPr>
          <a:lstStyle/>
          <a:p>
            <a:pPr marL="285750" indent="-285750" algn="just">
              <a:lnSpc>
                <a:spcPct val="200000"/>
              </a:lnSpc>
              <a:buFont typeface="Wingdings" pitchFamily="2" charset="2"/>
              <a:buChar char="v"/>
            </a:pPr>
            <a:r>
              <a:rPr lang="en-IN" sz="2400" dirty="0" smtClean="0">
                <a:latin typeface="Times New Roman" panose="02020603050405020304" pitchFamily="18" charset="0"/>
                <a:cs typeface="Times New Roman" panose="02020603050405020304" pitchFamily="18" charset="0"/>
              </a:rPr>
              <a:t>To confirm the importance of leaf length, width, area and perimeter.</a:t>
            </a:r>
          </a:p>
          <a:p>
            <a:pPr marL="285750" indent="-285750" algn="just">
              <a:lnSpc>
                <a:spcPct val="200000"/>
              </a:lnSpc>
              <a:buFont typeface="Wingdings" pitchFamily="2" charset="2"/>
              <a:buChar char="v"/>
            </a:pPr>
            <a:r>
              <a:rPr lang="en-IN" sz="2400" dirty="0" smtClean="0">
                <a:latin typeface="Times New Roman" panose="02020603050405020304" pitchFamily="18" charset="0"/>
                <a:cs typeface="Times New Roman" panose="02020603050405020304" pitchFamily="18" charset="0"/>
              </a:rPr>
              <a:t>To improve learning of plant species using multi classification.</a:t>
            </a:r>
          </a:p>
          <a:p>
            <a:pPr marL="285750" indent="-285750" algn="just">
              <a:lnSpc>
                <a:spcPct val="200000"/>
              </a:lnSpc>
              <a:buFont typeface="Wingdings" pitchFamily="2" charset="2"/>
              <a:buChar char="v"/>
            </a:pPr>
            <a:r>
              <a:rPr lang="en-IN" sz="2400" dirty="0" smtClean="0">
                <a:latin typeface="Times New Roman" panose="02020603050405020304" pitchFamily="18" charset="0"/>
                <a:cs typeface="Times New Roman" panose="02020603050405020304" pitchFamily="18" charset="0"/>
              </a:rPr>
              <a:t>To improve effective use of medicine properties of plant with its identification.</a:t>
            </a:r>
          </a:p>
          <a:p>
            <a:pPr marL="285750" indent="-285750" algn="just">
              <a:lnSpc>
                <a:spcPct val="200000"/>
              </a:lnSpc>
              <a:buFont typeface="Wingdings" pitchFamily="2" charset="2"/>
              <a:buChar char="v"/>
            </a:pPr>
            <a:r>
              <a:rPr lang="en-IN" sz="2400" dirty="0" smtClean="0">
                <a:latin typeface="Times New Roman" panose="02020603050405020304" pitchFamily="18" charset="0"/>
                <a:cs typeface="Times New Roman" panose="02020603050405020304" pitchFamily="18" charset="0"/>
              </a:rPr>
              <a:t>To increase accuracy of Plant Identification based on Hybrid Feature Fusion.</a:t>
            </a:r>
          </a:p>
          <a:p>
            <a:pPr marL="285750" indent="-285750" algn="just">
              <a:lnSpc>
                <a:spcPct val="200000"/>
              </a:lnSpc>
              <a:buFont typeface="Wingdings" pitchFamily="2" charset="2"/>
              <a:buChar char="v"/>
            </a:pPr>
            <a:r>
              <a:rPr lang="en-IN" sz="2400" dirty="0" smtClean="0">
                <a:latin typeface="Times New Roman" panose="02020603050405020304" pitchFamily="18" charset="0"/>
                <a:cs typeface="Times New Roman" panose="02020603050405020304" pitchFamily="18" charset="0"/>
              </a:rPr>
              <a:t>To be suitably depicted with the assistance of different classification Approach.</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66712" y="571480"/>
            <a:ext cx="10787138" cy="584775"/>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Objective of System</a:t>
            </a: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380960" y="6459785"/>
            <a:ext cx="3188591" cy="365125"/>
          </a:xfrm>
        </p:spPr>
        <p:txBody>
          <a:bodyPr/>
          <a:lstStyle/>
          <a:p>
            <a:fld id="{044DABAF-59BD-4558-A7AE-AEE528693413}" type="datetime1">
              <a:rPr lang="en-IN" smtClean="0"/>
              <a:pPr/>
              <a:t>10-06-2019</a:t>
            </a:fld>
            <a:endParaRPr lang="en-IN" dirty="0"/>
          </a:p>
        </p:txBody>
      </p:sp>
      <p:sp>
        <p:nvSpPr>
          <p:cNvPr id="5" name="Slide Number Placeholder 4"/>
          <p:cNvSpPr>
            <a:spLocks noGrp="1"/>
          </p:cNvSpPr>
          <p:nvPr>
            <p:ph type="sldNum" sz="quarter" idx="12"/>
          </p:nvPr>
        </p:nvSpPr>
        <p:spPr/>
        <p:txBody>
          <a:bodyPr/>
          <a:lstStyle/>
          <a:p>
            <a:fld id="{75951E62-E68F-41F6-A6FC-70069F5687F5}" type="slidenum">
              <a:rPr lang="en-IN" smtClean="0"/>
              <a:pPr/>
              <a:t>8</a:t>
            </a:fld>
            <a:endParaRPr lang="en-IN" dirty="0"/>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
        <p:nvSpPr>
          <p:cNvPr id="8" name="Footer Placeholder 7"/>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spTree>
    <p:extLst>
      <p:ext uri="{BB962C8B-B14F-4D97-AF65-F5344CB8AC3E}">
        <p14:creationId xmlns="" xmlns:p14="http://schemas.microsoft.com/office/powerpoint/2010/main" val="422460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9918" y="2571744"/>
            <a:ext cx="5572164" cy="1446550"/>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PROBLEM</a:t>
            </a:r>
          </a:p>
          <a:p>
            <a:pPr algn="ctr"/>
            <a:r>
              <a:rPr lang="en-IN" sz="4400" b="1" dirty="0" smtClean="0">
                <a:latin typeface="Times New Roman" pitchFamily="18" charset="0"/>
                <a:cs typeface="Times New Roman" pitchFamily="18" charset="0"/>
              </a:rPr>
              <a:t> DEFINITION</a:t>
            </a:r>
            <a:endParaRPr lang="en-IN" sz="44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13C5C120-403A-4581-9E63-60F3CC93D419}" type="datetime1">
              <a:rPr lang="en-IN" smtClean="0"/>
              <a:pPr/>
              <a:t>10-06-2019</a:t>
            </a:fld>
            <a:endParaRPr lang="en-IN" dirty="0"/>
          </a:p>
        </p:txBody>
      </p:sp>
      <p:sp>
        <p:nvSpPr>
          <p:cNvPr id="4" name="Slide Number Placeholder 3"/>
          <p:cNvSpPr>
            <a:spLocks noGrp="1"/>
          </p:cNvSpPr>
          <p:nvPr>
            <p:ph type="sldNum" sz="quarter" idx="12"/>
          </p:nvPr>
        </p:nvSpPr>
        <p:spPr/>
        <p:txBody>
          <a:bodyPr/>
          <a:lstStyle/>
          <a:p>
            <a:fld id="{75951E62-E68F-41F6-A6FC-70069F5687F5}" type="slidenum">
              <a:rPr lang="en-IN" smtClean="0"/>
              <a:pPr/>
              <a:t>9</a:t>
            </a:fld>
            <a:endParaRPr lang="en-IN" dirty="0"/>
          </a:p>
        </p:txBody>
      </p:sp>
      <p:sp>
        <p:nvSpPr>
          <p:cNvPr id="5" name="Footer Placeholder 4"/>
          <p:cNvSpPr>
            <a:spLocks noGrp="1"/>
          </p:cNvSpPr>
          <p:nvPr>
            <p:ph type="ftr" sz="quarter" idx="11"/>
          </p:nvPr>
        </p:nvSpPr>
        <p:spPr/>
        <p:txBody>
          <a:bodyPr/>
          <a:lstStyle/>
          <a:p>
            <a:r>
              <a:rPr lang="en-IN" dirty="0" smtClean="0"/>
              <a:t>DESIGNING OF LEAVES CLASSIFIER FOR AYURVEDIC PLANTS USING HYBRID FEATURE EXTRACTION</a:t>
            </a:r>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5947038">
            <a:off x="11109993" y="5259700"/>
            <a:ext cx="533474" cy="1228896"/>
          </a:xfrm>
          <a:prstGeom prst="rect">
            <a:avLst/>
          </a:prstGeom>
        </p:spPr>
      </p:pic>
    </p:spTree>
    <p:extLst>
      <p:ext uri="{BB962C8B-B14F-4D97-AF65-F5344CB8AC3E}">
        <p14:creationId xmlns="" xmlns:p14="http://schemas.microsoft.com/office/powerpoint/2010/main" val="304887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2545</TotalTime>
  <Words>4209</Words>
  <Application>Microsoft Office PowerPoint</Application>
  <PresentationFormat>Custom</PresentationFormat>
  <Paragraphs>857</Paragraphs>
  <Slides>62</Slides>
  <Notes>8</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Retrospect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Comparison between feature extraction method      </vt:lpstr>
      <vt:lpstr>Slide 19</vt:lpstr>
      <vt:lpstr>Slide 20</vt:lpstr>
      <vt:lpstr>Slide 21</vt:lpstr>
      <vt:lpstr>Slide 22</vt:lpstr>
      <vt:lpstr>Slide 23</vt:lpstr>
      <vt:lpstr>Existing Vs Proposed</vt:lpstr>
      <vt:lpstr>Slide 25</vt:lpstr>
      <vt:lpstr>Slide 26</vt:lpstr>
      <vt:lpstr>Slide 27</vt:lpstr>
      <vt:lpstr>Slide 28</vt:lpstr>
      <vt:lpstr>Slide 29</vt:lpstr>
      <vt:lpstr>Slide 30</vt:lpstr>
      <vt:lpstr>Slide 31</vt:lpstr>
      <vt:lpstr>Slide 32</vt:lpstr>
      <vt:lpstr>Slide 33</vt:lpstr>
      <vt:lpstr>Slide 34</vt:lpstr>
      <vt:lpstr>Slide 35</vt:lpstr>
      <vt:lpstr>Color features:</vt:lpstr>
      <vt:lpstr>Texture Feature: GLCM </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DP 2</dc:subject>
  <dc:creator>Admin</dc:creator>
  <cp:lastModifiedBy>LENOVO</cp:lastModifiedBy>
  <cp:revision>437</cp:revision>
  <dcterms:created xsi:type="dcterms:W3CDTF">2017-02-07T17:27:24Z</dcterms:created>
  <dcterms:modified xsi:type="dcterms:W3CDTF">2019-06-10T05:18:04Z</dcterms:modified>
</cp:coreProperties>
</file>