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9" r:id="rId3"/>
    <p:sldId id="260" r:id="rId4"/>
    <p:sldId id="270" r:id="rId5"/>
    <p:sldId id="261" r:id="rId6"/>
    <p:sldId id="262"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74" d="100"/>
          <a:sy n="74" d="100"/>
        </p:scale>
        <p:origin x="44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Zubair\Resuls\Q2.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Zubair\Resuls\Q11.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Zubair\Resuls\Q12.csv"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E:\Zubair\Resuls\Q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jee\Desktop\Capstone%20Project\Resuls\Q5.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Zubair\Resuls\Q7.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ajee\Desktop\Capstone%20Project\Resuls\Q7.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Zubair\Resuls\Q9.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Zubair\Resuls\Q9.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Zubair\Resuls\Q10.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Zubair\Resuls\Q1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v>Count</c:v>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3670-43C1-883B-E419E3622B3B}"/>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3670-43C1-883B-E419E3622B3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numRef>
              <c:f>'[Q2.csv]Q2'!$A$2:$A$3</c:f>
              <c:numCache>
                <c:formatCode>General</c:formatCode>
                <c:ptCount val="2"/>
                <c:pt idx="0">
                  <c:v>2</c:v>
                </c:pt>
                <c:pt idx="1">
                  <c:v>0</c:v>
                </c:pt>
              </c:numCache>
            </c:numRef>
          </c:cat>
          <c:val>
            <c:numRef>
              <c:f>'[Q2.csv]Q2'!$B$2:$B$3</c:f>
              <c:numCache>
                <c:formatCode>General</c:formatCode>
                <c:ptCount val="2"/>
                <c:pt idx="0">
                  <c:v>486</c:v>
                </c:pt>
                <c:pt idx="1">
                  <c:v>254</c:v>
                </c:pt>
              </c:numCache>
            </c:numRef>
          </c:val>
          <c:extLst xmlns:c16r2="http://schemas.microsoft.com/office/drawing/2015/06/chart">
            <c:ext xmlns:c16="http://schemas.microsoft.com/office/drawing/2014/chart" uri="{C3380CC4-5D6E-409C-BE32-E72D297353CC}">
              <c16:uniqueId val="{00000004-3670-43C1-883B-E419E3622B3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[Q11.csv]Sheet1!PivotTable54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Restaurants</a:t>
            </a:r>
            <a:r>
              <a:rPr lang="en-US" baseline="0" dirty="0" smtClean="0"/>
              <a:t> which allow both Drinking and Smoking</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Sheet1!$C$3:$C$4</c:f>
              <c:strCache>
                <c:ptCount val="1"/>
                <c:pt idx="0">
                  <c:v>Bar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Sheet1!$C$5:$C$9</c:f>
              <c:numCache>
                <c:formatCode>General</c:formatCode>
                <c:ptCount val="5"/>
                <c:pt idx="1">
                  <c:v>3</c:v>
                </c:pt>
                <c:pt idx="2">
                  <c:v>4</c:v>
                </c:pt>
              </c:numCache>
            </c:numRef>
          </c:val>
          <c:extLst xmlns:c16r2="http://schemas.microsoft.com/office/drawing/2015/06/chart">
            <c:ext xmlns:c16="http://schemas.microsoft.com/office/drawing/2014/chart" uri="{C3380CC4-5D6E-409C-BE32-E72D297353CC}">
              <c16:uniqueId val="{00000000-91C4-4B31-88E1-AA9CD0AE419A}"/>
            </c:ext>
          </c:extLst>
        </c:ser>
        <c:ser>
          <c:idx val="1"/>
          <c:order val="1"/>
          <c:tx>
            <c:strRef>
              <c:f>Sheet1!$D$3:$D$4</c:f>
              <c:strCache>
                <c:ptCount val="1"/>
                <c:pt idx="0">
                  <c:v>Cafeteria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Sheet1!$D$5:$D$9</c:f>
              <c:numCache>
                <c:formatCode>General</c:formatCode>
                <c:ptCount val="5"/>
                <c:pt idx="2">
                  <c:v>1</c:v>
                </c:pt>
              </c:numCache>
            </c:numRef>
          </c:val>
          <c:extLst xmlns:c16r2="http://schemas.microsoft.com/office/drawing/2015/06/chart">
            <c:ext xmlns:c16="http://schemas.microsoft.com/office/drawing/2014/chart" uri="{C3380CC4-5D6E-409C-BE32-E72D297353CC}">
              <c16:uniqueId val="{00000001-91C4-4B31-88E1-AA9CD0AE419A}"/>
            </c:ext>
          </c:extLst>
        </c:ser>
        <c:ser>
          <c:idx val="2"/>
          <c:order val="2"/>
          <c:tx>
            <c:strRef>
              <c:f>Sheet1!$E$3:$E$4</c:f>
              <c:strCache>
                <c:ptCount val="1"/>
                <c:pt idx="0">
                  <c:v>Contemporary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Sheet1!$E$5:$E$9</c:f>
              <c:numCache>
                <c:formatCode>General</c:formatCode>
                <c:ptCount val="5"/>
                <c:pt idx="2">
                  <c:v>1</c:v>
                </c:pt>
              </c:numCache>
            </c:numRef>
          </c:val>
          <c:extLst xmlns:c16r2="http://schemas.microsoft.com/office/drawing/2015/06/chart">
            <c:ext xmlns:c16="http://schemas.microsoft.com/office/drawing/2014/chart" uri="{C3380CC4-5D6E-409C-BE32-E72D297353CC}">
              <c16:uniqueId val="{00000002-91C4-4B31-88E1-AA9CD0AE419A}"/>
            </c:ext>
          </c:extLst>
        </c:ser>
        <c:ser>
          <c:idx val="3"/>
          <c:order val="3"/>
          <c:tx>
            <c:strRef>
              <c:f>Sheet1!$F$3:$F$4</c:f>
              <c:strCache>
                <c:ptCount val="1"/>
                <c:pt idx="0">
                  <c:v>Family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Sheet1!$F$5:$F$9</c:f>
              <c:numCache>
                <c:formatCode>General</c:formatCode>
                <c:ptCount val="5"/>
                <c:pt idx="4">
                  <c:v>1</c:v>
                </c:pt>
              </c:numCache>
            </c:numRef>
          </c:val>
          <c:extLst xmlns:c16r2="http://schemas.microsoft.com/office/drawing/2015/06/chart">
            <c:ext xmlns:c16="http://schemas.microsoft.com/office/drawing/2014/chart" uri="{C3380CC4-5D6E-409C-BE32-E72D297353CC}">
              <c16:uniqueId val="{00000003-91C4-4B31-88E1-AA9CD0AE419A}"/>
            </c:ext>
          </c:extLst>
        </c:ser>
        <c:ser>
          <c:idx val="4"/>
          <c:order val="4"/>
          <c:tx>
            <c:strRef>
              <c:f>Sheet1!$G$3:$G$4</c:f>
              <c:strCache>
                <c:ptCount val="1"/>
                <c:pt idx="0">
                  <c:v>Japanese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Sheet1!$G$5:$G$9</c:f>
              <c:numCache>
                <c:formatCode>General</c:formatCode>
                <c:ptCount val="5"/>
                <c:pt idx="2">
                  <c:v>1</c:v>
                </c:pt>
              </c:numCache>
            </c:numRef>
          </c:val>
          <c:extLst xmlns:c16r2="http://schemas.microsoft.com/office/drawing/2015/06/chart">
            <c:ext xmlns:c16="http://schemas.microsoft.com/office/drawing/2014/chart" uri="{C3380CC4-5D6E-409C-BE32-E72D297353CC}">
              <c16:uniqueId val="{00000004-91C4-4B31-88E1-AA9CD0AE419A}"/>
            </c:ext>
          </c:extLst>
        </c:ser>
        <c:ser>
          <c:idx val="5"/>
          <c:order val="5"/>
          <c:tx>
            <c:strRef>
              <c:f>Sheet1!$H$3:$H$4</c:f>
              <c:strCache>
                <c:ptCount val="1"/>
                <c:pt idx="0">
                  <c:v>Mexican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Sheet1!$H$5:$H$9</c:f>
              <c:numCache>
                <c:formatCode>General</c:formatCode>
                <c:ptCount val="5"/>
                <c:pt idx="0">
                  <c:v>1</c:v>
                </c:pt>
                <c:pt idx="1">
                  <c:v>1</c:v>
                </c:pt>
                <c:pt idx="3">
                  <c:v>1</c:v>
                </c:pt>
              </c:numCache>
            </c:numRef>
          </c:val>
          <c:extLst xmlns:c16r2="http://schemas.microsoft.com/office/drawing/2015/06/chart">
            <c:ext xmlns:c16="http://schemas.microsoft.com/office/drawing/2014/chart" uri="{C3380CC4-5D6E-409C-BE32-E72D297353CC}">
              <c16:uniqueId val="{00000005-91C4-4B31-88E1-AA9CD0AE419A}"/>
            </c:ext>
          </c:extLst>
        </c:ser>
        <c:ser>
          <c:idx val="6"/>
          <c:order val="6"/>
          <c:tx>
            <c:strRef>
              <c:f>Sheet1!$I$3:$I$4</c:f>
              <c:strCache>
                <c:ptCount val="1"/>
                <c:pt idx="0">
                  <c:v>Vietnamese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Sheet1!$A$5:$B$9</c:f>
              <c:multiLvlStrCache>
                <c:ptCount val="5"/>
                <c:lvl>
                  <c:pt idx="0">
                    <c:v>Wine &amp; Beer</c:v>
                  </c:pt>
                  <c:pt idx="1">
                    <c:v>Full Bar</c:v>
                  </c:pt>
                  <c:pt idx="2">
                    <c:v>Wine &amp; Beer</c:v>
                  </c:pt>
                  <c:pt idx="3">
                    <c:v>Full Bar</c:v>
                  </c:pt>
                  <c:pt idx="4">
                    <c:v>Wine &amp; Beer</c:v>
                  </c:pt>
                </c:lvl>
                <c:lvl>
                  <c:pt idx="0">
                    <c:v>Bar Only</c:v>
                  </c:pt>
                  <c:pt idx="1">
                    <c:v>Smoking Section</c:v>
                  </c:pt>
                  <c:pt idx="3">
                    <c:v>Yes</c:v>
                  </c:pt>
                </c:lvl>
              </c:multiLvlStrCache>
            </c:multiLvlStrRef>
          </c:cat>
          <c:val>
            <c:numRef>
              <c:f>Sheet1!$I$5:$I$9</c:f>
              <c:numCache>
                <c:formatCode>General</c:formatCode>
                <c:ptCount val="5"/>
                <c:pt idx="4">
                  <c:v>1</c:v>
                </c:pt>
              </c:numCache>
            </c:numRef>
          </c:val>
          <c:extLst xmlns:c16r2="http://schemas.microsoft.com/office/drawing/2015/06/chart">
            <c:ext xmlns:c16="http://schemas.microsoft.com/office/drawing/2014/chart" uri="{C3380CC4-5D6E-409C-BE32-E72D297353CC}">
              <c16:uniqueId val="{00000006-91C4-4B31-88E1-AA9CD0AE419A}"/>
            </c:ext>
          </c:extLst>
        </c:ser>
        <c:dLbls>
          <c:dLblPos val="outEnd"/>
          <c:showLegendKey val="0"/>
          <c:showVal val="1"/>
          <c:showCatName val="0"/>
          <c:showSerName val="0"/>
          <c:showPercent val="0"/>
          <c:showBubbleSize val="0"/>
        </c:dLbls>
        <c:gapWidth val="219"/>
        <c:overlap val="-27"/>
        <c:axId val="1100801920"/>
        <c:axId val="1254944176"/>
      </c:barChart>
      <c:catAx>
        <c:axId val="1100801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Both Allowed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944176"/>
        <c:crosses val="autoZero"/>
        <c:auto val="1"/>
        <c:lblAlgn val="ctr"/>
        <c:lblOffset val="100"/>
        <c:noMultiLvlLbl val="0"/>
      </c:catAx>
      <c:valAx>
        <c:axId val="1254944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Type of restaurant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08019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[Q12.csv]Sheet1!PivotTable11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Ratings by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Ciudad Victoria</c:v>
                </c:pt>
                <c:pt idx="1">
                  <c:v>Cuernavaca</c:v>
                </c:pt>
                <c:pt idx="2">
                  <c:v>Jiutepec</c:v>
                </c:pt>
                <c:pt idx="3">
                  <c:v>San Luis Potosi</c:v>
                </c:pt>
              </c:strCache>
            </c:strRef>
          </c:cat>
          <c:val>
            <c:numRef>
              <c:f>Sheet1!$B$5:$B$8</c:f>
              <c:numCache>
                <c:formatCode>General</c:formatCode>
                <c:ptCount val="4"/>
                <c:pt idx="0">
                  <c:v>9</c:v>
                </c:pt>
                <c:pt idx="1">
                  <c:v>3</c:v>
                </c:pt>
                <c:pt idx="3">
                  <c:v>9</c:v>
                </c:pt>
              </c:numCache>
            </c:numRef>
          </c:val>
          <c:extLst xmlns:c16r2="http://schemas.microsoft.com/office/drawing/2015/06/chart">
            <c:ext xmlns:c16="http://schemas.microsoft.com/office/drawing/2014/chart" uri="{C3380CC4-5D6E-409C-BE32-E72D297353CC}">
              <c16:uniqueId val="{00000000-5FD0-4CE1-B3C0-623C5A05FA7B}"/>
            </c:ext>
          </c:extLst>
        </c:ser>
        <c:ser>
          <c:idx val="1"/>
          <c:order val="1"/>
          <c:tx>
            <c:strRef>
              <c:f>Sheet1!$C$3:$C$4</c:f>
              <c:strCache>
                <c:ptCount val="1"/>
                <c:pt idx="0">
                  <c:v>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Ciudad Victoria</c:v>
                </c:pt>
                <c:pt idx="1">
                  <c:v>Cuernavaca</c:v>
                </c:pt>
                <c:pt idx="2">
                  <c:v>Jiutepec</c:v>
                </c:pt>
                <c:pt idx="3">
                  <c:v>San Luis Potosi</c:v>
                </c:pt>
              </c:strCache>
            </c:strRef>
          </c:cat>
          <c:val>
            <c:numRef>
              <c:f>Sheet1!$C$5:$C$8</c:f>
              <c:numCache>
                <c:formatCode>General</c:formatCode>
                <c:ptCount val="4"/>
                <c:pt idx="0">
                  <c:v>7</c:v>
                </c:pt>
                <c:pt idx="1">
                  <c:v>8</c:v>
                </c:pt>
                <c:pt idx="3">
                  <c:v>29</c:v>
                </c:pt>
              </c:numCache>
            </c:numRef>
          </c:val>
          <c:extLst xmlns:c16r2="http://schemas.microsoft.com/office/drawing/2015/06/chart">
            <c:ext xmlns:c16="http://schemas.microsoft.com/office/drawing/2014/chart" uri="{C3380CC4-5D6E-409C-BE32-E72D297353CC}">
              <c16:uniqueId val="{00000001-5FD0-4CE1-B3C0-623C5A05FA7B}"/>
            </c:ext>
          </c:extLst>
        </c:ser>
        <c:ser>
          <c:idx val="2"/>
          <c:order val="2"/>
          <c:tx>
            <c:strRef>
              <c:f>Sheet1!$D$3:$D$4</c:f>
              <c:strCache>
                <c:ptCount val="1"/>
                <c:pt idx="0">
                  <c:v>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Ciudad Victoria</c:v>
                </c:pt>
                <c:pt idx="1">
                  <c:v>Cuernavaca</c:v>
                </c:pt>
                <c:pt idx="2">
                  <c:v>Jiutepec</c:v>
                </c:pt>
                <c:pt idx="3">
                  <c:v>San Luis Potosi</c:v>
                </c:pt>
              </c:strCache>
            </c:strRef>
          </c:cat>
          <c:val>
            <c:numRef>
              <c:f>Sheet1!$D$5:$D$8</c:f>
              <c:numCache>
                <c:formatCode>General</c:formatCode>
                <c:ptCount val="4"/>
                <c:pt idx="0">
                  <c:v>7</c:v>
                </c:pt>
                <c:pt idx="1">
                  <c:v>10</c:v>
                </c:pt>
                <c:pt idx="2">
                  <c:v>2</c:v>
                </c:pt>
                <c:pt idx="3">
                  <c:v>46</c:v>
                </c:pt>
              </c:numCache>
            </c:numRef>
          </c:val>
          <c:extLst xmlns:c16r2="http://schemas.microsoft.com/office/drawing/2015/06/chart">
            <c:ext xmlns:c16="http://schemas.microsoft.com/office/drawing/2014/chart" uri="{C3380CC4-5D6E-409C-BE32-E72D297353CC}">
              <c16:uniqueId val="{00000002-5FD0-4CE1-B3C0-623C5A05FA7B}"/>
            </c:ext>
          </c:extLst>
        </c:ser>
        <c:dLbls>
          <c:dLblPos val="outEnd"/>
          <c:showLegendKey val="0"/>
          <c:showVal val="1"/>
          <c:showCatName val="0"/>
          <c:showSerName val="0"/>
          <c:showPercent val="0"/>
          <c:showBubbleSize val="0"/>
        </c:dLbls>
        <c:gapWidth val="219"/>
        <c:overlap val="-27"/>
        <c:axId val="1254952336"/>
        <c:axId val="1254951248"/>
      </c:barChart>
      <c:catAx>
        <c:axId val="12549523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Rating Category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951248"/>
        <c:crosses val="autoZero"/>
        <c:auto val="1"/>
        <c:lblAlgn val="ctr"/>
        <c:lblOffset val="100"/>
        <c:noMultiLvlLbl val="0"/>
      </c:catAx>
      <c:valAx>
        <c:axId val="1254951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4952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'Q3'!$B$1</c:f>
              <c:strCache>
                <c:ptCount val="1"/>
                <c:pt idx="0">
                  <c:v>COUNT(*)</c:v>
                </c:pt>
              </c:strCache>
            </c:strRef>
          </c:tx>
          <c:spPr>
            <a:ln w="19050" cap="rnd">
              <a:noFill/>
              <a:round/>
            </a:ln>
            <a:effectLst/>
          </c:spPr>
          <c:marker>
            <c:symbol val="circle"/>
            <c:size val="5"/>
            <c:spPr>
              <a:solidFill>
                <a:schemeClr val="accent1"/>
              </a:solidFill>
              <a:ln w="9525">
                <a:solidFill>
                  <a:schemeClr val="accent1"/>
                </a:solidFill>
              </a:ln>
              <a:effectLst/>
            </c:spPr>
          </c:marker>
          <c:xVal>
            <c:numRef>
              <c:f>'Q3'!$A$2:$A$137</c:f>
              <c:numCache>
                <c:formatCode>General</c:formatCode>
                <c:ptCount val="136"/>
                <c:pt idx="0">
                  <c:v>2</c:v>
                </c:pt>
                <c:pt idx="1">
                  <c:v>2</c:v>
                </c:pt>
                <c:pt idx="2">
                  <c:v>2</c:v>
                </c:pt>
                <c:pt idx="3">
                  <c:v>2</c:v>
                </c:pt>
                <c:pt idx="4">
                  <c:v>2</c:v>
                </c:pt>
                <c:pt idx="5">
                  <c:v>2</c:v>
                </c:pt>
                <c:pt idx="6">
                  <c:v>0</c:v>
                </c:pt>
                <c:pt idx="7">
                  <c:v>2</c:v>
                </c:pt>
                <c:pt idx="8">
                  <c:v>0</c:v>
                </c:pt>
                <c:pt idx="9">
                  <c:v>2</c:v>
                </c:pt>
                <c:pt idx="10">
                  <c:v>2</c:v>
                </c:pt>
                <c:pt idx="11">
                  <c:v>2</c:v>
                </c:pt>
                <c:pt idx="12">
                  <c:v>2</c:v>
                </c:pt>
                <c:pt idx="13">
                  <c:v>0</c:v>
                </c:pt>
                <c:pt idx="14">
                  <c:v>2</c:v>
                </c:pt>
                <c:pt idx="15">
                  <c:v>2</c:v>
                </c:pt>
                <c:pt idx="16">
                  <c:v>0</c:v>
                </c:pt>
                <c:pt idx="17">
                  <c:v>0</c:v>
                </c:pt>
                <c:pt idx="18">
                  <c:v>0</c:v>
                </c:pt>
                <c:pt idx="19">
                  <c:v>2</c:v>
                </c:pt>
                <c:pt idx="20">
                  <c:v>2</c:v>
                </c:pt>
                <c:pt idx="21">
                  <c:v>2</c:v>
                </c:pt>
                <c:pt idx="22">
                  <c:v>2</c:v>
                </c:pt>
                <c:pt idx="23">
                  <c:v>2</c:v>
                </c:pt>
                <c:pt idx="24">
                  <c:v>2</c:v>
                </c:pt>
                <c:pt idx="25">
                  <c:v>2</c:v>
                </c:pt>
                <c:pt idx="26">
                  <c:v>0</c:v>
                </c:pt>
                <c:pt idx="27">
                  <c:v>2</c:v>
                </c:pt>
                <c:pt idx="28">
                  <c:v>0</c:v>
                </c:pt>
                <c:pt idx="29">
                  <c:v>0</c:v>
                </c:pt>
                <c:pt idx="30">
                  <c:v>0</c:v>
                </c:pt>
                <c:pt idx="31">
                  <c:v>0</c:v>
                </c:pt>
                <c:pt idx="32">
                  <c:v>2</c:v>
                </c:pt>
                <c:pt idx="33">
                  <c:v>0</c:v>
                </c:pt>
                <c:pt idx="34">
                  <c:v>2</c:v>
                </c:pt>
                <c:pt idx="35">
                  <c:v>2</c:v>
                </c:pt>
                <c:pt idx="36">
                  <c:v>2</c:v>
                </c:pt>
                <c:pt idx="37">
                  <c:v>2</c:v>
                </c:pt>
                <c:pt idx="38">
                  <c:v>2</c:v>
                </c:pt>
                <c:pt idx="39">
                  <c:v>2</c:v>
                </c:pt>
                <c:pt idx="40">
                  <c:v>2</c:v>
                </c:pt>
                <c:pt idx="41">
                  <c:v>2</c:v>
                </c:pt>
                <c:pt idx="42">
                  <c:v>2</c:v>
                </c:pt>
                <c:pt idx="43">
                  <c:v>2</c:v>
                </c:pt>
                <c:pt idx="44">
                  <c:v>2</c:v>
                </c:pt>
                <c:pt idx="45">
                  <c:v>0</c:v>
                </c:pt>
                <c:pt idx="46">
                  <c:v>2</c:v>
                </c:pt>
                <c:pt idx="47">
                  <c:v>0</c:v>
                </c:pt>
                <c:pt idx="48">
                  <c:v>0</c:v>
                </c:pt>
                <c:pt idx="49">
                  <c:v>2</c:v>
                </c:pt>
                <c:pt idx="50">
                  <c:v>2</c:v>
                </c:pt>
                <c:pt idx="51">
                  <c:v>2</c:v>
                </c:pt>
                <c:pt idx="52">
                  <c:v>2</c:v>
                </c:pt>
                <c:pt idx="53">
                  <c:v>2</c:v>
                </c:pt>
                <c:pt idx="54">
                  <c:v>0</c:v>
                </c:pt>
                <c:pt idx="55">
                  <c:v>2</c:v>
                </c:pt>
                <c:pt idx="56">
                  <c:v>2</c:v>
                </c:pt>
                <c:pt idx="57">
                  <c:v>2</c:v>
                </c:pt>
                <c:pt idx="58">
                  <c:v>2</c:v>
                </c:pt>
                <c:pt idx="59">
                  <c:v>0</c:v>
                </c:pt>
                <c:pt idx="60">
                  <c:v>2</c:v>
                </c:pt>
                <c:pt idx="61">
                  <c:v>2</c:v>
                </c:pt>
                <c:pt idx="62">
                  <c:v>2</c:v>
                </c:pt>
                <c:pt idx="63">
                  <c:v>2</c:v>
                </c:pt>
                <c:pt idx="64">
                  <c:v>0</c:v>
                </c:pt>
                <c:pt idx="65">
                  <c:v>0</c:v>
                </c:pt>
                <c:pt idx="66">
                  <c:v>0</c:v>
                </c:pt>
                <c:pt idx="67">
                  <c:v>2</c:v>
                </c:pt>
                <c:pt idx="68">
                  <c:v>2</c:v>
                </c:pt>
                <c:pt idx="69">
                  <c:v>0</c:v>
                </c:pt>
                <c:pt idx="70">
                  <c:v>0</c:v>
                </c:pt>
                <c:pt idx="71">
                  <c:v>2</c:v>
                </c:pt>
                <c:pt idx="72">
                  <c:v>2</c:v>
                </c:pt>
                <c:pt idx="73">
                  <c:v>2</c:v>
                </c:pt>
                <c:pt idx="74">
                  <c:v>0</c:v>
                </c:pt>
                <c:pt idx="75">
                  <c:v>2</c:v>
                </c:pt>
                <c:pt idx="76">
                  <c:v>2</c:v>
                </c:pt>
                <c:pt idx="77">
                  <c:v>2</c:v>
                </c:pt>
                <c:pt idx="78">
                  <c:v>0</c:v>
                </c:pt>
                <c:pt idx="79">
                  <c:v>0</c:v>
                </c:pt>
                <c:pt idx="80">
                  <c:v>2</c:v>
                </c:pt>
                <c:pt idx="81">
                  <c:v>2</c:v>
                </c:pt>
                <c:pt idx="82">
                  <c:v>2</c:v>
                </c:pt>
                <c:pt idx="83">
                  <c:v>2</c:v>
                </c:pt>
                <c:pt idx="84">
                  <c:v>2</c:v>
                </c:pt>
                <c:pt idx="85">
                  <c:v>2</c:v>
                </c:pt>
                <c:pt idx="86">
                  <c:v>0</c:v>
                </c:pt>
                <c:pt idx="87">
                  <c:v>2</c:v>
                </c:pt>
                <c:pt idx="88">
                  <c:v>2</c:v>
                </c:pt>
                <c:pt idx="89">
                  <c:v>2</c:v>
                </c:pt>
                <c:pt idx="90">
                  <c:v>2</c:v>
                </c:pt>
                <c:pt idx="91">
                  <c:v>0</c:v>
                </c:pt>
                <c:pt idx="92">
                  <c:v>2</c:v>
                </c:pt>
                <c:pt idx="93">
                  <c:v>2</c:v>
                </c:pt>
                <c:pt idx="94">
                  <c:v>2</c:v>
                </c:pt>
                <c:pt idx="95">
                  <c:v>2</c:v>
                </c:pt>
                <c:pt idx="96">
                  <c:v>2</c:v>
                </c:pt>
                <c:pt idx="97">
                  <c:v>2</c:v>
                </c:pt>
                <c:pt idx="98">
                  <c:v>0</c:v>
                </c:pt>
                <c:pt idx="99">
                  <c:v>2</c:v>
                </c:pt>
                <c:pt idx="100">
                  <c:v>2</c:v>
                </c:pt>
                <c:pt idx="101">
                  <c:v>2</c:v>
                </c:pt>
                <c:pt idx="102">
                  <c:v>0</c:v>
                </c:pt>
                <c:pt idx="103">
                  <c:v>2</c:v>
                </c:pt>
                <c:pt idx="104">
                  <c:v>2</c:v>
                </c:pt>
                <c:pt idx="105">
                  <c:v>2</c:v>
                </c:pt>
                <c:pt idx="106">
                  <c:v>2</c:v>
                </c:pt>
                <c:pt idx="107">
                  <c:v>2</c:v>
                </c:pt>
                <c:pt idx="108">
                  <c:v>0</c:v>
                </c:pt>
                <c:pt idx="109">
                  <c:v>0</c:v>
                </c:pt>
                <c:pt idx="110">
                  <c:v>0</c:v>
                </c:pt>
                <c:pt idx="111">
                  <c:v>0</c:v>
                </c:pt>
                <c:pt idx="112">
                  <c:v>2</c:v>
                </c:pt>
                <c:pt idx="113">
                  <c:v>2</c:v>
                </c:pt>
                <c:pt idx="114">
                  <c:v>2</c:v>
                </c:pt>
                <c:pt idx="115">
                  <c:v>0</c:v>
                </c:pt>
                <c:pt idx="116">
                  <c:v>2</c:v>
                </c:pt>
                <c:pt idx="117">
                  <c:v>2</c:v>
                </c:pt>
                <c:pt idx="118">
                  <c:v>2</c:v>
                </c:pt>
                <c:pt idx="119">
                  <c:v>2</c:v>
                </c:pt>
                <c:pt idx="120">
                  <c:v>2</c:v>
                </c:pt>
                <c:pt idx="121">
                  <c:v>0</c:v>
                </c:pt>
                <c:pt idx="122">
                  <c:v>2</c:v>
                </c:pt>
                <c:pt idx="123">
                  <c:v>2</c:v>
                </c:pt>
                <c:pt idx="124">
                  <c:v>2</c:v>
                </c:pt>
                <c:pt idx="125">
                  <c:v>0</c:v>
                </c:pt>
                <c:pt idx="126">
                  <c:v>0</c:v>
                </c:pt>
                <c:pt idx="127">
                  <c:v>0</c:v>
                </c:pt>
                <c:pt idx="128">
                  <c:v>0</c:v>
                </c:pt>
                <c:pt idx="129">
                  <c:v>2</c:v>
                </c:pt>
                <c:pt idx="130">
                  <c:v>2</c:v>
                </c:pt>
                <c:pt idx="131">
                  <c:v>2</c:v>
                </c:pt>
                <c:pt idx="132">
                  <c:v>0</c:v>
                </c:pt>
                <c:pt idx="133">
                  <c:v>2</c:v>
                </c:pt>
                <c:pt idx="134">
                  <c:v>2</c:v>
                </c:pt>
                <c:pt idx="135">
                  <c:v>2</c:v>
                </c:pt>
              </c:numCache>
            </c:numRef>
          </c:xVal>
          <c:yVal>
            <c:numRef>
              <c:f>'Q3'!$B$2:$B$137</c:f>
              <c:numCache>
                <c:formatCode>General</c:formatCode>
                <c:ptCount val="136"/>
                <c:pt idx="0">
                  <c:v>3</c:v>
                </c:pt>
                <c:pt idx="1">
                  <c:v>4</c:v>
                </c:pt>
                <c:pt idx="2">
                  <c:v>12</c:v>
                </c:pt>
                <c:pt idx="3">
                  <c:v>7</c:v>
                </c:pt>
                <c:pt idx="4">
                  <c:v>5</c:v>
                </c:pt>
                <c:pt idx="5">
                  <c:v>4</c:v>
                </c:pt>
                <c:pt idx="6">
                  <c:v>1</c:v>
                </c:pt>
                <c:pt idx="7">
                  <c:v>1</c:v>
                </c:pt>
                <c:pt idx="8">
                  <c:v>6</c:v>
                </c:pt>
                <c:pt idx="9">
                  <c:v>3</c:v>
                </c:pt>
                <c:pt idx="10">
                  <c:v>1</c:v>
                </c:pt>
                <c:pt idx="11">
                  <c:v>4</c:v>
                </c:pt>
                <c:pt idx="12">
                  <c:v>5</c:v>
                </c:pt>
                <c:pt idx="13">
                  <c:v>6</c:v>
                </c:pt>
                <c:pt idx="14">
                  <c:v>4</c:v>
                </c:pt>
                <c:pt idx="15">
                  <c:v>12</c:v>
                </c:pt>
                <c:pt idx="16">
                  <c:v>2</c:v>
                </c:pt>
                <c:pt idx="17">
                  <c:v>4</c:v>
                </c:pt>
                <c:pt idx="18">
                  <c:v>9</c:v>
                </c:pt>
                <c:pt idx="19">
                  <c:v>2</c:v>
                </c:pt>
                <c:pt idx="20">
                  <c:v>3</c:v>
                </c:pt>
                <c:pt idx="21">
                  <c:v>10</c:v>
                </c:pt>
                <c:pt idx="22">
                  <c:v>4</c:v>
                </c:pt>
                <c:pt idx="23">
                  <c:v>3</c:v>
                </c:pt>
                <c:pt idx="24">
                  <c:v>8</c:v>
                </c:pt>
                <c:pt idx="25">
                  <c:v>4</c:v>
                </c:pt>
                <c:pt idx="26">
                  <c:v>1</c:v>
                </c:pt>
                <c:pt idx="27">
                  <c:v>4</c:v>
                </c:pt>
                <c:pt idx="28">
                  <c:v>3</c:v>
                </c:pt>
                <c:pt idx="29">
                  <c:v>7</c:v>
                </c:pt>
                <c:pt idx="30">
                  <c:v>3</c:v>
                </c:pt>
                <c:pt idx="31">
                  <c:v>4</c:v>
                </c:pt>
                <c:pt idx="32">
                  <c:v>8</c:v>
                </c:pt>
                <c:pt idx="33">
                  <c:v>3</c:v>
                </c:pt>
                <c:pt idx="34">
                  <c:v>4</c:v>
                </c:pt>
                <c:pt idx="35">
                  <c:v>11</c:v>
                </c:pt>
                <c:pt idx="36">
                  <c:v>7</c:v>
                </c:pt>
                <c:pt idx="37">
                  <c:v>3</c:v>
                </c:pt>
                <c:pt idx="38">
                  <c:v>1</c:v>
                </c:pt>
                <c:pt idx="39">
                  <c:v>1</c:v>
                </c:pt>
                <c:pt idx="40">
                  <c:v>4</c:v>
                </c:pt>
                <c:pt idx="41">
                  <c:v>3</c:v>
                </c:pt>
                <c:pt idx="42">
                  <c:v>4</c:v>
                </c:pt>
                <c:pt idx="43">
                  <c:v>6</c:v>
                </c:pt>
                <c:pt idx="44">
                  <c:v>3</c:v>
                </c:pt>
                <c:pt idx="45">
                  <c:v>3</c:v>
                </c:pt>
                <c:pt idx="46">
                  <c:v>6</c:v>
                </c:pt>
                <c:pt idx="47">
                  <c:v>9</c:v>
                </c:pt>
                <c:pt idx="48">
                  <c:v>7</c:v>
                </c:pt>
                <c:pt idx="49">
                  <c:v>2</c:v>
                </c:pt>
                <c:pt idx="50">
                  <c:v>10</c:v>
                </c:pt>
                <c:pt idx="51">
                  <c:v>10</c:v>
                </c:pt>
                <c:pt idx="52">
                  <c:v>9</c:v>
                </c:pt>
                <c:pt idx="53">
                  <c:v>10</c:v>
                </c:pt>
                <c:pt idx="54">
                  <c:v>1</c:v>
                </c:pt>
                <c:pt idx="55">
                  <c:v>6</c:v>
                </c:pt>
                <c:pt idx="56">
                  <c:v>8</c:v>
                </c:pt>
                <c:pt idx="57">
                  <c:v>3</c:v>
                </c:pt>
                <c:pt idx="58">
                  <c:v>11</c:v>
                </c:pt>
                <c:pt idx="59">
                  <c:v>9</c:v>
                </c:pt>
                <c:pt idx="60">
                  <c:v>2</c:v>
                </c:pt>
                <c:pt idx="61">
                  <c:v>2</c:v>
                </c:pt>
                <c:pt idx="62">
                  <c:v>1</c:v>
                </c:pt>
                <c:pt idx="63">
                  <c:v>1</c:v>
                </c:pt>
                <c:pt idx="64">
                  <c:v>2</c:v>
                </c:pt>
                <c:pt idx="65">
                  <c:v>3</c:v>
                </c:pt>
                <c:pt idx="66">
                  <c:v>8</c:v>
                </c:pt>
                <c:pt idx="67">
                  <c:v>1</c:v>
                </c:pt>
                <c:pt idx="68">
                  <c:v>11</c:v>
                </c:pt>
                <c:pt idx="69">
                  <c:v>3</c:v>
                </c:pt>
                <c:pt idx="70">
                  <c:v>11</c:v>
                </c:pt>
                <c:pt idx="71">
                  <c:v>3</c:v>
                </c:pt>
                <c:pt idx="72">
                  <c:v>5</c:v>
                </c:pt>
                <c:pt idx="73">
                  <c:v>4</c:v>
                </c:pt>
                <c:pt idx="74">
                  <c:v>4</c:v>
                </c:pt>
                <c:pt idx="75">
                  <c:v>5</c:v>
                </c:pt>
                <c:pt idx="76">
                  <c:v>2</c:v>
                </c:pt>
                <c:pt idx="77">
                  <c:v>2</c:v>
                </c:pt>
                <c:pt idx="78">
                  <c:v>5</c:v>
                </c:pt>
                <c:pt idx="79">
                  <c:v>8</c:v>
                </c:pt>
                <c:pt idx="80">
                  <c:v>6</c:v>
                </c:pt>
                <c:pt idx="81">
                  <c:v>8</c:v>
                </c:pt>
                <c:pt idx="82">
                  <c:v>10</c:v>
                </c:pt>
                <c:pt idx="83">
                  <c:v>5</c:v>
                </c:pt>
                <c:pt idx="84">
                  <c:v>2</c:v>
                </c:pt>
                <c:pt idx="85">
                  <c:v>9</c:v>
                </c:pt>
                <c:pt idx="86">
                  <c:v>2</c:v>
                </c:pt>
                <c:pt idx="87">
                  <c:v>8</c:v>
                </c:pt>
                <c:pt idx="88">
                  <c:v>5</c:v>
                </c:pt>
                <c:pt idx="89">
                  <c:v>3</c:v>
                </c:pt>
                <c:pt idx="90">
                  <c:v>7</c:v>
                </c:pt>
                <c:pt idx="91">
                  <c:v>8</c:v>
                </c:pt>
                <c:pt idx="92">
                  <c:v>5</c:v>
                </c:pt>
                <c:pt idx="93">
                  <c:v>5</c:v>
                </c:pt>
                <c:pt idx="94">
                  <c:v>10</c:v>
                </c:pt>
                <c:pt idx="95">
                  <c:v>4</c:v>
                </c:pt>
                <c:pt idx="96">
                  <c:v>5</c:v>
                </c:pt>
                <c:pt idx="97">
                  <c:v>6</c:v>
                </c:pt>
                <c:pt idx="98">
                  <c:v>7</c:v>
                </c:pt>
                <c:pt idx="99">
                  <c:v>5</c:v>
                </c:pt>
                <c:pt idx="100">
                  <c:v>3</c:v>
                </c:pt>
                <c:pt idx="101">
                  <c:v>5</c:v>
                </c:pt>
                <c:pt idx="102">
                  <c:v>8</c:v>
                </c:pt>
                <c:pt idx="103">
                  <c:v>17</c:v>
                </c:pt>
                <c:pt idx="104">
                  <c:v>3</c:v>
                </c:pt>
                <c:pt idx="105">
                  <c:v>4</c:v>
                </c:pt>
                <c:pt idx="106">
                  <c:v>8</c:v>
                </c:pt>
                <c:pt idx="107">
                  <c:v>3</c:v>
                </c:pt>
                <c:pt idx="108">
                  <c:v>8</c:v>
                </c:pt>
                <c:pt idx="109">
                  <c:v>8</c:v>
                </c:pt>
                <c:pt idx="110">
                  <c:v>5</c:v>
                </c:pt>
                <c:pt idx="111">
                  <c:v>9</c:v>
                </c:pt>
                <c:pt idx="112">
                  <c:v>5</c:v>
                </c:pt>
                <c:pt idx="113">
                  <c:v>10</c:v>
                </c:pt>
                <c:pt idx="114">
                  <c:v>2</c:v>
                </c:pt>
                <c:pt idx="115">
                  <c:v>7</c:v>
                </c:pt>
                <c:pt idx="116">
                  <c:v>5</c:v>
                </c:pt>
                <c:pt idx="117">
                  <c:v>5</c:v>
                </c:pt>
                <c:pt idx="118">
                  <c:v>4</c:v>
                </c:pt>
                <c:pt idx="119">
                  <c:v>11</c:v>
                </c:pt>
                <c:pt idx="120">
                  <c:v>1</c:v>
                </c:pt>
                <c:pt idx="121">
                  <c:v>1</c:v>
                </c:pt>
                <c:pt idx="122">
                  <c:v>3</c:v>
                </c:pt>
                <c:pt idx="123">
                  <c:v>8</c:v>
                </c:pt>
                <c:pt idx="124">
                  <c:v>4</c:v>
                </c:pt>
                <c:pt idx="125">
                  <c:v>11</c:v>
                </c:pt>
                <c:pt idx="126">
                  <c:v>3</c:v>
                </c:pt>
                <c:pt idx="127">
                  <c:v>3</c:v>
                </c:pt>
                <c:pt idx="128">
                  <c:v>5</c:v>
                </c:pt>
                <c:pt idx="129">
                  <c:v>6</c:v>
                </c:pt>
                <c:pt idx="130">
                  <c:v>4</c:v>
                </c:pt>
                <c:pt idx="131">
                  <c:v>11</c:v>
                </c:pt>
                <c:pt idx="132">
                  <c:v>14</c:v>
                </c:pt>
                <c:pt idx="133">
                  <c:v>6</c:v>
                </c:pt>
                <c:pt idx="134">
                  <c:v>14</c:v>
                </c:pt>
                <c:pt idx="135">
                  <c:v>2</c:v>
                </c:pt>
              </c:numCache>
            </c:numRef>
          </c:yVal>
          <c:smooth val="0"/>
          <c:extLst xmlns:c16r2="http://schemas.microsoft.com/office/drawing/2015/06/chart">
            <c:ext xmlns:c16="http://schemas.microsoft.com/office/drawing/2014/chart" uri="{C3380CC4-5D6E-409C-BE32-E72D297353CC}">
              <c16:uniqueId val="{00000000-781B-404B-B176-FABC4A23CCB4}"/>
            </c:ext>
          </c:extLst>
        </c:ser>
        <c:dLbls>
          <c:showLegendKey val="0"/>
          <c:showVal val="0"/>
          <c:showCatName val="0"/>
          <c:showSerName val="0"/>
          <c:showPercent val="0"/>
          <c:showBubbleSize val="0"/>
        </c:dLbls>
        <c:axId val="1190537008"/>
        <c:axId val="1190544624"/>
      </c:scatterChart>
      <c:valAx>
        <c:axId val="1190537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4624"/>
        <c:crosses val="autoZero"/>
        <c:crossBetween val="midCat"/>
      </c:valAx>
      <c:valAx>
        <c:axId val="1190544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37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[Q5.csv]Sheet1!PivotTable11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Demographics</a:t>
            </a:r>
            <a:r>
              <a:rPr lang="en-US" baseline="0" dirty="0" smtClean="0"/>
              <a:t> Bias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Sheet1!$C$3:$C$4</c:f>
              <c:strCache>
                <c:ptCount val="1"/>
                <c:pt idx="0">
                  <c:v>High</c:v>
                </c:pt>
              </c:strCache>
            </c:strRef>
          </c:tx>
          <c:spPr>
            <a:solidFill>
              <a:schemeClr val="accent1"/>
            </a:solidFill>
            <a:ln>
              <a:noFill/>
            </a:ln>
            <a:effectLst/>
          </c:spPr>
          <c:invertIfNegative val="0"/>
          <c:cat>
            <c:multiLvlStrRef>
              <c:f>Sheet1!$A$5:$B$45</c:f>
              <c:multiLvlStrCache>
                <c:ptCount val="41"/>
                <c:lvl>
                  <c:pt idx="0">
                    <c:v>20</c:v>
                  </c:pt>
                  <c:pt idx="1">
                    <c:v>21</c:v>
                  </c:pt>
                  <c:pt idx="2">
                    <c:v>22</c:v>
                  </c:pt>
                  <c:pt idx="3">
                    <c:v>23</c:v>
                  </c:pt>
                  <c:pt idx="4">
                    <c:v>24</c:v>
                  </c:pt>
                  <c:pt idx="5">
                    <c:v>25</c:v>
                  </c:pt>
                  <c:pt idx="6">
                    <c:v>28</c:v>
                  </c:pt>
                  <c:pt idx="7">
                    <c:v>18</c:v>
                  </c:pt>
                  <c:pt idx="8">
                    <c:v>19</c:v>
                  </c:pt>
                  <c:pt idx="9">
                    <c:v>20</c:v>
                  </c:pt>
                  <c:pt idx="10">
                    <c:v>21</c:v>
                  </c:pt>
                  <c:pt idx="11">
                    <c:v>22</c:v>
                  </c:pt>
                  <c:pt idx="12">
                    <c:v>24</c:v>
                  </c:pt>
                  <c:pt idx="13">
                    <c:v>25</c:v>
                  </c:pt>
                  <c:pt idx="14">
                    <c:v>27</c:v>
                  </c:pt>
                  <c:pt idx="15">
                    <c:v>28</c:v>
                  </c:pt>
                  <c:pt idx="16">
                    <c:v>30</c:v>
                  </c:pt>
                  <c:pt idx="17">
                    <c:v>33</c:v>
                  </c:pt>
                  <c:pt idx="18">
                    <c:v>43</c:v>
                  </c:pt>
                  <c:pt idx="19">
                    <c:v>45</c:v>
                  </c:pt>
                  <c:pt idx="20">
                    <c:v>69</c:v>
                  </c:pt>
                  <c:pt idx="21">
                    <c:v>72</c:v>
                  </c:pt>
                  <c:pt idx="22">
                    <c:v>82</c:v>
                  </c:pt>
                  <c:pt idx="23">
                    <c:v>21</c:v>
                  </c:pt>
                  <c:pt idx="24">
                    <c:v>22</c:v>
                  </c:pt>
                  <c:pt idx="25">
                    <c:v>25</c:v>
                  </c:pt>
                  <c:pt idx="26">
                    <c:v>26</c:v>
                  </c:pt>
                  <c:pt idx="27">
                    <c:v>29</c:v>
                  </c:pt>
                  <c:pt idx="28">
                    <c:v>20</c:v>
                  </c:pt>
                  <c:pt idx="29">
                    <c:v>21</c:v>
                  </c:pt>
                  <c:pt idx="30">
                    <c:v>22</c:v>
                  </c:pt>
                  <c:pt idx="31">
                    <c:v>23</c:v>
                  </c:pt>
                  <c:pt idx="32">
                    <c:v>24</c:v>
                  </c:pt>
                  <c:pt idx="33">
                    <c:v>25</c:v>
                  </c:pt>
                  <c:pt idx="34">
                    <c:v>26</c:v>
                  </c:pt>
                  <c:pt idx="35">
                    <c:v>27</c:v>
                  </c:pt>
                  <c:pt idx="36">
                    <c:v>29</c:v>
                  </c:pt>
                  <c:pt idx="37">
                    <c:v>30</c:v>
                  </c:pt>
                  <c:pt idx="38">
                    <c:v>31</c:v>
                  </c:pt>
                  <c:pt idx="39">
                    <c:v>60</c:v>
                  </c:pt>
                  <c:pt idx="40">
                    <c:v>82</c:v>
                  </c:pt>
                </c:lvl>
                <c:lvl>
                  <c:pt idx="0">
                    <c:v>Ciudad Victoria</c:v>
                  </c:pt>
                  <c:pt idx="7">
                    <c:v>Cuernavaca</c:v>
                  </c:pt>
                  <c:pt idx="23">
                    <c:v>Jiutepec</c:v>
                  </c:pt>
                  <c:pt idx="28">
                    <c:v>San Luis Potosi</c:v>
                  </c:pt>
                </c:lvl>
              </c:multiLvlStrCache>
            </c:multiLvlStrRef>
          </c:cat>
          <c:val>
            <c:numRef>
              <c:f>Sheet1!$C$5:$C$45</c:f>
              <c:numCache>
                <c:formatCode>General</c:formatCode>
                <c:ptCount val="41"/>
                <c:pt idx="3">
                  <c:v>1</c:v>
                </c:pt>
                <c:pt idx="20">
                  <c:v>1</c:v>
                </c:pt>
                <c:pt idx="29">
                  <c:v>1</c:v>
                </c:pt>
                <c:pt idx="31">
                  <c:v>1</c:v>
                </c:pt>
                <c:pt idx="40">
                  <c:v>1</c:v>
                </c:pt>
              </c:numCache>
            </c:numRef>
          </c:val>
          <c:extLst xmlns:c16r2="http://schemas.microsoft.com/office/drawing/2015/06/chart">
            <c:ext xmlns:c16="http://schemas.microsoft.com/office/drawing/2014/chart" uri="{C3380CC4-5D6E-409C-BE32-E72D297353CC}">
              <c16:uniqueId val="{00000000-476B-4C6A-AFD8-7477445423D2}"/>
            </c:ext>
          </c:extLst>
        </c:ser>
        <c:ser>
          <c:idx val="1"/>
          <c:order val="1"/>
          <c:tx>
            <c:strRef>
              <c:f>Sheet1!$D$3:$D$4</c:f>
              <c:strCache>
                <c:ptCount val="1"/>
                <c:pt idx="0">
                  <c:v>Low</c:v>
                </c:pt>
              </c:strCache>
            </c:strRef>
          </c:tx>
          <c:spPr>
            <a:solidFill>
              <a:schemeClr val="accent2"/>
            </a:solidFill>
            <a:ln>
              <a:noFill/>
            </a:ln>
            <a:effectLst/>
          </c:spPr>
          <c:invertIfNegative val="0"/>
          <c:cat>
            <c:multiLvlStrRef>
              <c:f>Sheet1!$A$5:$B$45</c:f>
              <c:multiLvlStrCache>
                <c:ptCount val="41"/>
                <c:lvl>
                  <c:pt idx="0">
                    <c:v>20</c:v>
                  </c:pt>
                  <c:pt idx="1">
                    <c:v>21</c:v>
                  </c:pt>
                  <c:pt idx="2">
                    <c:v>22</c:v>
                  </c:pt>
                  <c:pt idx="3">
                    <c:v>23</c:v>
                  </c:pt>
                  <c:pt idx="4">
                    <c:v>24</c:v>
                  </c:pt>
                  <c:pt idx="5">
                    <c:v>25</c:v>
                  </c:pt>
                  <c:pt idx="6">
                    <c:v>28</c:v>
                  </c:pt>
                  <c:pt idx="7">
                    <c:v>18</c:v>
                  </c:pt>
                  <c:pt idx="8">
                    <c:v>19</c:v>
                  </c:pt>
                  <c:pt idx="9">
                    <c:v>20</c:v>
                  </c:pt>
                  <c:pt idx="10">
                    <c:v>21</c:v>
                  </c:pt>
                  <c:pt idx="11">
                    <c:v>22</c:v>
                  </c:pt>
                  <c:pt idx="12">
                    <c:v>24</c:v>
                  </c:pt>
                  <c:pt idx="13">
                    <c:v>25</c:v>
                  </c:pt>
                  <c:pt idx="14">
                    <c:v>27</c:v>
                  </c:pt>
                  <c:pt idx="15">
                    <c:v>28</c:v>
                  </c:pt>
                  <c:pt idx="16">
                    <c:v>30</c:v>
                  </c:pt>
                  <c:pt idx="17">
                    <c:v>33</c:v>
                  </c:pt>
                  <c:pt idx="18">
                    <c:v>43</c:v>
                  </c:pt>
                  <c:pt idx="19">
                    <c:v>45</c:v>
                  </c:pt>
                  <c:pt idx="20">
                    <c:v>69</c:v>
                  </c:pt>
                  <c:pt idx="21">
                    <c:v>72</c:v>
                  </c:pt>
                  <c:pt idx="22">
                    <c:v>82</c:v>
                  </c:pt>
                  <c:pt idx="23">
                    <c:v>21</c:v>
                  </c:pt>
                  <c:pt idx="24">
                    <c:v>22</c:v>
                  </c:pt>
                  <c:pt idx="25">
                    <c:v>25</c:v>
                  </c:pt>
                  <c:pt idx="26">
                    <c:v>26</c:v>
                  </c:pt>
                  <c:pt idx="27">
                    <c:v>29</c:v>
                  </c:pt>
                  <c:pt idx="28">
                    <c:v>20</c:v>
                  </c:pt>
                  <c:pt idx="29">
                    <c:v>21</c:v>
                  </c:pt>
                  <c:pt idx="30">
                    <c:v>22</c:v>
                  </c:pt>
                  <c:pt idx="31">
                    <c:v>23</c:v>
                  </c:pt>
                  <c:pt idx="32">
                    <c:v>24</c:v>
                  </c:pt>
                  <c:pt idx="33">
                    <c:v>25</c:v>
                  </c:pt>
                  <c:pt idx="34">
                    <c:v>26</c:v>
                  </c:pt>
                  <c:pt idx="35">
                    <c:v>27</c:v>
                  </c:pt>
                  <c:pt idx="36">
                    <c:v>29</c:v>
                  </c:pt>
                  <c:pt idx="37">
                    <c:v>30</c:v>
                  </c:pt>
                  <c:pt idx="38">
                    <c:v>31</c:v>
                  </c:pt>
                  <c:pt idx="39">
                    <c:v>60</c:v>
                  </c:pt>
                  <c:pt idx="40">
                    <c:v>82</c:v>
                  </c:pt>
                </c:lvl>
                <c:lvl>
                  <c:pt idx="0">
                    <c:v>Ciudad Victoria</c:v>
                  </c:pt>
                  <c:pt idx="7">
                    <c:v>Cuernavaca</c:v>
                  </c:pt>
                  <c:pt idx="23">
                    <c:v>Jiutepec</c:v>
                  </c:pt>
                  <c:pt idx="28">
                    <c:v>San Luis Potosi</c:v>
                  </c:pt>
                </c:lvl>
              </c:multiLvlStrCache>
            </c:multiLvlStrRef>
          </c:cat>
          <c:val>
            <c:numRef>
              <c:f>Sheet1!$D$5:$D$45</c:f>
              <c:numCache>
                <c:formatCode>General</c:formatCode>
                <c:ptCount val="41"/>
                <c:pt idx="1">
                  <c:v>1</c:v>
                </c:pt>
                <c:pt idx="3">
                  <c:v>1</c:v>
                </c:pt>
                <c:pt idx="4">
                  <c:v>2</c:v>
                </c:pt>
                <c:pt idx="5">
                  <c:v>1</c:v>
                </c:pt>
                <c:pt idx="9">
                  <c:v>1</c:v>
                </c:pt>
                <c:pt idx="26">
                  <c:v>1</c:v>
                </c:pt>
                <c:pt idx="29">
                  <c:v>4</c:v>
                </c:pt>
                <c:pt idx="30">
                  <c:v>10</c:v>
                </c:pt>
                <c:pt idx="31">
                  <c:v>9</c:v>
                </c:pt>
                <c:pt idx="32">
                  <c:v>2</c:v>
                </c:pt>
                <c:pt idx="34">
                  <c:v>1</c:v>
                </c:pt>
                <c:pt idx="40">
                  <c:v>2</c:v>
                </c:pt>
              </c:numCache>
            </c:numRef>
          </c:val>
          <c:extLst xmlns:c16r2="http://schemas.microsoft.com/office/drawing/2015/06/chart">
            <c:ext xmlns:c16="http://schemas.microsoft.com/office/drawing/2014/chart" uri="{C3380CC4-5D6E-409C-BE32-E72D297353CC}">
              <c16:uniqueId val="{00000001-476B-4C6A-AFD8-7477445423D2}"/>
            </c:ext>
          </c:extLst>
        </c:ser>
        <c:ser>
          <c:idx val="2"/>
          <c:order val="2"/>
          <c:tx>
            <c:strRef>
              <c:f>Sheet1!$E$3:$E$4</c:f>
              <c:strCache>
                <c:ptCount val="1"/>
                <c:pt idx="0">
                  <c:v>Medium</c:v>
                </c:pt>
              </c:strCache>
            </c:strRef>
          </c:tx>
          <c:spPr>
            <a:solidFill>
              <a:schemeClr val="accent3"/>
            </a:solidFill>
            <a:ln>
              <a:noFill/>
            </a:ln>
            <a:effectLst/>
          </c:spPr>
          <c:invertIfNegative val="0"/>
          <c:cat>
            <c:multiLvlStrRef>
              <c:f>Sheet1!$A$5:$B$45</c:f>
              <c:multiLvlStrCache>
                <c:ptCount val="41"/>
                <c:lvl>
                  <c:pt idx="0">
                    <c:v>20</c:v>
                  </c:pt>
                  <c:pt idx="1">
                    <c:v>21</c:v>
                  </c:pt>
                  <c:pt idx="2">
                    <c:v>22</c:v>
                  </c:pt>
                  <c:pt idx="3">
                    <c:v>23</c:v>
                  </c:pt>
                  <c:pt idx="4">
                    <c:v>24</c:v>
                  </c:pt>
                  <c:pt idx="5">
                    <c:v>25</c:v>
                  </c:pt>
                  <c:pt idx="6">
                    <c:v>28</c:v>
                  </c:pt>
                  <c:pt idx="7">
                    <c:v>18</c:v>
                  </c:pt>
                  <c:pt idx="8">
                    <c:v>19</c:v>
                  </c:pt>
                  <c:pt idx="9">
                    <c:v>20</c:v>
                  </c:pt>
                  <c:pt idx="10">
                    <c:v>21</c:v>
                  </c:pt>
                  <c:pt idx="11">
                    <c:v>22</c:v>
                  </c:pt>
                  <c:pt idx="12">
                    <c:v>24</c:v>
                  </c:pt>
                  <c:pt idx="13">
                    <c:v>25</c:v>
                  </c:pt>
                  <c:pt idx="14">
                    <c:v>27</c:v>
                  </c:pt>
                  <c:pt idx="15">
                    <c:v>28</c:v>
                  </c:pt>
                  <c:pt idx="16">
                    <c:v>30</c:v>
                  </c:pt>
                  <c:pt idx="17">
                    <c:v>33</c:v>
                  </c:pt>
                  <c:pt idx="18">
                    <c:v>43</c:v>
                  </c:pt>
                  <c:pt idx="19">
                    <c:v>45</c:v>
                  </c:pt>
                  <c:pt idx="20">
                    <c:v>69</c:v>
                  </c:pt>
                  <c:pt idx="21">
                    <c:v>72</c:v>
                  </c:pt>
                  <c:pt idx="22">
                    <c:v>82</c:v>
                  </c:pt>
                  <c:pt idx="23">
                    <c:v>21</c:v>
                  </c:pt>
                  <c:pt idx="24">
                    <c:v>22</c:v>
                  </c:pt>
                  <c:pt idx="25">
                    <c:v>25</c:v>
                  </c:pt>
                  <c:pt idx="26">
                    <c:v>26</c:v>
                  </c:pt>
                  <c:pt idx="27">
                    <c:v>29</c:v>
                  </c:pt>
                  <c:pt idx="28">
                    <c:v>20</c:v>
                  </c:pt>
                  <c:pt idx="29">
                    <c:v>21</c:v>
                  </c:pt>
                  <c:pt idx="30">
                    <c:v>22</c:v>
                  </c:pt>
                  <c:pt idx="31">
                    <c:v>23</c:v>
                  </c:pt>
                  <c:pt idx="32">
                    <c:v>24</c:v>
                  </c:pt>
                  <c:pt idx="33">
                    <c:v>25</c:v>
                  </c:pt>
                  <c:pt idx="34">
                    <c:v>26</c:v>
                  </c:pt>
                  <c:pt idx="35">
                    <c:v>27</c:v>
                  </c:pt>
                  <c:pt idx="36">
                    <c:v>29</c:v>
                  </c:pt>
                  <c:pt idx="37">
                    <c:v>30</c:v>
                  </c:pt>
                  <c:pt idx="38">
                    <c:v>31</c:v>
                  </c:pt>
                  <c:pt idx="39">
                    <c:v>60</c:v>
                  </c:pt>
                  <c:pt idx="40">
                    <c:v>82</c:v>
                  </c:pt>
                </c:lvl>
                <c:lvl>
                  <c:pt idx="0">
                    <c:v>Ciudad Victoria</c:v>
                  </c:pt>
                  <c:pt idx="7">
                    <c:v>Cuernavaca</c:v>
                  </c:pt>
                  <c:pt idx="23">
                    <c:v>Jiutepec</c:v>
                  </c:pt>
                  <c:pt idx="28">
                    <c:v>San Luis Potosi</c:v>
                  </c:pt>
                </c:lvl>
              </c:multiLvlStrCache>
            </c:multiLvlStrRef>
          </c:cat>
          <c:val>
            <c:numRef>
              <c:f>Sheet1!$E$5:$E$45</c:f>
              <c:numCache>
                <c:formatCode>General</c:formatCode>
                <c:ptCount val="41"/>
                <c:pt idx="0">
                  <c:v>1</c:v>
                </c:pt>
                <c:pt idx="1">
                  <c:v>2</c:v>
                </c:pt>
                <c:pt idx="2">
                  <c:v>1</c:v>
                </c:pt>
                <c:pt idx="3">
                  <c:v>10</c:v>
                </c:pt>
                <c:pt idx="4">
                  <c:v>1</c:v>
                </c:pt>
                <c:pt idx="5">
                  <c:v>2</c:v>
                </c:pt>
                <c:pt idx="6">
                  <c:v>1</c:v>
                </c:pt>
                <c:pt idx="7">
                  <c:v>1</c:v>
                </c:pt>
                <c:pt idx="8">
                  <c:v>1</c:v>
                </c:pt>
                <c:pt idx="9">
                  <c:v>2</c:v>
                </c:pt>
                <c:pt idx="10">
                  <c:v>2</c:v>
                </c:pt>
                <c:pt idx="11">
                  <c:v>1</c:v>
                </c:pt>
                <c:pt idx="12">
                  <c:v>1</c:v>
                </c:pt>
                <c:pt idx="13">
                  <c:v>2</c:v>
                </c:pt>
                <c:pt idx="14">
                  <c:v>2</c:v>
                </c:pt>
                <c:pt idx="15">
                  <c:v>1</c:v>
                </c:pt>
                <c:pt idx="16">
                  <c:v>2</c:v>
                </c:pt>
                <c:pt idx="17">
                  <c:v>1</c:v>
                </c:pt>
                <c:pt idx="18">
                  <c:v>1</c:v>
                </c:pt>
                <c:pt idx="19">
                  <c:v>1</c:v>
                </c:pt>
                <c:pt idx="21">
                  <c:v>1</c:v>
                </c:pt>
                <c:pt idx="22">
                  <c:v>1</c:v>
                </c:pt>
                <c:pt idx="23">
                  <c:v>1</c:v>
                </c:pt>
                <c:pt idx="24">
                  <c:v>1</c:v>
                </c:pt>
                <c:pt idx="25">
                  <c:v>1</c:v>
                </c:pt>
                <c:pt idx="27">
                  <c:v>1</c:v>
                </c:pt>
                <c:pt idx="28">
                  <c:v>3</c:v>
                </c:pt>
                <c:pt idx="29">
                  <c:v>16</c:v>
                </c:pt>
                <c:pt idx="30">
                  <c:v>10</c:v>
                </c:pt>
                <c:pt idx="31">
                  <c:v>7</c:v>
                </c:pt>
                <c:pt idx="32">
                  <c:v>2</c:v>
                </c:pt>
                <c:pt idx="33">
                  <c:v>4</c:v>
                </c:pt>
                <c:pt idx="34">
                  <c:v>1</c:v>
                </c:pt>
                <c:pt idx="35">
                  <c:v>1</c:v>
                </c:pt>
                <c:pt idx="36">
                  <c:v>2</c:v>
                </c:pt>
                <c:pt idx="37">
                  <c:v>1</c:v>
                </c:pt>
                <c:pt idx="39">
                  <c:v>1</c:v>
                </c:pt>
                <c:pt idx="40">
                  <c:v>1</c:v>
                </c:pt>
              </c:numCache>
            </c:numRef>
          </c:val>
          <c:extLst xmlns:c16r2="http://schemas.microsoft.com/office/drawing/2015/06/chart">
            <c:ext xmlns:c16="http://schemas.microsoft.com/office/drawing/2014/chart" uri="{C3380CC4-5D6E-409C-BE32-E72D297353CC}">
              <c16:uniqueId val="{00000002-476B-4C6A-AFD8-7477445423D2}"/>
            </c:ext>
          </c:extLst>
        </c:ser>
        <c:ser>
          <c:idx val="3"/>
          <c:order val="3"/>
          <c:tx>
            <c:strRef>
              <c:f>Sheet1!$F$3:$F$4</c:f>
              <c:strCache>
                <c:ptCount val="1"/>
                <c:pt idx="0">
                  <c:v>(blank)</c:v>
                </c:pt>
              </c:strCache>
            </c:strRef>
          </c:tx>
          <c:spPr>
            <a:solidFill>
              <a:schemeClr val="accent4"/>
            </a:solidFill>
            <a:ln>
              <a:noFill/>
            </a:ln>
            <a:effectLst/>
          </c:spPr>
          <c:invertIfNegative val="0"/>
          <c:cat>
            <c:multiLvlStrRef>
              <c:f>Sheet1!$A$5:$B$45</c:f>
              <c:multiLvlStrCache>
                <c:ptCount val="41"/>
                <c:lvl>
                  <c:pt idx="0">
                    <c:v>20</c:v>
                  </c:pt>
                  <c:pt idx="1">
                    <c:v>21</c:v>
                  </c:pt>
                  <c:pt idx="2">
                    <c:v>22</c:v>
                  </c:pt>
                  <c:pt idx="3">
                    <c:v>23</c:v>
                  </c:pt>
                  <c:pt idx="4">
                    <c:v>24</c:v>
                  </c:pt>
                  <c:pt idx="5">
                    <c:v>25</c:v>
                  </c:pt>
                  <c:pt idx="6">
                    <c:v>28</c:v>
                  </c:pt>
                  <c:pt idx="7">
                    <c:v>18</c:v>
                  </c:pt>
                  <c:pt idx="8">
                    <c:v>19</c:v>
                  </c:pt>
                  <c:pt idx="9">
                    <c:v>20</c:v>
                  </c:pt>
                  <c:pt idx="10">
                    <c:v>21</c:v>
                  </c:pt>
                  <c:pt idx="11">
                    <c:v>22</c:v>
                  </c:pt>
                  <c:pt idx="12">
                    <c:v>24</c:v>
                  </c:pt>
                  <c:pt idx="13">
                    <c:v>25</c:v>
                  </c:pt>
                  <c:pt idx="14">
                    <c:v>27</c:v>
                  </c:pt>
                  <c:pt idx="15">
                    <c:v>28</c:v>
                  </c:pt>
                  <c:pt idx="16">
                    <c:v>30</c:v>
                  </c:pt>
                  <c:pt idx="17">
                    <c:v>33</c:v>
                  </c:pt>
                  <c:pt idx="18">
                    <c:v>43</c:v>
                  </c:pt>
                  <c:pt idx="19">
                    <c:v>45</c:v>
                  </c:pt>
                  <c:pt idx="20">
                    <c:v>69</c:v>
                  </c:pt>
                  <c:pt idx="21">
                    <c:v>72</c:v>
                  </c:pt>
                  <c:pt idx="22">
                    <c:v>82</c:v>
                  </c:pt>
                  <c:pt idx="23">
                    <c:v>21</c:v>
                  </c:pt>
                  <c:pt idx="24">
                    <c:v>22</c:v>
                  </c:pt>
                  <c:pt idx="25">
                    <c:v>25</c:v>
                  </c:pt>
                  <c:pt idx="26">
                    <c:v>26</c:v>
                  </c:pt>
                  <c:pt idx="27">
                    <c:v>29</c:v>
                  </c:pt>
                  <c:pt idx="28">
                    <c:v>20</c:v>
                  </c:pt>
                  <c:pt idx="29">
                    <c:v>21</c:v>
                  </c:pt>
                  <c:pt idx="30">
                    <c:v>22</c:v>
                  </c:pt>
                  <c:pt idx="31">
                    <c:v>23</c:v>
                  </c:pt>
                  <c:pt idx="32">
                    <c:v>24</c:v>
                  </c:pt>
                  <c:pt idx="33">
                    <c:v>25</c:v>
                  </c:pt>
                  <c:pt idx="34">
                    <c:v>26</c:v>
                  </c:pt>
                  <c:pt idx="35">
                    <c:v>27</c:v>
                  </c:pt>
                  <c:pt idx="36">
                    <c:v>29</c:v>
                  </c:pt>
                  <c:pt idx="37">
                    <c:v>30</c:v>
                  </c:pt>
                  <c:pt idx="38">
                    <c:v>31</c:v>
                  </c:pt>
                  <c:pt idx="39">
                    <c:v>60</c:v>
                  </c:pt>
                  <c:pt idx="40">
                    <c:v>82</c:v>
                  </c:pt>
                </c:lvl>
                <c:lvl>
                  <c:pt idx="0">
                    <c:v>Ciudad Victoria</c:v>
                  </c:pt>
                  <c:pt idx="7">
                    <c:v>Cuernavaca</c:v>
                  </c:pt>
                  <c:pt idx="23">
                    <c:v>Jiutepec</c:v>
                  </c:pt>
                  <c:pt idx="28">
                    <c:v>San Luis Potosi</c:v>
                  </c:pt>
                </c:lvl>
              </c:multiLvlStrCache>
            </c:multiLvlStrRef>
          </c:cat>
          <c:val>
            <c:numRef>
              <c:f>Sheet1!$F$5:$F$45</c:f>
              <c:numCache>
                <c:formatCode>General</c:formatCode>
                <c:ptCount val="41"/>
                <c:pt idx="3">
                  <c:v>1</c:v>
                </c:pt>
                <c:pt idx="29">
                  <c:v>2</c:v>
                </c:pt>
                <c:pt idx="32">
                  <c:v>1</c:v>
                </c:pt>
                <c:pt idx="38">
                  <c:v>1</c:v>
                </c:pt>
                <c:pt idx="40">
                  <c:v>2</c:v>
                </c:pt>
              </c:numCache>
            </c:numRef>
          </c:val>
          <c:extLst xmlns:c16r2="http://schemas.microsoft.com/office/drawing/2015/06/chart">
            <c:ext xmlns:c16="http://schemas.microsoft.com/office/drawing/2014/chart" uri="{C3380CC4-5D6E-409C-BE32-E72D297353CC}">
              <c16:uniqueId val="{00000003-476B-4C6A-AFD8-7477445423D2}"/>
            </c:ext>
          </c:extLst>
        </c:ser>
        <c:dLbls>
          <c:showLegendKey val="0"/>
          <c:showVal val="0"/>
          <c:showCatName val="0"/>
          <c:showSerName val="0"/>
          <c:showPercent val="0"/>
          <c:showBubbleSize val="0"/>
        </c:dLbls>
        <c:gapWidth val="219"/>
        <c:overlap val="-27"/>
        <c:axId val="1190550064"/>
        <c:axId val="1190538096"/>
      </c:barChart>
      <c:catAx>
        <c:axId val="11905500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38096"/>
        <c:crosses val="autoZero"/>
        <c:auto val="1"/>
        <c:lblAlgn val="ctr"/>
        <c:lblOffset val="100"/>
        <c:noMultiLvlLbl val="0"/>
      </c:catAx>
      <c:valAx>
        <c:axId val="119053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50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[Q7.csv]Sheet1!PivotTable7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Sheet1!$A$5:$A$7</c:f>
              <c:strCache>
                <c:ptCount val="3"/>
                <c:pt idx="0">
                  <c:v>High</c:v>
                </c:pt>
                <c:pt idx="1">
                  <c:v>Low</c:v>
                </c:pt>
                <c:pt idx="2">
                  <c:v>Medium</c:v>
                </c:pt>
              </c:strCache>
            </c:strRef>
          </c:cat>
          <c:val>
            <c:numRef>
              <c:f>Sheet1!$B$5:$B$7</c:f>
              <c:numCache>
                <c:formatCode>General</c:formatCode>
                <c:ptCount val="3"/>
                <c:pt idx="0">
                  <c:v>67</c:v>
                </c:pt>
                <c:pt idx="1">
                  <c:v>88</c:v>
                </c:pt>
                <c:pt idx="2">
                  <c:v>141</c:v>
                </c:pt>
              </c:numCache>
            </c:numRef>
          </c:val>
          <c:extLst xmlns:c16r2="http://schemas.microsoft.com/office/drawing/2015/06/chart">
            <c:ext xmlns:c16="http://schemas.microsoft.com/office/drawing/2014/chart" uri="{C3380CC4-5D6E-409C-BE32-E72D297353CC}">
              <c16:uniqueId val="{00000000-F548-4186-875A-E7572AA06D5D}"/>
            </c:ext>
          </c:extLst>
        </c:ser>
        <c:ser>
          <c:idx val="1"/>
          <c:order val="1"/>
          <c:tx>
            <c:strRef>
              <c:f>Sheet1!$C$3:$C$4</c:f>
              <c:strCache>
                <c:ptCount val="1"/>
                <c:pt idx="0">
                  <c:v>Low</c:v>
                </c:pt>
              </c:strCache>
            </c:strRef>
          </c:tx>
          <c:spPr>
            <a:solidFill>
              <a:schemeClr val="accent2"/>
            </a:solidFill>
            <a:ln>
              <a:noFill/>
            </a:ln>
            <a:effectLst/>
          </c:spPr>
          <c:invertIfNegative val="0"/>
          <c:cat>
            <c:strRef>
              <c:f>Sheet1!$A$5:$A$7</c:f>
              <c:strCache>
                <c:ptCount val="3"/>
                <c:pt idx="0">
                  <c:v>High</c:v>
                </c:pt>
                <c:pt idx="1">
                  <c:v>Low</c:v>
                </c:pt>
                <c:pt idx="2">
                  <c:v>Medium</c:v>
                </c:pt>
              </c:strCache>
            </c:strRef>
          </c:cat>
          <c:val>
            <c:numRef>
              <c:f>Sheet1!$C$5:$C$7</c:f>
              <c:numCache>
                <c:formatCode>General</c:formatCode>
                <c:ptCount val="3"/>
                <c:pt idx="0">
                  <c:v>592</c:v>
                </c:pt>
                <c:pt idx="1">
                  <c:v>703</c:v>
                </c:pt>
                <c:pt idx="2">
                  <c:v>1195</c:v>
                </c:pt>
              </c:numCache>
            </c:numRef>
          </c:val>
          <c:extLst xmlns:c16r2="http://schemas.microsoft.com/office/drawing/2015/06/chart">
            <c:ext xmlns:c16="http://schemas.microsoft.com/office/drawing/2014/chart" uri="{C3380CC4-5D6E-409C-BE32-E72D297353CC}">
              <c16:uniqueId val="{00000001-F548-4186-875A-E7572AA06D5D}"/>
            </c:ext>
          </c:extLst>
        </c:ser>
        <c:ser>
          <c:idx val="2"/>
          <c:order val="2"/>
          <c:tx>
            <c:strRef>
              <c:f>Sheet1!$D$3:$D$4</c:f>
              <c:strCache>
                <c:ptCount val="1"/>
                <c:pt idx="0">
                  <c:v>Medium</c:v>
                </c:pt>
              </c:strCache>
            </c:strRef>
          </c:tx>
          <c:spPr>
            <a:solidFill>
              <a:schemeClr val="accent3"/>
            </a:solidFill>
            <a:ln>
              <a:noFill/>
            </a:ln>
            <a:effectLst/>
          </c:spPr>
          <c:invertIfNegative val="0"/>
          <c:cat>
            <c:strRef>
              <c:f>Sheet1!$A$5:$A$7</c:f>
              <c:strCache>
                <c:ptCount val="3"/>
                <c:pt idx="0">
                  <c:v>High</c:v>
                </c:pt>
                <c:pt idx="1">
                  <c:v>Low</c:v>
                </c:pt>
                <c:pt idx="2">
                  <c:v>Medium</c:v>
                </c:pt>
              </c:strCache>
            </c:strRef>
          </c:cat>
          <c:val>
            <c:numRef>
              <c:f>Sheet1!$D$5:$D$7</c:f>
              <c:numCache>
                <c:formatCode>General</c:formatCode>
                <c:ptCount val="3"/>
                <c:pt idx="0">
                  <c:v>1109</c:v>
                </c:pt>
                <c:pt idx="1">
                  <c:v>1490</c:v>
                </c:pt>
                <c:pt idx="2">
                  <c:v>2359</c:v>
                </c:pt>
              </c:numCache>
            </c:numRef>
          </c:val>
          <c:extLst xmlns:c16r2="http://schemas.microsoft.com/office/drawing/2015/06/chart">
            <c:ext xmlns:c16="http://schemas.microsoft.com/office/drawing/2014/chart" uri="{C3380CC4-5D6E-409C-BE32-E72D297353CC}">
              <c16:uniqueId val="{00000002-F548-4186-875A-E7572AA06D5D}"/>
            </c:ext>
          </c:extLst>
        </c:ser>
        <c:ser>
          <c:idx val="3"/>
          <c:order val="3"/>
          <c:tx>
            <c:strRef>
              <c:f>Sheet1!$E$3:$E$4</c:f>
              <c:strCache>
                <c:ptCount val="1"/>
                <c:pt idx="0">
                  <c:v>(blank)</c:v>
                </c:pt>
              </c:strCache>
            </c:strRef>
          </c:tx>
          <c:spPr>
            <a:solidFill>
              <a:schemeClr val="accent4"/>
            </a:solidFill>
            <a:ln>
              <a:noFill/>
            </a:ln>
            <a:effectLst/>
          </c:spPr>
          <c:invertIfNegative val="0"/>
          <c:cat>
            <c:strRef>
              <c:f>Sheet1!$A$5:$A$7</c:f>
              <c:strCache>
                <c:ptCount val="3"/>
                <c:pt idx="0">
                  <c:v>High</c:v>
                </c:pt>
                <c:pt idx="1">
                  <c:v>Low</c:v>
                </c:pt>
                <c:pt idx="2">
                  <c:v>Medium</c:v>
                </c:pt>
              </c:strCache>
            </c:strRef>
          </c:cat>
          <c:val>
            <c:numRef>
              <c:f>Sheet1!$E$5:$E$7</c:f>
              <c:numCache>
                <c:formatCode>General</c:formatCode>
                <c:ptCount val="3"/>
                <c:pt idx="0">
                  <c:v>126</c:v>
                </c:pt>
                <c:pt idx="1">
                  <c:v>148</c:v>
                </c:pt>
                <c:pt idx="2">
                  <c:v>253</c:v>
                </c:pt>
              </c:numCache>
            </c:numRef>
          </c:val>
          <c:extLst xmlns:c16r2="http://schemas.microsoft.com/office/drawing/2015/06/chart">
            <c:ext xmlns:c16="http://schemas.microsoft.com/office/drawing/2014/chart" uri="{C3380CC4-5D6E-409C-BE32-E72D297353CC}">
              <c16:uniqueId val="{00000003-F548-4186-875A-E7572AA06D5D}"/>
            </c:ext>
          </c:extLst>
        </c:ser>
        <c:dLbls>
          <c:showLegendKey val="0"/>
          <c:showVal val="0"/>
          <c:showCatName val="0"/>
          <c:showSerName val="0"/>
          <c:showPercent val="0"/>
          <c:showBubbleSize val="0"/>
        </c:dLbls>
        <c:gapWidth val="219"/>
        <c:overlap val="-27"/>
        <c:axId val="1190549520"/>
        <c:axId val="1190541360"/>
      </c:barChart>
      <c:catAx>
        <c:axId val="11905495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1360"/>
        <c:crosses val="autoZero"/>
        <c:auto val="1"/>
        <c:lblAlgn val="ctr"/>
        <c:lblOffset val="100"/>
        <c:noMultiLvlLbl val="0"/>
      </c:catAx>
      <c:valAx>
        <c:axId val="1190541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9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[Q7.csv]Sheet1!PivotTable26</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a:t>
            </a:r>
            <a:r>
              <a:rPr lang="en-US" baseline="0"/>
              <a:t> Common Services Provided by Restaurants</a:t>
            </a:r>
            <a:endParaRPr lang="en-US"/>
          </a:p>
        </c:rich>
      </c:tx>
      <c:layout>
        <c:manualLayout>
          <c:xMode val="edge"/>
          <c:yMode val="edge"/>
          <c:x val="0.22214118300610758"/>
          <c:y val="2.86172419107845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0.11780454464595017"/>
          <c:y val="0.14063936800782226"/>
          <c:w val="0.8317663324189114"/>
          <c:h val="0.53412479069255414"/>
        </c:manualLayout>
      </c:layout>
      <c:barChart>
        <c:barDir val="col"/>
        <c:grouping val="clustered"/>
        <c:varyColors val="0"/>
        <c:ser>
          <c:idx val="0"/>
          <c:order val="0"/>
          <c:tx>
            <c:strRef>
              <c:f>Sheet1!$D$3:$D$4</c:f>
              <c:strCache>
                <c:ptCount val="1"/>
                <c:pt idx="0">
                  <c:v>0</c:v>
                </c:pt>
              </c:strCache>
            </c:strRef>
          </c:tx>
          <c:spPr>
            <a:solidFill>
              <a:schemeClr val="accent1"/>
            </a:solidFill>
            <a:ln>
              <a:noFill/>
            </a:ln>
            <a:effectLst/>
          </c:spPr>
          <c:invertIfNegative val="0"/>
          <c:cat>
            <c:multiLvlStrRef>
              <c:f>Sheet1!$A$5:$C$13</c:f>
              <c:multiLvlStrCache>
                <c:ptCount val="9"/>
                <c:lvl>
                  <c:pt idx="0">
                    <c:v>Smoking Section</c:v>
                  </c:pt>
                  <c:pt idx="1">
                    <c:v>Smoking Section</c:v>
                  </c:pt>
                  <c:pt idx="2">
                    <c:v>Smoking Section</c:v>
                  </c:pt>
                  <c:pt idx="3">
                    <c:v>Smoking Section</c:v>
                  </c:pt>
                  <c:pt idx="4">
                    <c:v>Smoking Section</c:v>
                  </c:pt>
                  <c:pt idx="5">
                    <c:v>Yes</c:v>
                  </c:pt>
                  <c:pt idx="6">
                    <c:v>Bar Only</c:v>
                  </c:pt>
                  <c:pt idx="7">
                    <c:v>Smoking Section</c:v>
                  </c:pt>
                  <c:pt idx="8">
                    <c:v>Yes</c:v>
                  </c:pt>
                </c:lvl>
                <c:lvl>
                  <c:pt idx="0">
                    <c:v>Full Bar</c:v>
                  </c:pt>
                  <c:pt idx="1">
                    <c:v>Wine &amp; Beer</c:v>
                  </c:pt>
                  <c:pt idx="2">
                    <c:v>Full Bar</c:v>
                  </c:pt>
                  <c:pt idx="3">
                    <c:v>Wine &amp; Beer</c:v>
                  </c:pt>
                  <c:pt idx="4">
                    <c:v>Full Bar</c:v>
                  </c:pt>
                  <c:pt idx="6">
                    <c:v>Wine &amp; Beer</c:v>
                  </c:pt>
                </c:lvl>
                <c:lvl>
                  <c:pt idx="0">
                    <c:v>Public</c:v>
                  </c:pt>
                  <c:pt idx="2">
                    <c:v>Valet</c:v>
                  </c:pt>
                  <c:pt idx="4">
                    <c:v>Yes</c:v>
                  </c:pt>
                </c:lvl>
              </c:multiLvlStrCache>
            </c:multiLvlStrRef>
          </c:cat>
          <c:val>
            <c:numRef>
              <c:f>Sheet1!$D$5:$D$13</c:f>
              <c:numCache>
                <c:formatCode>General</c:formatCode>
                <c:ptCount val="9"/>
                <c:pt idx="3">
                  <c:v>1</c:v>
                </c:pt>
                <c:pt idx="4">
                  <c:v>1</c:v>
                </c:pt>
              </c:numCache>
            </c:numRef>
          </c:val>
          <c:extLst xmlns:c16r2="http://schemas.microsoft.com/office/drawing/2015/06/chart">
            <c:ext xmlns:c16="http://schemas.microsoft.com/office/drawing/2014/chart" uri="{C3380CC4-5D6E-409C-BE32-E72D297353CC}">
              <c16:uniqueId val="{00000000-14DF-49B8-BE57-B08168FE8BAB}"/>
            </c:ext>
          </c:extLst>
        </c:ser>
        <c:ser>
          <c:idx val="1"/>
          <c:order val="1"/>
          <c:tx>
            <c:strRef>
              <c:f>Sheet1!$E$3:$E$4</c:f>
              <c:strCache>
                <c:ptCount val="1"/>
                <c:pt idx="0">
                  <c:v>1</c:v>
                </c:pt>
              </c:strCache>
            </c:strRef>
          </c:tx>
          <c:spPr>
            <a:solidFill>
              <a:schemeClr val="accent2"/>
            </a:solidFill>
            <a:ln>
              <a:noFill/>
            </a:ln>
            <a:effectLst/>
          </c:spPr>
          <c:invertIfNegative val="0"/>
          <c:cat>
            <c:multiLvlStrRef>
              <c:f>Sheet1!$A$5:$C$13</c:f>
              <c:multiLvlStrCache>
                <c:ptCount val="9"/>
                <c:lvl>
                  <c:pt idx="0">
                    <c:v>Smoking Section</c:v>
                  </c:pt>
                  <c:pt idx="1">
                    <c:v>Smoking Section</c:v>
                  </c:pt>
                  <c:pt idx="2">
                    <c:v>Smoking Section</c:v>
                  </c:pt>
                  <c:pt idx="3">
                    <c:v>Smoking Section</c:v>
                  </c:pt>
                  <c:pt idx="4">
                    <c:v>Smoking Section</c:v>
                  </c:pt>
                  <c:pt idx="5">
                    <c:v>Yes</c:v>
                  </c:pt>
                  <c:pt idx="6">
                    <c:v>Bar Only</c:v>
                  </c:pt>
                  <c:pt idx="7">
                    <c:v>Smoking Section</c:v>
                  </c:pt>
                  <c:pt idx="8">
                    <c:v>Yes</c:v>
                  </c:pt>
                </c:lvl>
                <c:lvl>
                  <c:pt idx="0">
                    <c:v>Full Bar</c:v>
                  </c:pt>
                  <c:pt idx="1">
                    <c:v>Wine &amp; Beer</c:v>
                  </c:pt>
                  <c:pt idx="2">
                    <c:v>Full Bar</c:v>
                  </c:pt>
                  <c:pt idx="3">
                    <c:v>Wine &amp; Beer</c:v>
                  </c:pt>
                  <c:pt idx="4">
                    <c:v>Full Bar</c:v>
                  </c:pt>
                  <c:pt idx="6">
                    <c:v>Wine &amp; Beer</c:v>
                  </c:pt>
                </c:lvl>
                <c:lvl>
                  <c:pt idx="0">
                    <c:v>Public</c:v>
                  </c:pt>
                  <c:pt idx="2">
                    <c:v>Valet</c:v>
                  </c:pt>
                  <c:pt idx="4">
                    <c:v>Yes</c:v>
                  </c:pt>
                </c:lvl>
              </c:multiLvlStrCache>
            </c:multiLvlStrRef>
          </c:cat>
          <c:val>
            <c:numRef>
              <c:f>Sheet1!$E$5:$E$13</c:f>
              <c:numCache>
                <c:formatCode>General</c:formatCode>
                <c:ptCount val="9"/>
                <c:pt idx="0">
                  <c:v>1</c:v>
                </c:pt>
                <c:pt idx="7">
                  <c:v>4</c:v>
                </c:pt>
              </c:numCache>
            </c:numRef>
          </c:val>
          <c:extLst xmlns:c16r2="http://schemas.microsoft.com/office/drawing/2015/06/chart">
            <c:ext xmlns:c16="http://schemas.microsoft.com/office/drawing/2014/chart" uri="{C3380CC4-5D6E-409C-BE32-E72D297353CC}">
              <c16:uniqueId val="{00000001-14DF-49B8-BE57-B08168FE8BAB}"/>
            </c:ext>
          </c:extLst>
        </c:ser>
        <c:ser>
          <c:idx val="2"/>
          <c:order val="2"/>
          <c:tx>
            <c:strRef>
              <c:f>Sheet1!$F$3:$F$4</c:f>
              <c:strCache>
                <c:ptCount val="1"/>
                <c:pt idx="0">
                  <c:v>2</c:v>
                </c:pt>
              </c:strCache>
            </c:strRef>
          </c:tx>
          <c:spPr>
            <a:solidFill>
              <a:schemeClr val="accent3"/>
            </a:solidFill>
            <a:ln>
              <a:noFill/>
            </a:ln>
            <a:effectLst/>
          </c:spPr>
          <c:invertIfNegative val="0"/>
          <c:cat>
            <c:multiLvlStrRef>
              <c:f>Sheet1!$A$5:$C$13</c:f>
              <c:multiLvlStrCache>
                <c:ptCount val="9"/>
                <c:lvl>
                  <c:pt idx="0">
                    <c:v>Smoking Section</c:v>
                  </c:pt>
                  <c:pt idx="1">
                    <c:v>Smoking Section</c:v>
                  </c:pt>
                  <c:pt idx="2">
                    <c:v>Smoking Section</c:v>
                  </c:pt>
                  <c:pt idx="3">
                    <c:v>Smoking Section</c:v>
                  </c:pt>
                  <c:pt idx="4">
                    <c:v>Smoking Section</c:v>
                  </c:pt>
                  <c:pt idx="5">
                    <c:v>Yes</c:v>
                  </c:pt>
                  <c:pt idx="6">
                    <c:v>Bar Only</c:v>
                  </c:pt>
                  <c:pt idx="7">
                    <c:v>Smoking Section</c:v>
                  </c:pt>
                  <c:pt idx="8">
                    <c:v>Yes</c:v>
                  </c:pt>
                </c:lvl>
                <c:lvl>
                  <c:pt idx="0">
                    <c:v>Full Bar</c:v>
                  </c:pt>
                  <c:pt idx="1">
                    <c:v>Wine &amp; Beer</c:v>
                  </c:pt>
                  <c:pt idx="2">
                    <c:v>Full Bar</c:v>
                  </c:pt>
                  <c:pt idx="3">
                    <c:v>Wine &amp; Beer</c:v>
                  </c:pt>
                  <c:pt idx="4">
                    <c:v>Full Bar</c:v>
                  </c:pt>
                  <c:pt idx="6">
                    <c:v>Wine &amp; Beer</c:v>
                  </c:pt>
                </c:lvl>
                <c:lvl>
                  <c:pt idx="0">
                    <c:v>Public</c:v>
                  </c:pt>
                  <c:pt idx="2">
                    <c:v>Valet</c:v>
                  </c:pt>
                  <c:pt idx="4">
                    <c:v>Yes</c:v>
                  </c:pt>
                </c:lvl>
              </c:multiLvlStrCache>
            </c:multiLvlStrRef>
          </c:cat>
          <c:val>
            <c:numRef>
              <c:f>Sheet1!$F$5:$F$13</c:f>
              <c:numCache>
                <c:formatCode>General</c:formatCode>
                <c:ptCount val="9"/>
                <c:pt idx="1">
                  <c:v>2</c:v>
                </c:pt>
                <c:pt idx="2">
                  <c:v>1</c:v>
                </c:pt>
                <c:pt idx="4">
                  <c:v>1</c:v>
                </c:pt>
                <c:pt idx="5">
                  <c:v>1</c:v>
                </c:pt>
                <c:pt idx="6">
                  <c:v>1</c:v>
                </c:pt>
                <c:pt idx="7">
                  <c:v>2</c:v>
                </c:pt>
                <c:pt idx="8">
                  <c:v>1</c:v>
                </c:pt>
              </c:numCache>
            </c:numRef>
          </c:val>
          <c:extLst xmlns:c16r2="http://schemas.microsoft.com/office/drawing/2015/06/chart">
            <c:ext xmlns:c16="http://schemas.microsoft.com/office/drawing/2014/chart" uri="{C3380CC4-5D6E-409C-BE32-E72D297353CC}">
              <c16:uniqueId val="{00000002-14DF-49B8-BE57-B08168FE8BAB}"/>
            </c:ext>
          </c:extLst>
        </c:ser>
        <c:dLbls>
          <c:showLegendKey val="0"/>
          <c:showVal val="0"/>
          <c:showCatName val="0"/>
          <c:showSerName val="0"/>
          <c:showPercent val="0"/>
          <c:showBubbleSize val="0"/>
        </c:dLbls>
        <c:gapWidth val="219"/>
        <c:overlap val="-27"/>
        <c:axId val="1190546256"/>
        <c:axId val="1190542992"/>
      </c:barChart>
      <c:catAx>
        <c:axId val="1190546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Services</a:t>
                </a:r>
              </a:p>
            </c:rich>
          </c:tx>
          <c:layout>
            <c:manualLayout>
              <c:xMode val="edge"/>
              <c:yMode val="edge"/>
              <c:x val="0.48911775445429606"/>
              <c:y val="0.907251293634533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2992"/>
        <c:crosses val="autoZero"/>
        <c:auto val="1"/>
        <c:lblAlgn val="ctr"/>
        <c:lblOffset val="100"/>
        <c:noMultiLvlLbl val="0"/>
      </c:catAx>
      <c:valAx>
        <c:axId val="1190542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Ratings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6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[Q9.csv]Sheet2!PivotTable29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Max</a:t>
            </a:r>
            <a:r>
              <a:rPr lang="en-US" baseline="0" dirty="0" smtClean="0"/>
              <a:t> No. of Consumers use similar transportation method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Sheet2!$A$4:$A$7</c:f>
              <c:strCache>
                <c:ptCount val="4"/>
                <c:pt idx="0">
                  <c:v>Car</c:v>
                </c:pt>
                <c:pt idx="1">
                  <c:v>On Foot</c:v>
                </c:pt>
                <c:pt idx="2">
                  <c:v>Public</c:v>
                </c:pt>
                <c:pt idx="3">
                  <c:v>(blank)</c:v>
                </c:pt>
              </c:strCache>
            </c:strRef>
          </c:cat>
          <c:val>
            <c:numRef>
              <c:f>Sheet2!$B$4:$B$7</c:f>
              <c:numCache>
                <c:formatCode>General</c:formatCode>
                <c:ptCount val="4"/>
                <c:pt idx="0">
                  <c:v>35</c:v>
                </c:pt>
                <c:pt idx="1">
                  <c:v>14</c:v>
                </c:pt>
                <c:pt idx="2">
                  <c:v>82</c:v>
                </c:pt>
                <c:pt idx="3">
                  <c:v>7</c:v>
                </c:pt>
              </c:numCache>
            </c:numRef>
          </c:val>
          <c:extLst xmlns:c16r2="http://schemas.microsoft.com/office/drawing/2015/06/chart">
            <c:ext xmlns:c16="http://schemas.microsoft.com/office/drawing/2014/chart" uri="{C3380CC4-5D6E-409C-BE32-E72D297353CC}">
              <c16:uniqueId val="{00000000-5264-4AB7-B80E-6A8EBA43F231}"/>
            </c:ext>
          </c:extLst>
        </c:ser>
        <c:dLbls>
          <c:showLegendKey val="0"/>
          <c:showVal val="0"/>
          <c:showCatName val="0"/>
          <c:showSerName val="0"/>
          <c:showPercent val="0"/>
          <c:showBubbleSize val="0"/>
        </c:dLbls>
        <c:gapWidth val="219"/>
        <c:overlap val="-27"/>
        <c:axId val="1190541904"/>
        <c:axId val="1190543536"/>
      </c:barChart>
      <c:catAx>
        <c:axId val="1190541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Transportation</a:t>
                </a:r>
                <a:r>
                  <a:rPr lang="en-US" baseline="0"/>
                  <a:t> Method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3536"/>
        <c:crosses val="autoZero"/>
        <c:auto val="1"/>
        <c:lblAlgn val="ctr"/>
        <c:lblOffset val="100"/>
        <c:noMultiLvlLbl val="0"/>
      </c:catAx>
      <c:valAx>
        <c:axId val="1190543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No of </a:t>
                </a:r>
                <a:r>
                  <a:rPr lang="en-US" dirty="0" smtClean="0"/>
                  <a:t>consumers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1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[Q9.csv]Sheet1!PivotTable18</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Maximum</a:t>
            </a:r>
            <a:r>
              <a:rPr lang="en-US" baseline="0" dirty="0" smtClean="0"/>
              <a:t> no. of Consumers who have similar occupation and use similar Transportation Method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Car</c:v>
                </c:pt>
              </c:strCache>
            </c:strRef>
          </c:tx>
          <c:spPr>
            <a:solidFill>
              <a:schemeClr val="accent1"/>
            </a:solidFill>
            <a:ln>
              <a:noFill/>
            </a:ln>
            <a:effectLst/>
          </c:spPr>
          <c:invertIfNegative val="0"/>
          <c:cat>
            <c:strRef>
              <c:f>Sheet1!$A$5:$A$8</c:f>
              <c:strCache>
                <c:ptCount val="4"/>
                <c:pt idx="0">
                  <c:v>Employed</c:v>
                </c:pt>
                <c:pt idx="1">
                  <c:v>Student</c:v>
                </c:pt>
                <c:pt idx="2">
                  <c:v>Unemployed</c:v>
                </c:pt>
                <c:pt idx="3">
                  <c:v>(blank)</c:v>
                </c:pt>
              </c:strCache>
            </c:strRef>
          </c:cat>
          <c:val>
            <c:numRef>
              <c:f>Sheet1!$B$5:$B$8</c:f>
              <c:numCache>
                <c:formatCode>General</c:formatCode>
                <c:ptCount val="4"/>
                <c:pt idx="0">
                  <c:v>6</c:v>
                </c:pt>
                <c:pt idx="1">
                  <c:v>27</c:v>
                </c:pt>
                <c:pt idx="2">
                  <c:v>1</c:v>
                </c:pt>
                <c:pt idx="3">
                  <c:v>1</c:v>
                </c:pt>
              </c:numCache>
            </c:numRef>
          </c:val>
          <c:extLst xmlns:c16r2="http://schemas.microsoft.com/office/drawing/2015/06/chart">
            <c:ext xmlns:c16="http://schemas.microsoft.com/office/drawing/2014/chart" uri="{C3380CC4-5D6E-409C-BE32-E72D297353CC}">
              <c16:uniqueId val="{00000000-FFB7-4011-9E0C-92F2F96586A4}"/>
            </c:ext>
          </c:extLst>
        </c:ser>
        <c:ser>
          <c:idx val="1"/>
          <c:order val="1"/>
          <c:tx>
            <c:strRef>
              <c:f>Sheet1!$C$3:$C$4</c:f>
              <c:strCache>
                <c:ptCount val="1"/>
                <c:pt idx="0">
                  <c:v>On Foot</c:v>
                </c:pt>
              </c:strCache>
            </c:strRef>
          </c:tx>
          <c:spPr>
            <a:solidFill>
              <a:schemeClr val="accent2"/>
            </a:solidFill>
            <a:ln>
              <a:noFill/>
            </a:ln>
            <a:effectLst/>
          </c:spPr>
          <c:invertIfNegative val="0"/>
          <c:cat>
            <c:strRef>
              <c:f>Sheet1!$A$5:$A$8</c:f>
              <c:strCache>
                <c:ptCount val="4"/>
                <c:pt idx="0">
                  <c:v>Employed</c:v>
                </c:pt>
                <c:pt idx="1">
                  <c:v>Student</c:v>
                </c:pt>
                <c:pt idx="2">
                  <c:v>Unemployed</c:v>
                </c:pt>
                <c:pt idx="3">
                  <c:v>(blank)</c:v>
                </c:pt>
              </c:strCache>
            </c:strRef>
          </c:cat>
          <c:val>
            <c:numRef>
              <c:f>Sheet1!$C$5:$C$8</c:f>
              <c:numCache>
                <c:formatCode>General</c:formatCode>
                <c:ptCount val="4"/>
                <c:pt idx="0">
                  <c:v>1</c:v>
                </c:pt>
                <c:pt idx="1">
                  <c:v>13</c:v>
                </c:pt>
              </c:numCache>
            </c:numRef>
          </c:val>
          <c:extLst xmlns:c16r2="http://schemas.microsoft.com/office/drawing/2015/06/chart">
            <c:ext xmlns:c16="http://schemas.microsoft.com/office/drawing/2014/chart" uri="{C3380CC4-5D6E-409C-BE32-E72D297353CC}">
              <c16:uniqueId val="{00000001-FFB7-4011-9E0C-92F2F96586A4}"/>
            </c:ext>
          </c:extLst>
        </c:ser>
        <c:ser>
          <c:idx val="2"/>
          <c:order val="2"/>
          <c:tx>
            <c:strRef>
              <c:f>Sheet1!$D$3:$D$4</c:f>
              <c:strCache>
                <c:ptCount val="1"/>
                <c:pt idx="0">
                  <c:v>Public</c:v>
                </c:pt>
              </c:strCache>
            </c:strRef>
          </c:tx>
          <c:spPr>
            <a:solidFill>
              <a:schemeClr val="accent3"/>
            </a:solidFill>
            <a:ln>
              <a:noFill/>
            </a:ln>
            <a:effectLst/>
          </c:spPr>
          <c:invertIfNegative val="0"/>
          <c:cat>
            <c:strRef>
              <c:f>Sheet1!$A$5:$A$8</c:f>
              <c:strCache>
                <c:ptCount val="4"/>
                <c:pt idx="0">
                  <c:v>Employed</c:v>
                </c:pt>
                <c:pt idx="1">
                  <c:v>Student</c:v>
                </c:pt>
                <c:pt idx="2">
                  <c:v>Unemployed</c:v>
                </c:pt>
                <c:pt idx="3">
                  <c:v>(blank)</c:v>
                </c:pt>
              </c:strCache>
            </c:strRef>
          </c:cat>
          <c:val>
            <c:numRef>
              <c:f>Sheet1!$D$5:$D$8</c:f>
              <c:numCache>
                <c:formatCode>General</c:formatCode>
                <c:ptCount val="4"/>
                <c:pt idx="0">
                  <c:v>9</c:v>
                </c:pt>
                <c:pt idx="1">
                  <c:v>71</c:v>
                </c:pt>
                <c:pt idx="3">
                  <c:v>2</c:v>
                </c:pt>
              </c:numCache>
            </c:numRef>
          </c:val>
          <c:extLst xmlns:c16r2="http://schemas.microsoft.com/office/drawing/2015/06/chart">
            <c:ext xmlns:c16="http://schemas.microsoft.com/office/drawing/2014/chart" uri="{C3380CC4-5D6E-409C-BE32-E72D297353CC}">
              <c16:uniqueId val="{00000002-FFB7-4011-9E0C-92F2F96586A4}"/>
            </c:ext>
          </c:extLst>
        </c:ser>
        <c:ser>
          <c:idx val="3"/>
          <c:order val="3"/>
          <c:tx>
            <c:strRef>
              <c:f>Sheet1!$E$3:$E$4</c:f>
              <c:strCache>
                <c:ptCount val="1"/>
                <c:pt idx="0">
                  <c:v>(blank)</c:v>
                </c:pt>
              </c:strCache>
            </c:strRef>
          </c:tx>
          <c:spPr>
            <a:solidFill>
              <a:schemeClr val="accent4"/>
            </a:solidFill>
            <a:ln>
              <a:noFill/>
            </a:ln>
            <a:effectLst/>
          </c:spPr>
          <c:invertIfNegative val="0"/>
          <c:cat>
            <c:strRef>
              <c:f>Sheet1!$A$5:$A$8</c:f>
              <c:strCache>
                <c:ptCount val="4"/>
                <c:pt idx="0">
                  <c:v>Employed</c:v>
                </c:pt>
                <c:pt idx="1">
                  <c:v>Student</c:v>
                </c:pt>
                <c:pt idx="2">
                  <c:v>Unemployed</c:v>
                </c:pt>
                <c:pt idx="3">
                  <c:v>(blank)</c:v>
                </c:pt>
              </c:strCache>
            </c:strRef>
          </c:cat>
          <c:val>
            <c:numRef>
              <c:f>Sheet1!$E$5:$E$8</c:f>
              <c:numCache>
                <c:formatCode>General</c:formatCode>
                <c:ptCount val="4"/>
                <c:pt idx="1">
                  <c:v>2</c:v>
                </c:pt>
                <c:pt idx="2">
                  <c:v>1</c:v>
                </c:pt>
                <c:pt idx="3">
                  <c:v>4</c:v>
                </c:pt>
              </c:numCache>
            </c:numRef>
          </c:val>
          <c:extLst xmlns:c16r2="http://schemas.microsoft.com/office/drawing/2015/06/chart">
            <c:ext xmlns:c16="http://schemas.microsoft.com/office/drawing/2014/chart" uri="{C3380CC4-5D6E-409C-BE32-E72D297353CC}">
              <c16:uniqueId val="{00000003-FFB7-4011-9E0C-92F2F96586A4}"/>
            </c:ext>
          </c:extLst>
        </c:ser>
        <c:dLbls>
          <c:showLegendKey val="0"/>
          <c:showVal val="0"/>
          <c:showCatName val="0"/>
          <c:showSerName val="0"/>
          <c:showPercent val="0"/>
          <c:showBubbleSize val="0"/>
        </c:dLbls>
        <c:gapWidth val="219"/>
        <c:overlap val="-27"/>
        <c:axId val="1190544080"/>
        <c:axId val="1190546800"/>
      </c:barChart>
      <c:catAx>
        <c:axId val="1190544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Occupation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6800"/>
        <c:crosses val="autoZero"/>
        <c:auto val="1"/>
        <c:lblAlgn val="ctr"/>
        <c:lblOffset val="100"/>
        <c:noMultiLvlLbl val="0"/>
      </c:catAx>
      <c:valAx>
        <c:axId val="119054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 Consumer</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4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[Q10.csv]Sheet1!PivotTable36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Maximum</a:t>
            </a:r>
            <a:r>
              <a:rPr lang="en-US" baseline="0" dirty="0" smtClean="0"/>
              <a:t> No. Of Consumers’ Drink Level and prefer Smoking</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Sheet1!$A$4:$B$6</c:f>
              <c:multiLvlStrCache>
                <c:ptCount val="3"/>
                <c:lvl>
                  <c:pt idx="0">
                    <c:v>Yes</c:v>
                  </c:pt>
                  <c:pt idx="1">
                    <c:v>Yes</c:v>
                  </c:pt>
                  <c:pt idx="2">
                    <c:v>Yes</c:v>
                  </c:pt>
                </c:lvl>
                <c:lvl>
                  <c:pt idx="0">
                    <c:v>Abstemious</c:v>
                  </c:pt>
                  <c:pt idx="1">
                    <c:v>Casual Drinker</c:v>
                  </c:pt>
                  <c:pt idx="2">
                    <c:v>Social Drinker</c:v>
                  </c:pt>
                </c:lvl>
              </c:multiLvlStrCache>
            </c:multiLvlStrRef>
          </c:cat>
          <c:val>
            <c:numRef>
              <c:f>Sheet1!$C$4:$C$6</c:f>
              <c:numCache>
                <c:formatCode>General</c:formatCode>
                <c:ptCount val="3"/>
                <c:pt idx="0">
                  <c:v>1</c:v>
                </c:pt>
                <c:pt idx="1">
                  <c:v>12</c:v>
                </c:pt>
                <c:pt idx="2">
                  <c:v>13</c:v>
                </c:pt>
              </c:numCache>
            </c:numRef>
          </c:val>
          <c:extLst xmlns:c16r2="http://schemas.microsoft.com/office/drawing/2015/06/chart">
            <c:ext xmlns:c16="http://schemas.microsoft.com/office/drawing/2014/chart" uri="{C3380CC4-5D6E-409C-BE32-E72D297353CC}">
              <c16:uniqueId val="{00000000-E6BE-41A4-A8FF-0CE4003287B7}"/>
            </c:ext>
          </c:extLst>
        </c:ser>
        <c:dLbls>
          <c:dLblPos val="outEnd"/>
          <c:showLegendKey val="0"/>
          <c:showVal val="1"/>
          <c:showCatName val="0"/>
          <c:showSerName val="0"/>
          <c:showPercent val="0"/>
          <c:showBubbleSize val="0"/>
        </c:dLbls>
        <c:gapWidth val="219"/>
        <c:overlap val="-27"/>
        <c:axId val="1190547344"/>
        <c:axId val="1190547888"/>
      </c:barChart>
      <c:catAx>
        <c:axId val="119054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7888"/>
        <c:crosses val="autoZero"/>
        <c:auto val="1"/>
        <c:lblAlgn val="ctr"/>
        <c:lblOffset val="100"/>
        <c:noMultiLvlLbl val="0"/>
      </c:catAx>
      <c:valAx>
        <c:axId val="119054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7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[Q10.csv]Sheet2!PivotTable43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Cuisines</a:t>
            </a:r>
            <a:r>
              <a:rPr lang="en-US" baseline="0" dirty="0" smtClean="0"/>
              <a:t> those consumers prefer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Sheet2!$C$3:$C$4</c:f>
              <c:strCache>
                <c:ptCount val="1"/>
                <c:pt idx="0">
                  <c:v>American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Sheet2!$C$5:$C$7</c:f>
              <c:numCache>
                <c:formatCode>General</c:formatCode>
                <c:ptCount val="3"/>
                <c:pt idx="1">
                  <c:v>1</c:v>
                </c:pt>
              </c:numCache>
            </c:numRef>
          </c:val>
          <c:extLst xmlns:c16r2="http://schemas.microsoft.com/office/drawing/2015/06/chart">
            <c:ext xmlns:c16="http://schemas.microsoft.com/office/drawing/2014/chart" uri="{C3380CC4-5D6E-409C-BE32-E72D297353CC}">
              <c16:uniqueId val="{00000000-72EC-4DDD-BBFA-B1C2EE3CE783}"/>
            </c:ext>
          </c:extLst>
        </c:ser>
        <c:ser>
          <c:idx val="1"/>
          <c:order val="1"/>
          <c:tx>
            <c:strRef>
              <c:f>Sheet2!$D$3:$D$4</c:f>
              <c:strCache>
                <c:ptCount val="1"/>
                <c:pt idx="0">
                  <c:v>Bakery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Sheet2!$D$5:$D$7</c:f>
              <c:numCache>
                <c:formatCode>General</c:formatCode>
                <c:ptCount val="3"/>
                <c:pt idx="2">
                  <c:v>1</c:v>
                </c:pt>
              </c:numCache>
            </c:numRef>
          </c:val>
          <c:extLst xmlns:c16r2="http://schemas.microsoft.com/office/drawing/2015/06/chart">
            <c:ext xmlns:c16="http://schemas.microsoft.com/office/drawing/2014/chart" uri="{C3380CC4-5D6E-409C-BE32-E72D297353CC}">
              <c16:uniqueId val="{00000001-72EC-4DDD-BBFA-B1C2EE3CE783}"/>
            </c:ext>
          </c:extLst>
        </c:ser>
        <c:ser>
          <c:idx val="2"/>
          <c:order val="2"/>
          <c:tx>
            <c:strRef>
              <c:f>Sheet2!$E$3:$E$4</c:f>
              <c:strCache>
                <c:ptCount val="1"/>
                <c:pt idx="0">
                  <c:v>Family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Sheet2!$E$5:$E$7</c:f>
              <c:numCache>
                <c:formatCode>General</c:formatCode>
                <c:ptCount val="3"/>
                <c:pt idx="1">
                  <c:v>1</c:v>
                </c:pt>
                <c:pt idx="2">
                  <c:v>1</c:v>
                </c:pt>
              </c:numCache>
            </c:numRef>
          </c:val>
          <c:extLst xmlns:c16r2="http://schemas.microsoft.com/office/drawing/2015/06/chart">
            <c:ext xmlns:c16="http://schemas.microsoft.com/office/drawing/2014/chart" uri="{C3380CC4-5D6E-409C-BE32-E72D297353CC}">
              <c16:uniqueId val="{00000002-72EC-4DDD-BBFA-B1C2EE3CE783}"/>
            </c:ext>
          </c:extLst>
        </c:ser>
        <c:ser>
          <c:idx val="3"/>
          <c:order val="3"/>
          <c:tx>
            <c:strRef>
              <c:f>Sheet2!$F$3:$F$4</c:f>
              <c:strCache>
                <c:ptCount val="1"/>
                <c:pt idx="0">
                  <c:v>Italian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Sheet2!$F$5:$F$7</c:f>
              <c:numCache>
                <c:formatCode>General</c:formatCode>
                <c:ptCount val="3"/>
                <c:pt idx="2">
                  <c:v>1</c:v>
                </c:pt>
              </c:numCache>
            </c:numRef>
          </c:val>
          <c:extLst xmlns:c16r2="http://schemas.microsoft.com/office/drawing/2015/06/chart">
            <c:ext xmlns:c16="http://schemas.microsoft.com/office/drawing/2014/chart" uri="{C3380CC4-5D6E-409C-BE32-E72D297353CC}">
              <c16:uniqueId val="{00000003-72EC-4DDD-BBFA-B1C2EE3CE783}"/>
            </c:ext>
          </c:extLst>
        </c:ser>
        <c:ser>
          <c:idx val="4"/>
          <c:order val="4"/>
          <c:tx>
            <c:strRef>
              <c:f>Sheet2!$G$3:$G$4</c:f>
              <c:strCache>
                <c:ptCount val="1"/>
                <c:pt idx="0">
                  <c:v>Japanese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Sheet2!$G$5:$G$7</c:f>
              <c:numCache>
                <c:formatCode>General</c:formatCode>
                <c:ptCount val="3"/>
                <c:pt idx="1">
                  <c:v>1</c:v>
                </c:pt>
              </c:numCache>
            </c:numRef>
          </c:val>
          <c:extLst xmlns:c16r2="http://schemas.microsoft.com/office/drawing/2015/06/chart">
            <c:ext xmlns:c16="http://schemas.microsoft.com/office/drawing/2014/chart" uri="{C3380CC4-5D6E-409C-BE32-E72D297353CC}">
              <c16:uniqueId val="{00000004-72EC-4DDD-BBFA-B1C2EE3CE783}"/>
            </c:ext>
          </c:extLst>
        </c:ser>
        <c:ser>
          <c:idx val="5"/>
          <c:order val="5"/>
          <c:tx>
            <c:strRef>
              <c:f>Sheet2!$H$3:$H$4</c:f>
              <c:strCache>
                <c:ptCount val="1"/>
                <c:pt idx="0">
                  <c:v>Mexican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Sheet2!$H$5:$H$7</c:f>
              <c:numCache>
                <c:formatCode>General</c:formatCode>
                <c:ptCount val="3"/>
                <c:pt idx="0">
                  <c:v>1</c:v>
                </c:pt>
                <c:pt idx="1">
                  <c:v>7</c:v>
                </c:pt>
                <c:pt idx="2">
                  <c:v>9</c:v>
                </c:pt>
              </c:numCache>
            </c:numRef>
          </c:val>
          <c:extLst xmlns:c16r2="http://schemas.microsoft.com/office/drawing/2015/06/chart">
            <c:ext xmlns:c16="http://schemas.microsoft.com/office/drawing/2014/chart" uri="{C3380CC4-5D6E-409C-BE32-E72D297353CC}">
              <c16:uniqueId val="{00000005-72EC-4DDD-BBFA-B1C2EE3CE783}"/>
            </c:ext>
          </c:extLst>
        </c:ser>
        <c:ser>
          <c:idx val="6"/>
          <c:order val="6"/>
          <c:tx>
            <c:strRef>
              <c:f>Sheet2!$I$3:$I$4</c:f>
              <c:strCache>
                <c:ptCount val="1"/>
                <c:pt idx="0">
                  <c:v>Pizzeria</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Sheet2!$I$5:$I$7</c:f>
              <c:numCache>
                <c:formatCode>General</c:formatCode>
                <c:ptCount val="3"/>
                <c:pt idx="1">
                  <c:v>1</c:v>
                </c:pt>
              </c:numCache>
            </c:numRef>
          </c:val>
          <c:extLst xmlns:c16r2="http://schemas.microsoft.com/office/drawing/2015/06/chart">
            <c:ext xmlns:c16="http://schemas.microsoft.com/office/drawing/2014/chart" uri="{C3380CC4-5D6E-409C-BE32-E72D297353CC}">
              <c16:uniqueId val="{00000006-72EC-4DDD-BBFA-B1C2EE3CE783}"/>
            </c:ext>
          </c:extLst>
        </c:ser>
        <c:ser>
          <c:idx val="7"/>
          <c:order val="7"/>
          <c:tx>
            <c:strRef>
              <c:f>Sheet2!$J$3:$J$4</c:f>
              <c:strCache>
                <c:ptCount val="1"/>
                <c:pt idx="0">
                  <c:v>Regional</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Sheet2!$J$5:$J$7</c:f>
              <c:numCache>
                <c:formatCode>General</c:formatCode>
                <c:ptCount val="3"/>
                <c:pt idx="2">
                  <c:v>1</c:v>
                </c:pt>
              </c:numCache>
            </c:numRef>
          </c:val>
          <c:extLst xmlns:c16r2="http://schemas.microsoft.com/office/drawing/2015/06/chart">
            <c:ext xmlns:c16="http://schemas.microsoft.com/office/drawing/2014/chart" uri="{C3380CC4-5D6E-409C-BE32-E72D297353CC}">
              <c16:uniqueId val="{00000007-72EC-4DDD-BBFA-B1C2EE3CE783}"/>
            </c:ext>
          </c:extLst>
        </c:ser>
        <c:ser>
          <c:idx val="8"/>
          <c:order val="8"/>
          <c:tx>
            <c:strRef>
              <c:f>Sheet2!$K$3:$K$4</c:f>
              <c:strCache>
                <c:ptCount val="1"/>
                <c:pt idx="0">
                  <c:v>Sushi</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Sheet2!$A$5:$B$7</c:f>
              <c:multiLvlStrCache>
                <c:ptCount val="3"/>
                <c:lvl>
                  <c:pt idx="0">
                    <c:v>Abstemious</c:v>
                  </c:pt>
                  <c:pt idx="1">
                    <c:v>Casual Drinker</c:v>
                  </c:pt>
                  <c:pt idx="2">
                    <c:v>Social Drinker</c:v>
                  </c:pt>
                </c:lvl>
                <c:lvl>
                  <c:pt idx="0">
                    <c:v>Yes</c:v>
                  </c:pt>
                </c:lvl>
              </c:multiLvlStrCache>
            </c:multiLvlStrRef>
          </c:cat>
          <c:val>
            <c:numRef>
              <c:f>Sheet2!$K$5:$K$7</c:f>
              <c:numCache>
                <c:formatCode>General</c:formatCode>
                <c:ptCount val="3"/>
                <c:pt idx="1">
                  <c:v>1</c:v>
                </c:pt>
              </c:numCache>
            </c:numRef>
          </c:val>
          <c:extLst xmlns:c16r2="http://schemas.microsoft.com/office/drawing/2015/06/chart">
            <c:ext xmlns:c16="http://schemas.microsoft.com/office/drawing/2014/chart" uri="{C3380CC4-5D6E-409C-BE32-E72D297353CC}">
              <c16:uniqueId val="{00000008-72EC-4DDD-BBFA-B1C2EE3CE783}"/>
            </c:ext>
          </c:extLst>
        </c:ser>
        <c:dLbls>
          <c:dLblPos val="outEnd"/>
          <c:showLegendKey val="0"/>
          <c:showVal val="1"/>
          <c:showCatName val="0"/>
          <c:showSerName val="0"/>
          <c:showPercent val="0"/>
          <c:showBubbleSize val="0"/>
        </c:dLbls>
        <c:gapWidth val="219"/>
        <c:overlap val="-27"/>
        <c:axId val="1190548432"/>
        <c:axId val="1190548976"/>
      </c:barChart>
      <c:catAx>
        <c:axId val="119054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8976"/>
        <c:crosses val="autoZero"/>
        <c:auto val="1"/>
        <c:lblAlgn val="ctr"/>
        <c:lblOffset val="100"/>
        <c:noMultiLvlLbl val="0"/>
      </c:catAx>
      <c:valAx>
        <c:axId val="119054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484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149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67516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Data requirements</a:t>
            </a:r>
          </a:p>
          <a:p>
            <a:pPr marL="171450" indent="-171450">
              <a:buFont typeface="Arial" panose="020B0604020202020204" pitchFamily="34" charset="0"/>
              <a:buChar char="•"/>
            </a:pPr>
            <a:r>
              <a:rPr lang="en-US" dirty="0"/>
              <a:t>Data collection</a:t>
            </a:r>
          </a:p>
          <a:p>
            <a:pPr marL="171450" indent="-171450">
              <a:buFont typeface="Arial" panose="020B0604020202020204" pitchFamily="34" charset="0"/>
              <a:buChar char="•"/>
            </a:pPr>
            <a:r>
              <a:rPr lang="en-US" dirty="0"/>
              <a:t>Data processing</a:t>
            </a:r>
          </a:p>
          <a:p>
            <a:pPr marL="171450" indent="-171450">
              <a:buFont typeface="Arial" panose="020B0604020202020204" pitchFamily="34" charset="0"/>
              <a:buChar char="•"/>
            </a:pPr>
            <a:r>
              <a:rPr lang="en-US" dirty="0"/>
              <a:t>Data cleaning</a:t>
            </a:r>
          </a:p>
          <a:p>
            <a:pPr marL="171450" indent="-171450">
              <a:buFont typeface="Arial" panose="020B0604020202020204" pitchFamily="34" charset="0"/>
              <a:buChar char="•"/>
            </a:pPr>
            <a:r>
              <a:rPr lang="en-US" dirty="0"/>
              <a:t>Exploratory data analysis</a:t>
            </a:r>
          </a:p>
          <a:p>
            <a:pPr marL="171450" indent="-171450">
              <a:buFont typeface="Arial" panose="020B0604020202020204" pitchFamily="34" charset="0"/>
              <a:buChar char="•"/>
            </a:pPr>
            <a:r>
              <a:rPr lang="en-US" dirty="0"/>
              <a:t>Modeling and algorithms</a:t>
            </a:r>
          </a:p>
          <a:p>
            <a:pPr marL="171450" indent="-171450">
              <a:buFont typeface="Arial" panose="020B0604020202020204" pitchFamily="34" charset="0"/>
              <a:buChar char="•"/>
            </a:pPr>
            <a:r>
              <a:rPr lang="en-US" dirty="0"/>
              <a:t>Data product</a:t>
            </a:r>
          </a:p>
          <a:p>
            <a:pPr marL="171450" indent="-171450">
              <a:buFont typeface="Arial" panose="020B0604020202020204" pitchFamily="34" charset="0"/>
              <a:buChar char="•"/>
            </a:pPr>
            <a:r>
              <a:rPr lang="en-US" dirty="0"/>
              <a:t>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06992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6" name="Footer Placeholder 5">
            <a:extLst>
              <a:ext uri="{FF2B5EF4-FFF2-40B4-BE49-F238E27FC236}">
                <a16:creationId xmlns=""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8" name="Footer Placeholder 7">
            <a:extLst>
              <a:ext uri="{FF2B5EF4-FFF2-40B4-BE49-F238E27FC236}">
                <a16:creationId xmlns=""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4" name="Footer Placeholder 3">
            <a:extLst>
              <a:ext uri="{FF2B5EF4-FFF2-40B4-BE49-F238E27FC236}">
                <a16:creationId xmlns=""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3" name="Footer Placeholder 2">
            <a:extLst>
              <a:ext uri="{FF2B5EF4-FFF2-40B4-BE49-F238E27FC236}">
                <a16:creationId xmlns=""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6" name="Footer Placeholder 5">
            <a:extLst>
              <a:ext uri="{FF2B5EF4-FFF2-40B4-BE49-F238E27FC236}">
                <a16:creationId xmlns=""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5/2/2023</a:t>
            </a:fld>
            <a:endParaRPr lang="en-US"/>
          </a:p>
        </p:txBody>
      </p:sp>
      <p:sp>
        <p:nvSpPr>
          <p:cNvPr id="6" name="Footer Placeholder 5">
            <a:extLst>
              <a:ext uri="{FF2B5EF4-FFF2-40B4-BE49-F238E27FC236}">
                <a16:creationId xmlns=""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5/2/2023</a:t>
            </a:fld>
            <a:endParaRPr lang="en-US"/>
          </a:p>
        </p:txBody>
      </p:sp>
      <p:sp>
        <p:nvSpPr>
          <p:cNvPr id="5" name="Footer Placeholder 4">
            <a:extLst>
              <a:ext uri="{FF2B5EF4-FFF2-40B4-BE49-F238E27FC236}">
                <a16:creationId xmlns=""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33544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3" name="Freeform: Shape 22">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p:cNvSpPr>
            <a:spLocks noGrp="1"/>
          </p:cNvSpPr>
          <p:nvPr>
            <p:ph type="subTitle" idx="1"/>
          </p:nvPr>
        </p:nvSpPr>
        <p:spPr>
          <a:xfrm>
            <a:off x="3032652" y="2373022"/>
            <a:ext cx="6126696" cy="2596865"/>
          </a:xfrm>
          <a:noFill/>
        </p:spPr>
        <p:txBody>
          <a:bodyPr>
            <a:normAutofit/>
          </a:bodyPr>
          <a:lstStyle/>
          <a:p>
            <a:endParaRPr lang="en-US" sz="2000" dirty="0">
              <a:solidFill>
                <a:srgbClr val="080808"/>
              </a:solidFill>
            </a:endParaRPr>
          </a:p>
          <a:p>
            <a:endParaRPr lang="en-US" sz="2000" dirty="0">
              <a:solidFill>
                <a:srgbClr val="080808"/>
              </a:solidFill>
            </a:endParaRPr>
          </a:p>
          <a:p>
            <a:r>
              <a:rPr lang="en-US" sz="2000" dirty="0" err="1">
                <a:solidFill>
                  <a:srgbClr val="080808"/>
                </a:solidFill>
              </a:rPr>
              <a:t>Hina</a:t>
            </a:r>
            <a:r>
              <a:rPr lang="en-US" sz="2000" dirty="0">
                <a:solidFill>
                  <a:srgbClr val="080808"/>
                </a:solidFill>
              </a:rPr>
              <a:t> </a:t>
            </a:r>
            <a:r>
              <a:rPr lang="en-US" sz="2000" dirty="0" err="1" smtClean="0">
                <a:solidFill>
                  <a:srgbClr val="080808"/>
                </a:solidFill>
              </a:rPr>
              <a:t>Motiani</a:t>
            </a:r>
            <a:endParaRPr lang="en-US" sz="2000" dirty="0">
              <a:solidFill>
                <a:srgbClr val="080808"/>
              </a:solidFill>
            </a:endParaRPr>
          </a:p>
        </p:txBody>
      </p:sp>
      <p:sp>
        <p:nvSpPr>
          <p:cNvPr id="2" name="Title 1"/>
          <p:cNvSpPr>
            <a:spLocks noGrp="1"/>
          </p:cNvSpPr>
          <p:nvPr>
            <p:ph type="ctrTitle"/>
          </p:nvPr>
        </p:nvSpPr>
        <p:spPr>
          <a:xfrm>
            <a:off x="3232024" y="937099"/>
            <a:ext cx="5782716" cy="2150719"/>
          </a:xfrm>
          <a:noFill/>
        </p:spPr>
        <p:txBody>
          <a:bodyPr anchor="ctr">
            <a:normAutofit/>
          </a:bodyPr>
          <a:lstStyle/>
          <a:p>
            <a:r>
              <a:rPr lang="en-US" sz="3600" dirty="0">
                <a:solidFill>
                  <a:srgbClr val="080808"/>
                </a:solidFill>
              </a:rPr>
              <a:t>Capstone Project</a:t>
            </a:r>
          </a:p>
        </p:txBody>
      </p:sp>
      <p:sp>
        <p:nvSpPr>
          <p:cNvPr id="27" name="Freeform: Shape 26">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325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itle 1"/>
          <p:cNvSpPr>
            <a:spLocks noGrp="1"/>
          </p:cNvSpPr>
          <p:nvPr>
            <p:ph type="title"/>
          </p:nvPr>
        </p:nvSpPr>
        <p:spPr>
          <a:xfrm>
            <a:off x="228402" y="427624"/>
            <a:ext cx="3200400" cy="4461163"/>
          </a:xfrm>
        </p:spPr>
        <p:txBody>
          <a:bodyPr>
            <a:normAutofit fontScale="90000"/>
          </a:bodyPr>
          <a:lstStyle/>
          <a:p>
            <a:r>
              <a:rPr lang="en-US" dirty="0">
                <a:solidFill>
                  <a:srgbClr val="FFFFFF"/>
                </a:solidFill>
              </a:rPr>
              <a:t>Business </a:t>
            </a:r>
            <a:r>
              <a:rPr lang="en-US" dirty="0" smtClean="0">
                <a:solidFill>
                  <a:srgbClr val="FFFFFF"/>
                </a:solidFill>
              </a:rPr>
              <a:t>Problems</a:t>
            </a:r>
            <a:br>
              <a:rPr lang="en-US" dirty="0" smtClean="0">
                <a:solidFill>
                  <a:srgbClr val="FFFFFF"/>
                </a:solidFill>
              </a:rPr>
            </a:br>
            <a:r>
              <a:rPr lang="en-US" dirty="0" smtClean="0">
                <a:solidFill>
                  <a:srgbClr val="FFFFFF"/>
                </a:solidFill>
              </a:rPr>
              <a:t/>
            </a:r>
            <a:br>
              <a:rPr lang="en-US" dirty="0" smtClean="0">
                <a:solidFill>
                  <a:srgbClr val="FFFFFF"/>
                </a:solidFill>
              </a:rPr>
            </a:br>
            <a:r>
              <a:rPr lang="en-US" sz="3600" b="1" i="1" u="sng" dirty="0" smtClean="0">
                <a:solidFill>
                  <a:srgbClr val="FFFFFF"/>
                </a:solidFill>
              </a:rPr>
              <a:t>High</a:t>
            </a:r>
            <a:r>
              <a:rPr lang="en-US" dirty="0" smtClean="0">
                <a:solidFill>
                  <a:srgbClr val="FFFFFF"/>
                </a:solidFill>
              </a:rPr>
              <a:t> </a:t>
            </a:r>
            <a:r>
              <a:rPr lang="en-US" sz="3600" b="1" i="1" u="sng" dirty="0" smtClean="0">
                <a:solidFill>
                  <a:srgbClr val="FFFFFF"/>
                </a:solidFill>
              </a:rPr>
              <a:t>Rated</a:t>
            </a:r>
            <a:r>
              <a:rPr lang="en-US" dirty="0" smtClean="0">
                <a:solidFill>
                  <a:srgbClr val="FFFFFF"/>
                </a:solidFill>
              </a:rPr>
              <a:t/>
            </a:r>
            <a:br>
              <a:rPr lang="en-US" dirty="0" smtClean="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sz="3200" b="1" i="1" u="sng" dirty="0" smtClean="0">
                <a:solidFill>
                  <a:srgbClr val="FFFFFF"/>
                </a:solidFill>
              </a:rPr>
              <a:t>Low</a:t>
            </a:r>
            <a:r>
              <a:rPr lang="en-US" dirty="0" smtClean="0">
                <a:solidFill>
                  <a:srgbClr val="FFFFFF"/>
                </a:solidFill>
              </a:rPr>
              <a:t> </a:t>
            </a:r>
            <a:r>
              <a:rPr lang="en-US" sz="3200" b="1" i="1" u="sng" dirty="0" smtClean="0">
                <a:solidFill>
                  <a:srgbClr val="FFFFFF"/>
                </a:solidFill>
              </a:rPr>
              <a:t>Rated</a:t>
            </a:r>
            <a:endParaRPr lang="en-US" sz="3200" b="1" i="1" u="sng" dirty="0">
              <a:solidFill>
                <a:srgbClr val="FFFFFF"/>
              </a:solidFill>
            </a:endParaRP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859432" y="427624"/>
            <a:ext cx="6906491" cy="5585619"/>
          </a:xfrm>
        </p:spPr>
        <p:txBody>
          <a:bodyPr anchor="ctr">
            <a:normAutofit fontScale="92500" lnSpcReduction="20000"/>
          </a:bodyPr>
          <a:lstStyle/>
          <a:p>
            <a:pPr marL="0" indent="0">
              <a:buNone/>
            </a:pPr>
            <a:r>
              <a:rPr lang="en-US" dirty="0"/>
              <a:t>Q4) What can you learn from the top </a:t>
            </a:r>
            <a:r>
              <a:rPr lang="en-US" dirty="0" smtClean="0"/>
              <a:t>5 highest </a:t>
            </a:r>
            <a:r>
              <a:rPr lang="en-US" dirty="0"/>
              <a:t>rated and lowest rated restaurants ? Do consumer preferences have an effect on </a:t>
            </a:r>
            <a:r>
              <a:rPr lang="en-US" dirty="0" smtClean="0"/>
              <a:t>ratings?</a:t>
            </a:r>
            <a:endParaRPr lang="en-US" dirty="0"/>
          </a:p>
          <a:p>
            <a:r>
              <a:rPr lang="en-US" dirty="0"/>
              <a:t>Through these findings we analyzed that </a:t>
            </a:r>
            <a:r>
              <a:rPr lang="en-US" dirty="0" smtClean="0"/>
              <a:t>restaurant where </a:t>
            </a:r>
            <a:r>
              <a:rPr lang="en-US" dirty="0"/>
              <a:t>smoking is not </a:t>
            </a:r>
            <a:r>
              <a:rPr lang="en-US" dirty="0" smtClean="0"/>
              <a:t>allowed, alcohol service is not almost allowed, </a:t>
            </a:r>
            <a:r>
              <a:rPr lang="en-US" dirty="0"/>
              <a:t>have no </a:t>
            </a:r>
            <a:r>
              <a:rPr lang="en-US" dirty="0" smtClean="0"/>
              <a:t>franchise, area </a:t>
            </a:r>
            <a:r>
              <a:rPr lang="en-US" dirty="0"/>
              <a:t>is closed </a:t>
            </a:r>
            <a:r>
              <a:rPr lang="en-US" dirty="0" smtClean="0"/>
              <a:t>which provides relax environment and ensures privacy there people gave </a:t>
            </a:r>
            <a:r>
              <a:rPr lang="en-US" dirty="0"/>
              <a:t>high ratings</a:t>
            </a:r>
            <a:r>
              <a:rPr lang="en-US" dirty="0" smtClean="0"/>
              <a:t>.</a:t>
            </a:r>
          </a:p>
          <a:p>
            <a:r>
              <a:rPr lang="en-US" dirty="0" smtClean="0"/>
              <a:t>Whereas we analyzed in lowest rated restaurants that where smoking, alcohol service is allowed, is preferably low rated since it specifies limited people who visits such restaurants.</a:t>
            </a:r>
            <a:endParaRPr lang="en-US" dirty="0"/>
          </a:p>
          <a:p>
            <a:r>
              <a:rPr lang="en-US" dirty="0"/>
              <a:t>For Preferences we analyzed that top 3 cuisines are (</a:t>
            </a:r>
            <a:r>
              <a:rPr lang="en-US" dirty="0" smtClean="0"/>
              <a:t>Mexican</a:t>
            </a:r>
            <a:r>
              <a:rPr lang="en-US" dirty="0"/>
              <a:t>, Japanese, Coffee Shop) but only 1 top rated out of 3 have </a:t>
            </a:r>
            <a:r>
              <a:rPr lang="en-US" dirty="0" smtClean="0"/>
              <a:t>Mexican </a:t>
            </a:r>
            <a:r>
              <a:rPr lang="en-US" dirty="0"/>
              <a:t>cuisine, it shows </a:t>
            </a:r>
            <a:r>
              <a:rPr lang="en-US" dirty="0" smtClean="0"/>
              <a:t>Cuisine </a:t>
            </a:r>
            <a:r>
              <a:rPr lang="en-US" dirty="0"/>
              <a:t>not affect the ratings</a:t>
            </a:r>
            <a:r>
              <a:rPr lang="en-US" dirty="0" smtClean="0"/>
              <a:t>. </a:t>
            </a:r>
            <a:endParaRPr lang="en-US" dirty="0"/>
          </a:p>
        </p:txBody>
      </p:sp>
      <p:pic>
        <p:nvPicPr>
          <p:cNvPr id="4" name="Picture 3">
            <a:extLst>
              <a:ext uri="{FF2B5EF4-FFF2-40B4-BE49-F238E27FC236}">
                <a16:creationId xmlns="" xmlns:a16="http://schemas.microsoft.com/office/drawing/2014/main" id="{4C390B35-AE39-7E44-A9B8-9854ACEF84B2}"/>
              </a:ext>
            </a:extLst>
          </p:cNvPr>
          <p:cNvPicPr>
            <a:picLocks noChangeAspect="1"/>
          </p:cNvPicPr>
          <p:nvPr/>
        </p:nvPicPr>
        <p:blipFill>
          <a:blip r:embed="rId2"/>
          <a:stretch>
            <a:fillRect/>
          </a:stretch>
        </p:blipFill>
        <p:spPr>
          <a:xfrm>
            <a:off x="-5513" y="5177307"/>
            <a:ext cx="4769947" cy="1493949"/>
          </a:xfrm>
          <a:prstGeom prst="rect">
            <a:avLst/>
          </a:prstGeom>
        </p:spPr>
      </p:pic>
      <p:pic>
        <p:nvPicPr>
          <p:cNvPr id="6" name="Picture 5">
            <a:extLst>
              <a:ext uri="{FF2B5EF4-FFF2-40B4-BE49-F238E27FC236}">
                <a16:creationId xmlns="" xmlns:a16="http://schemas.microsoft.com/office/drawing/2014/main" id="{45FF72E0-6A29-8E80-45DF-9B67145578B6}"/>
              </a:ext>
            </a:extLst>
          </p:cNvPr>
          <p:cNvPicPr>
            <a:picLocks noChangeAspect="1"/>
          </p:cNvPicPr>
          <p:nvPr/>
        </p:nvPicPr>
        <p:blipFill>
          <a:blip r:embed="rId3"/>
          <a:stretch>
            <a:fillRect/>
          </a:stretch>
        </p:blipFill>
        <p:spPr>
          <a:xfrm>
            <a:off x="3048" y="2594177"/>
            <a:ext cx="4425539" cy="1346758"/>
          </a:xfrm>
          <a:prstGeom prst="rect">
            <a:avLst/>
          </a:prstGeom>
        </p:spPr>
      </p:pic>
    </p:spTree>
    <p:extLst>
      <p:ext uri="{BB962C8B-B14F-4D97-AF65-F5344CB8AC3E}">
        <p14:creationId xmlns:p14="http://schemas.microsoft.com/office/powerpoint/2010/main" val="423519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lnSpcReduction="10000"/>
          </a:bodyPr>
          <a:lstStyle/>
          <a:p>
            <a:r>
              <a:rPr lang="en-US" dirty="0"/>
              <a:t>Q5) What are the consumer demographics? Does this indicate a bias in the data sample?</a:t>
            </a:r>
          </a:p>
          <a:p>
            <a:r>
              <a:rPr lang="en-US" dirty="0" smtClean="0"/>
              <a:t>Consumer Demographics include Age, City and Budget of Consumer.</a:t>
            </a:r>
          </a:p>
          <a:p>
            <a:r>
              <a:rPr lang="en-US" dirty="0" smtClean="0"/>
              <a:t>Through graph, the bias we find out is that San </a:t>
            </a:r>
            <a:r>
              <a:rPr lang="en-US" dirty="0" err="1" smtClean="0"/>
              <a:t>luis</a:t>
            </a:r>
            <a:r>
              <a:rPr lang="en-US" dirty="0" smtClean="0"/>
              <a:t> </a:t>
            </a:r>
            <a:r>
              <a:rPr lang="en-US" dirty="0"/>
              <a:t>P</a:t>
            </a:r>
            <a:r>
              <a:rPr lang="en-US" dirty="0" smtClean="0"/>
              <a:t>otosi is the only city where maximum 21 age group people has medium budget and 23 age group has relatively dominant low budget whereas in Ciudad Victoria, lesser 23 age group people earns medium budget than </a:t>
            </a:r>
            <a:r>
              <a:rPr lang="en-US" dirty="0"/>
              <a:t>P</a:t>
            </a:r>
            <a:r>
              <a:rPr lang="en-US" dirty="0" smtClean="0"/>
              <a:t>otosi. People having high budget is no where dominant in any city. This indicates biasness in Consumer Demographics. </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 xmlns:a16="http://schemas.microsoft.com/office/drawing/2014/main" id="{9AA17DFF-71E3-A591-22FE-44B696DE6926}"/>
              </a:ext>
            </a:extLst>
          </p:cNvPr>
          <p:cNvGraphicFramePr>
            <a:graphicFrameLocks/>
          </p:cNvGraphicFramePr>
          <p:nvPr>
            <p:extLst>
              <p:ext uri="{D42A27DB-BD31-4B8C-83A1-F6EECF244321}">
                <p14:modId xmlns:p14="http://schemas.microsoft.com/office/powerpoint/2010/main" val="1068473592"/>
              </p:ext>
            </p:extLst>
          </p:nvPr>
        </p:nvGraphicFramePr>
        <p:xfrm>
          <a:off x="3367022" y="4269614"/>
          <a:ext cx="8366760" cy="26902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06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1854200"/>
            <a:ext cx="6906491" cy="4322763"/>
          </a:xfrm>
        </p:spPr>
        <p:txBody>
          <a:bodyPr anchor="ctr">
            <a:normAutofit fontScale="70000" lnSpcReduction="20000"/>
          </a:bodyPr>
          <a:lstStyle/>
          <a:p>
            <a:r>
              <a:rPr lang="en-US" dirty="0"/>
              <a:t>Q6) Are there any demand &amp; supply gaps that you </a:t>
            </a:r>
            <a:r>
              <a:rPr lang="en-US" dirty="0" smtClean="0"/>
              <a:t>have analyzed so for?</a:t>
            </a:r>
          </a:p>
          <a:p>
            <a:r>
              <a:rPr lang="en-US" dirty="0" smtClean="0"/>
              <a:t>Supply here indicates price of  restaurant providing cuisine(either high, medium and low) and Demand indicates budget consumer have by which consumer is opting for cuisine.</a:t>
            </a:r>
          </a:p>
          <a:p>
            <a:r>
              <a:rPr lang="en-US" dirty="0" smtClean="0"/>
              <a:t>Whichever restaurants have medium price,  maximum “medium” budget people are opting for it. Here it is narrow demand and supply gap between budget and price.</a:t>
            </a:r>
          </a:p>
          <a:p>
            <a:r>
              <a:rPr lang="en-US" dirty="0" smtClean="0"/>
              <a:t>In low price of restaurants, there is wider gap between demand and supply which encourages low price restaurants’ business because  maximum medium budget are opting for it than low.</a:t>
            </a:r>
          </a:p>
          <a:p>
            <a:r>
              <a:rPr lang="en-US" dirty="0" smtClean="0"/>
              <a:t>In High price restaurants, High budget people are not going for them than medium budget people which discourages high restaurants’ business expectations.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Chart 3">
            <a:extLst>
              <a:ext uri="{FF2B5EF4-FFF2-40B4-BE49-F238E27FC236}">
                <a16:creationId xmlns="" xmlns:a16="http://schemas.microsoft.com/office/drawing/2014/main" id="{65EBE01E-D4CB-B6A6-A59E-7B07A0D31BF2}"/>
              </a:ext>
            </a:extLst>
          </p:cNvPr>
          <p:cNvGraphicFramePr>
            <a:graphicFrameLocks/>
          </p:cNvGraphicFramePr>
          <p:nvPr>
            <p:extLst>
              <p:ext uri="{D42A27DB-BD31-4B8C-83A1-F6EECF244321}">
                <p14:modId xmlns:p14="http://schemas.microsoft.com/office/powerpoint/2010/main" val="3036885634"/>
              </p:ext>
            </p:extLst>
          </p:nvPr>
        </p:nvGraphicFramePr>
        <p:xfrm>
          <a:off x="4956313" y="4762500"/>
          <a:ext cx="5876787" cy="1917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217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1993900"/>
            <a:ext cx="6906491" cy="4183063"/>
          </a:xfrm>
        </p:spPr>
        <p:txBody>
          <a:bodyPr anchor="ctr">
            <a:normAutofit lnSpcReduction="10000"/>
          </a:bodyPr>
          <a:lstStyle/>
          <a:p>
            <a:pPr marL="0" indent="0">
              <a:buNone/>
            </a:pPr>
            <a:r>
              <a:rPr lang="en-US" sz="1800" dirty="0" smtClean="0"/>
              <a:t>Q7</a:t>
            </a:r>
            <a:r>
              <a:rPr lang="en-US" sz="1800" dirty="0"/>
              <a:t>) If you were invest into restaurants which characteristics would you be looking for</a:t>
            </a:r>
            <a:r>
              <a:rPr lang="en-US" sz="1800" dirty="0" smtClean="0"/>
              <a:t>?</a:t>
            </a:r>
          </a:p>
          <a:p>
            <a:pPr marL="0" indent="0">
              <a:buNone/>
            </a:pPr>
            <a:r>
              <a:rPr lang="en-US" sz="1800" b="1" i="1" u="sng" dirty="0" smtClean="0"/>
              <a:t>PART OF RECOMMENDATION AS WELL</a:t>
            </a:r>
            <a:endParaRPr lang="fa-IR" sz="1800" b="1" i="1" u="sng" dirty="0"/>
          </a:p>
          <a:p>
            <a:r>
              <a:rPr lang="en-US" sz="1800" dirty="0"/>
              <a:t>By our findings we first check through </a:t>
            </a:r>
            <a:r>
              <a:rPr lang="en-US" sz="1800" dirty="0" smtClean="0"/>
              <a:t>ratings</a:t>
            </a:r>
          </a:p>
          <a:p>
            <a:pPr marL="342900" indent="-342900">
              <a:buFont typeface="+mj-lt"/>
              <a:buAutoNum type="arabicPeriod"/>
            </a:pPr>
            <a:r>
              <a:rPr lang="en-US" sz="1800" dirty="0" smtClean="0"/>
              <a:t> We analyze here restaurants who render alcohol, smoking and parking services all and are being rated. </a:t>
            </a:r>
          </a:p>
          <a:p>
            <a:pPr marL="342900" indent="-342900">
              <a:buFont typeface="+mj-lt"/>
              <a:buAutoNum type="arabicPeriod"/>
            </a:pPr>
            <a:r>
              <a:rPr lang="en-US" sz="1800" dirty="0" smtClean="0"/>
              <a:t>Those restaurants who are giving public parking, allowing smoking section and providing Wine and Beer are highly rated. Similarly, we have analyzed other 2 cases of those allowing alcohol and smoking services along with valet parking service or just allowing parking service. We have deducted that those restaurants that are rendering Smoking Section, Wine and Beer and allowing parking service is less highly rated</a:t>
            </a:r>
          </a:p>
          <a:p>
            <a:r>
              <a:rPr lang="en-US" sz="1800" dirty="0" smtClean="0"/>
              <a:t>Investors must look for 1</a:t>
            </a:r>
            <a:r>
              <a:rPr lang="en-US" sz="1800" baseline="30000" dirty="0" smtClean="0"/>
              <a:t>st</a:t>
            </a:r>
            <a:r>
              <a:rPr lang="en-US" sz="1800" dirty="0" smtClean="0"/>
              <a:t> option if they are looking for restaurants rendering all services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graphicFrame>
        <p:nvGraphicFramePr>
          <p:cNvPr id="15" name="Chart 14">
            <a:extLst>
              <a:ext uri="{FF2B5EF4-FFF2-40B4-BE49-F238E27FC236}">
                <a16:creationId xmlns="" xmlns:a16="http://schemas.microsoft.com/office/drawing/2014/main" id="{B0D1A4D4-4AC5-85E7-66B4-51194FD79B68}"/>
              </a:ext>
            </a:extLst>
          </p:cNvPr>
          <p:cNvGraphicFramePr>
            <a:graphicFrameLocks/>
          </p:cNvGraphicFramePr>
          <p:nvPr>
            <p:extLst>
              <p:ext uri="{D42A27DB-BD31-4B8C-83A1-F6EECF244321}">
                <p14:modId xmlns:p14="http://schemas.microsoft.com/office/powerpoint/2010/main" val="2646290813"/>
              </p:ext>
            </p:extLst>
          </p:nvPr>
        </p:nvGraphicFramePr>
        <p:xfrm>
          <a:off x="3887234" y="4295365"/>
          <a:ext cx="6408420" cy="24729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536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600" dirty="0"/>
              <a:t>Q8) What kind of transportation do </a:t>
            </a:r>
            <a:r>
              <a:rPr lang="en-US" sz="1600" dirty="0" smtClean="0"/>
              <a:t>consumers </a:t>
            </a:r>
            <a:r>
              <a:rPr lang="en-US" sz="1600" dirty="0"/>
              <a:t>used to reach restaurants, what are their ages and occupation?</a:t>
            </a:r>
          </a:p>
          <a:p>
            <a:r>
              <a:rPr lang="en-US" sz="1600" dirty="0"/>
              <a:t>We found out most of </a:t>
            </a:r>
            <a:r>
              <a:rPr lang="en-US" sz="1600" dirty="0" smtClean="0"/>
              <a:t>consumers </a:t>
            </a:r>
            <a:r>
              <a:rPr lang="en-US" sz="1600" dirty="0"/>
              <a:t>using public transport around 82 </a:t>
            </a:r>
            <a:r>
              <a:rPr lang="en-US" sz="1600" dirty="0" smtClean="0"/>
              <a:t>consumer </a:t>
            </a:r>
            <a:r>
              <a:rPr lang="en-US" sz="1600" dirty="0"/>
              <a:t>out of 138. </a:t>
            </a:r>
          </a:p>
          <a:p>
            <a:r>
              <a:rPr lang="en-US" sz="1600" dirty="0" smtClean="0"/>
              <a:t>Consumers </a:t>
            </a:r>
            <a:r>
              <a:rPr lang="en-US" sz="1600" dirty="0"/>
              <a:t>are in wide range of ages from 18 to 82, out of which most of customers are 23 years </a:t>
            </a:r>
            <a:r>
              <a:rPr lang="en-US" sz="1600" dirty="0" smtClean="0"/>
              <a:t>old and Most consumers </a:t>
            </a:r>
            <a:r>
              <a:rPr lang="en-US" sz="1600" dirty="0"/>
              <a:t>are students, 113 out of 138</a:t>
            </a:r>
            <a:r>
              <a:rPr lang="en-US" sz="1600" dirty="0" smtClean="0"/>
              <a:t>.</a:t>
            </a:r>
          </a:p>
          <a:p>
            <a:r>
              <a:rPr lang="en-US" sz="1600" dirty="0" smtClean="0"/>
              <a:t>Students use Public Transport to reach restaurants.</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5" name="Chart 4">
            <a:extLst>
              <a:ext uri="{FF2B5EF4-FFF2-40B4-BE49-F238E27FC236}">
                <a16:creationId xmlns="" xmlns:a16="http://schemas.microsoft.com/office/drawing/2014/main" id="{561E8418-BDA2-0C5D-128E-55A90EE6D026}"/>
              </a:ext>
            </a:extLst>
          </p:cNvPr>
          <p:cNvGraphicFramePr>
            <a:graphicFrameLocks/>
          </p:cNvGraphicFramePr>
          <p:nvPr>
            <p:extLst>
              <p:ext uri="{D42A27DB-BD31-4B8C-83A1-F6EECF244321}">
                <p14:modId xmlns:p14="http://schemas.microsoft.com/office/powerpoint/2010/main" val="3077459958"/>
              </p:ext>
            </p:extLst>
          </p:nvPr>
        </p:nvGraphicFramePr>
        <p:xfrm>
          <a:off x="4478013" y="3048000"/>
          <a:ext cx="3235974" cy="33019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 xmlns:a16="http://schemas.microsoft.com/office/drawing/2014/main" id="{589303C8-70D6-7027-684F-71999478EF71}"/>
              </a:ext>
            </a:extLst>
          </p:cNvPr>
          <p:cNvGraphicFramePr>
            <a:graphicFrameLocks/>
          </p:cNvGraphicFramePr>
          <p:nvPr>
            <p:extLst>
              <p:ext uri="{D42A27DB-BD31-4B8C-83A1-F6EECF244321}">
                <p14:modId xmlns:p14="http://schemas.microsoft.com/office/powerpoint/2010/main" val="2556425924"/>
              </p:ext>
            </p:extLst>
          </p:nvPr>
        </p:nvGraphicFramePr>
        <p:xfrm>
          <a:off x="7807853" y="3073400"/>
          <a:ext cx="4083434" cy="3465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974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600" dirty="0"/>
              <a:t>Q9) How many consumers prefer both drinking and smoking in restaurants? Among them which kind of restaurants cuisine do they prefer?</a:t>
            </a:r>
          </a:p>
          <a:p>
            <a:r>
              <a:rPr lang="en-US" sz="1600" dirty="0"/>
              <a:t>There are 26 out 138 customers who prefer both smoking and drinking, also among 26 most prefer Mexican food.</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4" name="Chart 3">
            <a:extLst>
              <a:ext uri="{FF2B5EF4-FFF2-40B4-BE49-F238E27FC236}">
                <a16:creationId xmlns="" xmlns:a16="http://schemas.microsoft.com/office/drawing/2014/main" id="{1C57477D-0A07-AA0A-4768-8B6D73DB0456}"/>
              </a:ext>
            </a:extLst>
          </p:cNvPr>
          <p:cNvGraphicFramePr>
            <a:graphicFrameLocks/>
          </p:cNvGraphicFramePr>
          <p:nvPr>
            <p:extLst>
              <p:ext uri="{D42A27DB-BD31-4B8C-83A1-F6EECF244321}">
                <p14:modId xmlns:p14="http://schemas.microsoft.com/office/powerpoint/2010/main" val="3075978034"/>
              </p:ext>
            </p:extLst>
          </p:nvPr>
        </p:nvGraphicFramePr>
        <p:xfrm>
          <a:off x="4882972" y="1898374"/>
          <a:ext cx="4565827" cy="2035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 xmlns:a16="http://schemas.microsoft.com/office/drawing/2014/main" id="{D6D7EED4-17D2-C90F-84CD-6A018A8843FA}"/>
              </a:ext>
            </a:extLst>
          </p:cNvPr>
          <p:cNvGraphicFramePr>
            <a:graphicFrameLocks/>
          </p:cNvGraphicFramePr>
          <p:nvPr>
            <p:extLst>
              <p:ext uri="{D42A27DB-BD31-4B8C-83A1-F6EECF244321}">
                <p14:modId xmlns:p14="http://schemas.microsoft.com/office/powerpoint/2010/main" val="3366775617"/>
              </p:ext>
            </p:extLst>
          </p:nvPr>
        </p:nvGraphicFramePr>
        <p:xfrm>
          <a:off x="4645342" y="4114799"/>
          <a:ext cx="5552757" cy="26535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057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Q10) What kind of restaurants allows smoking and drinking service in their restaurants?</a:t>
            </a:r>
          </a:p>
          <a:p>
            <a:r>
              <a:rPr lang="en-US" dirty="0"/>
              <a:t>There are 15 restaurants out of 130 who allows both smoking and drinking and most of restaurants are Bars</a:t>
            </a:r>
          </a:p>
          <a:p>
            <a:endParaRPr lang="en-US" dirty="0"/>
          </a:p>
          <a:p>
            <a:endParaRPr lang="en-US" dirty="0"/>
          </a:p>
          <a:p>
            <a:endParaRPr lang="en-US" dirty="0"/>
          </a:p>
          <a:p>
            <a:endParaRPr lang="en-US" dirty="0"/>
          </a:p>
          <a:p>
            <a:endParaRPr lang="en-US" dirty="0"/>
          </a:p>
          <a:p>
            <a:endParaRPr lang="en-US" dirty="0"/>
          </a:p>
        </p:txBody>
      </p:sp>
      <p:graphicFrame>
        <p:nvGraphicFramePr>
          <p:cNvPr id="4" name="Chart 3">
            <a:extLst>
              <a:ext uri="{FF2B5EF4-FFF2-40B4-BE49-F238E27FC236}">
                <a16:creationId xmlns="" xmlns:a16="http://schemas.microsoft.com/office/drawing/2014/main" id="{3AD1F40E-5D2E-BE9D-6B50-147AD0EE7977}"/>
              </a:ext>
            </a:extLst>
          </p:cNvPr>
          <p:cNvGraphicFramePr>
            <a:graphicFrameLocks/>
          </p:cNvGraphicFramePr>
          <p:nvPr>
            <p:extLst>
              <p:ext uri="{D42A27DB-BD31-4B8C-83A1-F6EECF244321}">
                <p14:modId xmlns:p14="http://schemas.microsoft.com/office/powerpoint/2010/main" val="1090941507"/>
              </p:ext>
            </p:extLst>
          </p:nvPr>
        </p:nvGraphicFramePr>
        <p:xfrm>
          <a:off x="4641599" y="3039870"/>
          <a:ext cx="5986644" cy="32267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785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dirty="0"/>
              <a:t>Q11) Which city has maximum no of restaurants and which of them are highly rated?</a:t>
            </a:r>
          </a:p>
          <a:p>
            <a:r>
              <a:rPr lang="en-US" dirty="0"/>
              <a:t>Most </a:t>
            </a:r>
            <a:r>
              <a:rPr lang="en-US" dirty="0" smtClean="0"/>
              <a:t>of </a:t>
            </a:r>
            <a:r>
              <a:rPr lang="en-US" dirty="0"/>
              <a:t>restaurants are located in San Luis </a:t>
            </a:r>
            <a:r>
              <a:rPr lang="en-US" dirty="0" smtClean="0"/>
              <a:t>Potosi; </a:t>
            </a:r>
            <a:r>
              <a:rPr lang="en-US" dirty="0"/>
              <a:t>84 out of 130, and out of 84 restaurants 46 restaurants that </a:t>
            </a:r>
            <a:r>
              <a:rPr lang="en-US" dirty="0" smtClean="0"/>
              <a:t>are rated 2 </a:t>
            </a:r>
            <a:r>
              <a:rPr lang="en-US" dirty="0"/>
              <a:t>&gt; 1 &gt; 0.</a:t>
            </a:r>
          </a:p>
          <a:p>
            <a:endParaRPr lang="en-US" dirty="0"/>
          </a:p>
          <a:p>
            <a:endParaRPr lang="en-US" dirty="0"/>
          </a:p>
          <a:p>
            <a:endParaRPr lang="en-US" dirty="0"/>
          </a:p>
          <a:p>
            <a:endParaRPr lang="en-US" dirty="0"/>
          </a:p>
          <a:p>
            <a:endParaRPr lang="en-US" dirty="0"/>
          </a:p>
          <a:p>
            <a:endParaRPr lang="en-US" dirty="0"/>
          </a:p>
        </p:txBody>
      </p:sp>
      <p:graphicFrame>
        <p:nvGraphicFramePr>
          <p:cNvPr id="4" name="Chart 3">
            <a:extLst>
              <a:ext uri="{FF2B5EF4-FFF2-40B4-BE49-F238E27FC236}">
                <a16:creationId xmlns="" xmlns:a16="http://schemas.microsoft.com/office/drawing/2014/main" id="{1D97FA4D-E2FD-2554-F826-62BBBC192DF6}"/>
              </a:ext>
            </a:extLst>
          </p:cNvPr>
          <p:cNvGraphicFramePr>
            <a:graphicFrameLocks/>
          </p:cNvGraphicFramePr>
          <p:nvPr>
            <p:extLst>
              <p:ext uri="{D42A27DB-BD31-4B8C-83A1-F6EECF244321}">
                <p14:modId xmlns:p14="http://schemas.microsoft.com/office/powerpoint/2010/main" val="3441841583"/>
              </p:ext>
            </p:extLst>
          </p:nvPr>
        </p:nvGraphicFramePr>
        <p:xfrm>
          <a:off x="4866875" y="2990486"/>
          <a:ext cx="6119178" cy="3276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504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839023" y="1331372"/>
            <a:ext cx="6578942" cy="5821363"/>
          </a:xfrm>
        </p:spPr>
        <p:txBody>
          <a:bodyPr anchor="ctr">
            <a:normAutofit fontScale="47500" lnSpcReduction="20000"/>
          </a:bodyPr>
          <a:lstStyle/>
          <a:p>
            <a:pPr marL="0" indent="0">
              <a:buNone/>
            </a:pPr>
            <a:endParaRPr lang="en-US" b="1" i="1" u="sng" dirty="0" smtClean="0"/>
          </a:p>
          <a:p>
            <a:pPr marL="0" indent="0">
              <a:buNone/>
            </a:pPr>
            <a:endParaRPr lang="en-US" b="1" i="1" u="sng" dirty="0" smtClean="0"/>
          </a:p>
          <a:p>
            <a:pPr marL="0" indent="0">
              <a:buNone/>
            </a:pPr>
            <a:r>
              <a:rPr lang="en-US" sz="3800" b="1" i="1" u="sng" dirty="0" smtClean="0"/>
              <a:t>Recommendations;</a:t>
            </a:r>
          </a:p>
          <a:p>
            <a:r>
              <a:rPr lang="en-US" sz="3800" b="1" i="1" u="sng" dirty="0" smtClean="0"/>
              <a:t>We have added recommendation in terms of investing in Q7 ( We can have look again)</a:t>
            </a:r>
          </a:p>
          <a:p>
            <a:r>
              <a:rPr lang="en-US" sz="3800" b="1" i="1" u="sng" dirty="0" smtClean="0"/>
              <a:t>Those restaurants which are being rated low, they need to work on the cuisines which are now a days preferences of consumers. If they are allowing smoking and alcohol services then they must work on their service rating than Food Rating.</a:t>
            </a:r>
          </a:p>
          <a:p>
            <a:r>
              <a:rPr lang="en-US" sz="3800" b="1" i="1" u="sng" dirty="0" smtClean="0"/>
              <a:t>According to trends, those who are renders above services they allot valet parking which standardize restaurant.</a:t>
            </a:r>
          </a:p>
          <a:p>
            <a:r>
              <a:rPr lang="en-US" sz="3800" b="1" i="1" u="sng" dirty="0" smtClean="0"/>
              <a:t>If the restaurants are not allowing any of these services then they must focus on food quality rather than service quality,  they must have open area for consumers to interact with environment and enjoy their meal.</a:t>
            </a:r>
          </a:p>
          <a:p>
            <a:r>
              <a:rPr lang="en-US" sz="3800" b="1" i="1" u="sng" dirty="0" smtClean="0"/>
              <a:t>But preferably, it is to mention that those restaurants which allow smoking and alcohol services are not on </a:t>
            </a:r>
            <a:r>
              <a:rPr lang="en-US" sz="3800" b="1" i="1" u="sng" dirty="0" err="1" smtClean="0"/>
              <a:t>favourable</a:t>
            </a:r>
            <a:r>
              <a:rPr lang="en-US" sz="3800" b="1" i="1" u="sng" dirty="0" smtClean="0"/>
              <a:t> side because they are missing the trick of attracting variety of consumers to their restaurant because due to allowing those services, you are limiting your consumers.</a:t>
            </a:r>
          </a:p>
          <a:p>
            <a:endParaRPr lang="en-US" sz="3800" b="1" i="1" u="sng" dirty="0"/>
          </a:p>
          <a:p>
            <a:pPr>
              <a:buFont typeface="Wingdings" panose="05000000000000000000" pitchFamily="2" charset="2"/>
              <a:buChar char="ü"/>
            </a:pPr>
            <a:r>
              <a:rPr lang="en-US" sz="3800" b="1" i="1" u="sng" dirty="0" smtClean="0"/>
              <a:t>Hope this helps restaurant owners of Mexico to maximize their profit.</a:t>
            </a:r>
          </a:p>
          <a:p>
            <a:endParaRPr lang="en-US" b="1" i="1" u="sng" dirty="0" smtClean="0"/>
          </a:p>
          <a:p>
            <a:pPr marL="0" indent="0">
              <a:buNone/>
            </a:pPr>
            <a:endParaRPr lang="en-US" b="1" i="1" u="sng" dirty="0" smtClean="0"/>
          </a:p>
          <a:p>
            <a:pPr marL="0" indent="0">
              <a:buNone/>
            </a:pPr>
            <a:endParaRPr lang="en-US" b="1" i="1" u="sng" dirty="0" smtClean="0"/>
          </a:p>
          <a:p>
            <a:pPr marL="0" indent="0">
              <a:buNone/>
            </a:pPr>
            <a:endParaRPr lang="en-US" b="1" i="1" u="sng"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6027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type="body" idx="1"/>
          </p:nvPr>
        </p:nvSpPr>
        <p:spPr>
          <a:xfrm>
            <a:off x="4447308" y="591344"/>
            <a:ext cx="6906491" cy="5585619"/>
          </a:xfrm>
        </p:spPr>
        <p:txBody>
          <a:bodyPr anchor="ctr">
            <a:normAutofit/>
          </a:bodyPr>
          <a:lstStyle/>
          <a:p>
            <a:r>
              <a:rPr lang="en-US"/>
              <a:t>About Data</a:t>
            </a:r>
          </a:p>
          <a:p>
            <a:r>
              <a:rPr lang="en-US"/>
              <a:t>Data Dictionary</a:t>
            </a:r>
          </a:p>
          <a:p>
            <a:r>
              <a:rPr lang="en-US"/>
              <a:t>ERD</a:t>
            </a:r>
          </a:p>
          <a:p>
            <a:r>
              <a:rPr lang="en-US"/>
              <a:t>Business Problem &amp; Visualization</a:t>
            </a:r>
          </a:p>
          <a:p>
            <a:r>
              <a:rPr lang="en-US"/>
              <a:t>Conclusion </a:t>
            </a:r>
          </a:p>
          <a:p>
            <a:endParaRPr lang="en-US" dirty="0"/>
          </a:p>
        </p:txBody>
      </p:sp>
    </p:spTree>
    <p:extLst>
      <p:ext uri="{BB962C8B-B14F-4D97-AF65-F5344CB8AC3E}">
        <p14:creationId xmlns:p14="http://schemas.microsoft.com/office/powerpoint/2010/main" val="373068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About Data</a:t>
            </a:r>
            <a:endParaRPr lang="en-US" dirty="0">
              <a:solidFill>
                <a:srgbClr val="FFFFFF"/>
              </a:solidFill>
            </a:endParaRP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3600" b="1" dirty="0"/>
              <a:t>Restaurant Ratings</a:t>
            </a:r>
          </a:p>
          <a:p>
            <a:r>
              <a:rPr lang="en-US" dirty="0"/>
              <a:t>Data Collected in </a:t>
            </a:r>
            <a:r>
              <a:rPr lang="en-US" dirty="0" smtClean="0"/>
              <a:t>Mexico </a:t>
            </a:r>
            <a:r>
              <a:rPr lang="en-US" dirty="0"/>
              <a:t>by real users in 2012</a:t>
            </a:r>
          </a:p>
          <a:p>
            <a:r>
              <a:rPr lang="en-US" dirty="0"/>
              <a:t>Data includes additional information about each restaurant</a:t>
            </a:r>
          </a:p>
          <a:p>
            <a:r>
              <a:rPr lang="en-US" dirty="0"/>
              <a:t>Also includes their cuisines and each customer and their preferences</a:t>
            </a:r>
          </a:p>
          <a:p>
            <a:r>
              <a:rPr lang="en-US" dirty="0"/>
              <a:t>Here consumers are highly focused, without them businesses can’t run.</a:t>
            </a:r>
          </a:p>
        </p:txBody>
      </p:sp>
    </p:spTree>
    <p:extLst>
      <p:ext uri="{BB962C8B-B14F-4D97-AF65-F5344CB8AC3E}">
        <p14:creationId xmlns:p14="http://schemas.microsoft.com/office/powerpoint/2010/main" val="399859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About Data</a:t>
            </a:r>
            <a:endParaRPr lang="en-US" dirty="0">
              <a:solidFill>
                <a:srgbClr val="FFFFFF"/>
              </a:solidFill>
            </a:endParaRP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3600" b="1"/>
              <a:t>Why we choose this dataset</a:t>
            </a:r>
          </a:p>
          <a:p>
            <a:r>
              <a:rPr lang="en-US"/>
              <a:t>In today’s world every business runs on consumers demand or the businesses which make consumers their first priority.</a:t>
            </a:r>
          </a:p>
          <a:p>
            <a:r>
              <a:rPr lang="en-US"/>
              <a:t>After reviewing this dataset there is some gap between consumer demand and restaurants which they are offering</a:t>
            </a:r>
          </a:p>
          <a:p>
            <a:r>
              <a:rPr lang="en-US"/>
              <a:t>Then we created some business problem and get insights, also make some suggestions for restaurant owners.</a:t>
            </a:r>
            <a:endParaRPr lang="en-US" dirty="0"/>
          </a:p>
        </p:txBody>
      </p:sp>
    </p:spTree>
    <p:extLst>
      <p:ext uri="{BB962C8B-B14F-4D97-AF65-F5344CB8AC3E}">
        <p14:creationId xmlns:p14="http://schemas.microsoft.com/office/powerpoint/2010/main" val="160635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Data Dictionary</a:t>
            </a:r>
            <a:endParaRPr lang="en-US" dirty="0">
              <a:solidFill>
                <a:srgbClr val="FFFFFF"/>
              </a:solidFill>
            </a:endParaRP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a:t>Most frequent datatypes used are:</a:t>
            </a:r>
          </a:p>
          <a:p>
            <a:pPr marL="0" indent="0">
              <a:buNone/>
            </a:pPr>
            <a:r>
              <a:rPr lang="en-US"/>
              <a:t>VARCHAR(), NVARCHAR(), INT(), DECIMAL()</a:t>
            </a:r>
          </a:p>
          <a:p>
            <a:r>
              <a:rPr lang="en-US"/>
              <a:t>Total 5 tables are available in restaurants ratings as:</a:t>
            </a:r>
          </a:p>
          <a:p>
            <a:pPr marL="514350" indent="-514350">
              <a:buFont typeface="+mj-lt"/>
              <a:buAutoNum type="arabicPeriod"/>
            </a:pPr>
            <a:r>
              <a:rPr lang="en-US"/>
              <a:t>Consumers</a:t>
            </a:r>
          </a:p>
          <a:p>
            <a:pPr marL="514350" indent="-514350">
              <a:buFont typeface="+mj-lt"/>
              <a:buAutoNum type="arabicPeriod"/>
            </a:pPr>
            <a:r>
              <a:rPr lang="en-US"/>
              <a:t>Consumer_Preferences</a:t>
            </a:r>
          </a:p>
          <a:p>
            <a:pPr marL="514350" indent="-514350">
              <a:buFont typeface="+mj-lt"/>
              <a:buAutoNum type="arabicPeriod"/>
            </a:pPr>
            <a:r>
              <a:rPr lang="en-US"/>
              <a:t>Ratings</a:t>
            </a:r>
          </a:p>
          <a:p>
            <a:pPr marL="514350" indent="-514350">
              <a:buFont typeface="+mj-lt"/>
              <a:buAutoNum type="arabicPeriod"/>
            </a:pPr>
            <a:r>
              <a:rPr lang="en-US"/>
              <a:t>Restaurants</a:t>
            </a:r>
          </a:p>
          <a:p>
            <a:pPr marL="514350" indent="-514350">
              <a:buFont typeface="+mj-lt"/>
              <a:buAutoNum type="arabicPeriod"/>
            </a:pPr>
            <a:r>
              <a:rPr lang="en-US"/>
              <a:t>Restaurant_Cuisines</a:t>
            </a:r>
            <a:endParaRPr lang="en-US" dirty="0"/>
          </a:p>
        </p:txBody>
      </p:sp>
    </p:spTree>
    <p:extLst>
      <p:ext uri="{BB962C8B-B14F-4D97-AF65-F5344CB8AC3E}">
        <p14:creationId xmlns:p14="http://schemas.microsoft.com/office/powerpoint/2010/main" val="207694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 xmlns:a16="http://schemas.microsoft.com/office/drawing/2014/main" id="{8879BC80-3A94-F8D3-89C2-E6CF8B00561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039"/>
          <a:stretch/>
        </p:blipFill>
        <p:spPr>
          <a:xfrm>
            <a:off x="3942269" y="319088"/>
            <a:ext cx="7562897" cy="6219824"/>
          </a:xfrm>
        </p:spPr>
      </p:pic>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Entity Relationship Diagram (ERD)</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2031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2400" dirty="0"/>
              <a:t>Q1How many restaurants get low and high rating ?</a:t>
            </a:r>
          </a:p>
          <a:p>
            <a:r>
              <a:rPr lang="en-US" sz="2400" dirty="0"/>
              <a:t>First find out the total ratings which are 1161 then we choose overall ratings from ratings</a:t>
            </a:r>
          </a:p>
          <a:p>
            <a:r>
              <a:rPr lang="en-US" sz="2400" dirty="0"/>
              <a:t>We found out that there are 486 high and 254 low overall ratings for restaurants.</a:t>
            </a:r>
          </a:p>
          <a:p>
            <a:endParaRPr lang="en-US" sz="2400" dirty="0"/>
          </a:p>
          <a:p>
            <a:endParaRPr lang="en-US" sz="2400" dirty="0"/>
          </a:p>
          <a:p>
            <a:endParaRPr lang="en-US" sz="2400" dirty="0"/>
          </a:p>
          <a:p>
            <a:endParaRPr lang="en-US" sz="2400" dirty="0"/>
          </a:p>
          <a:p>
            <a:endParaRPr lang="en-US" sz="2400" dirty="0"/>
          </a:p>
          <a:p>
            <a:endParaRPr lang="en-US" sz="2400" dirty="0"/>
          </a:p>
        </p:txBody>
      </p:sp>
      <p:graphicFrame>
        <p:nvGraphicFramePr>
          <p:cNvPr id="4" name="Chart 3">
            <a:extLst>
              <a:ext uri="{FF2B5EF4-FFF2-40B4-BE49-F238E27FC236}">
                <a16:creationId xmlns="" xmlns:a16="http://schemas.microsoft.com/office/drawing/2014/main" id="{061E2392-37DB-60B1-AFB1-CC2D347E3F82}"/>
              </a:ext>
            </a:extLst>
          </p:cNvPr>
          <p:cNvGraphicFramePr>
            <a:graphicFrameLocks/>
          </p:cNvGraphicFramePr>
          <p:nvPr>
            <p:extLst>
              <p:ext uri="{D42A27DB-BD31-4B8C-83A1-F6EECF244321}">
                <p14:modId xmlns:p14="http://schemas.microsoft.com/office/powerpoint/2010/main" val="1600052546"/>
              </p:ext>
            </p:extLst>
          </p:nvPr>
        </p:nvGraphicFramePr>
        <p:xfrm>
          <a:off x="5030179" y="3166268"/>
          <a:ext cx="5067300" cy="3100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959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dirty="0"/>
              <a:t>Q2)How many restaurants get low and high rating and by which consumers?</a:t>
            </a:r>
          </a:p>
          <a:p>
            <a:r>
              <a:rPr lang="en-US" dirty="0"/>
              <a:t>This query is same as earlier, only difference is that here we also mentioned the customers which give rating</a:t>
            </a:r>
          </a:p>
          <a:p>
            <a:r>
              <a:rPr lang="en-US" dirty="0"/>
              <a:t>There are 136 customers who give overall ratings and ratings are given by same user multiple times.</a:t>
            </a:r>
          </a:p>
          <a:p>
            <a:endParaRPr lang="en-US" dirty="0"/>
          </a:p>
          <a:p>
            <a:endParaRPr lang="en-US" dirty="0"/>
          </a:p>
          <a:p>
            <a:endParaRPr lang="en-US" dirty="0"/>
          </a:p>
          <a:p>
            <a:endParaRPr lang="en-US" dirty="0"/>
          </a:p>
          <a:p>
            <a:endParaRPr lang="en-US" dirty="0"/>
          </a:p>
          <a:p>
            <a:endParaRPr lang="en-US" dirty="0"/>
          </a:p>
        </p:txBody>
      </p:sp>
      <p:graphicFrame>
        <p:nvGraphicFramePr>
          <p:cNvPr id="4" name="Chart 3">
            <a:extLst>
              <a:ext uri="{FF2B5EF4-FFF2-40B4-BE49-F238E27FC236}">
                <a16:creationId xmlns="" xmlns:a16="http://schemas.microsoft.com/office/drawing/2014/main" id="{F79AA040-0274-AA0C-5568-6C80D7AB97AA}"/>
              </a:ext>
            </a:extLst>
          </p:cNvPr>
          <p:cNvGraphicFramePr>
            <a:graphicFrameLocks/>
          </p:cNvGraphicFramePr>
          <p:nvPr>
            <p:extLst>
              <p:ext uri="{D42A27DB-BD31-4B8C-83A1-F6EECF244321}">
                <p14:modId xmlns:p14="http://schemas.microsoft.com/office/powerpoint/2010/main" val="1641912681"/>
              </p:ext>
            </p:extLst>
          </p:nvPr>
        </p:nvGraphicFramePr>
        <p:xfrm>
          <a:off x="5283961" y="352345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6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Business Problems</a:t>
            </a:r>
          </a:p>
        </p:txBody>
      </p:sp>
      <p:sp>
        <p:nvSpPr>
          <p:cNvPr id="13" name="Arc 12">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dirty="0"/>
              <a:t>Q3) Select all restaurants where public parking is available and their budget is low</a:t>
            </a:r>
            <a:r>
              <a:rPr lang="en-US" dirty="0" smtClean="0"/>
              <a:t>?</a:t>
            </a:r>
          </a:p>
          <a:p>
            <a:pPr marL="0" indent="0">
              <a:buNone/>
            </a:pPr>
            <a:endParaRPr lang="en-US" dirty="0" smtClean="0"/>
          </a:p>
          <a:p>
            <a:r>
              <a:rPr lang="en-US" dirty="0" smtClean="0"/>
              <a:t>There </a:t>
            </a:r>
            <a:r>
              <a:rPr lang="en-US" dirty="0"/>
              <a:t>are 7 restaurants out of 130 give public parking although their budget is low</a:t>
            </a:r>
            <a:r>
              <a:rPr lang="en-US" dirty="0" smtClean="0"/>
              <a:t>.</a:t>
            </a:r>
          </a:p>
          <a:p>
            <a:pPr marL="0" indent="0">
              <a:buNone/>
            </a:pPr>
            <a:endParaRPr lang="en-US" dirty="0"/>
          </a:p>
          <a:p>
            <a:endParaRPr lang="en-US" dirty="0"/>
          </a:p>
          <a:p>
            <a:pPr marL="0" indent="0">
              <a:buNone/>
            </a:pPr>
            <a:endParaRPr lang="en-US" dirty="0"/>
          </a:p>
        </p:txBody>
      </p:sp>
      <p:pic>
        <p:nvPicPr>
          <p:cNvPr id="4" name="Picture 3">
            <a:extLst>
              <a:ext uri="{FF2B5EF4-FFF2-40B4-BE49-F238E27FC236}">
                <a16:creationId xmlns="" xmlns:a16="http://schemas.microsoft.com/office/drawing/2014/main" id="{1B83EBA7-C76A-321F-752C-A3534E2E8E68}"/>
              </a:ext>
            </a:extLst>
          </p:cNvPr>
          <p:cNvPicPr>
            <a:picLocks noChangeAspect="1"/>
          </p:cNvPicPr>
          <p:nvPr/>
        </p:nvPicPr>
        <p:blipFill>
          <a:blip r:embed="rId2"/>
          <a:stretch>
            <a:fillRect/>
          </a:stretch>
        </p:blipFill>
        <p:spPr>
          <a:xfrm>
            <a:off x="4913254" y="3892515"/>
            <a:ext cx="4417358" cy="2181713"/>
          </a:xfrm>
          <a:prstGeom prst="rect">
            <a:avLst/>
          </a:prstGeom>
        </p:spPr>
      </p:pic>
    </p:spTree>
    <p:extLst>
      <p:ext uri="{BB962C8B-B14F-4D97-AF65-F5344CB8AC3E}">
        <p14:creationId xmlns:p14="http://schemas.microsoft.com/office/powerpoint/2010/main" val="1677154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Web4157</Template>
  <TotalTime>2214</TotalTime>
  <Words>1322</Words>
  <Application>Microsoft Office PowerPoint</Application>
  <PresentationFormat>Widescreen</PresentationFormat>
  <Paragraphs>202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Capstone Project</vt:lpstr>
      <vt:lpstr>Contents</vt:lpstr>
      <vt:lpstr>About Data</vt:lpstr>
      <vt:lpstr>About Data</vt:lpstr>
      <vt:lpstr>Data Dictionary</vt:lpstr>
      <vt:lpstr>Entity Relationship Diagram (ERD)</vt:lpstr>
      <vt:lpstr>Business Problems</vt:lpstr>
      <vt:lpstr>Business Problems</vt:lpstr>
      <vt:lpstr>Business Problems</vt:lpstr>
      <vt:lpstr>Business Problems  High Rated     Low Rated</vt:lpstr>
      <vt:lpstr>Business Problems</vt:lpstr>
      <vt:lpstr>Business Problems</vt:lpstr>
      <vt:lpstr>Business Problems</vt:lpstr>
      <vt:lpstr>Business Problems</vt:lpstr>
      <vt:lpstr>Business Problems</vt:lpstr>
      <vt:lpstr>Business Problems</vt:lpstr>
      <vt:lpstr>Business Problems</vt:lpstr>
      <vt:lpstr>Business Problems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D-19-CS-20</dc:creator>
  <cp:lastModifiedBy>MASTER SYSTEM</cp:lastModifiedBy>
  <cp:revision>48</cp:revision>
  <dcterms:created xsi:type="dcterms:W3CDTF">2022-09-16T07:53:27Z</dcterms:created>
  <dcterms:modified xsi:type="dcterms:W3CDTF">2023-05-01T21:53:24Z</dcterms:modified>
</cp:coreProperties>
</file>