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70" r:id="rId2"/>
  </p:sldIdLst>
  <p:sldSz cx="2339975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747775"/>
          </p15:clr>
        </p15:guide>
        <p15:guide id="2" pos="7370" userDrawn="1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MSdYaOFtQZPb0eT2u8ziNkM5a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BC6D71-E6F8-42F2-8FD4-2D63279C2FE5}">
  <a:tblStyle styleId="{A8BC6D71-E6F8-42F2-8FD4-2D63279C2FE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3"/>
    <p:restoredTop sz="94694"/>
  </p:normalViewPr>
  <p:slideViewPr>
    <p:cSldViewPr snapToGrid="0">
      <p:cViewPr>
        <p:scale>
          <a:sx n="123" d="100"/>
          <a:sy n="123" d="100"/>
        </p:scale>
        <p:origin x="144" y="144"/>
      </p:cViewPr>
      <p:guideLst>
        <p:guide orient="horz" pos="2160"/>
        <p:guide pos="7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customschemas.google.com/relationships/presentationmetadata" Target="metadata"/><Relationship Id="rId3" Type="http://schemas.openxmlformats.org/officeDocument/2006/relationships/notesMaster" Target="notesMasters/notesMaster1.xml"/><Relationship Id="rId21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19" Type="http://schemas.openxmlformats.org/officeDocument/2006/relationships/presProps" Target="presProps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2420938" y="685800"/>
            <a:ext cx="116998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7CB0B249-9DA4-D1DC-96C8-8CE61B01A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>
            <a:extLst>
              <a:ext uri="{FF2B5EF4-FFF2-40B4-BE49-F238E27FC236}">
                <a16:creationId xmlns:a16="http://schemas.microsoft.com/office/drawing/2014/main" id="{D30380B7-ABF2-0C7D-136F-1AA08A8938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2420938" y="685800"/>
            <a:ext cx="116998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3:notes">
            <a:extLst>
              <a:ext uri="{FF2B5EF4-FFF2-40B4-BE49-F238E27FC236}">
                <a16:creationId xmlns:a16="http://schemas.microsoft.com/office/drawing/2014/main" id="{F7DB62BE-17CA-17C5-F11A-86F99421F6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21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797649" y="593366"/>
            <a:ext cx="21804452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797649" y="1536634"/>
            <a:ext cx="21804452" cy="45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21681256" y="6217622"/>
            <a:ext cx="1404139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21681256" y="6217622"/>
            <a:ext cx="1404139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797649" y="2867800"/>
            <a:ext cx="21804452" cy="11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21681256" y="6217622"/>
            <a:ext cx="1404139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797649" y="593366"/>
            <a:ext cx="21804452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797649" y="1536634"/>
            <a:ext cx="10235855" cy="45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2"/>
          </p:nvPr>
        </p:nvSpPr>
        <p:spPr>
          <a:xfrm>
            <a:off x="12366246" y="1536634"/>
            <a:ext cx="10235855" cy="45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21681256" y="6217622"/>
            <a:ext cx="1404139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797649" y="593366"/>
            <a:ext cx="21804452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21681256" y="6217622"/>
            <a:ext cx="1404139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797649" y="740800"/>
            <a:ext cx="7185750" cy="100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797649" y="1852800"/>
            <a:ext cx="7185750" cy="423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21681256" y="6217622"/>
            <a:ext cx="1404139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1254564" y="600200"/>
            <a:ext cx="16295377" cy="545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21681256" y="6217622"/>
            <a:ext cx="1404139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11699875" y="-167"/>
            <a:ext cx="1169987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679422" y="1644233"/>
            <a:ext cx="10351779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ubTitle" idx="1"/>
          </p:nvPr>
        </p:nvSpPr>
        <p:spPr>
          <a:xfrm>
            <a:off x="679422" y="3737434"/>
            <a:ext cx="10351779" cy="164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12640318" y="965434"/>
            <a:ext cx="9818990" cy="492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21681256" y="6217622"/>
            <a:ext cx="1404139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797649" y="5640767"/>
            <a:ext cx="15351096" cy="80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21681256" y="6217622"/>
            <a:ext cx="1404139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 hasCustomPrompt="1"/>
          </p:nvPr>
        </p:nvSpPr>
        <p:spPr>
          <a:xfrm>
            <a:off x="797649" y="1474834"/>
            <a:ext cx="21804452" cy="261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797649" y="4202966"/>
            <a:ext cx="21804452" cy="173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21681256" y="6217622"/>
            <a:ext cx="1404139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797649" y="593366"/>
            <a:ext cx="21804452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797649" y="1536634"/>
            <a:ext cx="21804452" cy="45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21681256" y="6217622"/>
            <a:ext cx="1404139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8D9255B1-2245-5047-F258-A1761B228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B416167A-5129-CBED-F010-2868616F1EC2}"/>
              </a:ext>
            </a:extLst>
          </p:cNvPr>
          <p:cNvGrpSpPr/>
          <p:nvPr/>
        </p:nvGrpSpPr>
        <p:grpSpPr>
          <a:xfrm>
            <a:off x="125555" y="309214"/>
            <a:ext cx="13314870" cy="6174492"/>
            <a:chOff x="125555" y="309214"/>
            <a:chExt cx="13314870" cy="6174492"/>
          </a:xfrm>
        </p:grpSpPr>
        <p:sp>
          <p:nvSpPr>
            <p:cNvPr id="224" name="Google Shape;224;p3">
              <a:extLst>
                <a:ext uri="{FF2B5EF4-FFF2-40B4-BE49-F238E27FC236}">
                  <a16:creationId xmlns:a16="http://schemas.microsoft.com/office/drawing/2014/main" id="{9DB72331-CF61-F15A-668C-209F3B2EB649}"/>
                </a:ext>
              </a:extLst>
            </p:cNvPr>
            <p:cNvSpPr/>
            <p:nvPr/>
          </p:nvSpPr>
          <p:spPr>
            <a:xfrm>
              <a:off x="12286218" y="1131522"/>
              <a:ext cx="805063" cy="19553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000"/>
              </a:pPr>
              <a:r>
                <a:rPr lang="en-US" altLang="ja" sz="1000" dirty="0"/>
                <a:t>(None, -)</a:t>
              </a:r>
              <a:endParaRPr sz="1000" dirty="0"/>
            </a:p>
          </p:txBody>
        </p:sp>
        <p:grpSp>
          <p:nvGrpSpPr>
            <p:cNvPr id="268" name="グループ化 267">
              <a:extLst>
                <a:ext uri="{FF2B5EF4-FFF2-40B4-BE49-F238E27FC236}">
                  <a16:creationId xmlns:a16="http://schemas.microsoft.com/office/drawing/2014/main" id="{638997FC-22B6-321E-AF26-0AED7B80C197}"/>
                </a:ext>
              </a:extLst>
            </p:cNvPr>
            <p:cNvGrpSpPr/>
            <p:nvPr/>
          </p:nvGrpSpPr>
          <p:grpSpPr>
            <a:xfrm>
              <a:off x="1065824" y="309214"/>
              <a:ext cx="12025458" cy="6174492"/>
              <a:chOff x="348690" y="201565"/>
              <a:chExt cx="12025458" cy="6174492"/>
            </a:xfrm>
          </p:grpSpPr>
          <p:grpSp>
            <p:nvGrpSpPr>
              <p:cNvPr id="267" name="グループ化 266">
                <a:extLst>
                  <a:ext uri="{FF2B5EF4-FFF2-40B4-BE49-F238E27FC236}">
                    <a16:creationId xmlns:a16="http://schemas.microsoft.com/office/drawing/2014/main" id="{24FC0296-BC9A-BCAD-5935-258244353A71}"/>
                  </a:ext>
                </a:extLst>
              </p:cNvPr>
              <p:cNvGrpSpPr/>
              <p:nvPr/>
            </p:nvGrpSpPr>
            <p:grpSpPr>
              <a:xfrm>
                <a:off x="348690" y="201565"/>
                <a:ext cx="12025458" cy="6174492"/>
                <a:chOff x="1269603" y="-61049"/>
                <a:chExt cx="12025458" cy="6174492"/>
              </a:xfrm>
            </p:grpSpPr>
            <p:sp>
              <p:nvSpPr>
                <p:cNvPr id="210" name="Google Shape;210;p3">
                  <a:extLst>
                    <a:ext uri="{FF2B5EF4-FFF2-40B4-BE49-F238E27FC236}">
                      <a16:creationId xmlns:a16="http://schemas.microsoft.com/office/drawing/2014/main" id="{5819E706-24CC-4B03-38D9-6ED9402198EC}"/>
                    </a:ext>
                  </a:extLst>
                </p:cNvPr>
                <p:cNvSpPr/>
                <p:nvPr/>
              </p:nvSpPr>
              <p:spPr>
                <a:xfrm>
                  <a:off x="1269603" y="5774039"/>
                  <a:ext cx="1583173" cy="339404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>
                    <a:buSzPts val="1000"/>
                  </a:pPr>
                  <a:r>
                    <a:rPr lang="en" sz="1200" dirty="0"/>
                    <a:t>Positional Encoding</a:t>
                  </a:r>
                  <a:endParaRPr sz="1200" dirty="0"/>
                </a:p>
              </p:txBody>
            </p:sp>
            <p:grpSp>
              <p:nvGrpSpPr>
                <p:cNvPr id="265" name="グループ化 264">
                  <a:extLst>
                    <a:ext uri="{FF2B5EF4-FFF2-40B4-BE49-F238E27FC236}">
                      <a16:creationId xmlns:a16="http://schemas.microsoft.com/office/drawing/2014/main" id="{E77CDA15-5EF2-D689-0312-A358C800F3BC}"/>
                    </a:ext>
                  </a:extLst>
                </p:cNvPr>
                <p:cNvGrpSpPr/>
                <p:nvPr/>
              </p:nvGrpSpPr>
              <p:grpSpPr>
                <a:xfrm>
                  <a:off x="1851796" y="-61049"/>
                  <a:ext cx="11443265" cy="5730217"/>
                  <a:chOff x="805427" y="670419"/>
                  <a:chExt cx="11443265" cy="5730217"/>
                </a:xfrm>
              </p:grpSpPr>
              <p:grpSp>
                <p:nvGrpSpPr>
                  <p:cNvPr id="264" name="グループ化 263">
                    <a:extLst>
                      <a:ext uri="{FF2B5EF4-FFF2-40B4-BE49-F238E27FC236}">
                        <a16:creationId xmlns:a16="http://schemas.microsoft.com/office/drawing/2014/main" id="{D2292933-52C9-ED99-E182-4359F576EAC1}"/>
                      </a:ext>
                    </a:extLst>
                  </p:cNvPr>
                  <p:cNvGrpSpPr/>
                  <p:nvPr/>
                </p:nvGrpSpPr>
                <p:grpSpPr>
                  <a:xfrm>
                    <a:off x="805427" y="670419"/>
                    <a:ext cx="11443265" cy="5730217"/>
                    <a:chOff x="805427" y="670419"/>
                    <a:chExt cx="11443265" cy="5730217"/>
                  </a:xfrm>
                </p:grpSpPr>
                <p:grpSp>
                  <p:nvGrpSpPr>
                    <p:cNvPr id="242" name="グループ化 241">
                      <a:extLst>
                        <a:ext uri="{FF2B5EF4-FFF2-40B4-BE49-F238E27FC236}">
                          <a16:creationId xmlns:a16="http://schemas.microsoft.com/office/drawing/2014/main" id="{7E427BB9-DD20-89B0-5293-60C54E168B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26346" y="1455368"/>
                      <a:ext cx="5487599" cy="4920351"/>
                      <a:chOff x="3183525" y="1014254"/>
                      <a:chExt cx="5487599" cy="4920351"/>
                    </a:xfrm>
                  </p:grpSpPr>
                  <p:sp>
                    <p:nvSpPr>
                      <p:cNvPr id="175" name="Google Shape;175;p3">
                        <a:extLst>
                          <a:ext uri="{FF2B5EF4-FFF2-40B4-BE49-F238E27FC236}">
                            <a16:creationId xmlns:a16="http://schemas.microsoft.com/office/drawing/2014/main" id="{2D668A55-80CC-4B56-0015-B7C46A40AE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83525" y="1014254"/>
                        <a:ext cx="5487599" cy="4920351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76" name="Google Shape;176;p3">
                        <a:extLst>
                          <a:ext uri="{FF2B5EF4-FFF2-40B4-BE49-F238E27FC236}">
                            <a16:creationId xmlns:a16="http://schemas.microsoft.com/office/drawing/2014/main" id="{9AF14B25-2E1E-C2A9-05DC-845EF3873E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5570" y="4523859"/>
                        <a:ext cx="1705459" cy="730188"/>
                      </a:xfrm>
                      <a:prstGeom prst="flowChartAlternateProcess">
                        <a:avLst/>
                      </a:prstGeom>
                      <a:solidFill>
                        <a:srgbClr val="F6B26B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>
                          <a:buSzPts val="1000"/>
                        </a:pPr>
                        <a:r>
                          <a:rPr lang="en-US" altLang="ja"/>
                          <a:t>Multi-Head</a:t>
                        </a:r>
                        <a:endParaRPr/>
                      </a:p>
                      <a:p>
                        <a:pPr algn="ctr">
                          <a:buSzPts val="1000"/>
                        </a:pPr>
                        <a:r>
                          <a:rPr lang="en-US" altLang="ja"/>
                          <a:t>Attention</a:t>
                        </a:r>
                        <a:endParaRPr/>
                      </a:p>
                    </p:txBody>
                  </p:sp>
                  <p:sp>
                    <p:nvSpPr>
                      <p:cNvPr id="177" name="Google Shape;177;p3">
                        <a:extLst>
                          <a:ext uri="{FF2B5EF4-FFF2-40B4-BE49-F238E27FC236}">
                            <a16:creationId xmlns:a16="http://schemas.microsoft.com/office/drawing/2014/main" id="{6D53E7A4-2986-83D8-4962-B898FD3878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5570" y="2174387"/>
                        <a:ext cx="1705459" cy="730188"/>
                      </a:xfrm>
                      <a:prstGeom prst="flowChartAlternateProcess">
                        <a:avLst/>
                      </a:prstGeom>
                      <a:solidFill>
                        <a:srgbClr val="C9DAF8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>
                          <a:buSzPts val="1000"/>
                        </a:pPr>
                        <a:r>
                          <a:rPr lang="en-US" altLang="ja"/>
                          <a:t>Feed</a:t>
                        </a:r>
                        <a:endParaRPr/>
                      </a:p>
                      <a:p>
                        <a:pPr algn="ctr">
                          <a:buSzPts val="1000"/>
                        </a:pPr>
                        <a:r>
                          <a:rPr lang="en-US" altLang="ja"/>
                          <a:t>Forward</a:t>
                        </a:r>
                        <a:endParaRPr/>
                      </a:p>
                    </p:txBody>
                  </p:sp>
                  <p:sp>
                    <p:nvSpPr>
                      <p:cNvPr id="178" name="Google Shape;178;p3">
                        <a:extLst>
                          <a:ext uri="{FF2B5EF4-FFF2-40B4-BE49-F238E27FC236}">
                            <a16:creationId xmlns:a16="http://schemas.microsoft.com/office/drawing/2014/main" id="{BE9DDE3B-759D-BB73-3330-0055813CCC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5570" y="3531505"/>
                        <a:ext cx="1705459" cy="365975"/>
                      </a:xfrm>
                      <a:prstGeom prst="flowChartAlternateProcess">
                        <a:avLst/>
                      </a:prstGeom>
                      <a:solidFill>
                        <a:srgbClr val="FFF2CC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>
                          <a:buSzPts val="1000"/>
                        </a:pPr>
                        <a:r>
                          <a:rPr lang="en-US" altLang="ja" sz="1200" dirty="0"/>
                          <a:t>Add &amp; Norm</a:t>
                        </a:r>
                        <a:endParaRPr sz="1200" dirty="0"/>
                      </a:p>
                    </p:txBody>
                  </p:sp>
                  <p:sp>
                    <p:nvSpPr>
                      <p:cNvPr id="179" name="Google Shape;179;p3">
                        <a:extLst>
                          <a:ext uri="{FF2B5EF4-FFF2-40B4-BE49-F238E27FC236}">
                            <a16:creationId xmlns:a16="http://schemas.microsoft.com/office/drawing/2014/main" id="{B7E9EDD6-8D59-F07E-F594-0099F25A34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5570" y="1182018"/>
                        <a:ext cx="1705459" cy="365975"/>
                      </a:xfrm>
                      <a:prstGeom prst="flowChartAlternateProcess">
                        <a:avLst/>
                      </a:prstGeom>
                      <a:solidFill>
                        <a:srgbClr val="FFF2CC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>
                          <a:buSzPts val="1000"/>
                        </a:pPr>
                        <a:r>
                          <a:rPr lang="en-US" altLang="ja" sz="1200"/>
                          <a:t>Add &amp; Norm</a:t>
                        </a:r>
                        <a:endParaRPr sz="1200"/>
                      </a:p>
                    </p:txBody>
                  </p:sp>
                  <p:sp>
                    <p:nvSpPr>
                      <p:cNvPr id="180" name="Google Shape;180;p3">
                        <a:extLst>
                          <a:ext uri="{FF2B5EF4-FFF2-40B4-BE49-F238E27FC236}">
                            <a16:creationId xmlns:a16="http://schemas.microsoft.com/office/drawing/2014/main" id="{B9E66995-ED96-F9FF-DB3B-1E7D77F20B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5578" y="4092737"/>
                        <a:ext cx="1705459" cy="235175"/>
                      </a:xfrm>
                      <a:prstGeom prst="flowChartAlternateProcess">
                        <a:avLst/>
                      </a:prstGeom>
                      <a:solidFill>
                        <a:srgbClr val="D9D2E9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>
                          <a:buSzPts val="1000"/>
                        </a:pPr>
                        <a:r>
                          <a:rPr lang="en-US" altLang="ja" sz="1000" dirty="0"/>
                          <a:t>Dropout</a:t>
                        </a:r>
                        <a:endParaRPr sz="1000" dirty="0"/>
                      </a:p>
                    </p:txBody>
                  </p:sp>
                  <p:sp>
                    <p:nvSpPr>
                      <p:cNvPr id="181" name="Google Shape;181;p3">
                        <a:extLst>
                          <a:ext uri="{FF2B5EF4-FFF2-40B4-BE49-F238E27FC236}">
                            <a16:creationId xmlns:a16="http://schemas.microsoft.com/office/drawing/2014/main" id="{E6F9A296-60D8-0680-EFA1-BCF96C2D45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5578" y="1743238"/>
                        <a:ext cx="1705459" cy="235175"/>
                      </a:xfrm>
                      <a:prstGeom prst="flowChartAlternateProcess">
                        <a:avLst/>
                      </a:prstGeom>
                      <a:solidFill>
                        <a:srgbClr val="D9D2E9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>
                          <a:buSzPts val="1000"/>
                        </a:pPr>
                        <a:r>
                          <a:rPr lang="en-US" altLang="ja" sz="1000" dirty="0"/>
                          <a:t>Dropout</a:t>
                        </a:r>
                        <a:endParaRPr sz="1000" dirty="0"/>
                      </a:p>
                    </p:txBody>
                  </p:sp>
                  <p:cxnSp>
                    <p:nvCxnSpPr>
                      <p:cNvPr id="188" name="Google Shape;188;p3">
                        <a:extLst>
                          <a:ext uri="{FF2B5EF4-FFF2-40B4-BE49-F238E27FC236}">
                            <a16:creationId xmlns:a16="http://schemas.microsoft.com/office/drawing/2014/main" id="{C050A96A-EE17-711F-714A-34B754886C55}"/>
                          </a:ext>
                        </a:extLst>
                      </p:cNvPr>
                      <p:cNvCxnSpPr>
                        <a:stCxn id="180" idx="2"/>
                        <a:endCxn id="176" idx="0"/>
                      </p:cNvCxnSpPr>
                      <p:nvPr/>
                    </p:nvCxnSpPr>
                    <p:spPr>
                      <a:xfrm>
                        <a:off x="4988308" y="4327912"/>
                        <a:ext cx="0" cy="195979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189" name="Google Shape;189;p3">
                        <a:extLst>
                          <a:ext uri="{FF2B5EF4-FFF2-40B4-BE49-F238E27FC236}">
                            <a16:creationId xmlns:a16="http://schemas.microsoft.com/office/drawing/2014/main" id="{7CF112BB-20AC-A20B-B635-23CA056C7855}"/>
                          </a:ext>
                        </a:extLst>
                      </p:cNvPr>
                      <p:cNvCxnSpPr>
                        <a:stCxn id="180" idx="0"/>
                        <a:endCxn id="178" idx="2"/>
                      </p:cNvCxnSpPr>
                      <p:nvPr/>
                    </p:nvCxnSpPr>
                    <p:spPr>
                      <a:xfrm rot="10800000">
                        <a:off x="4988308" y="3897640"/>
                        <a:ext cx="0" cy="195098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190" name="Google Shape;190;p3">
                        <a:extLst>
                          <a:ext uri="{FF2B5EF4-FFF2-40B4-BE49-F238E27FC236}">
                            <a16:creationId xmlns:a16="http://schemas.microsoft.com/office/drawing/2014/main" id="{539D7132-367C-B217-2125-0FF52C8562D2}"/>
                          </a:ext>
                        </a:extLst>
                      </p:cNvPr>
                      <p:cNvCxnSpPr>
                        <a:stCxn id="178" idx="0"/>
                        <a:endCxn id="177" idx="2"/>
                      </p:cNvCxnSpPr>
                      <p:nvPr/>
                    </p:nvCxnSpPr>
                    <p:spPr>
                      <a:xfrm rot="10800000">
                        <a:off x="4988298" y="2904371"/>
                        <a:ext cx="0" cy="627134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triangle" w="med" len="med"/>
                      </a:ln>
                    </p:spPr>
                  </p:cxnSp>
                  <p:cxnSp>
                    <p:nvCxnSpPr>
                      <p:cNvPr id="191" name="Google Shape;191;p3">
                        <a:extLst>
                          <a:ext uri="{FF2B5EF4-FFF2-40B4-BE49-F238E27FC236}">
                            <a16:creationId xmlns:a16="http://schemas.microsoft.com/office/drawing/2014/main" id="{DF361E44-73FE-81CB-2359-FBD6EF8493AF}"/>
                          </a:ext>
                        </a:extLst>
                      </p:cNvPr>
                      <p:cNvCxnSpPr>
                        <a:endCxn id="181" idx="2"/>
                      </p:cNvCxnSpPr>
                      <p:nvPr/>
                    </p:nvCxnSpPr>
                    <p:spPr>
                      <a:xfrm rot="10800000">
                        <a:off x="4988308" y="1978414"/>
                        <a:ext cx="0" cy="195539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192" name="Google Shape;192;p3">
                        <a:extLst>
                          <a:ext uri="{FF2B5EF4-FFF2-40B4-BE49-F238E27FC236}">
                            <a16:creationId xmlns:a16="http://schemas.microsoft.com/office/drawing/2014/main" id="{B5A32C63-F10A-0F17-47F0-DA8D3CFFE9C9}"/>
                          </a:ext>
                        </a:extLst>
                      </p:cNvPr>
                      <p:cNvCxnSpPr>
                        <a:stCxn id="181" idx="0"/>
                        <a:endCxn id="179" idx="2"/>
                      </p:cNvCxnSpPr>
                      <p:nvPr/>
                    </p:nvCxnSpPr>
                    <p:spPr>
                      <a:xfrm rot="10800000">
                        <a:off x="4988308" y="1548140"/>
                        <a:ext cx="0" cy="195098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193" name="Google Shape;193;p3">
                        <a:extLst>
                          <a:ext uri="{FF2B5EF4-FFF2-40B4-BE49-F238E27FC236}">
                            <a16:creationId xmlns:a16="http://schemas.microsoft.com/office/drawing/2014/main" id="{E5294884-067A-7B1E-4795-704F85611FBA}"/>
                          </a:ext>
                        </a:extLst>
                      </p:cNvPr>
                      <p:cNvCxnSpPr>
                        <a:stCxn id="179" idx="1"/>
                        <a:endCxn id="178" idx="0"/>
                      </p:cNvCxnSpPr>
                      <p:nvPr/>
                    </p:nvCxnSpPr>
                    <p:spPr>
                      <a:xfrm>
                        <a:off x="4135570" y="1365006"/>
                        <a:ext cx="852947" cy="2166342"/>
                      </a:xfrm>
                      <a:prstGeom prst="bentConnector4">
                        <a:avLst>
                          <a:gd name="adj1" fmla="val -51609"/>
                          <a:gd name="adj2" fmla="val 85350"/>
                        </a:avLst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triangle" w="med" len="med"/>
                        <a:tailEnd type="none" w="sm" len="sm"/>
                      </a:ln>
                    </p:spPr>
                  </p:cxnSp>
                  <p:cxnSp>
                    <p:nvCxnSpPr>
                      <p:cNvPr id="202" name="Google Shape;202;p3">
                        <a:extLst>
                          <a:ext uri="{FF2B5EF4-FFF2-40B4-BE49-F238E27FC236}">
                            <a16:creationId xmlns:a16="http://schemas.microsoft.com/office/drawing/2014/main" id="{AB8F6746-9225-82FB-E544-24F1DAFC361E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 flipH="1">
                        <a:off x="4487708" y="5314812"/>
                        <a:ext cx="538613" cy="459547"/>
                      </a:xfrm>
                      <a:prstGeom prst="bentConnector3">
                        <a:avLst>
                          <a:gd name="adj1" fmla="val 44464"/>
                        </a:avLst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triangle" w="med" len="med"/>
                        <a:tailEnd type="none" w="sm" len="sm"/>
                      </a:ln>
                    </p:spPr>
                  </p:cxnSp>
                  <p:cxnSp>
                    <p:nvCxnSpPr>
                      <p:cNvPr id="203" name="Google Shape;203;p3">
                        <a:extLst>
                          <a:ext uri="{FF2B5EF4-FFF2-40B4-BE49-F238E27FC236}">
                            <a16:creationId xmlns:a16="http://schemas.microsoft.com/office/drawing/2014/main" id="{484F637C-B64C-C660-F101-D537761D1C6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4947632" y="5293592"/>
                        <a:ext cx="538613" cy="459547"/>
                      </a:xfrm>
                      <a:prstGeom prst="bentConnector3">
                        <a:avLst>
                          <a:gd name="adj1" fmla="val 48398"/>
                        </a:avLst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triangle" w="med" len="med"/>
                        <a:tailEnd type="none" w="sm" len="sm"/>
                      </a:ln>
                    </p:spPr>
                  </p:cxnSp>
                  <p:cxnSp>
                    <p:nvCxnSpPr>
                      <p:cNvPr id="204" name="Google Shape;204;p3">
                        <a:extLst>
                          <a:ext uri="{FF2B5EF4-FFF2-40B4-BE49-F238E27FC236}">
                            <a16:creationId xmlns:a16="http://schemas.microsoft.com/office/drawing/2014/main" id="{521BD39B-3104-BC74-82AE-1965C73997EC}"/>
                          </a:ext>
                        </a:extLst>
                      </p:cNvPr>
                      <p:cNvCxnSpPr>
                        <a:cxnSpLocks/>
                        <a:stCxn id="178" idx="1"/>
                      </p:cNvCxnSpPr>
                      <p:nvPr/>
                    </p:nvCxnSpPr>
                    <p:spPr>
                      <a:xfrm rot="10800000" flipH="1" flipV="1">
                        <a:off x="4135570" y="3714492"/>
                        <a:ext cx="851218" cy="2166327"/>
                      </a:xfrm>
                      <a:prstGeom prst="bentConnector4">
                        <a:avLst>
                          <a:gd name="adj1" fmla="val -51921"/>
                          <a:gd name="adj2" fmla="val 91596"/>
                        </a:avLst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triangle" w="med" len="med"/>
                        <a:tailEnd type="none" w="sm" len="sm"/>
                      </a:ln>
                    </p:spPr>
                  </p:cxnSp>
                  <p:cxnSp>
                    <p:nvCxnSpPr>
                      <p:cNvPr id="206" name="Google Shape;206;p3">
                        <a:extLst>
                          <a:ext uri="{FF2B5EF4-FFF2-40B4-BE49-F238E27FC236}">
                            <a16:creationId xmlns:a16="http://schemas.microsoft.com/office/drawing/2014/main" id="{3803AF38-10BC-B558-F769-6EDBE1D2F44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29951" y="2069863"/>
                        <a:ext cx="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sp>
                    <p:nvSpPr>
                      <p:cNvPr id="211" name="Google Shape;211;p3">
                        <a:extLst>
                          <a:ext uri="{FF2B5EF4-FFF2-40B4-BE49-F238E27FC236}">
                            <a16:creationId xmlns:a16="http://schemas.microsoft.com/office/drawing/2014/main" id="{47596706-FF4F-6A1B-B9BD-A22AEF6B39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38831" y="4625157"/>
                        <a:ext cx="1860237" cy="538613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>
                          <a:buSzPts val="1000"/>
                        </a:pPr>
                        <a:r>
                          <a:rPr lang="en-US" altLang="ja" sz="1200" dirty="0" err="1"/>
                          <a:t>num_heads</a:t>
                        </a:r>
                        <a:r>
                          <a:rPr lang="en-US" altLang="ja" sz="1200" dirty="0"/>
                          <a:t> = -</a:t>
                        </a:r>
                        <a:endParaRPr sz="1200" dirty="0"/>
                      </a:p>
                      <a:p>
                        <a:pPr>
                          <a:buSzPts val="1000"/>
                        </a:pPr>
                        <a:r>
                          <a:rPr lang="en-US" altLang="ja" sz="1200" dirty="0" err="1"/>
                          <a:t>key_dimension</a:t>
                        </a:r>
                        <a:r>
                          <a:rPr lang="en-US" altLang="ja" sz="1200" dirty="0"/>
                          <a:t> = -</a:t>
                        </a:r>
                        <a:endParaRPr sz="1200" dirty="0"/>
                      </a:p>
                    </p:txBody>
                  </p:sp>
                  <p:sp>
                    <p:nvSpPr>
                      <p:cNvPr id="220" name="Google Shape;220;p3">
                        <a:extLst>
                          <a:ext uri="{FF2B5EF4-FFF2-40B4-BE49-F238E27FC236}">
                            <a16:creationId xmlns:a16="http://schemas.microsoft.com/office/drawing/2014/main" id="{28213363-0110-86EC-60B2-71E6459A9A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43906" y="1924796"/>
                        <a:ext cx="2592813" cy="1229605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altLang="ja" sz="1200" dirty="0"/>
                          <a:t>(None, </a:t>
                        </a:r>
                        <a:r>
                          <a:rPr lang="en-US" altLang="ja" sz="1200" dirty="0" err="1"/>
                          <a:t>max_length</a:t>
                        </a:r>
                        <a:r>
                          <a:rPr lang="en-US" altLang="ja" sz="1200" dirty="0"/>
                          <a:t>, </a:t>
                        </a:r>
                        <a:r>
                          <a:rPr lang="en-US" altLang="ja" sz="1200" dirty="0" err="1"/>
                          <a:t>d_model</a:t>
                        </a:r>
                        <a:r>
                          <a:rPr lang="en-US" altLang="ja" sz="1200" dirty="0"/>
                          <a:t>)</a:t>
                        </a:r>
                        <a:endParaRPr sz="1200" dirty="0"/>
                      </a:p>
                      <a:p>
                        <a:pPr algn="ctr">
                          <a:buSzPts val="1000"/>
                        </a:pPr>
                        <a:r>
                          <a:rPr lang="ja" altLang="en-US" sz="1200" dirty="0"/>
                          <a:t>↑</a:t>
                        </a:r>
                        <a:endParaRPr sz="1200" dirty="0"/>
                      </a:p>
                      <a:p>
                        <a:pPr algn="ctr"/>
                        <a:r>
                          <a:rPr lang="en-US" altLang="ja" sz="1200" dirty="0"/>
                          <a:t>(None, </a:t>
                        </a:r>
                        <a:r>
                          <a:rPr lang="en-US" altLang="ja" sz="1200" dirty="0" err="1"/>
                          <a:t>max_length</a:t>
                        </a:r>
                        <a:r>
                          <a:rPr lang="en-US" altLang="ja" sz="1200" dirty="0"/>
                          <a:t>, -)</a:t>
                        </a:r>
                        <a:endParaRPr sz="1200" dirty="0"/>
                      </a:p>
                      <a:p>
                        <a:pPr algn="ctr"/>
                        <a:r>
                          <a:rPr lang="ja" altLang="en-US" sz="1200" dirty="0"/>
                          <a:t>        ↑</a:t>
                        </a:r>
                        <a:r>
                          <a:rPr lang="en-US" altLang="ja" sz="1200" dirty="0" err="1"/>
                          <a:t>Relu</a:t>
                        </a:r>
                        <a:endParaRPr sz="1200" dirty="0"/>
                      </a:p>
                      <a:p>
                        <a:pPr algn="ctr">
                          <a:buSzPts val="1000"/>
                        </a:pPr>
                        <a:r>
                          <a:rPr lang="en-US" altLang="ja" sz="1200" dirty="0"/>
                          <a:t>(None, </a:t>
                        </a:r>
                        <a:r>
                          <a:rPr lang="en-US" altLang="ja" sz="1200" dirty="0" err="1"/>
                          <a:t>max_length</a:t>
                        </a:r>
                        <a:r>
                          <a:rPr lang="en-US" altLang="ja" sz="1200" dirty="0"/>
                          <a:t>, </a:t>
                        </a:r>
                        <a:r>
                          <a:rPr lang="en-US" altLang="ja" sz="1200" dirty="0" err="1"/>
                          <a:t>d_model</a:t>
                        </a:r>
                        <a:r>
                          <a:rPr lang="en-US" altLang="ja" sz="1200" dirty="0"/>
                          <a:t>)</a:t>
                        </a:r>
                        <a:endParaRPr sz="1200" dirty="0"/>
                      </a:p>
                    </p:txBody>
                  </p:sp>
                </p:grpSp>
                <p:cxnSp>
                  <p:nvCxnSpPr>
                    <p:cNvPr id="221" name="Google Shape;221;p3">
                      <a:extLst>
                        <a:ext uri="{FF2B5EF4-FFF2-40B4-BE49-F238E27FC236}">
                          <a16:creationId xmlns:a16="http://schemas.microsoft.com/office/drawing/2014/main" id="{7C1E05A4-37C6-ECFC-966D-BFCED9C5F106}"/>
                        </a:ext>
                      </a:extLst>
                    </p:cNvPr>
                    <p:cNvCxnSpPr>
                      <a:cxnSpLocks/>
                      <a:stCxn id="179" idx="0"/>
                      <a:endCxn id="156" idx="2"/>
                    </p:cNvCxnSpPr>
                    <p:nvPr/>
                  </p:nvCxnSpPr>
                  <p:spPr>
                    <a:xfrm rot="16200000" flipH="1">
                      <a:off x="6684544" y="-130292"/>
                      <a:ext cx="2813171" cy="6320018"/>
                    </a:xfrm>
                    <a:prstGeom prst="bentConnector5">
                      <a:avLst>
                        <a:gd name="adj1" fmla="val -18187"/>
                        <a:gd name="adj2" fmla="val 69291"/>
                        <a:gd name="adj3" fmla="val 108126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grpSp>
                  <p:nvGrpSpPr>
                    <p:cNvPr id="241" name="グループ化 240">
                      <a:extLst>
                        <a:ext uri="{FF2B5EF4-FFF2-40B4-BE49-F238E27FC236}">
                          <a16:creationId xmlns:a16="http://schemas.microsoft.com/office/drawing/2014/main" id="{618E2E11-996F-306C-2358-1FFF6E9F72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5427" y="2412618"/>
                      <a:ext cx="1916813" cy="3988018"/>
                      <a:chOff x="1038879" y="1011239"/>
                      <a:chExt cx="1916813" cy="3988018"/>
                    </a:xfrm>
                  </p:grpSpPr>
                  <p:sp>
                    <p:nvSpPr>
                      <p:cNvPr id="200" name="Google Shape;200;p3">
                        <a:extLst>
                          <a:ext uri="{FF2B5EF4-FFF2-40B4-BE49-F238E27FC236}">
                            <a16:creationId xmlns:a16="http://schemas.microsoft.com/office/drawing/2014/main" id="{7674889C-B501-288D-8981-077B34DFA3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48273" y="3936625"/>
                        <a:ext cx="1705459" cy="365975"/>
                      </a:xfrm>
                      <a:prstGeom prst="flowChartAlternateProcess">
                        <a:avLst/>
                      </a:prstGeom>
                      <a:solidFill>
                        <a:srgbClr val="FFF2CC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>
                          <a:buSzPts val="1000"/>
                        </a:pPr>
                        <a:r>
                          <a:rPr lang="en-US" sz="1200" dirty="0"/>
                          <a:t>Masking</a:t>
                        </a:r>
                        <a:endParaRPr sz="1200" dirty="0"/>
                      </a:p>
                    </p:txBody>
                  </p:sp>
                  <p:sp>
                    <p:nvSpPr>
                      <p:cNvPr id="207" name="Google Shape;207;p3">
                        <a:extLst>
                          <a:ext uri="{FF2B5EF4-FFF2-40B4-BE49-F238E27FC236}">
                            <a16:creationId xmlns:a16="http://schemas.microsoft.com/office/drawing/2014/main" id="{11C4A100-5213-9264-4A4E-9DF18738BB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50233" y="3092987"/>
                        <a:ext cx="1705459" cy="593223"/>
                      </a:xfrm>
                      <a:prstGeom prst="flowChartAlternateProcess">
                        <a:avLst/>
                      </a:prstGeom>
                      <a:solidFill>
                        <a:srgbClr val="EA9999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>
                          <a:buSzPts val="1600"/>
                        </a:pPr>
                        <a:r>
                          <a:rPr lang="en-US" altLang="ja" sz="1600" dirty="0"/>
                          <a:t>Input</a:t>
                        </a:r>
                        <a:endParaRPr sz="1600" dirty="0"/>
                      </a:p>
                    </p:txBody>
                  </p:sp>
                  <p:cxnSp>
                    <p:nvCxnSpPr>
                      <p:cNvPr id="218" name="Google Shape;218;p3">
                        <a:extLst>
                          <a:ext uri="{FF2B5EF4-FFF2-40B4-BE49-F238E27FC236}">
                            <a16:creationId xmlns:a16="http://schemas.microsoft.com/office/drawing/2014/main" id="{EBEAC75C-69A6-976A-BC57-1BF34F0FE794}"/>
                          </a:ext>
                        </a:extLst>
                      </p:cNvPr>
                      <p:cNvCxnSpPr>
                        <a:cxnSpLocks/>
                        <a:stCxn id="207" idx="2"/>
                        <a:endCxn id="200" idx="0"/>
                      </p:cNvCxnSpPr>
                      <p:nvPr/>
                    </p:nvCxnSpPr>
                    <p:spPr>
                      <a:xfrm flipH="1">
                        <a:off x="2101003" y="3686210"/>
                        <a:ext cx="1960" cy="25041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19" name="Google Shape;219;p3">
                        <a:extLst>
                          <a:ext uri="{FF2B5EF4-FFF2-40B4-BE49-F238E27FC236}">
                            <a16:creationId xmlns:a16="http://schemas.microsoft.com/office/drawing/2014/main" id="{C96F70DC-802F-B206-563A-342B42428D60}"/>
                          </a:ext>
                        </a:extLst>
                      </p:cNvPr>
                      <p:cNvCxnSpPr>
                        <a:cxnSpLocks/>
                        <a:stCxn id="200" idx="2"/>
                        <a:endCxn id="39" idx="0"/>
                      </p:cNvCxnSpPr>
                      <p:nvPr/>
                    </p:nvCxnSpPr>
                    <p:spPr>
                      <a:xfrm>
                        <a:off x="2101003" y="4302600"/>
                        <a:ext cx="0" cy="274573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sp>
                    <p:nvSpPr>
                      <p:cNvPr id="2" name="Google Shape;207;p3">
                        <a:extLst>
                          <a:ext uri="{FF2B5EF4-FFF2-40B4-BE49-F238E27FC236}">
                            <a16:creationId xmlns:a16="http://schemas.microsoft.com/office/drawing/2014/main" id="{A4667AB3-8E76-FA06-7D45-F0D555C286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48273" y="1011239"/>
                        <a:ext cx="1705459" cy="593223"/>
                      </a:xfrm>
                      <a:prstGeom prst="flowChartAlternateProcess">
                        <a:avLst/>
                      </a:prstGeom>
                      <a:solidFill>
                        <a:srgbClr val="EA9999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>
                          <a:buSzPts val="1600"/>
                        </a:pPr>
                        <a:r>
                          <a:rPr lang="en-US" sz="1600" dirty="0"/>
                          <a:t>Data Processing</a:t>
                        </a:r>
                        <a:endParaRPr sz="1600" dirty="0"/>
                      </a:p>
                    </p:txBody>
                  </p:sp>
                  <p:cxnSp>
                    <p:nvCxnSpPr>
                      <p:cNvPr id="3" name="Google Shape;208;p3">
                        <a:extLst>
                          <a:ext uri="{FF2B5EF4-FFF2-40B4-BE49-F238E27FC236}">
                            <a16:creationId xmlns:a16="http://schemas.microsoft.com/office/drawing/2014/main" id="{A51633D8-5881-46C9-4E21-4018C9E3C3A9}"/>
                          </a:ext>
                        </a:extLst>
                      </p:cNvPr>
                      <p:cNvCxnSpPr>
                        <a:cxnSpLocks/>
                        <a:stCxn id="2" idx="2"/>
                        <a:endCxn id="4" idx="0"/>
                      </p:cNvCxnSpPr>
                      <p:nvPr/>
                    </p:nvCxnSpPr>
                    <p:spPr>
                      <a:xfrm>
                        <a:off x="2101003" y="1604462"/>
                        <a:ext cx="0" cy="195587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sp>
                    <p:nvSpPr>
                      <p:cNvPr id="4" name="Google Shape;209;p3">
                        <a:extLst>
                          <a:ext uri="{FF2B5EF4-FFF2-40B4-BE49-F238E27FC236}">
                            <a16:creationId xmlns:a16="http://schemas.microsoft.com/office/drawing/2014/main" id="{3EE6801E-D951-2292-3698-D46BC8FA94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48273" y="1800049"/>
                        <a:ext cx="1705459" cy="365975"/>
                      </a:xfrm>
                      <a:prstGeom prst="flowChartAlternateProcess">
                        <a:avLst/>
                      </a:prstGeom>
                      <a:solidFill>
                        <a:srgbClr val="FFF2CC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>
                          <a:buSzPts val="1000"/>
                        </a:pPr>
                        <a:r>
                          <a:rPr lang="en-US" altLang="ja" sz="1200" dirty="0"/>
                          <a:t>Stand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14" name="Google Shape;200;p3">
                        <a:extLst>
                          <a:ext uri="{FF2B5EF4-FFF2-40B4-BE49-F238E27FC236}">
                            <a16:creationId xmlns:a16="http://schemas.microsoft.com/office/drawing/2014/main" id="{55E4FFCD-2C33-8198-B2C9-899495D1C1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48273" y="2361612"/>
                        <a:ext cx="1705459" cy="365975"/>
                      </a:xfrm>
                      <a:prstGeom prst="flowChartAlternateProcess">
                        <a:avLst/>
                      </a:prstGeom>
                      <a:solidFill>
                        <a:srgbClr val="FFF2CC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>
                          <a:buSzPts val="1000"/>
                        </a:pPr>
                        <a:r>
                          <a:rPr lang="en-US" sz="1200" dirty="0"/>
                          <a:t>Padding</a:t>
                        </a:r>
                        <a:endParaRPr sz="1200" dirty="0"/>
                      </a:p>
                    </p:txBody>
                  </p:sp>
                  <p:cxnSp>
                    <p:nvCxnSpPr>
                      <p:cNvPr id="15" name="Google Shape;218;p3">
                        <a:extLst>
                          <a:ext uri="{FF2B5EF4-FFF2-40B4-BE49-F238E27FC236}">
                            <a16:creationId xmlns:a16="http://schemas.microsoft.com/office/drawing/2014/main" id="{E9B6BD32-24C6-FA6A-B29B-A9268961B9B1}"/>
                          </a:ext>
                        </a:extLst>
                      </p:cNvPr>
                      <p:cNvCxnSpPr>
                        <a:cxnSpLocks/>
                        <a:stCxn id="4" idx="2"/>
                        <a:endCxn id="14" idx="0"/>
                      </p:cNvCxnSpPr>
                      <p:nvPr/>
                    </p:nvCxnSpPr>
                    <p:spPr>
                      <a:xfrm>
                        <a:off x="2101003" y="2166024"/>
                        <a:ext cx="0" cy="195588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30" name="Google Shape;198;p3">
                        <a:extLst>
                          <a:ext uri="{FF2B5EF4-FFF2-40B4-BE49-F238E27FC236}">
                            <a16:creationId xmlns:a16="http://schemas.microsoft.com/office/drawing/2014/main" id="{3B5C9DAC-6575-3E08-7328-3FA49E69E73E}"/>
                          </a:ext>
                        </a:extLst>
                      </p:cNvPr>
                      <p:cNvCxnSpPr>
                        <a:cxnSpLocks/>
                        <a:stCxn id="207" idx="0"/>
                        <a:endCxn id="14" idx="2"/>
                      </p:cNvCxnSpPr>
                      <p:nvPr/>
                    </p:nvCxnSpPr>
                    <p:spPr>
                      <a:xfrm flipH="1" flipV="1">
                        <a:off x="2101003" y="2727587"/>
                        <a:ext cx="1960" cy="3654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triangle" w="med" len="med"/>
                        <a:tailEnd type="none" w="sm" len="sm"/>
                      </a:ln>
                    </p:spPr>
                  </p:cxnSp>
                  <p:pic>
                    <p:nvPicPr>
                      <p:cNvPr id="37" name="グラフィックス 36">
                        <a:extLst>
                          <a:ext uri="{FF2B5EF4-FFF2-40B4-BE49-F238E27FC236}">
                            <a16:creationId xmlns:a16="http://schemas.microsoft.com/office/drawing/2014/main" id="{D81F2066-4749-9F73-5B12-C359EB83608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96DAC541-7B7A-43D3-8B79-37D633B846F1}">
                            <asvg:svgBlip xmlns:asvg="http://schemas.microsoft.com/office/drawing/2016/SVG/main" r:embed="rId4"/>
                          </a:ext>
                        </a:extLst>
                      </a:blip>
                      <a:srcRect l="4265" t="5220" r="5675" b="4415"/>
                      <a:stretch/>
                    </p:blipFill>
                    <p:spPr>
                      <a:xfrm rot="5400000">
                        <a:off x="1039786" y="4464095"/>
                        <a:ext cx="534255" cy="53606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9" name="グラフィックス 38">
                        <a:extLst>
                          <a:ext uri="{FF2B5EF4-FFF2-40B4-BE49-F238E27FC236}">
                            <a16:creationId xmlns:a16="http://schemas.microsoft.com/office/drawing/2014/main" id="{96AB90A3-58B7-7051-E0BD-17311511F96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extLst>
                          <a:ext uri="{96DAC541-7B7A-43D3-8B79-37D633B846F1}">
                            <asvg:svgBlip xmlns:asvg="http://schemas.microsoft.com/office/drawing/2016/SVG/main" r:embed="rId6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946045" y="4577173"/>
                        <a:ext cx="309915" cy="309915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128" name="Google Shape;216;p3">
                        <a:extLst>
                          <a:ext uri="{FF2B5EF4-FFF2-40B4-BE49-F238E27FC236}">
                            <a16:creationId xmlns:a16="http://schemas.microsoft.com/office/drawing/2014/main" id="{9745B2D9-A152-0839-27AC-4CC05EBC4107}"/>
                          </a:ext>
                        </a:extLst>
                      </p:cNvPr>
                      <p:cNvCxnSpPr>
                        <a:cxnSpLocks/>
                        <a:stCxn id="39" idx="1"/>
                        <a:endCxn id="37" idx="0"/>
                      </p:cNvCxnSpPr>
                      <p:nvPr/>
                    </p:nvCxnSpPr>
                    <p:spPr>
                      <a:xfrm flipH="1" flipV="1">
                        <a:off x="1574948" y="4732130"/>
                        <a:ext cx="371097" cy="1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</p:grpSp>
                <p:grpSp>
                  <p:nvGrpSpPr>
                    <p:cNvPr id="248" name="グループ化 247">
                      <a:extLst>
                        <a:ext uri="{FF2B5EF4-FFF2-40B4-BE49-F238E27FC236}">
                          <a16:creationId xmlns:a16="http://schemas.microsoft.com/office/drawing/2014/main" id="{7F83AC19-0E54-9683-FAFF-324C3C8AB9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53589" y="670419"/>
                      <a:ext cx="1995103" cy="3765884"/>
                      <a:chOff x="10218321" y="387643"/>
                      <a:chExt cx="1995103" cy="3765884"/>
                    </a:xfrm>
                  </p:grpSpPr>
                  <p:sp>
                    <p:nvSpPr>
                      <p:cNvPr id="187" name="Google Shape;187;p3">
                        <a:extLst>
                          <a:ext uri="{FF2B5EF4-FFF2-40B4-BE49-F238E27FC236}">
                            <a16:creationId xmlns:a16="http://schemas.microsoft.com/office/drawing/2014/main" id="{036C4FE9-7B11-7A2A-9339-4AAD2F1EB2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145" y="2083134"/>
                        <a:ext cx="1705459" cy="502059"/>
                      </a:xfrm>
                      <a:prstGeom prst="flowChartAlternateProcess">
                        <a:avLst/>
                      </a:prstGeom>
                      <a:solidFill>
                        <a:srgbClr val="6D9EEB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>
                          <a:buSzPts val="1000"/>
                        </a:pPr>
                        <a:r>
                          <a:rPr lang="en-US" altLang="ja-JP" dirty="0"/>
                          <a:t>Dense</a:t>
                        </a:r>
                        <a:endParaRPr dirty="0"/>
                      </a:p>
                    </p:txBody>
                  </p:sp>
                  <p:sp>
                    <p:nvSpPr>
                      <p:cNvPr id="156" name="Google Shape;187;p3">
                        <a:extLst>
                          <a:ext uri="{FF2B5EF4-FFF2-40B4-BE49-F238E27FC236}">
                            <a16:creationId xmlns:a16="http://schemas.microsoft.com/office/drawing/2014/main" id="{9084F5DB-6C1A-6EF4-9B6B-CA1FBCCC54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141" y="3651468"/>
                        <a:ext cx="1705459" cy="502059"/>
                      </a:xfrm>
                      <a:prstGeom prst="flowChartAlternateProcess">
                        <a:avLst/>
                      </a:prstGeom>
                      <a:solidFill>
                        <a:srgbClr val="B6D7A8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>
                          <a:buSzPts val="1000"/>
                        </a:pPr>
                        <a:r>
                          <a:rPr lang="en-US" altLang="ja-JP" dirty="0"/>
                          <a:t>Pooling</a:t>
                        </a:r>
                        <a:endParaRPr dirty="0"/>
                      </a:p>
                    </p:txBody>
                  </p:sp>
                  <p:grpSp>
                    <p:nvGrpSpPr>
                      <p:cNvPr id="246" name="グループ化 245">
                        <a:extLst>
                          <a:ext uri="{FF2B5EF4-FFF2-40B4-BE49-F238E27FC236}">
                            <a16:creationId xmlns:a16="http://schemas.microsoft.com/office/drawing/2014/main" id="{A0DA98B1-7C99-1889-7FD1-3D510E58A9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18321" y="387643"/>
                        <a:ext cx="1995103" cy="3263825"/>
                        <a:chOff x="10218321" y="387643"/>
                        <a:chExt cx="1995103" cy="3263825"/>
                      </a:xfrm>
                    </p:grpSpPr>
                    <p:sp>
                      <p:nvSpPr>
                        <p:cNvPr id="212" name="Google Shape;212;p3">
                          <a:extLst>
                            <a:ext uri="{FF2B5EF4-FFF2-40B4-BE49-F238E27FC236}">
                              <a16:creationId xmlns:a16="http://schemas.microsoft.com/office/drawing/2014/main" id="{A974B808-ED50-A125-EB85-961818B4CB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8321" y="1598106"/>
                          <a:ext cx="1995103" cy="206233"/>
                        </a:xfrm>
                        <a:prstGeom prst="roundRect">
                          <a:avLst>
                            <a:gd name="adj" fmla="val 16667"/>
                          </a:avLst>
                        </a:prstGeom>
                        <a:solidFill>
                          <a:schemeClr val="lt2"/>
                        </a:solidFill>
                        <a:ln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>
                            <a:buSzPts val="1000"/>
                          </a:pPr>
                          <a:r>
                            <a:rPr lang="en-US" sz="1000" dirty="0"/>
                            <a:t>Sigmoid or </a:t>
                          </a:r>
                          <a:r>
                            <a:rPr lang="en-US" sz="1000" dirty="0" err="1"/>
                            <a:t>Softmax</a:t>
                          </a:r>
                          <a:r>
                            <a:rPr lang="en-US" sz="1000" dirty="0"/>
                            <a:t> or linear</a:t>
                          </a:r>
                          <a:endParaRPr sz="1000" dirty="0"/>
                        </a:p>
                      </p:txBody>
                    </p:sp>
                    <p:sp>
                      <p:nvSpPr>
                        <p:cNvPr id="230" name="Google Shape;230;p3">
                          <a:extLst>
                            <a:ext uri="{FF2B5EF4-FFF2-40B4-BE49-F238E27FC236}">
                              <a16:creationId xmlns:a16="http://schemas.microsoft.com/office/drawing/2014/main" id="{965933E4-CD7A-84EB-415C-E71B0AD84A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144" y="387643"/>
                          <a:ext cx="1705459" cy="593223"/>
                        </a:xfrm>
                        <a:prstGeom prst="flowChartAlternateProcess">
                          <a:avLst/>
                        </a:prstGeom>
                        <a:solidFill>
                          <a:srgbClr val="EA9999"/>
                        </a:solidFill>
                        <a:ln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>
                            <a:buSzPts val="1600"/>
                          </a:pPr>
                          <a:r>
                            <a:rPr lang="en-US" altLang="ja" sz="1600" dirty="0"/>
                            <a:t>Output</a:t>
                          </a:r>
                          <a:endParaRPr sz="1600" dirty="0"/>
                        </a:p>
                      </p:txBody>
                    </p:sp>
                    <p:sp>
                      <p:nvSpPr>
                        <p:cNvPr id="161" name="Google Shape;212;p3">
                          <a:extLst>
                            <a:ext uri="{FF2B5EF4-FFF2-40B4-BE49-F238E27FC236}">
                              <a16:creationId xmlns:a16="http://schemas.microsoft.com/office/drawing/2014/main" id="{F347C8DE-7D31-3186-2A28-3E59FFA7CE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497405" y="3313034"/>
                          <a:ext cx="1436955" cy="195539"/>
                        </a:xfrm>
                        <a:prstGeom prst="roundRect">
                          <a:avLst>
                            <a:gd name="adj" fmla="val 16667"/>
                          </a:avLst>
                        </a:prstGeom>
                        <a:solidFill>
                          <a:schemeClr val="lt2"/>
                        </a:solidFill>
                        <a:ln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>
                            <a:buSzPts val="1000"/>
                          </a:pPr>
                          <a:r>
                            <a:rPr lang="en-US" altLang="ja" sz="1000" dirty="0" err="1"/>
                            <a:t>ReLU</a:t>
                          </a:r>
                          <a:endParaRPr sz="1000" dirty="0"/>
                        </a:p>
                      </p:txBody>
                    </p:sp>
                    <p:cxnSp>
                      <p:nvCxnSpPr>
                        <p:cNvPr id="166" name="Google Shape;217;p3">
                          <a:extLst>
                            <a:ext uri="{FF2B5EF4-FFF2-40B4-BE49-F238E27FC236}">
                              <a16:creationId xmlns:a16="http://schemas.microsoft.com/office/drawing/2014/main" id="{A4C42F68-E672-518B-C82E-AB6DD02B1F6A}"/>
                            </a:ext>
                          </a:extLst>
                        </p:cNvPr>
                        <p:cNvCxnSpPr>
                          <a:cxnSpLocks/>
                          <a:stCxn id="161" idx="2"/>
                          <a:endCxn id="156" idx="0"/>
                        </p:cNvCxnSpPr>
                        <p:nvPr/>
                      </p:nvCxnSpPr>
                      <p:spPr>
                        <a:xfrm flipH="1">
                          <a:off x="11215871" y="3508573"/>
                          <a:ext cx="12" cy="142895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</p:grpSp>
              <p:sp>
                <p:nvSpPr>
                  <p:cNvPr id="263" name="Google Shape;167;p2">
                    <a:extLst>
                      <a:ext uri="{FF2B5EF4-FFF2-40B4-BE49-F238E27FC236}">
                        <a16:creationId xmlns:a16="http://schemas.microsoft.com/office/drawing/2014/main" id="{CC952333-3013-20CC-C3AE-BC6963FDADC8}"/>
                      </a:ext>
                    </a:extLst>
                  </p:cNvPr>
                  <p:cNvSpPr txBox="1"/>
                  <p:nvPr/>
                </p:nvSpPr>
                <p:spPr>
                  <a:xfrm>
                    <a:off x="8659461" y="3846182"/>
                    <a:ext cx="913021" cy="49241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>
                      <a:buSzPts val="1400"/>
                    </a:pPr>
                    <a:r>
                      <a:rPr lang="en-US" altLang="ja" sz="2000" dirty="0"/>
                      <a:t>× N </a:t>
                    </a:r>
                    <a:endParaRPr sz="2000" dirty="0"/>
                  </a:p>
                </p:txBody>
              </p:sp>
            </p:grpSp>
          </p:grpSp>
          <p:cxnSp>
            <p:nvCxnSpPr>
              <p:cNvPr id="201" name="Google Shape;201;p3">
                <a:extLst>
                  <a:ext uri="{FF2B5EF4-FFF2-40B4-BE49-F238E27FC236}">
                    <a16:creationId xmlns:a16="http://schemas.microsoft.com/office/drawing/2014/main" id="{77E8FA01-97A0-3B2E-1566-727B8457AC24}"/>
                  </a:ext>
                </a:extLst>
              </p:cNvPr>
              <p:cNvCxnSpPr>
                <a:cxnSpLocks/>
                <a:stCxn id="39" idx="2"/>
                <a:endCxn id="176" idx="2"/>
              </p:cNvCxnSpPr>
              <p:nvPr/>
            </p:nvCxnSpPr>
            <p:spPr>
              <a:xfrm rot="5400000" flipH="1" flipV="1">
                <a:off x="3228139" y="3991175"/>
                <a:ext cx="593306" cy="3063570"/>
              </a:xfrm>
              <a:prstGeom prst="bentConnector3">
                <a:avLst>
                  <a:gd name="adj1" fmla="val -70555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269" name="Google Shape;224;p3">
              <a:extLst>
                <a:ext uri="{FF2B5EF4-FFF2-40B4-BE49-F238E27FC236}">
                  <a16:creationId xmlns:a16="http://schemas.microsoft.com/office/drawing/2014/main" id="{8B784BC0-3B81-2E33-6813-E632D9652676}"/>
                </a:ext>
              </a:extLst>
            </p:cNvPr>
            <p:cNvSpPr/>
            <p:nvPr/>
          </p:nvSpPr>
          <p:spPr>
            <a:xfrm>
              <a:off x="12286219" y="2578623"/>
              <a:ext cx="1154206" cy="23517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000"/>
              </a:pPr>
              <a:r>
                <a:rPr lang="en-US" altLang="ja" sz="1000" dirty="0"/>
                <a:t>(None, </a:t>
              </a:r>
              <a:r>
                <a:rPr lang="en-US" altLang="ja" sz="1000" dirty="0" err="1"/>
                <a:t>d_model</a:t>
              </a:r>
              <a:r>
                <a:rPr lang="en-US" altLang="ja" sz="1000" dirty="0"/>
                <a:t>)</a:t>
              </a:r>
              <a:endParaRPr sz="1000" dirty="0"/>
            </a:p>
          </p:txBody>
        </p:sp>
        <p:cxnSp>
          <p:nvCxnSpPr>
            <p:cNvPr id="270" name="Google Shape;227;p3">
              <a:extLst>
                <a:ext uri="{FF2B5EF4-FFF2-40B4-BE49-F238E27FC236}">
                  <a16:creationId xmlns:a16="http://schemas.microsoft.com/office/drawing/2014/main" id="{9EEA17DC-9A44-8400-5907-6114E236EFEE}"/>
                </a:ext>
              </a:extLst>
            </p:cNvPr>
            <p:cNvCxnSpPr>
              <a:cxnSpLocks/>
              <a:stCxn id="212" idx="0"/>
              <a:endCxn id="230" idx="2"/>
            </p:cNvCxnSpPr>
            <p:nvPr/>
          </p:nvCxnSpPr>
          <p:spPr>
            <a:xfrm flipV="1">
              <a:off x="12093731" y="902437"/>
              <a:ext cx="1" cy="6172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6" name="Google Shape;224;p3">
              <a:extLst>
                <a:ext uri="{FF2B5EF4-FFF2-40B4-BE49-F238E27FC236}">
                  <a16:creationId xmlns:a16="http://schemas.microsoft.com/office/drawing/2014/main" id="{BEE428C9-52A6-4FB8-7524-8DEDB28EB053}"/>
                </a:ext>
              </a:extLst>
            </p:cNvPr>
            <p:cNvSpPr/>
            <p:nvPr/>
          </p:nvSpPr>
          <p:spPr>
            <a:xfrm>
              <a:off x="125555" y="3817314"/>
              <a:ext cx="2158221" cy="26341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ja" sz="1000" dirty="0"/>
                <a:t>(None, </a:t>
              </a:r>
              <a:r>
                <a:rPr lang="en-US" altLang="ja" sz="1000" dirty="0" err="1"/>
                <a:t>max_length</a:t>
              </a:r>
              <a:r>
                <a:rPr lang="en-US" altLang="ja" sz="1000" dirty="0"/>
                <a:t>, </a:t>
              </a:r>
              <a:r>
                <a:rPr lang="en-US" altLang="ja" sz="1000" dirty="0" err="1"/>
                <a:t>d_model</a:t>
              </a:r>
              <a:r>
                <a:rPr lang="en-US" altLang="ja" sz="1000" dirty="0"/>
                <a:t>)</a:t>
              </a:r>
              <a:endParaRPr lang="en-US" altLang="ja-JP" sz="1000" dirty="0"/>
            </a:p>
          </p:txBody>
        </p:sp>
        <p:sp>
          <p:nvSpPr>
            <p:cNvPr id="26" name="Google Shape;180;p3">
              <a:extLst>
                <a:ext uri="{FF2B5EF4-FFF2-40B4-BE49-F238E27FC236}">
                  <a16:creationId xmlns:a16="http://schemas.microsoft.com/office/drawing/2014/main" id="{A2E73A74-7300-7E5F-5CB7-3B6EB807591A}"/>
                </a:ext>
              </a:extLst>
            </p:cNvPr>
            <p:cNvSpPr/>
            <p:nvPr/>
          </p:nvSpPr>
          <p:spPr>
            <a:xfrm>
              <a:off x="11241000" y="2885659"/>
              <a:ext cx="1705459" cy="235175"/>
            </a:xfrm>
            <a:prstGeom prst="flowChartAlternateProcess">
              <a:avLst/>
            </a:prstGeom>
            <a:solidFill>
              <a:srgbClr val="D9D2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000"/>
              </a:pPr>
              <a:r>
                <a:rPr lang="en-US" altLang="ja" sz="1000" dirty="0"/>
                <a:t>Dropout</a:t>
              </a:r>
              <a:endParaRPr sz="1000" dirty="0"/>
            </a:p>
          </p:txBody>
        </p:sp>
        <p:cxnSp>
          <p:nvCxnSpPr>
            <p:cNvPr id="34" name="Google Shape;227;p3">
              <a:extLst>
                <a:ext uri="{FF2B5EF4-FFF2-40B4-BE49-F238E27FC236}">
                  <a16:creationId xmlns:a16="http://schemas.microsoft.com/office/drawing/2014/main" id="{39E6DBC6-A841-A99C-2D3E-E2F7EB19F4CC}"/>
                </a:ext>
              </a:extLst>
            </p:cNvPr>
            <p:cNvCxnSpPr>
              <a:cxnSpLocks/>
              <a:stCxn id="26" idx="0"/>
              <a:endCxn id="187" idx="2"/>
            </p:cNvCxnSpPr>
            <p:nvPr/>
          </p:nvCxnSpPr>
          <p:spPr>
            <a:xfrm flipV="1">
              <a:off x="12093730" y="2506764"/>
              <a:ext cx="3" cy="37889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" name="Google Shape;217;p3">
              <a:extLst>
                <a:ext uri="{FF2B5EF4-FFF2-40B4-BE49-F238E27FC236}">
                  <a16:creationId xmlns:a16="http://schemas.microsoft.com/office/drawing/2014/main" id="{5DDB943A-3F23-C3F4-7DB9-7661560635AA}"/>
                </a:ext>
              </a:extLst>
            </p:cNvPr>
            <p:cNvCxnSpPr>
              <a:cxnSpLocks/>
              <a:stCxn id="26" idx="2"/>
              <a:endCxn id="161" idx="0"/>
            </p:cNvCxnSpPr>
            <p:nvPr/>
          </p:nvCxnSpPr>
          <p:spPr>
            <a:xfrm>
              <a:off x="12093730" y="3120834"/>
              <a:ext cx="11" cy="11377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217;p3">
              <a:extLst>
                <a:ext uri="{FF2B5EF4-FFF2-40B4-BE49-F238E27FC236}">
                  <a16:creationId xmlns:a16="http://schemas.microsoft.com/office/drawing/2014/main" id="{FC3EEBA9-FE41-F7BB-3621-15FBE29C1AF3}"/>
                </a:ext>
              </a:extLst>
            </p:cNvPr>
            <p:cNvCxnSpPr>
              <a:cxnSpLocks/>
              <a:stCxn id="212" idx="2"/>
              <a:endCxn id="187" idx="0"/>
            </p:cNvCxnSpPr>
            <p:nvPr/>
          </p:nvCxnSpPr>
          <p:spPr>
            <a:xfrm>
              <a:off x="12093731" y="1725910"/>
              <a:ext cx="2" cy="27879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5552755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6642</TotalTime>
  <Words>98</Words>
  <Application>Microsoft Macintosh PowerPoint</Application>
  <PresentationFormat>ユーザー設定</PresentationFormat>
  <Paragraphs>31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河野 日生(is0501if)</cp:lastModifiedBy>
  <cp:revision>69</cp:revision>
  <dcterms:modified xsi:type="dcterms:W3CDTF">2025-03-06T05:33:21Z</dcterms:modified>
</cp:coreProperties>
</file>