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57" r:id="rId3"/>
    <p:sldId id="259" r:id="rId4"/>
    <p:sldId id="260" r:id="rId5"/>
    <p:sldId id="269" r:id="rId6"/>
    <p:sldId id="268" r:id="rId7"/>
    <p:sldId id="277" r:id="rId8"/>
    <p:sldId id="273" r:id="rId9"/>
    <p:sldId id="262" r:id="rId10"/>
    <p:sldId id="278" r:id="rId11"/>
    <p:sldId id="274" r:id="rId12"/>
    <p:sldId id="270" r:id="rId13"/>
    <p:sldId id="272" r:id="rId14"/>
    <p:sldId id="275" r:id="rId15"/>
    <p:sldId id="263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03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ghysels\Documents\2021-2022\SEMESTER%201\10.%20Descriptive%20and%20predictive%20analytics\Group%20project\donor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 of donors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donors!$O$13:$O$14</c:f>
              <c:strCache>
                <c:ptCount val="2"/>
                <c:pt idx="0">
                  <c:v>Female</c:v>
                </c:pt>
                <c:pt idx="1">
                  <c:v>Male </c:v>
                </c:pt>
              </c:strCache>
            </c:strRef>
          </c:cat>
          <c:val>
            <c:numRef>
              <c:f>donors!$P$13:$P$14</c:f>
              <c:numCache>
                <c:formatCode>0%</c:formatCode>
                <c:ptCount val="2"/>
                <c:pt idx="0">
                  <c:v>0.42249042746142995</c:v>
                </c:pt>
                <c:pt idx="1">
                  <c:v>0.57750957253857005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E-49D1-992F-C252E996F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63310192"/>
        <c:axId val="963310608"/>
      </c:barChart>
      <c:catAx>
        <c:axId val="963310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310608"/>
        <c:crosses val="autoZero"/>
        <c:auto val="1"/>
        <c:lblAlgn val="ctr"/>
        <c:lblOffset val="100"/>
        <c:noMultiLvlLbl val="0"/>
      </c:catAx>
      <c:valAx>
        <c:axId val="96331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31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7157D-18D2-49F7-95E1-1968ECD2851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49644F-55B8-4CE1-805B-376B18384C7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Logistic regression</a:t>
          </a:r>
        </a:p>
      </dgm:t>
    </dgm:pt>
    <dgm:pt modelId="{3E83B63D-C2F1-4FA4-B587-B0BCB6F35E82}" type="parTrans" cxnId="{6DEEB19F-D8A4-4022-B486-DF208E74AD89}">
      <dgm:prSet/>
      <dgm:spPr/>
      <dgm:t>
        <a:bodyPr/>
        <a:lstStyle/>
        <a:p>
          <a:endParaRPr lang="en-US"/>
        </a:p>
      </dgm:t>
    </dgm:pt>
    <dgm:pt modelId="{9A286426-2B56-45B4-BC8B-552457D30038}" type="sibTrans" cxnId="{6DEEB19F-D8A4-4022-B486-DF208E74AD89}">
      <dgm:prSet/>
      <dgm:spPr/>
      <dgm:t>
        <a:bodyPr/>
        <a:lstStyle/>
        <a:p>
          <a:endParaRPr lang="en-US"/>
        </a:p>
      </dgm:t>
    </dgm:pt>
    <dgm:pt modelId="{48BA5C6A-C31C-4D10-935C-2EEA619BF0F2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Random Forest</a:t>
          </a:r>
        </a:p>
      </dgm:t>
    </dgm:pt>
    <dgm:pt modelId="{ED7B6AAC-2582-43A0-8714-867BBFB62307}" type="parTrans" cxnId="{CE911CE7-9C61-4BDC-AD8A-88000198EC08}">
      <dgm:prSet/>
      <dgm:spPr/>
      <dgm:t>
        <a:bodyPr/>
        <a:lstStyle/>
        <a:p>
          <a:endParaRPr lang="en-US"/>
        </a:p>
      </dgm:t>
    </dgm:pt>
    <dgm:pt modelId="{816228EB-5573-448C-892C-A2707AD91801}" type="sibTrans" cxnId="{CE911CE7-9C61-4BDC-AD8A-88000198EC08}">
      <dgm:prSet/>
      <dgm:spPr/>
      <dgm:t>
        <a:bodyPr/>
        <a:lstStyle/>
        <a:p>
          <a:endParaRPr lang="en-US"/>
        </a:p>
      </dgm:t>
    </dgm:pt>
    <dgm:pt modelId="{F7A738B6-F334-41B5-B667-55E0F757C756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Boosted Tree</a:t>
          </a:r>
        </a:p>
      </dgm:t>
    </dgm:pt>
    <dgm:pt modelId="{4A0EA8F3-3EE6-4C73-A69A-290BD11FED6E}" type="parTrans" cxnId="{D8D45C50-DF22-4A22-880B-40CC6F2FE5F9}">
      <dgm:prSet/>
      <dgm:spPr/>
      <dgm:t>
        <a:bodyPr/>
        <a:lstStyle/>
        <a:p>
          <a:endParaRPr lang="en-US"/>
        </a:p>
      </dgm:t>
    </dgm:pt>
    <dgm:pt modelId="{9045319B-9BD7-4740-A0A6-E465E881C967}" type="sibTrans" cxnId="{D8D45C50-DF22-4A22-880B-40CC6F2FE5F9}">
      <dgm:prSet/>
      <dgm:spPr/>
      <dgm:t>
        <a:bodyPr/>
        <a:lstStyle/>
        <a:p>
          <a:endParaRPr lang="en-US"/>
        </a:p>
      </dgm:t>
    </dgm:pt>
    <dgm:pt modelId="{D25FABE2-7EF4-4510-8411-F015AD4B7259}" type="pres">
      <dgm:prSet presAssocID="{7B97157D-18D2-49F7-95E1-1968ECD28511}" presName="Name0" presStyleCnt="0">
        <dgm:presLayoutVars>
          <dgm:dir/>
          <dgm:resizeHandles val="exact"/>
        </dgm:presLayoutVars>
      </dgm:prSet>
      <dgm:spPr/>
    </dgm:pt>
    <dgm:pt modelId="{D8A5B1F5-ED3B-4D85-8587-04B6A3632530}" type="pres">
      <dgm:prSet presAssocID="{A849644F-55B8-4CE1-805B-376B18384C78}" presName="node" presStyleLbl="node1" presStyleIdx="0" presStyleCnt="3" custLinFactNeighborX="13233" custLinFactNeighborY="0">
        <dgm:presLayoutVars>
          <dgm:bulletEnabled val="1"/>
        </dgm:presLayoutVars>
      </dgm:prSet>
      <dgm:spPr/>
    </dgm:pt>
    <dgm:pt modelId="{03D904B6-13E0-4343-BA4D-8F83074E8063}" type="pres">
      <dgm:prSet presAssocID="{9A286426-2B56-45B4-BC8B-552457D30038}" presName="sibTrans" presStyleCnt="0"/>
      <dgm:spPr/>
    </dgm:pt>
    <dgm:pt modelId="{3059DCCE-FA5B-4A5C-A8E6-E38A22675818}" type="pres">
      <dgm:prSet presAssocID="{48BA5C6A-C31C-4D10-935C-2EEA619BF0F2}" presName="node" presStyleLbl="node1" presStyleIdx="1" presStyleCnt="3">
        <dgm:presLayoutVars>
          <dgm:bulletEnabled val="1"/>
        </dgm:presLayoutVars>
      </dgm:prSet>
      <dgm:spPr/>
    </dgm:pt>
    <dgm:pt modelId="{57DF803F-7DA1-4816-8BF9-0951AC367D5B}" type="pres">
      <dgm:prSet presAssocID="{816228EB-5573-448C-892C-A2707AD91801}" presName="sibTrans" presStyleCnt="0"/>
      <dgm:spPr/>
    </dgm:pt>
    <dgm:pt modelId="{9BB9EFA3-B51B-42F7-8406-9223BAB72A2E}" type="pres">
      <dgm:prSet presAssocID="{F7A738B6-F334-41B5-B667-55E0F757C756}" presName="node" presStyleLbl="node1" presStyleIdx="2" presStyleCnt="3">
        <dgm:presLayoutVars>
          <dgm:bulletEnabled val="1"/>
        </dgm:presLayoutVars>
      </dgm:prSet>
      <dgm:spPr/>
    </dgm:pt>
  </dgm:ptLst>
  <dgm:cxnLst>
    <dgm:cxn modelId="{3EA1D40F-5183-4856-9B5B-0C741A351BB2}" type="presOf" srcId="{F7A738B6-F334-41B5-B667-55E0F757C756}" destId="{9BB9EFA3-B51B-42F7-8406-9223BAB72A2E}" srcOrd="0" destOrd="0" presId="urn:microsoft.com/office/officeart/2005/8/layout/hList6"/>
    <dgm:cxn modelId="{D8D45C50-DF22-4A22-880B-40CC6F2FE5F9}" srcId="{7B97157D-18D2-49F7-95E1-1968ECD28511}" destId="{F7A738B6-F334-41B5-B667-55E0F757C756}" srcOrd="2" destOrd="0" parTransId="{4A0EA8F3-3EE6-4C73-A69A-290BD11FED6E}" sibTransId="{9045319B-9BD7-4740-A0A6-E465E881C967}"/>
    <dgm:cxn modelId="{A1229582-41F9-47F9-AC6F-8DDB4BAEC817}" type="presOf" srcId="{48BA5C6A-C31C-4D10-935C-2EEA619BF0F2}" destId="{3059DCCE-FA5B-4A5C-A8E6-E38A22675818}" srcOrd="0" destOrd="0" presId="urn:microsoft.com/office/officeart/2005/8/layout/hList6"/>
    <dgm:cxn modelId="{0791E582-F89E-47DE-AFFF-B5132EA8DA90}" type="presOf" srcId="{A849644F-55B8-4CE1-805B-376B18384C78}" destId="{D8A5B1F5-ED3B-4D85-8587-04B6A3632530}" srcOrd="0" destOrd="0" presId="urn:microsoft.com/office/officeart/2005/8/layout/hList6"/>
    <dgm:cxn modelId="{6DEEB19F-D8A4-4022-B486-DF208E74AD89}" srcId="{7B97157D-18D2-49F7-95E1-1968ECD28511}" destId="{A849644F-55B8-4CE1-805B-376B18384C78}" srcOrd="0" destOrd="0" parTransId="{3E83B63D-C2F1-4FA4-B587-B0BCB6F35E82}" sibTransId="{9A286426-2B56-45B4-BC8B-552457D30038}"/>
    <dgm:cxn modelId="{CE911CE7-9C61-4BDC-AD8A-88000198EC08}" srcId="{7B97157D-18D2-49F7-95E1-1968ECD28511}" destId="{48BA5C6A-C31C-4D10-935C-2EEA619BF0F2}" srcOrd="1" destOrd="0" parTransId="{ED7B6AAC-2582-43A0-8714-867BBFB62307}" sibTransId="{816228EB-5573-448C-892C-A2707AD91801}"/>
    <dgm:cxn modelId="{18F435F1-C9F7-48A8-BB46-2D3F7AC8274F}" type="presOf" srcId="{7B97157D-18D2-49F7-95E1-1968ECD28511}" destId="{D25FABE2-7EF4-4510-8411-F015AD4B7259}" srcOrd="0" destOrd="0" presId="urn:microsoft.com/office/officeart/2005/8/layout/hList6"/>
    <dgm:cxn modelId="{DF6D9FE3-D3C1-4BD3-94B9-7A1EA7B853CC}" type="presParOf" srcId="{D25FABE2-7EF4-4510-8411-F015AD4B7259}" destId="{D8A5B1F5-ED3B-4D85-8587-04B6A3632530}" srcOrd="0" destOrd="0" presId="urn:microsoft.com/office/officeart/2005/8/layout/hList6"/>
    <dgm:cxn modelId="{2651C994-5A5E-4230-95A9-B43C19605495}" type="presParOf" srcId="{D25FABE2-7EF4-4510-8411-F015AD4B7259}" destId="{03D904B6-13E0-4343-BA4D-8F83074E8063}" srcOrd="1" destOrd="0" presId="urn:microsoft.com/office/officeart/2005/8/layout/hList6"/>
    <dgm:cxn modelId="{04B0988E-E09F-4585-9B04-C1DB5DC58010}" type="presParOf" srcId="{D25FABE2-7EF4-4510-8411-F015AD4B7259}" destId="{3059DCCE-FA5B-4A5C-A8E6-E38A22675818}" srcOrd="2" destOrd="0" presId="urn:microsoft.com/office/officeart/2005/8/layout/hList6"/>
    <dgm:cxn modelId="{1AE22A51-919D-456E-BE31-27829F18133B}" type="presParOf" srcId="{D25FABE2-7EF4-4510-8411-F015AD4B7259}" destId="{57DF803F-7DA1-4816-8BF9-0951AC367D5B}" srcOrd="3" destOrd="0" presId="urn:microsoft.com/office/officeart/2005/8/layout/hList6"/>
    <dgm:cxn modelId="{72B4C4B4-85CC-4F66-B7A7-BDF051206A5C}" type="presParOf" srcId="{D25FABE2-7EF4-4510-8411-F015AD4B7259}" destId="{9BB9EFA3-B51B-42F7-8406-9223BAB72A2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5B1F5-ED3B-4D85-8587-04B6A3632530}">
      <dsp:nvSpPr>
        <dsp:cNvPr id="0" name=""/>
        <dsp:cNvSpPr/>
      </dsp:nvSpPr>
      <dsp:spPr>
        <a:xfrm rot="16200000">
          <a:off x="-530014" y="547111"/>
          <a:ext cx="2752655" cy="1658431"/>
        </a:xfrm>
        <a:prstGeom prst="flowChartManualOperati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44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Logistic regression</a:t>
          </a:r>
        </a:p>
      </dsp:txBody>
      <dsp:txXfrm rot="5400000">
        <a:off x="17098" y="550530"/>
        <a:ext cx="1658431" cy="1651593"/>
      </dsp:txXfrm>
    </dsp:sp>
    <dsp:sp modelId="{3059DCCE-FA5B-4A5C-A8E6-E38A22675818}">
      <dsp:nvSpPr>
        <dsp:cNvPr id="0" name=""/>
        <dsp:cNvSpPr/>
      </dsp:nvSpPr>
      <dsp:spPr>
        <a:xfrm rot="16200000">
          <a:off x="1236339" y="547111"/>
          <a:ext cx="2752655" cy="1658431"/>
        </a:xfrm>
        <a:prstGeom prst="flowChartManualOperati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44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Random Forest</a:t>
          </a:r>
        </a:p>
      </dsp:txBody>
      <dsp:txXfrm rot="5400000">
        <a:off x="1783451" y="550530"/>
        <a:ext cx="1658431" cy="1651593"/>
      </dsp:txXfrm>
    </dsp:sp>
    <dsp:sp modelId="{9BB9EFA3-B51B-42F7-8406-9223BAB72A2E}">
      <dsp:nvSpPr>
        <dsp:cNvPr id="0" name=""/>
        <dsp:cNvSpPr/>
      </dsp:nvSpPr>
      <dsp:spPr>
        <a:xfrm rot="16200000">
          <a:off x="3019153" y="547111"/>
          <a:ext cx="2752655" cy="1658431"/>
        </a:xfrm>
        <a:prstGeom prst="flowChartManualOperati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44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Boosted Tree</a:t>
          </a:r>
        </a:p>
      </dsp:txBody>
      <dsp:txXfrm rot="5400000">
        <a:off x="3566265" y="550530"/>
        <a:ext cx="1658431" cy="1651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3D77B-CD4F-4059-A8C6-FD9D79CD466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7CA5-225F-4A1F-A766-050CA4BD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7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4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47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9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40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5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4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u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0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4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5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7CA5-225F-4A1F-A766-050CA4BDA5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3EB0-B586-40A8-A335-0750B001B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5F4F-C8CA-43AF-ABB9-CEA8C0147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30A85-29C0-42A1-89BD-E489D6A0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7C9F-3FDA-4951-8C31-2082B591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161F-E803-4521-9690-0735F73F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7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8A22-2BE9-4614-8FC1-12606998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037AE-9245-45D9-B5E8-D3E877EA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F6E5-E08C-4A05-AFFB-3C257AFD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6AF6-4FF3-4416-A39B-3BAC9F0B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42D5-557A-4E75-B70B-EB2DFE6E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5B27F-4A73-4970-BACD-3F05145DA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2AC11-5421-442E-AE45-239809CC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33F3-00A7-47A0-845B-C389A5F6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14FC-86F4-4B13-BD7B-4625793C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CF18-5721-4E7D-A28A-AFE6DF89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E1D3-5002-4CC1-89F9-3D4AAA69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B053-D8F9-4082-9177-E8F73266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CA53-5D87-4E80-91E9-95A1BB52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2543-B20D-4427-97D7-26ED00FB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9017B-C189-4F5B-92F5-790BC930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26AD-8236-4550-80C4-ED63BF01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3467-E6BA-4286-816A-C8F7D11A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E34E-BE70-46C2-8EAC-277153CE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F679-8435-49A3-83FF-BA2FD357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FAEC-3A9C-4F0B-88F1-BCBB27E0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0B60-D82B-45E8-AB70-5BAA73B9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8FDB-E062-49A1-A0AA-4EA7CA7B9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D8DB4-32BC-441B-9B74-D556D2AA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7D62E-760C-406B-8C41-8484C5A8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AAD4F-C2F5-4068-AAFF-C4A33B71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D2237-0EF2-4E9F-8DCC-3C5F05E1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3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0F4C-EC4A-4D34-9B89-46CD22B2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64B8-8489-4C1D-B3C4-5E88DEDDB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4ED0C-F7FC-4306-8DC6-360B24BF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3805A-F7AE-4C92-AF4A-B1531BE8C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9778B-1792-4CC4-8B5E-BC0F9729B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32938-1C50-480C-9655-7E5EC5EE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A951F-EB3A-41F9-A008-859C84B1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88934-A66E-40F3-AC23-5982A06E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7438-0DFE-4A17-896D-D0779FA1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C3893-5DFB-474A-B5D6-3326F49A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9FE2E-6707-462B-8531-54417437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AD1F9-E844-4D38-90AA-08D26834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52318-9B7F-45E2-8D35-D357FE0E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744A0-1EF6-4C87-9AC5-BA35695B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7F603-01C8-4A79-A785-F2903925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8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FAD6-12D9-4665-92FC-281CF9E9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C2DC-F7F5-465D-907B-78B13CEC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2E730-72DF-4D10-9990-D0E047050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8D05-0077-4ECA-9E43-F2B014EE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D566-5FEC-43C7-A3F9-4BFF9932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17D7-5B4F-484D-8352-A8FA4AB0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9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5511-7A62-40DD-A6B8-C1AA2671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B7DCA-552D-41C7-8CCB-9637DD653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3BCAD-820C-47FB-AB00-881435282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8AAF5-A6B4-437D-AF73-F03278BE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A507B-DCF2-4A91-8BA6-C273FF5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9F4B9-D237-40B2-98BB-FFBAD72F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5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8D557-5F79-4594-9B5A-836C3F01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59B5-9E63-406D-A883-0CE6A9B9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C882-497B-4BD0-AF74-7C26D2376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376A-9E39-4468-917F-5D599E5A8D8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AEFC-69D2-412B-A96E-A5AED51BD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5092-6949-41B4-8BA7-33B659A7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62DE-CC22-4366-B4F7-DC6FEBA2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Quotes About Charity And Giving Back (39 Quotes) in Giving Back To The  Community Quotes - The Winetree">
            <a:extLst>
              <a:ext uri="{FF2B5EF4-FFF2-40B4-BE49-F238E27FC236}">
                <a16:creationId xmlns:a16="http://schemas.microsoft.com/office/drawing/2014/main" id="{62D5C836-4564-406F-A294-08874C90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85800"/>
            <a:ext cx="4646459" cy="27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SC (@DSCBelgium) | Twitter">
            <a:extLst>
              <a:ext uri="{FF2B5EF4-FFF2-40B4-BE49-F238E27FC236}">
                <a16:creationId xmlns:a16="http://schemas.microsoft.com/office/drawing/2014/main" id="{C8718309-FECB-4119-A3CE-1B5D4E88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2152" y="3131540"/>
            <a:ext cx="3105975" cy="310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684A2-1F31-4551-8D59-69D0DE5191F7}"/>
              </a:ext>
            </a:extLst>
          </p:cNvPr>
          <p:cNvSpPr txBox="1"/>
          <p:nvPr/>
        </p:nvSpPr>
        <p:spPr>
          <a:xfrm>
            <a:off x="564082" y="2167890"/>
            <a:ext cx="503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Donor Prediction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4FF27-162D-4E1F-8F92-BB27B1F0968D}"/>
              </a:ext>
            </a:extLst>
          </p:cNvPr>
          <p:cNvSpPr txBox="1"/>
          <p:nvPr/>
        </p:nvSpPr>
        <p:spPr>
          <a:xfrm>
            <a:off x="10140743" y="5584372"/>
            <a:ext cx="179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Nour AZAR</a:t>
            </a:r>
          </a:p>
          <a:p>
            <a:r>
              <a:rPr lang="en-US" i="1" dirty="0"/>
              <a:t>Sofie GHYSELS</a:t>
            </a:r>
          </a:p>
          <a:p>
            <a:r>
              <a:rPr lang="en-US" i="1" dirty="0"/>
              <a:t>Hina HUSSAIN</a:t>
            </a:r>
          </a:p>
        </p:txBody>
      </p:sp>
    </p:spTree>
    <p:extLst>
      <p:ext uri="{BB962C8B-B14F-4D97-AF65-F5344CB8AC3E}">
        <p14:creationId xmlns:p14="http://schemas.microsoft.com/office/powerpoint/2010/main" val="199924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E424F-94DA-4130-8A24-8A4DE067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9" y="2084680"/>
            <a:ext cx="11845274" cy="22209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18B1D3D-56E3-47A4-9FEE-DAA12E140D20}"/>
              </a:ext>
            </a:extLst>
          </p:cNvPr>
          <p:cNvSpPr txBox="1">
            <a:spLocks/>
          </p:cNvSpPr>
          <p:nvPr/>
        </p:nvSpPr>
        <p:spPr>
          <a:xfrm>
            <a:off x="261629" y="412155"/>
            <a:ext cx="10428515" cy="13003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1"/>
                </a:solidFill>
              </a:rPr>
              <a:t>Gains of our model 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970FEBC-C11B-4621-98D5-24E63C3B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44" y="350343"/>
            <a:ext cx="8926490" cy="10156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People who are more likely to donate</a:t>
            </a: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0DE7B325-5EE0-4FFD-AD76-60471452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31" y="2194349"/>
            <a:ext cx="4248058" cy="285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3869FE33-BE0F-4AD6-8C7D-93EE68F1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75" y="2274249"/>
            <a:ext cx="3267206" cy="27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2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970FEBC-C11B-4621-98D5-24E63C3B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20" y="248743"/>
            <a:ext cx="8667503" cy="11010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People who are more likely to donate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56EBAEAC-14DF-4582-9804-75CC5E8E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53" y="2190081"/>
            <a:ext cx="4382348" cy="30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A3A042B7-F6BB-4DFB-ADD6-6BBD77BA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02" y="1651670"/>
            <a:ext cx="4672645" cy="39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4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CE58-0C11-4CE5-A69F-4A43DD85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0" y="248743"/>
            <a:ext cx="10458151" cy="10173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People who are less likely to donate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42F2FC1A-826F-488D-9A73-2B41BA4F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941" y="2418101"/>
            <a:ext cx="3861015" cy="270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E7F98416-39AD-451C-B2C2-8032EFD00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84" y="2418101"/>
            <a:ext cx="3211312" cy="251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88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CE58-0C11-4CE5-A69F-4A43DD85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0" y="248744"/>
            <a:ext cx="10317503" cy="9922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People who are less likely to donate</a:t>
            </a: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35AAB8DC-7E77-4B88-844A-15C0A516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6" y="2315460"/>
            <a:ext cx="4106570" cy="261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980DA181-9019-4817-9037-6616F283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23" y="1880454"/>
            <a:ext cx="4723380" cy="362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61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1715-7A1E-4E61-B3FD-C8F1B4FF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7" y="338492"/>
            <a:ext cx="11038114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accent1"/>
                </a:solidFill>
              </a:rPr>
              <a:t>Suggestions to become more data-driven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7AFB-DA56-4CD1-81AF-0E750D2E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Salary level</a:t>
            </a:r>
          </a:p>
          <a:p>
            <a:endParaRPr lang="en-US" sz="2400" dirty="0"/>
          </a:p>
          <a:p>
            <a:r>
              <a:rPr lang="en-US" sz="2400" dirty="0"/>
              <a:t>Profession </a:t>
            </a:r>
          </a:p>
          <a:p>
            <a:endParaRPr lang="en-US" sz="2400" dirty="0"/>
          </a:p>
          <a:p>
            <a:r>
              <a:rPr lang="en-US" sz="2400" dirty="0"/>
              <a:t>Education level </a:t>
            </a:r>
          </a:p>
          <a:p>
            <a:endParaRPr lang="en-US" sz="2400" dirty="0"/>
          </a:p>
          <a:p>
            <a:r>
              <a:rPr lang="en-US" sz="2400" dirty="0"/>
              <a:t>Preferred causes (nature, human rights etc.)  </a:t>
            </a:r>
          </a:p>
          <a:p>
            <a:endParaRPr lang="en-US" sz="2400" dirty="0"/>
          </a:p>
          <a:p>
            <a:r>
              <a:rPr lang="en-US" sz="2400" dirty="0"/>
              <a:t>Preferred mode of communication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098" name="Picture 2" descr="Seven of the best charity marketing campaigns from 2017 | Econsultancy">
            <a:extLst>
              <a:ext uri="{FF2B5EF4-FFF2-40B4-BE49-F238E27FC236}">
                <a16:creationId xmlns:a16="http://schemas.microsoft.com/office/drawing/2014/main" id="{A94EEC47-7386-496A-926F-B3D922F6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16" y="2615859"/>
            <a:ext cx="3270447" cy="16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074" name="Picture 2" descr="Q&amp;amp;A with Huib - Insights">
            <a:extLst>
              <a:ext uri="{FF2B5EF4-FFF2-40B4-BE49-F238E27FC236}">
                <a16:creationId xmlns:a16="http://schemas.microsoft.com/office/drawing/2014/main" id="{952D5FDF-8D64-447B-BA14-2E55C71139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8" b="1257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1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3F63-F1D6-4D70-A96C-D2928203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3EF-8AA9-48BF-B3F5-2761FA49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140"/>
            <a:ext cx="10515600" cy="435133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ANONYMOUS, ‘Python: Convert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timedelta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int in 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internet, </a:t>
            </a:r>
            <a:r>
              <a:rPr lang="en-US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s.a.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(https://stackoverflow.com/questions/25646200/python-convert-timedelta-to-int-in-a-dataframe).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ANONYMOUS, ‘Remove multiple items from a Python list in just one statement’, internet, </a:t>
            </a:r>
            <a:r>
              <a:rPr lang="en-US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s.a.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(https://stackoverflow.com/questions/36268749/remove-multiple-items-from-a-python-list-in-just-one-statement).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ANONYMOUS, ‘Age from birthdate in python’, internet, </a:t>
            </a:r>
            <a:r>
              <a:rPr lang="en-US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s.a.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(https://stackoverflow.com/questions/2217488/age-from-birthdate-in-python).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BHANDARI, A., ‘AUC-ROC Curve in Machine Learning Clearly Explained’, internet, </a:t>
            </a:r>
            <a:r>
              <a:rPr lang="en-US" sz="1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Vidhya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2020-06-16, (https://www.analyticsvidhya.com/blog/2020/06/auc-roc-curve-machine-learning/).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JANSSENS, N. (2021). Descriptive &amp; Predictive Analytics. [Course]. Lille: IESEG Management School. MSc in Big Data Analytics.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RACQUET, E., ‘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steeds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vrijgeviger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voor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goede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doelen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internet, </a:t>
            </a:r>
            <a:r>
              <a:rPr lang="fr-FR" sz="1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fr-FR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Tijd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2017-05-25, (https://www.tijd.be/netto/budget/belg-steeds-vrijgeviger-voor-goede-doelen/9886629.html).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ROMMERS, W., ‘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Vlaming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doneert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gemiddeld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240 euro per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goede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doelen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geeft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het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meest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minst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internet, </a:t>
            </a:r>
            <a:r>
              <a:rPr lang="en-US" sz="1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 </a:t>
            </a:r>
            <a:r>
              <a:rPr lang="en-US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Nieuwsblad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2019-12-21, (https://www.nieuwsblad.be/cnt/dmf20191220_04776933#:~:text=Een%20Vlaming%20geeft%20jaarlijks%20zo,Ontwikkelingssamenwerking%20ontvangt%20de%20minste%20steun.%E2%80%9D).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521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F190-73C9-4A97-A29F-94D014CC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chemeClr val="accent1"/>
                </a:solidFill>
              </a:rPr>
              <a:t>Setting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EF86-9460-4E9B-9B86-004F8F06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087" y="1841231"/>
            <a:ext cx="6351789" cy="2677503"/>
          </a:xfrm>
        </p:spPr>
        <p:txBody>
          <a:bodyPr/>
          <a:lstStyle/>
          <a:p>
            <a:r>
              <a:rPr lang="en-US" sz="2200" dirty="0"/>
              <a:t>240 euros per year </a:t>
            </a:r>
          </a:p>
          <a:p>
            <a:r>
              <a:rPr lang="en-US" sz="2200" dirty="0"/>
              <a:t>54%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→ philanthropy is a moral duty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Popular good causes: health, nature &amp; local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1/10 → will → 330 million €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CBC54-2B6C-4224-8F94-7755BC569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78"/>
          <a:stretch/>
        </p:blipFill>
        <p:spPr>
          <a:xfrm>
            <a:off x="7101674" y="3494257"/>
            <a:ext cx="3710588" cy="23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0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D605-DD5D-4D4B-96A3-E80EC06A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056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 definition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EC0610-4B2D-4DD9-BFFC-DB860300A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574055"/>
              </p:ext>
            </p:extLst>
          </p:nvPr>
        </p:nvGraphicFramePr>
        <p:xfrm>
          <a:off x="918305" y="955849"/>
          <a:ext cx="10515600" cy="57008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584">
                  <a:extLst>
                    <a:ext uri="{9D8B030D-6E8A-4147-A177-3AD203B41FA5}">
                      <a16:colId xmlns:a16="http://schemas.microsoft.com/office/drawing/2014/main" val="791840599"/>
                    </a:ext>
                  </a:extLst>
                </a:gridCol>
                <a:gridCol w="9161016">
                  <a:extLst>
                    <a:ext uri="{9D8B030D-6E8A-4147-A177-3AD203B41FA5}">
                      <a16:colId xmlns:a16="http://schemas.microsoft.com/office/drawing/2014/main" val="256642175"/>
                    </a:ext>
                  </a:extLst>
                </a:gridCol>
              </a:tblGrid>
              <a:tr h="552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32434"/>
                  </a:ext>
                </a:extLst>
              </a:tr>
              <a:tr h="954051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What do we want to predict?</a:t>
                      </a:r>
                    </a:p>
                    <a:p>
                      <a:r>
                        <a:rPr lang="en-US" i="0" dirty="0"/>
                        <a:t>Donors who donated more than 30 euros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45307"/>
                  </a:ext>
                </a:extLst>
              </a:tr>
              <a:tr h="954051"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Who do we want to make the predictions for?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 who donated for DSC campaigns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7246"/>
                  </a:ext>
                </a:extLst>
              </a:tr>
              <a:tr h="1362930"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What is the timeframe of the predictions?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37907"/>
                  </a:ext>
                </a:extLst>
              </a:tr>
              <a:tr h="954051">
                <a:tc>
                  <a:txBody>
                    <a:bodyPr/>
                    <a:lstStyle/>
                    <a:p>
                      <a:r>
                        <a:rPr lang="en-US" dirty="0"/>
                        <a:t>Plan usage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How will business use the predictions?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Contact optimal number of donors that will donate &gt; 30 euros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37281"/>
                  </a:ext>
                </a:extLst>
              </a:tr>
            </a:tbl>
          </a:graphicData>
        </a:graphic>
      </p:graphicFrame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923CF7CE-CB37-4689-AD39-AFF36021D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29" y="3806297"/>
            <a:ext cx="3700252" cy="18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0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DCBB-55EA-411A-A6F4-1017B608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348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accent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7728-C9B8-4DFB-9C72-06425209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Total number of donors = 44657 </a:t>
            </a:r>
          </a:p>
          <a:p>
            <a:pPr lvl="1"/>
            <a:r>
              <a:rPr lang="en-US" sz="2200" dirty="0"/>
              <a:t>Youngest donor: 23 years old </a:t>
            </a:r>
          </a:p>
          <a:p>
            <a:pPr lvl="1"/>
            <a:r>
              <a:rPr lang="en-US" sz="2200" dirty="0"/>
              <a:t>Oldest donor: 102 years old </a:t>
            </a:r>
          </a:p>
          <a:p>
            <a:pPr lvl="1"/>
            <a:r>
              <a:rPr lang="en-US" sz="2200" dirty="0"/>
              <a:t>Average age: 52 years old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228600" lvl="1">
              <a:spcBef>
                <a:spcPts val="1000"/>
              </a:spcBef>
            </a:pPr>
            <a:r>
              <a:rPr lang="en-US" sz="2200" dirty="0"/>
              <a:t> Language spoken: </a:t>
            </a:r>
          </a:p>
          <a:p>
            <a:pPr lvl="2"/>
            <a:r>
              <a:rPr lang="en-US" sz="2200" dirty="0"/>
              <a:t>90% Dutch / 10% French 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A700E-3454-4082-83AD-AA72E394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651555"/>
            <a:ext cx="2414632" cy="3060927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399297E-B75B-4C27-863B-68DED83BC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93515"/>
              </p:ext>
            </p:extLst>
          </p:nvPr>
        </p:nvGraphicFramePr>
        <p:xfrm>
          <a:off x="7901032" y="4001294"/>
          <a:ext cx="3360284" cy="220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684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C3EC-EC78-40CA-B478-06088D03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5" y="2551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73A8-47D5-4EB0-8DBA-20827F07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756C213B-A9B7-4701-8D5E-330EB023160D}"/>
              </a:ext>
            </a:extLst>
          </p:cNvPr>
          <p:cNvSpPr/>
          <p:nvPr/>
        </p:nvSpPr>
        <p:spPr>
          <a:xfrm>
            <a:off x="8665029" y="1238191"/>
            <a:ext cx="2449286" cy="1418318"/>
          </a:xfrm>
          <a:prstGeom prst="teardrop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Recency</a:t>
            </a:r>
          </a:p>
          <a:p>
            <a:r>
              <a:rPr lang="en-US" sz="1600" dirty="0"/>
              <a:t>Active period</a:t>
            </a:r>
          </a:p>
          <a:p>
            <a:r>
              <a:rPr lang="en-US" sz="1600" dirty="0"/>
              <a:t>Freq donated &gt; 30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106E8B94-038B-477F-B811-DCBDCC63E56B}"/>
              </a:ext>
            </a:extLst>
          </p:cNvPr>
          <p:cNvSpPr/>
          <p:nvPr/>
        </p:nvSpPr>
        <p:spPr>
          <a:xfrm>
            <a:off x="4060371" y="1566070"/>
            <a:ext cx="3701143" cy="1418318"/>
          </a:xfrm>
          <a:prstGeom prst="teardrop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Donations in campaign only</a:t>
            </a:r>
          </a:p>
          <a:p>
            <a:r>
              <a:rPr lang="en-US" sz="1600" dirty="0"/>
              <a:t>Age groups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43CD69-FC46-4E6B-9F9F-97111160B329}"/>
              </a:ext>
            </a:extLst>
          </p:cNvPr>
          <p:cNvSpPr/>
          <p:nvPr/>
        </p:nvSpPr>
        <p:spPr>
          <a:xfrm>
            <a:off x="816426" y="2009551"/>
            <a:ext cx="2558144" cy="8642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Donations of last year</a:t>
            </a:r>
          </a:p>
          <a:p>
            <a:r>
              <a:rPr lang="en-US" dirty="0"/>
              <a:t>Frequency last year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2AB476-4C6F-4613-B1F3-068C5622BD1D}"/>
              </a:ext>
            </a:extLst>
          </p:cNvPr>
          <p:cNvSpPr/>
          <p:nvPr/>
        </p:nvSpPr>
        <p:spPr>
          <a:xfrm>
            <a:off x="816425" y="3302680"/>
            <a:ext cx="2558145" cy="7728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Donations last 3 years</a:t>
            </a:r>
          </a:p>
          <a:p>
            <a:r>
              <a:rPr lang="en-US" dirty="0"/>
              <a:t>Frequency last 3 years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48DD2D-641B-4CEF-8AFC-6E17E1E69BF2}"/>
              </a:ext>
            </a:extLst>
          </p:cNvPr>
          <p:cNvSpPr/>
          <p:nvPr/>
        </p:nvSpPr>
        <p:spPr>
          <a:xfrm>
            <a:off x="816426" y="4628356"/>
            <a:ext cx="2558144" cy="7728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Donations last 5 years</a:t>
            </a:r>
          </a:p>
          <a:p>
            <a:r>
              <a:rPr lang="en-US" dirty="0"/>
              <a:t>Frequency last 5 years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D56250B-05CC-47EF-93E1-849B963EF2AB}"/>
              </a:ext>
            </a:extLst>
          </p:cNvPr>
          <p:cNvSpPr/>
          <p:nvPr/>
        </p:nvSpPr>
        <p:spPr>
          <a:xfrm>
            <a:off x="4833257" y="3241050"/>
            <a:ext cx="3831772" cy="1188810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Latest date of donations</a:t>
            </a:r>
          </a:p>
          <a:p>
            <a:r>
              <a:rPr lang="en-US" sz="1600" dirty="0"/>
              <a:t>First date of donations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15C29FD-9582-4796-8FE5-C47A30385EF5}"/>
              </a:ext>
            </a:extLst>
          </p:cNvPr>
          <p:cNvSpPr/>
          <p:nvPr/>
        </p:nvSpPr>
        <p:spPr>
          <a:xfrm>
            <a:off x="7707086" y="3663213"/>
            <a:ext cx="4223657" cy="2235766"/>
          </a:xfrm>
          <a:prstGeom prst="triangle">
            <a:avLst>
              <a:gd name="adj" fmla="val 523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Maximum dontated</a:t>
            </a:r>
          </a:p>
          <a:p>
            <a:r>
              <a:rPr lang="en-US" sz="1600" dirty="0"/>
              <a:t>Minimum donated </a:t>
            </a:r>
          </a:p>
          <a:p>
            <a:r>
              <a:rPr lang="en-US" sz="1600" dirty="0"/>
              <a:t>Average donated</a:t>
            </a:r>
          </a:p>
          <a:p>
            <a:r>
              <a:rPr lang="en-US" sz="1600" dirty="0"/>
              <a:t>Number of donations</a:t>
            </a:r>
          </a:p>
          <a:p>
            <a:r>
              <a:rPr lang="en-US" sz="1600" dirty="0"/>
              <a:t>Total donated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168203A9-C5E4-4BB0-A252-CE7710A1911E}"/>
              </a:ext>
            </a:extLst>
          </p:cNvPr>
          <p:cNvSpPr/>
          <p:nvPr/>
        </p:nvSpPr>
        <p:spPr>
          <a:xfrm>
            <a:off x="3995059" y="4835074"/>
            <a:ext cx="2373085" cy="1482612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Dummies for existing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5387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C3EC-EC78-40CA-B478-06088D03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1" y="34803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73A8-47D5-4EB0-8DBA-20827F07F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597"/>
            <a:ext cx="10515600" cy="5447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Algorithm used → Pearson method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CEE57-A379-457F-96A8-DFC6F5A2AC39}"/>
              </a:ext>
            </a:extLst>
          </p:cNvPr>
          <p:cNvSpPr txBox="1"/>
          <p:nvPr/>
        </p:nvSpPr>
        <p:spPr>
          <a:xfrm>
            <a:off x="-1449526" y="5313328"/>
            <a:ext cx="8466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		</a:t>
            </a:r>
            <a:r>
              <a:rPr lang="en-US" dirty="0"/>
              <a:t>		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7249D01-B47C-448C-BC85-CE91464A805E}"/>
              </a:ext>
            </a:extLst>
          </p:cNvPr>
          <p:cNvSpPr/>
          <p:nvPr/>
        </p:nvSpPr>
        <p:spPr>
          <a:xfrm>
            <a:off x="1318827" y="2528717"/>
            <a:ext cx="2929631" cy="360036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B4277-E980-4E7B-98A7-22BCB195174E}"/>
              </a:ext>
            </a:extLst>
          </p:cNvPr>
          <p:cNvSpPr txBox="1"/>
          <p:nvPr/>
        </p:nvSpPr>
        <p:spPr>
          <a:xfrm>
            <a:off x="1715611" y="2717702"/>
            <a:ext cx="32581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prov_Hainut		</a:t>
            </a:r>
          </a:p>
          <a:p>
            <a:r>
              <a:rPr lang="en-US" i="1" dirty="0">
                <a:solidFill>
                  <a:schemeClr val="tx1"/>
                </a:solidFill>
              </a:rPr>
              <a:t>prov_Walloon Brabant	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prov_Antwerp</a:t>
            </a:r>
            <a:r>
              <a:rPr lang="en-US" i="1" dirty="0">
                <a:solidFill>
                  <a:schemeClr val="tx1"/>
                </a:solidFill>
              </a:rPr>
              <a:t>		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prov_Brussels</a:t>
            </a:r>
            <a:r>
              <a:rPr lang="en-US" i="1" dirty="0">
                <a:solidFill>
                  <a:schemeClr val="tx1"/>
                </a:solidFill>
              </a:rPr>
              <a:t>		</a:t>
            </a:r>
          </a:p>
          <a:p>
            <a:r>
              <a:rPr lang="en-US" i="1" dirty="0">
                <a:solidFill>
                  <a:schemeClr val="tx1"/>
                </a:solidFill>
              </a:rPr>
              <a:t>prov_East Flanders	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prov_Limburg</a:t>
            </a:r>
            <a:r>
              <a:rPr lang="en-US" i="1" dirty="0">
                <a:solidFill>
                  <a:schemeClr val="tx1"/>
                </a:solidFill>
              </a:rPr>
              <a:t>		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prov_Flemish</a:t>
            </a:r>
            <a:r>
              <a:rPr lang="en-US" i="1" dirty="0">
                <a:solidFill>
                  <a:schemeClr val="tx1"/>
                </a:solidFill>
              </a:rPr>
              <a:t> Brabant	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prov_Luxembourg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prov_Liege		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prov_Namur</a:t>
            </a:r>
            <a:r>
              <a:rPr lang="en-US" i="1" dirty="0">
                <a:solidFill>
                  <a:schemeClr val="tx1"/>
                </a:solidFill>
              </a:rPr>
              <a:t>		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prov_West</a:t>
            </a:r>
            <a:r>
              <a:rPr lang="en-US" i="1" dirty="0">
                <a:solidFill>
                  <a:schemeClr val="tx1"/>
                </a:solidFill>
              </a:rPr>
              <a:t> Flanders</a:t>
            </a:r>
            <a:endParaRPr lang="en-US" dirty="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38E47072-E1FA-4F9D-9F80-92EEEBD24566}"/>
              </a:ext>
            </a:extLst>
          </p:cNvPr>
          <p:cNvSpPr/>
          <p:nvPr/>
        </p:nvSpPr>
        <p:spPr>
          <a:xfrm>
            <a:off x="7016811" y="2597044"/>
            <a:ext cx="2804604" cy="34637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77E01-201A-437F-A309-46AE98A88C28}"/>
              </a:ext>
            </a:extLst>
          </p:cNvPr>
          <p:cNvSpPr txBox="1"/>
          <p:nvPr/>
        </p:nvSpPr>
        <p:spPr>
          <a:xfrm>
            <a:off x="7533476" y="2717702"/>
            <a:ext cx="3194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lang_FR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lang_NL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recency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active_period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freq_donated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&gt;30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donation_last3years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donation_last5years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0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0E67-9DCE-459C-BA45-6075E8B5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Models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EF45E08-FD42-421C-A45F-92AA8C1CD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622696"/>
              </p:ext>
            </p:extLst>
          </p:nvPr>
        </p:nvGraphicFramePr>
        <p:xfrm>
          <a:off x="3724275" y="604427"/>
          <a:ext cx="5225334" cy="275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A59AF4D1-6AC4-44AB-B8AB-80E0EC1C3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97583"/>
            <a:ext cx="2338017" cy="529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4169C8-AD97-4B2F-92E6-846F5D693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6913" y="3899310"/>
            <a:ext cx="3256291" cy="23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2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B33E-1943-4F21-AE20-93D3A25C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5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Selected model :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8DCEE-68C5-43B8-8B0E-C8CC79C67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88" y="2569557"/>
            <a:ext cx="4045258" cy="2889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66D3D-11C4-40EC-8B9C-936779C5D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29" y="2569557"/>
            <a:ext cx="3857625" cy="29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64BA-2F13-488B-BB49-5883C5F3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7" y="252357"/>
            <a:ext cx="10428515" cy="130038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Gains of our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1090-07AB-4820-90C8-495AE342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FBCEFD2-BF8B-4826-8AF3-8FEC4EBB7C5B}"/>
              </a:ext>
            </a:extLst>
          </p:cNvPr>
          <p:cNvSpPr/>
          <p:nvPr/>
        </p:nvSpPr>
        <p:spPr>
          <a:xfrm>
            <a:off x="1749641" y="1825625"/>
            <a:ext cx="3249227" cy="1482570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9E6DA-89CF-4F99-90EC-E3BA0F2B995D}"/>
              </a:ext>
            </a:extLst>
          </p:cNvPr>
          <p:cNvSpPr txBox="1"/>
          <p:nvPr/>
        </p:nvSpPr>
        <p:spPr>
          <a:xfrm>
            <a:off x="1873187" y="2382244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Contact 40% of the population 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6592C6E-E80D-4AE2-811F-5EFE76FE2BDF}"/>
              </a:ext>
            </a:extLst>
          </p:cNvPr>
          <p:cNvSpPr/>
          <p:nvPr/>
        </p:nvSpPr>
        <p:spPr>
          <a:xfrm>
            <a:off x="6730752" y="1819283"/>
            <a:ext cx="3249227" cy="1482570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6EE2A-44AE-44C5-B60E-C6B23730DDB6}"/>
              </a:ext>
            </a:extLst>
          </p:cNvPr>
          <p:cNvSpPr txBox="1"/>
          <p:nvPr/>
        </p:nvSpPr>
        <p:spPr>
          <a:xfrm>
            <a:off x="6945294" y="2098903"/>
            <a:ext cx="3034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Gain over random selection</a:t>
            </a:r>
          </a:p>
          <a:p>
            <a:pPr marL="0" indent="0">
              <a:buNone/>
            </a:pPr>
            <a:r>
              <a:rPr lang="en-US" dirty="0"/>
              <a:t>                        = </a:t>
            </a:r>
          </a:p>
          <a:p>
            <a:pPr marL="0" indent="0">
              <a:buNone/>
            </a:pPr>
            <a:r>
              <a:rPr lang="en-US" dirty="0"/>
              <a:t>               3236,60 euros</a:t>
            </a:r>
          </a:p>
        </p:txBody>
      </p:sp>
      <p:pic>
        <p:nvPicPr>
          <p:cNvPr id="6146" name="Picture 2" descr="Overview - Population and demography - Eurostat">
            <a:extLst>
              <a:ext uri="{FF2B5EF4-FFF2-40B4-BE49-F238E27FC236}">
                <a16:creationId xmlns:a16="http://schemas.microsoft.com/office/drawing/2014/main" id="{BBD7B1ED-DF65-47D2-8B12-442011C6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163" y="3927234"/>
            <a:ext cx="1772182" cy="224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usiness Startup 101: How to Gain the Revenue to Start a Successful Business">
            <a:extLst>
              <a:ext uri="{FF2B5EF4-FFF2-40B4-BE49-F238E27FC236}">
                <a16:creationId xmlns:a16="http://schemas.microsoft.com/office/drawing/2014/main" id="{120E35C9-7717-47E3-A833-06F23CA42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73" y="4247643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EE6077D8A28418B4AAD8763C83EF6" ma:contentTypeVersion="4" ma:contentTypeDescription="Create a new document." ma:contentTypeScope="" ma:versionID="a38c8ae515d26a309f067425ebd968cc">
  <xsd:schema xmlns:xsd="http://www.w3.org/2001/XMLSchema" xmlns:xs="http://www.w3.org/2001/XMLSchema" xmlns:p="http://schemas.microsoft.com/office/2006/metadata/properties" xmlns:ns2="b2437b84-19f9-435c-8b37-adf70f55a1d0" targetNamespace="http://schemas.microsoft.com/office/2006/metadata/properties" ma:root="true" ma:fieldsID="38948e2806d98edded938d9f6e98636a" ns2:_="">
    <xsd:import namespace="b2437b84-19f9-435c-8b37-adf70f55a1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37b84-19f9-435c-8b37-adf70f55a1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75A072-3B6A-4C63-9E7D-AF006C28854C}"/>
</file>

<file path=customXml/itemProps2.xml><?xml version="1.0" encoding="utf-8"?>
<ds:datastoreItem xmlns:ds="http://schemas.openxmlformats.org/officeDocument/2006/customXml" ds:itemID="{09E00027-9BDB-40EC-84A4-4A9442DD0580}"/>
</file>

<file path=customXml/itemProps3.xml><?xml version="1.0" encoding="utf-8"?>
<ds:datastoreItem xmlns:ds="http://schemas.openxmlformats.org/officeDocument/2006/customXml" ds:itemID="{0661F138-6286-49B4-98A2-299B63C59512}"/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679</Words>
  <Application>Microsoft Office PowerPoint</Application>
  <PresentationFormat>Widescreen</PresentationFormat>
  <Paragraphs>128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Setting the scene</vt:lpstr>
      <vt:lpstr>Project definition </vt:lpstr>
      <vt:lpstr>Exploratory data analysis</vt:lpstr>
      <vt:lpstr>Feature engineering</vt:lpstr>
      <vt:lpstr>Feature selection</vt:lpstr>
      <vt:lpstr>Models</vt:lpstr>
      <vt:lpstr>Selected model : logistic regression</vt:lpstr>
      <vt:lpstr>Gains of our model </vt:lpstr>
      <vt:lpstr>PowerPoint Presentation</vt:lpstr>
      <vt:lpstr>People who are more likely to donate</vt:lpstr>
      <vt:lpstr>People who are more likely to donate</vt:lpstr>
      <vt:lpstr>People who are less likely to donate</vt:lpstr>
      <vt:lpstr>People who are less likely to donate</vt:lpstr>
      <vt:lpstr>Suggestions to become more data-driven 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use-case </dc:title>
  <dc:creator>GHYSELS Sofie</dc:creator>
  <cp:lastModifiedBy>GHYSELS Sofie</cp:lastModifiedBy>
  <cp:revision>178</cp:revision>
  <dcterms:created xsi:type="dcterms:W3CDTF">2021-12-03T10:45:20Z</dcterms:created>
  <dcterms:modified xsi:type="dcterms:W3CDTF">2021-12-07T21:03:15Z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0x010100CF4EE6077D8A28418B4AAD8763C83EF6</vt:lpwstr>
  </property>
</Properties>
</file>