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407" r:id="rId6"/>
    <p:sldId id="386" r:id="rId7"/>
    <p:sldId id="387" r:id="rId8"/>
    <p:sldId id="375" r:id="rId9"/>
    <p:sldId id="395" r:id="rId10"/>
    <p:sldId id="388" r:id="rId11"/>
    <p:sldId id="398" r:id="rId12"/>
    <p:sldId id="389" r:id="rId13"/>
    <p:sldId id="343" r:id="rId14"/>
    <p:sldId id="390" r:id="rId15"/>
    <p:sldId id="391" r:id="rId16"/>
    <p:sldId id="392" r:id="rId17"/>
    <p:sldId id="393" r:id="rId18"/>
    <p:sldId id="396" r:id="rId19"/>
    <p:sldId id="399" r:id="rId20"/>
    <p:sldId id="400" r:id="rId21"/>
    <p:sldId id="401" r:id="rId22"/>
    <p:sldId id="403" r:id="rId23"/>
    <p:sldId id="404" r:id="rId24"/>
    <p:sldId id="405" r:id="rId25"/>
    <p:sldId id="409" r:id="rId26"/>
    <p:sldId id="410" r:id="rId27"/>
    <p:sldId id="394" r:id="rId28"/>
    <p:sldId id="402" r:id="rId29"/>
    <p:sldId id="408" r:id="rId3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100"/>
    <a:srgbClr val="80C31C"/>
    <a:srgbClr val="3E5D0D"/>
    <a:srgbClr val="FFB200"/>
    <a:srgbClr val="0D3692"/>
    <a:srgbClr val="568E14"/>
    <a:srgbClr val="8C0A2C"/>
    <a:srgbClr val="A80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 autoAdjust="0"/>
    <p:restoredTop sz="88147" autoAdjust="0"/>
  </p:normalViewPr>
  <p:slideViewPr>
    <p:cSldViewPr>
      <p:cViewPr>
        <p:scale>
          <a:sx n="87" d="100"/>
          <a:sy n="87" d="100"/>
        </p:scale>
        <p:origin x="-13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29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-25000"/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-25000"/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-25000"/>
            </a:lvl1pPr>
          </a:lstStyle>
          <a:p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-25000"/>
            </a:lvl1pPr>
          </a:lstStyle>
          <a:p>
            <a:fld id="{75E3EB8B-388B-A143-96E7-7EC8A65EC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8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77B4A-7962-6C41-8B53-FEE47BB695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mtopology.stratus.phx.ebay.com/help/consol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portal.vip.ebay.com/_PortalWebApp/logi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mtopology.stratus.phx.ebay.com/topologies/cart-topo:ENVaepwsblburco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p.corp.ebay.com/display/CLOUD/Upgrade+Existing+Topology+API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p.corp.ebay.com/display/CLOUD/PaaS+Provisioning+API+-Flex+on+instanceCoun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B8CA-5207-9C4A-9177-CC05FE9A640C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Application type: raptor, </a:t>
            </a:r>
            <a:r>
              <a:rPr lang="en-US" altLang="zh-CN" dirty="0" err="1" smtClean="0"/>
              <a:t>qlio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clusteronly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specified controller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http://cmtopology.stratus.phx.ebay.com/help/console.html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 a link in</a:t>
            </a:r>
            <a:r>
              <a:rPr lang="en-US" altLang="zh-CN" baseline="0" dirty="0" smtClean="0"/>
              <a:t> the slice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https://cmportal.vip.ebay.com/_PortalWebApp/login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689B-0D89-C543-AF6B-D9B5F7C71F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http://cms.cloud.qa.ebay.com/jodbweb/odb.do?type=relationship&amp;view=object&amp;name=10.108.144.173:ipdemo-web-1-80&amp;relationtype=ODB::Link::UsedBy&amp;targettype=ODB::Service::Virtual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horses vs. 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PUT: </a:t>
            </a:r>
            <a:r>
              <a:rPr lang="en-US" altLang="zh-CN" dirty="0" smtClean="0">
                <a:hlinkClick r:id="rId3"/>
              </a:rPr>
              <a:t>http://cmtopology.stratus.phx.ebay.com/topologies/cart-topo:ENVaepwsblburco</a:t>
            </a:r>
            <a:endParaRPr lang="en-US" altLang="zh-CN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{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"type": "Topology",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"attributes": {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portmaps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[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"80:8080"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],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applicationName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"cart",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instanceCount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“3",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"escalation":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ssoni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consumerID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"urn:ebay-marketplace-consumerid:11043d0e-7147-43ca-9f67-3a7c31903900",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topologyID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cart-topo:ENVaepwsblburco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"contact":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ssoni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"requestor":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viravi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computeSize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"SIZE_2",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"architecture": "r1",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availabilityZones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[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"PHX",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"SLC",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"LVS"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],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applicationType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": "Raptor"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-65" charset="0"/>
                <a:ea typeface="MS Pゴシック" pitchFamily="-92" charset="-128"/>
                <a:cs typeface="MS Pゴシック" pitchFamily="-92" charset="-128"/>
              </a:rPr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https://wiki.vip.corp.ebay.com/display/CLOUD/Upgrade+Existing+Topology+API</a:t>
            </a:r>
            <a:endParaRPr lang="en-US" altLang="zh-CN" dirty="0" smtClean="0"/>
          </a:p>
          <a:p>
            <a:r>
              <a:rPr lang="en-US" altLang="zh-CN" dirty="0" smtClean="0"/>
              <a:t>post http://cmtopology.stratus.phx.ebay.com/environments/ENVgpbf2dpq/topologies/ken-topo/actions/upgrade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"type": "Cluster",</a:t>
            </a:r>
          </a:p>
          <a:p>
            <a:r>
              <a:rPr lang="en-US" altLang="zh-CN" dirty="0" smtClean="0"/>
              <a:t>  "attributes": {</a:t>
            </a:r>
          </a:p>
          <a:p>
            <a:r>
              <a:rPr lang="en-US" altLang="zh-CN" dirty="0" smtClean="0"/>
              <a:t>    "</a:t>
            </a:r>
            <a:r>
              <a:rPr lang="en-US" altLang="zh-CN" dirty="0" err="1" smtClean="0"/>
              <a:t>availabilityZone</a:t>
            </a:r>
            <a:r>
              <a:rPr lang="en-US" altLang="zh-CN" dirty="0" smtClean="0"/>
              <a:t>": "PHX:PHX02",</a:t>
            </a:r>
          </a:p>
          <a:p>
            <a:r>
              <a:rPr lang="en-US" altLang="zh-CN" dirty="0" smtClean="0"/>
              <a:t>    "</a:t>
            </a:r>
            <a:r>
              <a:rPr lang="en-US" altLang="zh-CN" dirty="0" err="1" smtClean="0"/>
              <a:t>totalNumOfComputes</a:t>
            </a:r>
            <a:r>
              <a:rPr lang="en-US" altLang="zh-CN" dirty="0" smtClean="0"/>
              <a:t>": "5"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https://wiki.vip.corp.ebay.com/display/CLOUD/PaaS+Provisioning+API+-Flex+on+instanceCount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77B4A-7962-6C41-8B53-FEE47BB695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reeform 2"/>
          <p:cNvSpPr>
            <a:spLocks/>
          </p:cNvSpPr>
          <p:nvPr/>
        </p:nvSpPr>
        <p:spPr bwMode="auto">
          <a:xfrm>
            <a:off x="-9525" y="-9525"/>
            <a:ext cx="9153525" cy="49371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765" y="0"/>
              </a:cxn>
              <a:cxn ang="0">
                <a:pos x="5765" y="3024"/>
              </a:cxn>
              <a:cxn ang="0">
                <a:pos x="4325" y="3104"/>
              </a:cxn>
              <a:cxn ang="0">
                <a:pos x="2405" y="3019"/>
              </a:cxn>
              <a:cxn ang="0">
                <a:pos x="1242" y="2987"/>
              </a:cxn>
              <a:cxn ang="0">
                <a:pos x="0" y="3051"/>
              </a:cxn>
              <a:cxn ang="0">
                <a:pos x="5" y="0"/>
              </a:cxn>
            </a:cxnLst>
            <a:rect l="0" t="0" r="r" b="b"/>
            <a:pathLst>
              <a:path w="5765" h="3104">
                <a:moveTo>
                  <a:pt x="5" y="0"/>
                </a:moveTo>
                <a:lnTo>
                  <a:pt x="5765" y="0"/>
                </a:lnTo>
                <a:lnTo>
                  <a:pt x="5765" y="3024"/>
                </a:lnTo>
                <a:lnTo>
                  <a:pt x="4325" y="3104"/>
                </a:lnTo>
                <a:lnTo>
                  <a:pt x="2405" y="3019"/>
                </a:lnTo>
                <a:lnTo>
                  <a:pt x="1242" y="2987"/>
                </a:lnTo>
                <a:lnTo>
                  <a:pt x="0" y="3051"/>
                </a:lnTo>
                <a:lnTo>
                  <a:pt x="5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33600"/>
            <a:ext cx="7772400" cy="533400"/>
          </a:xfrm>
        </p:spPr>
        <p:txBody>
          <a:bodyPr/>
          <a:lstStyle>
            <a:lvl1pPr marL="0" indent="0"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208904" name="Picture 8" descr="Wave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89475"/>
            <a:ext cx="9144000" cy="304800"/>
          </a:xfrm>
          <a:prstGeom prst="rect">
            <a:avLst/>
          </a:prstGeom>
          <a:noFill/>
        </p:spPr>
      </p:pic>
      <p:pic>
        <p:nvPicPr>
          <p:cNvPr id="208909" name="Picture 13" descr="RGB_eBay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5562600"/>
            <a:ext cx="1905000" cy="7937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4EED80-BDE9-0F42-BEDD-DA1DB43CB9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14300"/>
            <a:ext cx="2028825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14300"/>
            <a:ext cx="5934075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0273E7-302F-984B-A415-030AF3F43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0E8F4-7D10-1640-BD60-99C430CF8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D50B30-B8B0-504D-A524-2ECA69F84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408E9C-400A-544B-90CF-2F5B93E1D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4F518-2647-5349-91F5-B40741589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04384B-9AEF-C74D-8F46-56215374C0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639197-F81F-954D-A1D0-DBBB512EE3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D6F2A5-EF0F-3B4C-ABB6-AB434183C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93F924-EE20-2D45-A361-ECFB3EFADB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reeform 2"/>
          <p:cNvSpPr>
            <a:spLocks/>
          </p:cNvSpPr>
          <p:nvPr/>
        </p:nvSpPr>
        <p:spPr bwMode="auto">
          <a:xfrm>
            <a:off x="-6350" y="0"/>
            <a:ext cx="91598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0" y="0"/>
              </a:cxn>
              <a:cxn ang="0">
                <a:pos x="5770" y="652"/>
              </a:cxn>
              <a:cxn ang="0">
                <a:pos x="4432" y="720"/>
              </a:cxn>
              <a:cxn ang="0">
                <a:pos x="2186" y="634"/>
              </a:cxn>
              <a:cxn ang="0">
                <a:pos x="1079" y="608"/>
              </a:cxn>
              <a:cxn ang="0">
                <a:pos x="468" y="648"/>
              </a:cxn>
              <a:cxn ang="0">
                <a:pos x="4" y="668"/>
              </a:cxn>
              <a:cxn ang="0">
                <a:pos x="0" y="0"/>
              </a:cxn>
            </a:cxnLst>
            <a:rect l="0" t="0" r="r" b="b"/>
            <a:pathLst>
              <a:path w="5770" h="720">
                <a:moveTo>
                  <a:pt x="0" y="0"/>
                </a:moveTo>
                <a:lnTo>
                  <a:pt x="5770" y="0"/>
                </a:lnTo>
                <a:lnTo>
                  <a:pt x="5770" y="652"/>
                </a:lnTo>
                <a:lnTo>
                  <a:pt x="4432" y="720"/>
                </a:lnTo>
                <a:lnTo>
                  <a:pt x="2186" y="634"/>
                </a:lnTo>
                <a:lnTo>
                  <a:pt x="1079" y="608"/>
                </a:lnTo>
                <a:lnTo>
                  <a:pt x="468" y="648"/>
                </a:lnTo>
                <a:lnTo>
                  <a:pt x="4" y="66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14300"/>
            <a:ext cx="8115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371600"/>
            <a:ext cx="81153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575" y="640080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ea typeface="+mn-ea"/>
                <a:cs typeface="+mn-cs"/>
              </a:defRPr>
            </a:lvl1pPr>
          </a:lstStyle>
          <a:p>
            <a:fld id="{FDB8DEC9-8AEE-E846-8A14-04A668073A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819150" y="6413500"/>
            <a:ext cx="1085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/>
              <a:t>eBay Inc. confidential</a:t>
            </a:r>
          </a:p>
        </p:txBody>
      </p:sp>
      <p:pic>
        <p:nvPicPr>
          <p:cNvPr id="207883" name="Picture 11" descr="Wav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33450"/>
            <a:ext cx="9144000" cy="304800"/>
          </a:xfrm>
          <a:prstGeom prst="rect">
            <a:avLst/>
          </a:prstGeom>
          <a:noFill/>
        </p:spPr>
      </p:pic>
      <p:pic>
        <p:nvPicPr>
          <p:cNvPr id="207889" name="Picture 17" descr="RGB_eBay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23238" y="6362700"/>
            <a:ext cx="639762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2pPr>
      <a:lvl3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3pPr>
      <a:lvl4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4pPr>
      <a:lvl5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5pPr>
      <a:lvl6pPr marL="4572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6pPr>
      <a:lvl7pPr marL="9144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7pPr>
      <a:lvl8pPr marL="13716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8pPr>
      <a:lvl9pPr marL="18288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Osaka" pitchFamily="-65" charset="-128"/>
          <a:cs typeface="Osaka" pitchFamily="-65" charset="-128"/>
        </a:defRPr>
      </a:lvl9pPr>
    </p:titleStyle>
    <p:bodyStyle>
      <a:lvl1pPr marL="230188" indent="-230188" algn="l" rtl="0" eaLnBrk="1" fontAlgn="base" hangingPunct="1">
        <a:lnSpc>
          <a:spcPct val="105000"/>
        </a:lnSpc>
        <a:spcBef>
          <a:spcPct val="45000"/>
        </a:spcBef>
        <a:spcAft>
          <a:spcPct val="10000"/>
        </a:spcAft>
        <a:buClr>
          <a:srgbClr val="A80C35"/>
        </a:buClr>
        <a:buFont typeface="Times" pitchFamily="-65" charset="0"/>
        <a:buChar char="•"/>
        <a:defRPr sz="2800">
          <a:solidFill>
            <a:schemeClr val="tx1"/>
          </a:solidFill>
          <a:latin typeface="Calibri"/>
          <a:ea typeface="+mn-ea"/>
          <a:cs typeface="Calibri"/>
        </a:defRPr>
      </a:lvl1pPr>
      <a:lvl2pPr marL="571500" indent="-227013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rgbClr val="A80C35"/>
        </a:buClr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914400" indent="-228600" algn="l" rtl="0" eaLnBrk="1" fontAlgn="base" hangingPunct="1">
        <a:lnSpc>
          <a:spcPct val="105000"/>
        </a:lnSpc>
        <a:spcBef>
          <a:spcPct val="25000"/>
        </a:spcBef>
        <a:spcAft>
          <a:spcPct val="10000"/>
        </a:spcAft>
        <a:buClr>
          <a:srgbClr val="A80C35"/>
        </a:buClr>
        <a:buFont typeface="Times" pitchFamily="-65" charset="0"/>
        <a:buChar char="•"/>
        <a:defRPr sz="2000">
          <a:solidFill>
            <a:schemeClr val="tx1"/>
          </a:solidFill>
          <a:latin typeface="Calibri"/>
          <a:ea typeface="+mn-ea"/>
          <a:cs typeface="Calibri"/>
        </a:defRPr>
      </a:lvl3pPr>
      <a:lvl4pPr marL="1144588" indent="-3175" algn="l" rtl="0" eaLnBrk="1" fontAlgn="base" hangingPunct="1">
        <a:lnSpc>
          <a:spcPct val="105000"/>
        </a:lnSpc>
        <a:spcBef>
          <a:spcPct val="35000"/>
        </a:spcBef>
        <a:spcAft>
          <a:spcPct val="10000"/>
        </a:spcAft>
        <a:buClr>
          <a:schemeClr val="bg2"/>
        </a:buClr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13747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800">
          <a:solidFill>
            <a:schemeClr val="tx1"/>
          </a:solidFill>
          <a:latin typeface="Calibri"/>
          <a:ea typeface="+mn-ea"/>
          <a:cs typeface="Calibri"/>
        </a:defRPr>
      </a:lvl5pPr>
      <a:lvl6pPr marL="18319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2891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27463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2035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7772400" cy="533400"/>
          </a:xfrm>
        </p:spPr>
        <p:txBody>
          <a:bodyPr/>
          <a:lstStyle/>
          <a:p>
            <a:r>
              <a:rPr lang="en-US" dirty="0" smtClean="0"/>
              <a:t>PAAS Provision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Tier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 new topology provisioning with HTTP only</a:t>
            </a:r>
          </a:p>
          <a:p>
            <a:r>
              <a:rPr lang="en-US" dirty="0" smtClean="0"/>
              <a:t>Brand new topology provisioning with HTTP and HTTPS</a:t>
            </a:r>
          </a:p>
          <a:p>
            <a:r>
              <a:rPr lang="en-US" dirty="0" smtClean="0"/>
              <a:t>Adding HTTPS for existing topology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HTTPS to Existing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3A89B-A964-4607-8783-9F5E0DEC84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95400"/>
            <a:ext cx="83820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lnSpc>
                <a:spcPct val="105000"/>
              </a:lnSpc>
              <a:spcBef>
                <a:spcPct val="45000"/>
              </a:spcBef>
              <a:spcAft>
                <a:spcPct val="10000"/>
              </a:spcAft>
              <a:buClr>
                <a:srgbClr val="A80C35"/>
              </a:buClr>
              <a:buFont typeface="Times" pitchFamily="-65" charset="0"/>
              <a:buChar char="•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71500" indent="-227013" algn="l" rtl="0" eaLnBrk="1" fontAlgn="base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A80C35"/>
              </a:buClr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fontAlgn="base" hangingPunct="1">
              <a:lnSpc>
                <a:spcPct val="105000"/>
              </a:lnSpc>
              <a:spcBef>
                <a:spcPct val="25000"/>
              </a:spcBef>
              <a:spcAft>
                <a:spcPct val="10000"/>
              </a:spcAft>
              <a:buClr>
                <a:srgbClr val="A80C35"/>
              </a:buClr>
              <a:buFont typeface="Times" pitchFamily="-65" charset="0"/>
              <a:buChar char="•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144588" indent="-3175" algn="l" rtl="0" eaLnBrk="1" fontAlgn="base" hangingPunct="1">
              <a:lnSpc>
                <a:spcPct val="105000"/>
              </a:lnSpc>
              <a:spcBef>
                <a:spcPct val="35000"/>
              </a:spcBef>
              <a:spcAft>
                <a:spcPct val="10000"/>
              </a:spcAft>
              <a:buClr>
                <a:schemeClr val="bg2"/>
              </a:buClr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374775" indent="3175" algn="l" rtl="0" eaLnBrk="1" fontAlgn="base" hangingPunct="1">
              <a:lnSpc>
                <a:spcPct val="105000"/>
              </a:lnSpc>
              <a:spcBef>
                <a:spcPct val="65000"/>
              </a:spcBef>
              <a:spcAft>
                <a:spcPct val="10000"/>
              </a:spcAft>
              <a:buClr>
                <a:schemeClr val="bg2"/>
              </a:buClr>
              <a:defRPr sz="1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31975" indent="3175" algn="l" rtl="0" eaLnBrk="1" fontAlgn="base" hangingPunct="1">
              <a:lnSpc>
                <a:spcPct val="105000"/>
              </a:lnSpc>
              <a:spcBef>
                <a:spcPct val="65000"/>
              </a:spcBef>
              <a:spcAft>
                <a:spcPct val="10000"/>
              </a:spcAft>
              <a:buClr>
                <a:schemeClr val="bg2"/>
              </a:buCl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9175" indent="3175" algn="l" rtl="0" eaLnBrk="1" fontAlgn="base" hangingPunct="1">
              <a:lnSpc>
                <a:spcPct val="105000"/>
              </a:lnSpc>
              <a:spcBef>
                <a:spcPct val="65000"/>
              </a:spcBef>
              <a:spcAft>
                <a:spcPct val="10000"/>
              </a:spcAft>
              <a:buClr>
                <a:schemeClr val="bg2"/>
              </a:buCl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6375" indent="3175" algn="l" rtl="0" eaLnBrk="1" fontAlgn="base" hangingPunct="1">
              <a:lnSpc>
                <a:spcPct val="105000"/>
              </a:lnSpc>
              <a:spcBef>
                <a:spcPct val="65000"/>
              </a:spcBef>
              <a:spcAft>
                <a:spcPct val="10000"/>
              </a:spcAft>
              <a:buClr>
                <a:schemeClr val="bg2"/>
              </a:buCl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3575" indent="3175" algn="l" rtl="0" eaLnBrk="1" fontAlgn="base" hangingPunct="1">
              <a:lnSpc>
                <a:spcPct val="105000"/>
              </a:lnSpc>
              <a:spcBef>
                <a:spcPct val="65000"/>
              </a:spcBef>
              <a:spcAft>
                <a:spcPct val="10000"/>
              </a:spcAft>
              <a:buClr>
                <a:schemeClr val="bg2"/>
              </a:buCl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Example </a:t>
            </a:r>
            <a:r>
              <a:rPr lang="en-US" kern="0" dirty="0"/>
              <a:t>request for adding HTTPS to resource service pool</a:t>
            </a:r>
          </a:p>
          <a:p>
            <a:pPr marL="0" indent="0">
              <a:buNone/>
            </a:pPr>
            <a:r>
              <a:rPr lang="en-US" sz="1800" kern="0" dirty="0" smtClean="0"/>
              <a:t>PUT   </a:t>
            </a:r>
            <a:r>
              <a:rPr lang="en-US" sz="1800" kern="0" dirty="0"/>
              <a:t>http://</a:t>
            </a:r>
            <a:r>
              <a:rPr lang="en-US" sz="1800" kern="0" dirty="0" smtClean="0"/>
              <a:t>cmtopology.stratus.phx.ebay.com/environments/ENVkwrg2y1ik3/topologies/ </a:t>
            </a:r>
            <a:r>
              <a:rPr lang="en-US" sz="1800" kern="0" dirty="0" err="1" smtClean="0"/>
              <a:t>ressvc-topo</a:t>
            </a:r>
            <a:r>
              <a:rPr lang="en-US" sz="1800" kern="0" dirty="0" smtClean="0"/>
              <a:t>/actions/</a:t>
            </a:r>
            <a:r>
              <a:rPr lang="en-US" sz="1800" kern="0" dirty="0" err="1" smtClean="0"/>
              <a:t>addHttps</a:t>
            </a: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{</a:t>
            </a:r>
          </a:p>
          <a:p>
            <a:pPr marL="0" indent="0">
              <a:buNone/>
            </a:pPr>
            <a:r>
              <a:rPr lang="en-US" sz="1800" kern="0" dirty="0"/>
              <a:t>        "portmap":"443:8082"</a:t>
            </a:r>
          </a:p>
          <a:p>
            <a:pPr marL="0" indent="0">
              <a:buNone/>
            </a:pPr>
            <a:r>
              <a:rPr lang="en-US" sz="1800" kern="0" dirty="0"/>
              <a:t>}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8366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73" y="114300"/>
            <a:ext cx="8643068" cy="723900"/>
          </a:xfrm>
        </p:spPr>
        <p:txBody>
          <a:bodyPr/>
          <a:lstStyle/>
          <a:p>
            <a:r>
              <a:rPr lang="en-US" dirty="0" smtClean="0"/>
              <a:t>Brand New Topology </a:t>
            </a:r>
            <a:r>
              <a:rPr lang="en-US" dirty="0"/>
              <a:t>P</a:t>
            </a:r>
            <a:r>
              <a:rPr lang="en-US" dirty="0" smtClean="0"/>
              <a:t>rovisioning with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Example </a:t>
            </a:r>
            <a:r>
              <a:rPr lang="en-US" altLang="zh-CN" sz="1600" dirty="0"/>
              <a:t>request for </a:t>
            </a:r>
            <a:r>
              <a:rPr lang="en-US" altLang="zh-CN" sz="1600" dirty="0" smtClean="0"/>
              <a:t>provisioning payment topology with HTTP and HTTPS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PUT </a:t>
            </a:r>
            <a:r>
              <a:rPr lang="en-US" sz="1500" dirty="0"/>
              <a:t>http://cmtopology.stratus.phx.ebay.com/environments/ENV6opsknrpko/topologies/wmspay149-topo</a:t>
            </a:r>
          </a:p>
          <a:p>
            <a:pPr marL="0" indent="0">
              <a:buNone/>
            </a:pPr>
            <a:r>
              <a:rPr lang="en-US" altLang="zh-CN" sz="800" dirty="0" smtClean="0"/>
              <a:t>{</a:t>
            </a: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         "resources" : {</a:t>
            </a:r>
          </a:p>
          <a:p>
            <a:pPr marL="0" indent="0">
              <a:buNone/>
            </a:pPr>
            <a:r>
              <a:rPr lang="en-US" altLang="zh-CN" sz="800" dirty="0"/>
              <a:t>                   "cluster-1" : {</a:t>
            </a:r>
          </a:p>
          <a:p>
            <a:pPr marL="0" indent="0">
              <a:buNone/>
            </a:pPr>
            <a:r>
              <a:rPr lang="en-US" altLang="zh-CN" sz="800" dirty="0"/>
              <a:t>                            "type" : "Cluster",</a:t>
            </a:r>
          </a:p>
          <a:p>
            <a:pPr marL="0" indent="0">
              <a:buNone/>
            </a:pPr>
            <a:r>
              <a:rPr lang="en-US" altLang="zh-CN" sz="800" dirty="0"/>
              <a:t>                            "attributes" : {</a:t>
            </a:r>
          </a:p>
          <a:p>
            <a:pPr marL="0" indent="0">
              <a:buNone/>
            </a:pPr>
            <a:r>
              <a:rPr lang="en-US" altLang="zh-CN" sz="800" dirty="0"/>
              <a:t>                                     "</a:t>
            </a:r>
            <a:r>
              <a:rPr lang="en-US" altLang="zh-CN" sz="800" dirty="0" err="1"/>
              <a:t>availabilityZone</a:t>
            </a:r>
            <a:r>
              <a:rPr lang="en-US" altLang="zh-CN" sz="800" dirty="0"/>
              <a:t>" : "PHX:PHX02"</a:t>
            </a:r>
          </a:p>
          <a:p>
            <a:pPr marL="0" indent="0">
              <a:buNone/>
            </a:pPr>
            <a:r>
              <a:rPr lang="en-US" altLang="zh-CN" sz="800" dirty="0"/>
              <a:t>                            }</a:t>
            </a:r>
          </a:p>
          <a:p>
            <a:pPr marL="0" indent="0">
              <a:buNone/>
            </a:pPr>
            <a:r>
              <a:rPr lang="en-US" altLang="zh-CN" sz="800" dirty="0"/>
              <a:t>                   }</a:t>
            </a:r>
          </a:p>
          <a:p>
            <a:pPr marL="0" indent="0">
              <a:buNone/>
            </a:pPr>
            <a:r>
              <a:rPr lang="en-US" altLang="zh-CN" sz="800" dirty="0"/>
              <a:t>         },</a:t>
            </a:r>
          </a:p>
          <a:p>
            <a:pPr marL="0" indent="0">
              <a:buNone/>
            </a:pPr>
            <a:r>
              <a:rPr lang="en-US" altLang="zh-CN" sz="800" dirty="0"/>
              <a:t>         "type" : "topology",</a:t>
            </a:r>
          </a:p>
          <a:p>
            <a:pPr marL="0" indent="0">
              <a:buNone/>
            </a:pPr>
            <a:r>
              <a:rPr lang="en-US" altLang="zh-CN" sz="800" dirty="0"/>
              <a:t>         "attributes" : {</a:t>
            </a:r>
          </a:p>
          <a:p>
            <a:pPr marL="0" indent="0">
              <a:buNone/>
            </a:pPr>
            <a:r>
              <a:rPr lang="en-US" altLang="zh-CN" sz="800" dirty="0"/>
              <a:t>                   "</a:t>
            </a:r>
            <a:r>
              <a:rPr lang="en-US" altLang="zh-CN" sz="800" dirty="0" err="1"/>
              <a:t>applicationName</a:t>
            </a:r>
            <a:r>
              <a:rPr lang="en-US" altLang="zh-CN" sz="800" dirty="0"/>
              <a:t>" : "</a:t>
            </a:r>
            <a:r>
              <a:rPr lang="en-US" altLang="zh-CN" sz="800" dirty="0" err="1"/>
              <a:t>paasdemo</a:t>
            </a:r>
            <a:r>
              <a:rPr lang="en-US" altLang="zh-CN" sz="800" dirty="0"/>
              <a:t>",</a:t>
            </a:r>
          </a:p>
          <a:p>
            <a:pPr marL="0" indent="0">
              <a:buNone/>
            </a:pPr>
            <a:r>
              <a:rPr lang="en-US" altLang="zh-CN" sz="800" dirty="0"/>
              <a:t>                   "</a:t>
            </a:r>
            <a:r>
              <a:rPr lang="en-US" altLang="zh-CN" sz="800" dirty="0" err="1"/>
              <a:t>consumerID</a:t>
            </a:r>
            <a:r>
              <a:rPr lang="en-US" altLang="zh-CN" sz="800" dirty="0"/>
              <a:t>" : "ebay-marketplace-consumerid:213db066-7984-4a52-a843-c84150c02c27",</a:t>
            </a:r>
          </a:p>
          <a:p>
            <a:pPr marL="0" indent="0">
              <a:buNone/>
            </a:pPr>
            <a:r>
              <a:rPr lang="en-US" altLang="zh-CN" sz="800" dirty="0"/>
              <a:t>                   "</a:t>
            </a:r>
            <a:r>
              <a:rPr lang="en-US" altLang="zh-CN" sz="800" dirty="0" err="1"/>
              <a:t>applicationType</a:t>
            </a:r>
            <a:r>
              <a:rPr lang="en-US" altLang="zh-CN" sz="800" dirty="0"/>
              <a:t>" : "raptor</a:t>
            </a:r>
            <a:r>
              <a:rPr lang="en-US" altLang="zh-CN" sz="800" dirty="0" smtClean="0"/>
              <a:t>",</a:t>
            </a:r>
          </a:p>
          <a:p>
            <a:pPr marL="0" indent="0">
              <a:buNone/>
            </a:pPr>
            <a:r>
              <a:rPr lang="en-US" altLang="zh-CN" sz="800" dirty="0"/>
              <a:t> </a:t>
            </a:r>
            <a:r>
              <a:rPr lang="en-US" altLang="zh-CN" sz="800" dirty="0" smtClean="0"/>
              <a:t>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"</a:t>
            </a:r>
            <a:r>
              <a:rPr lang="en-US" altLang="zh-CN" sz="1600" b="1" dirty="0" err="1">
                <a:solidFill>
                  <a:srgbClr val="FF0000"/>
                </a:solidFill>
              </a:rPr>
              <a:t>portmaps</a:t>
            </a:r>
            <a:r>
              <a:rPr lang="en-US" altLang="zh-CN" sz="1600" b="1" dirty="0">
                <a:solidFill>
                  <a:srgbClr val="FF0000"/>
                </a:solidFill>
              </a:rPr>
              <a:t>":["80:8080", "443:8082"],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</a:t>
            </a:r>
            <a:r>
              <a:rPr lang="en-US" altLang="zh-CN" sz="1600" b="1" dirty="0" err="1">
                <a:solidFill>
                  <a:srgbClr val="FF0000"/>
                </a:solidFill>
              </a:rPr>
              <a:t>securePorts</a:t>
            </a:r>
            <a:r>
              <a:rPr lang="en-US" altLang="zh-CN" sz="1600" b="1" dirty="0">
                <a:solidFill>
                  <a:srgbClr val="FF0000"/>
                </a:solidFill>
              </a:rPr>
              <a:t>":["443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"],</a:t>
            </a: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                   "architecture" : "r1",</a:t>
            </a:r>
          </a:p>
          <a:p>
            <a:pPr marL="0" indent="0">
              <a:buNone/>
            </a:pPr>
            <a:r>
              <a:rPr lang="en-US" altLang="zh-CN" sz="800" dirty="0"/>
              <a:t>                   </a:t>
            </a:r>
            <a:r>
              <a:rPr lang="en-US" sz="600" dirty="0" smtClean="0"/>
              <a:t/>
            </a:r>
            <a:br>
              <a:rPr lang="en-US" sz="600" dirty="0" smtClean="0"/>
            </a:br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3A89B-A964-4607-8783-9F5E0DEC84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315200" cy="51504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Tier &amp; Web </a:t>
            </a:r>
            <a:r>
              <a:rPr lang="en-US" altLang="zh-CN" dirty="0"/>
              <a:t>Tier </a:t>
            </a:r>
            <a:r>
              <a:rPr lang="en-US" altLang="zh-CN" dirty="0" smtClean="0"/>
              <a:t>Models </a:t>
            </a:r>
            <a:r>
              <a:rPr lang="en-US" altLang="zh-CN" dirty="0"/>
              <a:t>with HTTP &amp;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3A89B-A964-4607-8783-9F5E0DEC84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Web Tier Public IP for Existing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1"/>
            <a:ext cx="81153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POST    http://cmtopology.stratus.phx.ebay.com/topologies/ipdemo-topo:PaaSQAEnv/actions/enableWebTierPublicIp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3A89B-A964-4607-8783-9F5E0DEC84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743200"/>
            <a:ext cx="8086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CName</a:t>
            </a:r>
            <a:r>
              <a:rPr lang="en-US" altLang="zh-CN" dirty="0" smtClean="0"/>
              <a:t> Update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115300" cy="4876800"/>
          </a:xfrm>
        </p:spPr>
        <p:txBody>
          <a:bodyPr/>
          <a:lstStyle/>
          <a:p>
            <a:r>
              <a:rPr lang="en-US" altLang="zh-CN" dirty="0" smtClean="0"/>
              <a:t>Example </a:t>
            </a:r>
            <a:r>
              <a:rPr lang="en-US" altLang="zh-CN" dirty="0"/>
              <a:t>request for </a:t>
            </a:r>
            <a:r>
              <a:rPr lang="en-US" altLang="zh-CN" dirty="0" smtClean="0"/>
              <a:t>hundreds of </a:t>
            </a:r>
            <a:r>
              <a:rPr lang="en-US" altLang="zh-CN" dirty="0" err="1" smtClean="0"/>
              <a:t>CNames</a:t>
            </a:r>
            <a:r>
              <a:rPr lang="en-US" altLang="zh-CN" dirty="0" smtClean="0"/>
              <a:t> creation for payment service </a:t>
            </a:r>
          </a:p>
          <a:p>
            <a:pPr marL="0" indent="0">
              <a:buNone/>
            </a:pPr>
            <a:r>
              <a:rPr lang="en-US" altLang="zh-CN" sz="1400" dirty="0"/>
              <a:t>PUT http://cmtopology.stratus.phx.ebay.com/environments/ENV6opsknrpko/topologies/gspunia89-topo/cnames</a:t>
            </a:r>
          </a:p>
          <a:p>
            <a:pPr marL="0" indent="0">
              <a:buNone/>
            </a:pPr>
            <a:r>
              <a:rPr lang="en-US" altLang="zh-CN" sz="1400" dirty="0" smtClean="0"/>
              <a:t>["</a:t>
            </a:r>
            <a:r>
              <a:rPr lang="en-US" altLang="zh-CN" sz="1400" dirty="0"/>
              <a:t>payments.gsp20.stratus.qa.ebay.com","galleryplus.gsp20.stratus.qa.ebay.com","bulksell.gsp20.stratus.qa.ebay.com","offer.gsp20.stratus.qa.ebay.com","feedback.gsp20.stratus.qa.ebay.com","pay.IN.gsp20.stratus.qa.ebay.com","givingworks.gsp20.stratus.qa.ebay.com","ocs.gsp20.stratus.qa.ebay.com","rewards.gsp20.stratus.qa.ebay.com","mesgmy.gsp20.stratus.qa.ebay.com","my.gsp20.stratus.qa.ebay.com","payproc.gsp20.stratus.qa.ebay.com","stores.gsp20.stratus.qa.ebay.com","eazye1.gsp20.stratus.qa.ebay.com","cgi.gsp20.stratus.qa.ebay.com","scat.gsp20.stratus.qa.ebay.com","cgi5.gsp20.stratus.qa.ebay.com","shop.gsp20.stratus.qa.ebay.com","orders.IN.gsp20.stratus.qa.ebay.com","res.gsp20.stratus.qa.ebay.com","signin.gsp20.stratus.qa.ebay.com","eoa.gsp20.stratus.qa.ebay.com","frame.gsp20.stratus.qa.ebay.com","shiptrack.gsp20.stratus.qa.ebay.com","ir.gsp20.stratus.qa.ebay.com","return.gsp20.stratus.qa.ebay.com","floater1.gsp20.stratus.qa.ebay.com","scgi.gsp20.stratus.qa.ebay.com","myworld.gsp20.stratus.qa.ebay.com","secureir.gsp20.stratus.qa.ebay.com","blogs.gsp20.stratus.qa.ebay.com","eazye.gsp20.stratus.qa.ebay.com","eazye2.gsp20.stratus.qa.ebay.com","pages.gsp20.stratus.qa.ebay.com","cs.gsp20.stratus.qa.ebay.com","cgi6.gsp20.stratus.qa.ebay.com","syi.gsp20.stratus.qa.ebay.com","metrics.gsp20.stratus.qa.ebay.com","k2bbulk.gsp20.stratus.qa.ebay.com","contact.gsp20.stratus.qa.ebay.com", … "search-completed.gsp20.stratus.qa.ebay.com"]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5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DC support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Service redundancy improves availability. If the pool is cross </a:t>
            </a:r>
            <a:r>
              <a:rPr lang="en-US" altLang="zh-CN" sz="1800" dirty="0" err="1" smtClean="0"/>
              <a:t>colo</a:t>
            </a:r>
            <a:r>
              <a:rPr lang="en-US" altLang="zh-CN" sz="1800" dirty="0" smtClean="0"/>
              <a:t> and one </a:t>
            </a:r>
            <a:r>
              <a:rPr lang="en-US" altLang="zh-CN" sz="1800" dirty="0" err="1" smtClean="0"/>
              <a:t>colo</a:t>
            </a:r>
            <a:r>
              <a:rPr lang="en-US" altLang="zh-CN" sz="1800" dirty="0" smtClean="0"/>
              <a:t> is down, it does not affect our business fatally.</a:t>
            </a:r>
          </a:p>
          <a:p>
            <a:r>
              <a:rPr lang="en-US" altLang="zh-CN" sz="1800" dirty="0"/>
              <a:t>As of now, There are three data centers available for provision. Such as PHX, SLC and LVS. If new data center is set up in the future, PAAS can make use of it </a:t>
            </a:r>
            <a:r>
              <a:rPr lang="en-US" altLang="zh-CN" sz="1800" dirty="0" smtClean="0"/>
              <a:t>seamlessly.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971800"/>
            <a:ext cx="708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Upgrade existing topology to span a new DC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capacity add, we can achieve it by two ways:</a:t>
            </a:r>
          </a:p>
          <a:p>
            <a:pPr lvl="1"/>
            <a:r>
              <a:rPr lang="en-US" altLang="zh-CN" dirty="0" smtClean="0"/>
              <a:t>Flex it up</a:t>
            </a:r>
          </a:p>
          <a:p>
            <a:pPr lvl="1"/>
            <a:r>
              <a:rPr lang="en-US" altLang="zh-CN" dirty="0" smtClean="0"/>
              <a:t>If there is no compute resource available in the existing data centers, then upgrade the existing topology to new data center.</a:t>
            </a:r>
          </a:p>
          <a:p>
            <a:pPr marL="344487" lvl="1" indent="0">
              <a:buNone/>
            </a:pPr>
            <a:endParaRPr lang="en-US" altLang="zh-CN" dirty="0"/>
          </a:p>
          <a:p>
            <a:pPr marL="344487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7924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 up and Flex Down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Somehow customers will think the capacity for the pool is sufficient/insufficient, in this case, they can use flex down or flex up function provided by PAAS.</a:t>
            </a:r>
          </a:p>
          <a:p>
            <a:r>
              <a:rPr lang="en-US" altLang="zh-CN" sz="2400" dirty="0" smtClean="0"/>
              <a:t>As of now, </a:t>
            </a:r>
            <a:r>
              <a:rPr lang="en-US" altLang="zh-CN" sz="2400" dirty="0" err="1" smtClean="0"/>
              <a:t>CMPaaS</a:t>
            </a:r>
            <a:r>
              <a:rPr lang="en-US" altLang="zh-CN" sz="2400" dirty="0" smtClean="0"/>
              <a:t> has already made integration with flex up. </a:t>
            </a:r>
            <a:endParaRPr lang="en-US" altLang="zh-CN" sz="24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Post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http://cmtopology.stratus.phx.ebay.com/environments/ENVgpbf2dpq/appservices/jiangh1-app/instanceCount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itchFamily="2" charset="2"/>
              </a:rPr>
              <a:t>"PHX":"2"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itchFamily="2" charset="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Stratus Cloud Stack</a:t>
            </a:r>
          </a:p>
          <a:p>
            <a:r>
              <a:rPr lang="en-US" altLang="zh-CN" dirty="0" smtClean="0"/>
              <a:t>Stratus Regular Pool View</a:t>
            </a:r>
          </a:p>
          <a:p>
            <a:r>
              <a:rPr lang="en-US" altLang="zh-CN" dirty="0" err="1" smtClean="0"/>
              <a:t>PaaS</a:t>
            </a:r>
            <a:r>
              <a:rPr lang="en-US" altLang="zh-CN" dirty="0" smtClean="0"/>
              <a:t> Provision Architecture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Vision</a:t>
            </a:r>
          </a:p>
          <a:p>
            <a:r>
              <a:rPr lang="en-US" altLang="zh-CN" dirty="0" smtClean="0"/>
              <a:t>Reference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 Pool Provision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Sometimes customers do not require raptor pool, they only ask for some computes, without any load balancer configuration and DNS configuration. PAAS supports it by different application types.</a:t>
            </a:r>
          </a:p>
          <a:p>
            <a:r>
              <a:rPr lang="en-US" altLang="zh-CN" dirty="0" smtClean="0"/>
              <a:t>Supported application types:</a:t>
            </a:r>
          </a:p>
          <a:p>
            <a:pPr lvl="1"/>
            <a:r>
              <a:rPr lang="en-US" altLang="zh-CN" dirty="0"/>
              <a:t>Raptor</a:t>
            </a:r>
          </a:p>
          <a:p>
            <a:pPr lvl="1"/>
            <a:r>
              <a:rPr lang="en-US" altLang="zh-CN" dirty="0" err="1" smtClean="0"/>
              <a:t>Qlio</a:t>
            </a:r>
            <a:r>
              <a:rPr lang="en-US" altLang="zh-CN" dirty="0" smtClean="0"/>
              <a:t>  (topology is similar to raptor except </a:t>
            </a:r>
            <a:r>
              <a:rPr lang="en-US" altLang="zh-CN" dirty="0" err="1" smtClean="0"/>
              <a:t>ecv</a:t>
            </a:r>
            <a:r>
              <a:rPr lang="en-US" altLang="zh-CN" dirty="0" smtClean="0"/>
              <a:t> check)</a:t>
            </a:r>
            <a:endParaRPr lang="en-US" altLang="zh-CN" dirty="0"/>
          </a:p>
          <a:p>
            <a:pPr lvl="1"/>
            <a:r>
              <a:rPr lang="en-US" altLang="zh-CN" dirty="0" err="1" smtClean="0"/>
              <a:t>Clusteronly</a:t>
            </a:r>
            <a:endParaRPr lang="en-US" altLang="zh-CN" dirty="0" smtClean="0"/>
          </a:p>
          <a:p>
            <a:pPr marL="230188" lvl="1" indent="-230188">
              <a:spcBef>
                <a:spcPct val="45000"/>
              </a:spcBef>
              <a:buFont typeface="Times" pitchFamily="-65" charset="0"/>
              <a:buChar char="•"/>
            </a:pPr>
            <a:r>
              <a:rPr lang="en-US" altLang="zh-CN" sz="2800" dirty="0"/>
              <a:t>Agile support for new application </a:t>
            </a:r>
            <a:r>
              <a:rPr lang="en-US" altLang="zh-CN" sz="2800" dirty="0" smtClean="0"/>
              <a:t>types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2" y="1295400"/>
            <a:ext cx="7516618" cy="4928287"/>
          </a:xfrm>
        </p:spPr>
      </p:pic>
    </p:spTree>
    <p:extLst>
      <p:ext uri="{BB962C8B-B14F-4D97-AF65-F5344CB8AC3E}">
        <p14:creationId xmlns:p14="http://schemas.microsoft.com/office/powerpoint/2010/main" val="21895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PAAS Provision Reliability Chart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209800"/>
            <a:ext cx="8115300" cy="3352800"/>
          </a:xfrm>
        </p:spPr>
      </p:pic>
      <p:sp>
        <p:nvSpPr>
          <p:cNvPr id="7" name="TextBox 6"/>
          <p:cNvSpPr txBox="1"/>
          <p:nvPr/>
        </p:nvSpPr>
        <p:spPr>
          <a:xfrm>
            <a:off x="609600" y="1371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http://ceilometer.stratus.phx.ebay.com/reliability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4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Provision Dashboard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54380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34811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http://ironman-app.stratus.phx.ebay.com:8080/dashboard/paas_provision/provision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0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Q2:  </a:t>
            </a:r>
            <a:r>
              <a:rPr lang="en-US" dirty="0" err="1" smtClean="0"/>
              <a:t>PaaS</a:t>
            </a:r>
            <a:r>
              <a:rPr lang="en-US" dirty="0" smtClean="0"/>
              <a:t> ODB and CMS dual write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PaaS</a:t>
            </a:r>
            <a:r>
              <a:rPr lang="en-US" dirty="0" smtClean="0"/>
              <a:t> integration with new Restful LB service and   DNS service</a:t>
            </a:r>
          </a:p>
          <a:p>
            <a:r>
              <a:rPr lang="en-US" dirty="0" smtClean="0"/>
              <a:t>Q3: </a:t>
            </a:r>
            <a:r>
              <a:rPr lang="en-US" dirty="0" err="1" smtClean="0"/>
              <a:t>PaaS</a:t>
            </a:r>
            <a:r>
              <a:rPr lang="en-US" dirty="0" smtClean="0"/>
              <a:t> CMS read and write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PaaS</a:t>
            </a:r>
            <a:r>
              <a:rPr lang="en-US" dirty="0" smtClean="0"/>
              <a:t> off ODB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Generic topology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ntegrate with puppet service to do software preinstall.</a:t>
            </a:r>
          </a:p>
          <a:p>
            <a:r>
              <a:rPr lang="en-US" altLang="zh-CN" dirty="0" smtClean="0"/>
              <a:t>Monitoring integration</a:t>
            </a:r>
          </a:p>
          <a:p>
            <a:r>
              <a:rPr lang="en-US" altLang="zh-CN" dirty="0" smtClean="0"/>
              <a:t>Elastic PAAS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en-US" altLang="zh-CN" dirty="0"/>
              <a:t>document </a:t>
            </a:r>
            <a:r>
              <a:rPr lang="en-US" altLang="zh-CN" b="1" dirty="0"/>
              <a:t>http://</a:t>
            </a:r>
            <a:r>
              <a:rPr lang="en-US" altLang="zh-CN" b="1" dirty="0" smtClean="0"/>
              <a:t>cmtopology.stratus.phx.ebay.com/help/console.html</a:t>
            </a:r>
          </a:p>
          <a:p>
            <a:r>
              <a:rPr lang="en-US" altLang="zh-CN" dirty="0" smtClean="0"/>
              <a:t>PAAS </a:t>
            </a:r>
            <a:r>
              <a:rPr lang="en-US" altLang="zh-CN" dirty="0"/>
              <a:t>Wiki </a:t>
            </a:r>
            <a:r>
              <a:rPr lang="en-US" altLang="zh-CN" b="1" dirty="0"/>
              <a:t>https://wiki.vip.corp.ebay.com/display/CLOUD/Cloud+V3+Vertical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Technology Stack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CAE559-D29A-4E18-A2EF-C6C9C7D99E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2976" y="5857892"/>
            <a:ext cx="75724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0468" y="5929330"/>
            <a:ext cx="461665" cy="428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905000" y="1848142"/>
            <a:ext cx="6651170" cy="1053905"/>
          </a:xfrm>
          <a:prstGeom prst="round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31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Cloud</a:t>
            </a:r>
            <a:r>
              <a:rPr kumimoji="0" 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Consumers</a:t>
            </a:r>
            <a:endParaRPr kumimoji="0" lang="en-US" sz="14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Arial" charset="0"/>
              </a:rPr>
              <a:t>CMPaaS</a:t>
            </a:r>
            <a:r>
              <a:rPr lang="en-US" sz="1200" dirty="0" smtClean="0">
                <a:latin typeface="Arial" charset="0"/>
              </a:rPr>
              <a:t>, Portal, CLI, Eclipse, python, </a:t>
            </a:r>
            <a:r>
              <a:rPr lang="en-US" sz="1200" dirty="0" err="1" smtClean="0">
                <a:latin typeface="Arial" charset="0"/>
              </a:rPr>
              <a:t>perl</a:t>
            </a:r>
            <a:r>
              <a:rPr lang="en-US" sz="1200" dirty="0" smtClean="0">
                <a:latin typeface="Arial" charset="0"/>
              </a:rPr>
              <a:t>, curl, browser, …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905000" y="2902048"/>
            <a:ext cx="6651170" cy="1053905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31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Cloud Services</a:t>
            </a:r>
            <a:endParaRPr kumimoji="0" lang="en-US" sz="14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PaaS</a:t>
            </a:r>
            <a:r>
              <a:rPr lang="en-US" b="1" dirty="0" smtClean="0">
                <a:latin typeface="Arial" charset="0"/>
              </a:rPr>
              <a:t>: Platform Lifecycle Mgmt</a:t>
            </a:r>
            <a:r>
              <a:rPr lang="en-US" sz="1200" i="1" dirty="0" smtClean="0">
                <a:latin typeface="Arial" charset="0"/>
              </a:rPr>
              <a:t>, Software Deployment, etc.</a:t>
            </a:r>
          </a:p>
          <a:p>
            <a:r>
              <a:rPr lang="en-US" sz="1200" dirty="0" err="1" smtClean="0">
                <a:latin typeface="Arial" charset="0"/>
              </a:rPr>
              <a:t>IaaS</a:t>
            </a:r>
            <a:r>
              <a:rPr lang="en-US" sz="1200" dirty="0" smtClean="0">
                <a:latin typeface="Arial" charset="0"/>
              </a:rPr>
              <a:t>: Virtual Environment, Cluster, Pool, Compute, etc.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905000" y="3978063"/>
            <a:ext cx="6651170" cy="1053905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31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Infrastructure Management Services</a:t>
            </a:r>
            <a:endParaRPr kumimoji="0" lang="en-US" sz="14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Arial" charset="0"/>
            </a:endParaRPr>
          </a:p>
          <a:p>
            <a:r>
              <a:rPr lang="en-US" sz="1200" dirty="0" smtClean="0">
                <a:latin typeface="Arial" charset="0"/>
              </a:rPr>
              <a:t>DNS, LB, Compute, Storage, IP, IMG </a:t>
            </a:r>
            <a:r>
              <a:rPr lang="en-US" sz="1200" dirty="0" err="1" smtClean="0">
                <a:latin typeface="Arial" charset="0"/>
              </a:rPr>
              <a:t>Mgmt</a:t>
            </a:r>
            <a:r>
              <a:rPr lang="en-US" sz="1200" dirty="0" smtClean="0">
                <a:latin typeface="Arial" charset="0"/>
              </a:rPr>
              <a:t>, RAS</a:t>
            </a:r>
          </a:p>
          <a:p>
            <a:endParaRPr lang="en-US" sz="1200" dirty="0" smtClean="0">
              <a:latin typeface="Arial" charset="0"/>
            </a:endParaRPr>
          </a:p>
          <a:p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 rot="16200000">
            <a:off x="73482" y="3233107"/>
            <a:ext cx="2296886" cy="1322607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31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ゴシック" charset="0"/>
                <a:cs typeface="MS Pゴシック" charset="0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latin typeface="Arial" charset="0"/>
              </a:rPr>
              <a:t>Framework Services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ODB/CMS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latin typeface="Arial" charset="0"/>
              </a:rPr>
              <a:t>Auth&amp;Auth</a:t>
            </a:r>
            <a:r>
              <a:rPr lang="en-US" sz="1200" dirty="0" smtClean="0">
                <a:latin typeface="Arial" charset="0"/>
              </a:rPr>
              <a:t>, Policy Mgmt,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AMQ, CAL, etc.</a:t>
            </a:r>
            <a:endParaRPr kumimoji="0" lang="en-US" sz="12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Stratus Regular Production Pool View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4" y="1066800"/>
            <a:ext cx="8376026" cy="5225148"/>
          </a:xfrm>
        </p:spPr>
      </p:pic>
      <p:sp>
        <p:nvSpPr>
          <p:cNvPr id="9" name="Right Arrow 8"/>
          <p:cNvSpPr/>
          <p:nvPr/>
        </p:nvSpPr>
        <p:spPr bwMode="auto">
          <a:xfrm rot="5400000">
            <a:off x="2041959" y="3239703"/>
            <a:ext cx="723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6153150" y="3239703"/>
            <a:ext cx="723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31645">
            <a:off x="3035833" y="3371926"/>
            <a:ext cx="2946995" cy="1101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9006856" flipV="1">
            <a:off x="2956508" y="3382739"/>
            <a:ext cx="2933163" cy="111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MS Pゴシック" pitchFamily="-92" charset="-128"/>
              <a:cs typeface="MS Pゴシック" pitchFamily="-9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409" y="3352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99%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22044" y="26347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4300"/>
            <a:ext cx="8115300" cy="876300"/>
          </a:xfrm>
        </p:spPr>
        <p:txBody>
          <a:bodyPr/>
          <a:lstStyle/>
          <a:p>
            <a:r>
              <a:rPr lang="en-US" altLang="zh-CN" dirty="0" err="1"/>
              <a:t>PaaS</a:t>
            </a:r>
            <a:r>
              <a:rPr lang="en-US" altLang="zh-CN" dirty="0"/>
              <a:t> Provision </a:t>
            </a:r>
            <a:r>
              <a:rPr lang="en-US" altLang="zh-CN" dirty="0" err="1" smtClean="0"/>
              <a:t>Architecture:T</a:t>
            </a:r>
            <a:r>
              <a:rPr lang="en-US" dirty="0" err="1" smtClean="0"/>
              <a:t>opology</a:t>
            </a:r>
            <a:r>
              <a:rPr lang="en-US" dirty="0" smtClean="0"/>
              <a:t> Driven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2" y="1509444"/>
            <a:ext cx="8621568" cy="43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Template to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7884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2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1480066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cmtopology.stratus.phx.ebay.com/help/console.html</a:t>
            </a:r>
          </a:p>
          <a:p>
            <a:endParaRPr lang="en-US" altLang="zh-C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03231"/>
            <a:ext cx="8534400" cy="46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Self Service, </a:t>
            </a:r>
            <a:endParaRPr lang="zh-CN" altLang="zh-CN" sz="2000" dirty="0"/>
          </a:p>
          <a:p>
            <a:r>
              <a:rPr lang="en-US" altLang="zh-CN" sz="2000" dirty="0"/>
              <a:t>Web-Tier, </a:t>
            </a:r>
            <a:endParaRPr lang="zh-CN" altLang="zh-CN" sz="2000" dirty="0"/>
          </a:p>
          <a:p>
            <a:r>
              <a:rPr lang="en-US" altLang="zh-CN" sz="2000" dirty="0" smtClean="0"/>
              <a:t>SSL</a:t>
            </a:r>
            <a:r>
              <a:rPr lang="en-US" altLang="zh-CN" sz="2000" dirty="0"/>
              <a:t>, </a:t>
            </a:r>
            <a:endParaRPr lang="zh-CN" altLang="zh-CN" sz="2000" dirty="0"/>
          </a:p>
          <a:p>
            <a:r>
              <a:rPr lang="en-US" altLang="zh-CN" sz="2000" dirty="0"/>
              <a:t>CNAME, </a:t>
            </a:r>
            <a:endParaRPr lang="zh-CN" altLang="zh-CN" sz="2000" dirty="0"/>
          </a:p>
          <a:p>
            <a:r>
              <a:rPr lang="en-US" altLang="zh-CN" sz="2000" dirty="0" smtClean="0"/>
              <a:t>Public VIP,</a:t>
            </a:r>
            <a:endParaRPr lang="zh-CN" altLang="zh-CN" sz="2000" dirty="0"/>
          </a:p>
          <a:p>
            <a:r>
              <a:rPr lang="en-US" altLang="zh-CN" sz="2000" dirty="0"/>
              <a:t>Multi DC support </a:t>
            </a:r>
          </a:p>
          <a:p>
            <a:r>
              <a:rPr lang="en-US" altLang="zh-CN" sz="2000" dirty="0" smtClean="0"/>
              <a:t>Extend existing topology to a new data center</a:t>
            </a:r>
          </a:p>
          <a:p>
            <a:r>
              <a:rPr lang="en-US" altLang="zh-CN" sz="2000" dirty="0"/>
              <a:t>Generic Pool support,  </a:t>
            </a:r>
            <a:endParaRPr lang="zh-CN" altLang="zh-CN" sz="2000" dirty="0"/>
          </a:p>
          <a:p>
            <a:r>
              <a:rPr lang="en-US" altLang="zh-CN" sz="2000" dirty="0"/>
              <a:t>Flex </a:t>
            </a:r>
            <a:r>
              <a:rPr lang="en-US" altLang="zh-CN" sz="2000" dirty="0" smtClean="0"/>
              <a:t>up/down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0E8F4-7D10-1640-BD60-99C430CF82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Service Provisioning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" b="2722"/>
          <a:stretch>
            <a:fillRect/>
          </a:stretch>
        </p:blipFill>
        <p:spPr>
          <a:xfrm>
            <a:off x="-559034" y="1143000"/>
            <a:ext cx="1038883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White eBay Template">
  <a:themeElements>
    <a:clrScheme name="US White eBay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CB4C4"/>
      </a:accent1>
      <a:accent2>
        <a:srgbClr val="000099"/>
      </a:accent2>
      <a:accent3>
        <a:srgbClr val="FFFFFF"/>
      </a:accent3>
      <a:accent4>
        <a:srgbClr val="000000"/>
      </a:accent4>
      <a:accent5>
        <a:srgbClr val="CBD6DE"/>
      </a:accent5>
      <a:accent6>
        <a:srgbClr val="00008A"/>
      </a:accent6>
      <a:hlink>
        <a:srgbClr val="BDE6FF"/>
      </a:hlink>
      <a:folHlink>
        <a:srgbClr val="006699"/>
      </a:folHlink>
    </a:clrScheme>
    <a:fontScheme name="US White eBay Templat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MS Pゴシック" pitchFamily="-92" charset="-128"/>
            <a:cs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MS Pゴシック" pitchFamily="-92" charset="-128"/>
            <a:cs typeface="MS Pゴシック" pitchFamily="-92" charset="-128"/>
          </a:defRPr>
        </a:defPPr>
      </a:lstStyle>
    </a:lnDef>
  </a:objectDefaults>
  <a:extraClrSchemeLst>
    <a:extraClrScheme>
      <a:clrScheme name="US White eBay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B4C4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CBD6DE"/>
        </a:accent5>
        <a:accent6>
          <a:srgbClr val="00008A"/>
        </a:accent6>
        <a:hlink>
          <a:srgbClr val="BDE6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8BEFC23CBD84196148A0E8DDDFE81" ma:contentTypeVersion="0" ma:contentTypeDescription="Create a new document." ma:contentTypeScope="" ma:versionID="31a4450cd57ad8e3f4f3e77dbdd3a4c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12541C1-2F12-4E65-9116-82C795F3ACA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09157E9-F12D-45BF-8DFA-2E7207777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970F38-1E20-4547-A922-330FF5A83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6171</TotalTime>
  <Words>987</Words>
  <Application>Microsoft Office PowerPoint</Application>
  <PresentationFormat>On-screen Show (4:3)</PresentationFormat>
  <Paragraphs>195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US White eBay Template</vt:lpstr>
      <vt:lpstr>PAAS Provision Overview</vt:lpstr>
      <vt:lpstr>Agenda</vt:lpstr>
      <vt:lpstr>Cloud Technology Stack</vt:lpstr>
      <vt:lpstr>Stratus Regular Production Pool View</vt:lpstr>
      <vt:lpstr>PaaS Provision Architecture:Topology Driven </vt:lpstr>
      <vt:lpstr>Feature Template to topology</vt:lpstr>
      <vt:lpstr>PaaS APIs</vt:lpstr>
      <vt:lpstr>Demo</vt:lpstr>
      <vt:lpstr>Self Service Provisioning</vt:lpstr>
      <vt:lpstr>Web Tier Provisioning</vt:lpstr>
      <vt:lpstr>Adding HTTPS to Existing Topology</vt:lpstr>
      <vt:lpstr>Brand New Topology Provisioning with HTTP and HTTPS</vt:lpstr>
      <vt:lpstr>App Tier &amp; Web Tier Models with HTTP &amp; HTTPS</vt:lpstr>
      <vt:lpstr>Enable Web Tier Public IP for Existing Topology</vt:lpstr>
      <vt:lpstr>CName Update</vt:lpstr>
      <vt:lpstr>Multiple DC support</vt:lpstr>
      <vt:lpstr>Upgrade existing topology to span a new DC</vt:lpstr>
      <vt:lpstr>Flex up and Flex Down</vt:lpstr>
      <vt:lpstr>PowerPoint Presentation</vt:lpstr>
      <vt:lpstr>Generic Pool Provision</vt:lpstr>
      <vt:lpstr>PowerPoint Presentation</vt:lpstr>
      <vt:lpstr>PAAS Provision Reliability Chart</vt:lpstr>
      <vt:lpstr>Provision Dashboard</vt:lpstr>
      <vt:lpstr>Ongoing Goals</vt:lpstr>
      <vt:lpstr>Vision</vt:lpstr>
      <vt:lpstr>Reference</vt:lpstr>
    </vt:vector>
  </TitlesOfParts>
  <Company>eBay,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sbarclay</dc:creator>
  <cp:lastModifiedBy>Deng, Ken</cp:lastModifiedBy>
  <cp:revision>489</cp:revision>
  <cp:lastPrinted>2005-11-15T01:34:57Z</cp:lastPrinted>
  <dcterms:created xsi:type="dcterms:W3CDTF">2008-08-20T04:25:24Z</dcterms:created>
  <dcterms:modified xsi:type="dcterms:W3CDTF">2013-08-19T02:41:16Z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0x0101005348BEFC23CBD84196148A0E8DDDFE81</vt:lpwstr>
  </property>
</Properties>
</file>