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69" r:id="rId5"/>
    <p:sldId id="265" r:id="rId6"/>
    <p:sldId id="270" r:id="rId7"/>
    <p:sldId id="272" r:id="rId8"/>
    <p:sldId id="273" r:id="rId9"/>
    <p:sldId id="274" r:id="rId10"/>
    <p:sldId id="275" r:id="rId11"/>
    <p:sldId id="277" r:id="rId12"/>
    <p:sldId id="280" r:id="rId13"/>
    <p:sldId id="281"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D2A"/>
    <a:srgbClr val="4A4E52"/>
    <a:srgbClr val="AA0B19"/>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7" autoAdjust="0"/>
  </p:normalViewPr>
  <p:slideViewPr>
    <p:cSldViewPr snapToGrid="0">
      <p:cViewPr varScale="1">
        <p:scale>
          <a:sx n="74" d="100"/>
          <a:sy n="74" d="100"/>
        </p:scale>
        <p:origin x="54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15/10/2014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15/10/2014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143"/>
            <a:ext cx="11206920" cy="5603460"/>
          </a:xfrm>
          <a:prstGeom prst="rect">
            <a:avLst/>
          </a:prstGeom>
        </p:spPr>
      </p:pic>
      <p:sp>
        <p:nvSpPr>
          <p:cNvPr id="2" name="Title 1"/>
          <p:cNvSpPr>
            <a:spLocks noGrp="1"/>
          </p:cNvSpPr>
          <p:nvPr>
            <p:ph type="ctrTitle" hasCustomPrompt="1"/>
          </p:nvPr>
        </p:nvSpPr>
        <p:spPr>
          <a:xfrm>
            <a:off x="5527221" y="2212521"/>
            <a:ext cx="5798683" cy="1387249"/>
          </a:xfrm>
        </p:spPr>
        <p:txBody>
          <a:bodyPr rIns="0" anchor="b">
            <a:noAutofit/>
          </a:bodyPr>
          <a:lstStyle>
            <a:lvl1pPr algn="r" defTabSz="914400" rtl="0" eaLnBrk="1" latinLnBrk="0" hangingPunct="1">
              <a:lnSpc>
                <a:spcPct val="90000"/>
              </a:lnSpc>
              <a:spcBef>
                <a:spcPct val="0"/>
              </a:spcBef>
              <a:buNone/>
              <a:defRPr lang="en-GB" sz="48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6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cxnSp>
        <p:nvCxnSpPr>
          <p:cNvPr id="14" name="Straight Connector 13"/>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0" name="Straight Connector 9"/>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248972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1" baseline="0">
                <a:solidFill>
                  <a:srgbClr val="AA0B19"/>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picture – full slide – from picture gallery \\rocjfs03\Public\Marketing\Pictures_for_collateral\2013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14" name="Content Placeholder 2"/>
          <p:cNvSpPr>
            <a:spLocks noGrp="1"/>
          </p:cNvSpPr>
          <p:nvPr>
            <p:ph idx="10" hasCustomPrompt="1"/>
          </p:nvPr>
        </p:nvSpPr>
        <p:spPr>
          <a:xfrm>
            <a:off x="459262" y="4523014"/>
            <a:ext cx="5817971" cy="1768247"/>
          </a:xfrm>
          <a:solidFill>
            <a:schemeClr val="bg1">
              <a:alpha val="65000"/>
            </a:schemeClr>
          </a:solidFill>
        </p:spPr>
        <p:txBody>
          <a:bodyPr lIns="180000" tIns="180000" rIns="180000" bIns="180000"/>
          <a:lstStyle>
            <a:lvl1pPr marL="0" indent="0">
              <a:buNone/>
              <a:defRPr sz="3000" b="1">
                <a:solidFill>
                  <a:srgbClr val="4A4E52"/>
                </a:solidFill>
              </a:defRPr>
            </a:lvl1pPr>
            <a:lvl2pPr marL="0" indent="0" algn="l">
              <a:buNone/>
              <a:defRPr sz="3000">
                <a:solidFill>
                  <a:srgbClr val="4A4E52"/>
                </a:solidFill>
              </a:defRPr>
            </a:lvl2pPr>
            <a:lvl3pPr marL="0" indent="0">
              <a:buClr>
                <a:srgbClr val="81ADB5"/>
              </a:buClr>
              <a:buFont typeface="Arial" panose="020B0604020202020204" pitchFamily="34" charset="0"/>
              <a:buNone/>
              <a:defRPr sz="3000" b="1" baseline="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27432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8875761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_you_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367644" y="2400299"/>
            <a:ext cx="2775856" cy="2426041"/>
          </a:xfrm>
        </p:spPr>
        <p:txBody>
          <a:bodyPr>
            <a:normAutofit/>
          </a:bodyPr>
          <a:lstStyle>
            <a:lvl1pPr marL="0" indent="0">
              <a:buNone/>
              <a:defRPr sz="2000" b="1" baseline="0">
                <a:solidFill>
                  <a:srgbClr val="4A4E52"/>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your picture -</a:t>
            </a:r>
          </a:p>
          <a:p>
            <a:pPr lvl="0"/>
            <a:r>
              <a:rPr lang="en-US" dirty="0" smtClean="0"/>
              <a:t>preferably with background in light color</a:t>
            </a:r>
          </a:p>
        </p:txBody>
      </p:sp>
      <p:sp>
        <p:nvSpPr>
          <p:cNvPr id="9"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Thank you!</a:t>
            </a:r>
            <a:endParaRPr lang="en-GB" dirty="0"/>
          </a:p>
        </p:txBody>
      </p:sp>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2"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54537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2756"/>
            <a:ext cx="10847694" cy="5423847"/>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1522557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3305"/>
            <a:ext cx="9386596" cy="4693298"/>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397533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 Digital Media">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64395" y="0"/>
            <a:ext cx="12513206" cy="6256604"/>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0747588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51461" y="3674029"/>
            <a:ext cx="3137694" cy="3183972"/>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98928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6660" y="3657600"/>
            <a:ext cx="3092889" cy="3217947"/>
          </a:xfrm>
          <a:prstGeom prst="rect">
            <a:avLst/>
          </a:prstGeom>
        </p:spPr>
      </p:pic>
    </p:spTree>
    <p:extLst>
      <p:ext uri="{BB962C8B-B14F-4D97-AF65-F5344CB8AC3E}">
        <p14:creationId xmlns:p14="http://schemas.microsoft.com/office/powerpoint/2010/main" val="3155444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6"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DC5D2A"/>
                </a:solidFill>
              </a:defRPr>
            </a:lvl1pPr>
          </a:lstStyle>
          <a:p>
            <a:r>
              <a:rPr lang="en-GB" dirty="0" smtClean="0"/>
              <a:t>QUALITY. PRODUCTIVITY. INNOVATION.</a:t>
            </a:r>
            <a:endParaRPr lang="en-GB" dirty="0"/>
          </a:p>
        </p:txBody>
      </p:sp>
      <p:sp>
        <p:nvSpPr>
          <p:cNvPr id="16" name="Content Placeholder 2"/>
          <p:cNvSpPr>
            <a:spLocks noGrp="1"/>
          </p:cNvSpPr>
          <p:nvPr>
            <p:ph idx="13" hasCustomPrompt="1"/>
          </p:nvPr>
        </p:nvSpPr>
        <p:spPr>
          <a:xfrm>
            <a:off x="810303" y="1617968"/>
            <a:ext cx="10543495" cy="4399111"/>
          </a:xfrm>
        </p:spPr>
        <p:txBody>
          <a:bodyPr lIns="0"/>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500">
                <a:solidFill>
                  <a:srgbClr val="4A4E52"/>
                </a:solidFill>
              </a:defRPr>
            </a:lvl3pPr>
            <a:lvl4pPr marL="16002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8" name="TextBox 19"/>
          <p:cNvSpPr txBox="1"/>
          <p:nvPr userDrawn="1"/>
        </p:nvSpPr>
        <p:spPr>
          <a:xfrm>
            <a:off x="5876731" y="3275112"/>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88452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p:cNvSpPr>
            <a:spLocks noGrp="1"/>
          </p:cNvSpPr>
          <p:nvPr>
            <p:ph idx="1" hasCustomPrompt="1"/>
          </p:nvPr>
        </p:nvSpPr>
        <p:spPr>
          <a:xfrm>
            <a:off x="6160655" y="1518557"/>
            <a:ext cx="5193144" cy="4710793"/>
          </a:xfrm>
        </p:spPr>
        <p:txBody>
          <a:bodyPr/>
          <a:lstStyle>
            <a:lvl1pPr marL="0" indent="0">
              <a:buNone/>
              <a:defRPr sz="1600" b="1">
                <a:solidFill>
                  <a:srgbClr val="AA0B19"/>
                </a:solidFill>
              </a:defRPr>
            </a:lvl1pPr>
            <a:lvl2pPr marL="0" indent="0" algn="l">
              <a:buNone/>
              <a:defRPr sz="1600">
                <a:solidFill>
                  <a:srgbClr val="4A4E52"/>
                </a:solidFill>
              </a:defRPr>
            </a:lvl2pPr>
            <a:lvl3pPr marL="834300" indent="-4572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086300" indent="-3429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7200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marL="972000" lvl="3" indent="-228600" algn="l" defTabSz="914400" rtl="0" eaLnBrk="1" latinLnBrk="0" hangingPunct="1">
              <a:lnSpc>
                <a:spcPct val="90000"/>
              </a:lnSpc>
              <a:spcBef>
                <a:spcPts val="500"/>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7"/>
            <a:ext cx="5193144" cy="4710793"/>
          </a:xfrm>
        </p:spPr>
        <p:txBody>
          <a:bodyPr lIns="0"/>
          <a:lstStyle>
            <a:lvl1pPr marL="0" indent="0">
              <a:buNone/>
              <a:defRPr sz="1600" b="1">
                <a:solidFill>
                  <a:srgbClr val="AA0B19"/>
                </a:solidFill>
              </a:defRPr>
            </a:lvl1pPr>
            <a:lvl2pPr marL="0" indent="0" algn="l">
              <a:buNone/>
              <a:defRPr sz="1600">
                <a:solidFill>
                  <a:srgbClr val="4A4E52"/>
                </a:solidFill>
              </a:defRPr>
            </a:lvl2pPr>
            <a:lvl3pPr marL="720000" indent="-342900">
              <a:buClr>
                <a:srgbClr val="81ADB5"/>
              </a:buClr>
              <a:buFont typeface="Arial" panose="020B0604020202020204" pitchFamily="34" charset="0"/>
              <a:buChar char="•"/>
              <a:defRPr sz="1500">
                <a:solidFill>
                  <a:srgbClr val="4A4E52"/>
                </a:solidFill>
              </a:defRPr>
            </a:lvl3pPr>
            <a:lvl4pPr marL="9720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1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9"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990122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600200" indent="-2286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12573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600" b="1">
                <a:solidFill>
                  <a:srgbClr val="AA0B19"/>
                </a:solidFill>
              </a:defRPr>
            </a:lvl1pPr>
            <a:lvl2pPr marL="0" indent="0" algn="l">
              <a:buNone/>
              <a:defRPr sz="24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12"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6764430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t>
            </a:r>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dirty="0"/>
          </a:p>
        </p:txBody>
      </p:sp>
    </p:spTree>
    <p:extLst>
      <p:ext uri="{BB962C8B-B14F-4D97-AF65-F5344CB8AC3E}">
        <p14:creationId xmlns:p14="http://schemas.microsoft.com/office/powerpoint/2010/main" val="3912548865"/>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79" r:id="rId3"/>
    <p:sldLayoutId id="2147483675" r:id="rId4"/>
    <p:sldLayoutId id="2147483674" r:id="rId5"/>
    <p:sldLayoutId id="2147483677" r:id="rId6"/>
    <p:sldLayoutId id="2147483671" r:id="rId7"/>
    <p:sldLayoutId id="2147483665" r:id="rId8"/>
    <p:sldLayoutId id="2147483672" r:id="rId9"/>
    <p:sldLayoutId id="2147483660"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javase/download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eclipse.org/download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975" y="2212522"/>
            <a:ext cx="6006929" cy="698104"/>
          </a:xfrm>
        </p:spPr>
        <p:txBody>
          <a:bodyPr/>
          <a:lstStyle/>
          <a:p>
            <a:r>
              <a:rPr lang="en-US" sz="4400" dirty="0" smtClean="0"/>
              <a:t>Basic development tools</a:t>
            </a:r>
            <a:endParaRPr lang="en-US" sz="4400" dirty="0"/>
          </a:p>
        </p:txBody>
      </p:sp>
    </p:spTree>
    <p:extLst>
      <p:ext uri="{BB962C8B-B14F-4D97-AF65-F5344CB8AC3E}">
        <p14:creationId xmlns:p14="http://schemas.microsoft.com/office/powerpoint/2010/main" val="258283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1617968"/>
            <a:ext cx="10543495" cy="2928274"/>
          </a:xfrm>
        </p:spPr>
        <p:txBody>
          <a:bodyPr>
            <a:normAutofit/>
          </a:bodyPr>
          <a:lstStyle/>
          <a:p>
            <a:pPr lvl="1" algn="just">
              <a:spcBef>
                <a:spcPts val="1000"/>
              </a:spcBef>
            </a:pPr>
            <a:r>
              <a:rPr lang="en-GB" sz="2000" dirty="0"/>
              <a:t>	</a:t>
            </a:r>
            <a:r>
              <a:rPr lang="en-GB" sz="2000" dirty="0" smtClean="0"/>
              <a:t>To accomplish JAR file’s tasks it is necessary to use a tool provided as part of JDK, Java Archive Tool. This tool is used through the command </a:t>
            </a:r>
            <a:r>
              <a:rPr lang="en-GB" sz="2000" b="1" dirty="0" smtClean="0"/>
              <a:t>jar</a:t>
            </a:r>
            <a:r>
              <a:rPr lang="en-GB" sz="2000" dirty="0" smtClean="0"/>
              <a:t>. Basic format for creating a JAR file is:</a:t>
            </a:r>
          </a:p>
          <a:p>
            <a:pPr lvl="1" algn="ctr">
              <a:spcBef>
                <a:spcPts val="1000"/>
              </a:spcBef>
            </a:pPr>
            <a:r>
              <a:rPr lang="en-GB" sz="2000" b="1" dirty="0" smtClean="0"/>
              <a:t>jar </a:t>
            </a:r>
            <a:r>
              <a:rPr lang="en-GB" sz="2000" b="1" dirty="0" smtClean="0"/>
              <a:t>cf</a:t>
            </a:r>
            <a:r>
              <a:rPr lang="en-GB" sz="2000" b="1" dirty="0" smtClean="0"/>
              <a:t> </a:t>
            </a:r>
            <a:r>
              <a:rPr lang="en-GB" sz="2000" b="1" dirty="0" smtClean="0"/>
              <a:t>jar_file</a:t>
            </a:r>
            <a:r>
              <a:rPr lang="en-GB" sz="2000" b="1" dirty="0" smtClean="0"/>
              <a:t> </a:t>
            </a:r>
            <a:r>
              <a:rPr lang="en-GB" sz="2000" b="1" dirty="0" smtClean="0"/>
              <a:t>input_files</a:t>
            </a:r>
            <a:endParaRPr lang="en-GB" sz="2000" b="1" dirty="0" smtClean="0"/>
          </a:p>
          <a:p>
            <a:pPr marL="914400" lvl="3" indent="0" algn="just">
              <a:buNone/>
            </a:pPr>
            <a:r>
              <a:rPr lang="en-GB" sz="2000" b="1" dirty="0" smtClean="0"/>
              <a:t>c </a:t>
            </a:r>
            <a:r>
              <a:rPr lang="en-GB" sz="2000" dirty="0" smtClean="0"/>
              <a:t>= create – creates a JAR file</a:t>
            </a:r>
          </a:p>
          <a:p>
            <a:pPr marL="914400" lvl="3" indent="0" algn="just">
              <a:buNone/>
            </a:pPr>
            <a:r>
              <a:rPr lang="en-GB" sz="2000" b="1" dirty="0" smtClean="0"/>
              <a:t>f</a:t>
            </a:r>
            <a:r>
              <a:rPr lang="en-GB" sz="2000" dirty="0" smtClean="0"/>
              <a:t> = file </a:t>
            </a:r>
            <a:r>
              <a:rPr lang="en-GB" sz="2000" dirty="0"/>
              <a:t>– </a:t>
            </a:r>
            <a:r>
              <a:rPr lang="en-GB" sz="2000" dirty="0" smtClean="0"/>
              <a:t>indicates that the command output will go to a file (</a:t>
            </a:r>
            <a:r>
              <a:rPr lang="en-GB" sz="2000" b="1" dirty="0"/>
              <a:t>jar_file</a:t>
            </a:r>
            <a:r>
              <a:rPr lang="en-GB" sz="2000" dirty="0" smtClean="0"/>
              <a:t>)</a:t>
            </a:r>
          </a:p>
          <a:p>
            <a:pPr marL="914400" lvl="3" indent="0" algn="just">
              <a:buNone/>
            </a:pPr>
            <a:r>
              <a:rPr lang="en-GB" sz="2000" b="1" dirty="0" smtClean="0"/>
              <a:t>v </a:t>
            </a:r>
            <a:r>
              <a:rPr lang="en-GB" sz="2000" dirty="0"/>
              <a:t>= </a:t>
            </a:r>
            <a:r>
              <a:rPr lang="en-GB" sz="2000" dirty="0" smtClean="0"/>
              <a:t>verbose </a:t>
            </a:r>
            <a:r>
              <a:rPr lang="en-GB" sz="2000" dirty="0"/>
              <a:t>– </a:t>
            </a:r>
            <a:r>
              <a:rPr lang="en-GB" sz="2000" dirty="0" smtClean="0"/>
              <a:t>displays on the screen informations about added files</a:t>
            </a:r>
          </a:p>
          <a:p>
            <a:pPr marL="914400" lvl="3" indent="0" algn="just">
              <a:buNone/>
            </a:pPr>
            <a:r>
              <a:rPr lang="en-GB" sz="2000" b="1" dirty="0" smtClean="0"/>
              <a:t>0 </a:t>
            </a:r>
            <a:r>
              <a:rPr lang="en-GB" sz="2000" dirty="0"/>
              <a:t>= </a:t>
            </a:r>
            <a:r>
              <a:rPr lang="en-GB" sz="2000" dirty="0" smtClean="0"/>
              <a:t>zero </a:t>
            </a:r>
            <a:r>
              <a:rPr lang="en-GB" sz="2000" dirty="0"/>
              <a:t>– </a:t>
            </a:r>
            <a:r>
              <a:rPr lang="en-GB" sz="2000" dirty="0" smtClean="0"/>
              <a:t>it is used in cases when the jar file is not intended to be compressed. One advantage is the speed increase of files execution contained in the archive</a:t>
            </a:r>
            <a:endParaRPr lang="en-GB" sz="2000" dirty="0"/>
          </a:p>
          <a:p>
            <a:pPr marL="914400" lvl="3" indent="0" algn="just">
              <a:buNone/>
            </a:pPr>
            <a:endParaRPr lang="en-GB" sz="2000" b="1" dirty="0"/>
          </a:p>
          <a:p>
            <a:pPr lvl="1" algn="just">
              <a:spcBef>
                <a:spcPts val="1000"/>
              </a:spcBef>
            </a:pPr>
            <a:endParaRPr lang="en-GB" sz="2000" dirty="0"/>
          </a:p>
          <a:p>
            <a:pPr algn="just"/>
            <a:endParaRPr lang="en-US" dirty="0"/>
          </a:p>
        </p:txBody>
      </p:sp>
    </p:spTree>
    <p:extLst>
      <p:ext uri="{BB962C8B-B14F-4D97-AF65-F5344CB8AC3E}">
        <p14:creationId xmlns:p14="http://schemas.microsoft.com/office/powerpoint/2010/main" val="283108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706892"/>
          </a:xfrm>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2047741"/>
            <a:ext cx="10543495" cy="3078051"/>
          </a:xfrm>
        </p:spPr>
        <p:txBody>
          <a:bodyPr/>
          <a:lstStyle/>
          <a:p>
            <a:pPr lvl="1" algn="just"/>
            <a:r>
              <a:rPr lang="en-GB" sz="2000" i="1" dirty="0" smtClean="0"/>
              <a:t>Debugging</a:t>
            </a:r>
            <a:r>
              <a:rPr lang="en-GB" sz="2000" dirty="0" smtClean="0"/>
              <a:t> allows you to run a program interactively while watching the source code and the variables during the execution. It helps us in identifying and removing errors in a program. Below are presented some elements from terminology, which can be found in Eclipse debugger.</a:t>
            </a:r>
            <a:endParaRPr lang="en-GB" sz="2000" i="1" dirty="0"/>
          </a:p>
          <a:p>
            <a:pPr marL="274320" lvl="3" indent="0" algn="just">
              <a:buNone/>
            </a:pPr>
            <a:r>
              <a:rPr lang="en-GB" sz="2000" b="1" i="1" dirty="0"/>
              <a:t>b</a:t>
            </a:r>
            <a:r>
              <a:rPr lang="en-GB" sz="2000" b="1" i="1" dirty="0" smtClean="0"/>
              <a:t>reakpoint</a:t>
            </a:r>
            <a:r>
              <a:rPr lang="en-GB" sz="2000" dirty="0" smtClean="0"/>
              <a:t> – is a point where the execution of the program should stop for a detailed analysis</a:t>
            </a:r>
            <a:endParaRPr lang="en-GB" sz="2000" dirty="0"/>
          </a:p>
          <a:p>
            <a:pPr marL="274320" lvl="3" indent="0" algn="just">
              <a:buNone/>
            </a:pPr>
            <a:r>
              <a:rPr lang="en-GB" sz="2000" b="1" i="1" dirty="0"/>
              <a:t>s</a:t>
            </a:r>
            <a:r>
              <a:rPr lang="en-GB" sz="2000" b="1" i="1" dirty="0" smtClean="0"/>
              <a:t>tepping</a:t>
            </a:r>
            <a:r>
              <a:rPr lang="en-GB" sz="2000" dirty="0" smtClean="0"/>
              <a:t> – executes current instruction. If this is a method call, it can be done:</a:t>
            </a:r>
          </a:p>
          <a:p>
            <a:pPr marL="457200" lvl="3" indent="0" algn="just">
              <a:buNone/>
            </a:pPr>
            <a:r>
              <a:rPr lang="en-GB" sz="2000" b="1" i="1" dirty="0"/>
              <a:t>s</a:t>
            </a:r>
            <a:r>
              <a:rPr lang="en-GB" sz="2000" b="1" i="1" dirty="0" smtClean="0"/>
              <a:t>tep into</a:t>
            </a:r>
            <a:r>
              <a:rPr lang="en-GB" sz="2000" dirty="0" smtClean="0"/>
              <a:t> – jumps to first line inside the method</a:t>
            </a:r>
          </a:p>
          <a:p>
            <a:pPr marL="457200" lvl="3" indent="0" algn="just">
              <a:buNone/>
            </a:pPr>
            <a:r>
              <a:rPr lang="en-GB" sz="2000" b="1" i="1" dirty="0"/>
              <a:t>s</a:t>
            </a:r>
            <a:r>
              <a:rPr lang="en-GB" sz="2000" b="1" i="1" dirty="0" smtClean="0"/>
              <a:t>tep over</a:t>
            </a:r>
            <a:r>
              <a:rPr lang="en-GB" sz="2000" dirty="0" smtClean="0"/>
              <a:t> – the method call will is considered atomic and jumps to next instruction</a:t>
            </a:r>
          </a:p>
          <a:p>
            <a:pPr marL="274320" lvl="3" indent="0" algn="just">
              <a:buNone/>
            </a:pPr>
            <a:r>
              <a:rPr lang="en-GB" sz="2000" b="1" i="1" dirty="0"/>
              <a:t>w</a:t>
            </a:r>
            <a:r>
              <a:rPr lang="en-GB" sz="2000" b="1" i="1" dirty="0" smtClean="0"/>
              <a:t>atch</a:t>
            </a:r>
            <a:r>
              <a:rPr lang="en-GB" sz="2000" dirty="0" smtClean="0"/>
              <a:t> – mechanism for tracking the value of a variable/expression, as they change</a:t>
            </a:r>
          </a:p>
          <a:p>
            <a:pPr marL="274320" lvl="3" indent="0" algn="just">
              <a:buNone/>
            </a:pPr>
            <a:r>
              <a:rPr lang="en-GB" sz="2000" b="1" i="1" dirty="0" smtClean="0"/>
              <a:t>stack trace</a:t>
            </a:r>
            <a:r>
              <a:rPr lang="en-GB" sz="2000" dirty="0" smtClean="0"/>
              <a:t> – chain of function calls that led the flow control to current point</a:t>
            </a:r>
            <a:endParaRPr lang="en-GB" sz="2000" b="1" i="1" dirty="0"/>
          </a:p>
          <a:p>
            <a:endParaRPr lang="en-US" dirty="0"/>
          </a:p>
        </p:txBody>
      </p:sp>
    </p:spTree>
    <p:extLst>
      <p:ext uri="{BB962C8B-B14F-4D97-AF65-F5344CB8AC3E}">
        <p14:creationId xmlns:p14="http://schemas.microsoft.com/office/powerpoint/2010/main" val="414134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5791198" y="2315142"/>
            <a:ext cx="5193144"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Radu Baroncea</a:t>
            </a:r>
          </a:p>
          <a:p>
            <a:pPr lvl="1"/>
            <a:r>
              <a:rPr lang="en-US" dirty="0" smtClean="0"/>
              <a:t>Developer</a:t>
            </a:r>
          </a:p>
        </p:txBody>
      </p:sp>
      <p:sp>
        <p:nvSpPr>
          <p:cNvPr id="6" name="Content Placeholder 2"/>
          <p:cNvSpPr txBox="1">
            <a:spLocks/>
          </p:cNvSpPr>
          <p:nvPr/>
        </p:nvSpPr>
        <p:spPr>
          <a:xfrm>
            <a:off x="6234542" y="3653907"/>
            <a:ext cx="4749799"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dirty="0" smtClean="0"/>
              <a:t>radu.baroncea@endava.com</a:t>
            </a:r>
          </a:p>
          <a:p>
            <a:pPr lvl="1"/>
            <a:r>
              <a:rPr lang="en-US" sz="2400" dirty="0" smtClean="0"/>
              <a:t>069479862</a:t>
            </a:r>
          </a:p>
          <a:p>
            <a:pPr lvl="1"/>
            <a:r>
              <a:rPr lang="en-US" sz="2400" dirty="0" smtClean="0"/>
              <a:t>radubaroncea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633" y="4102007"/>
            <a:ext cx="323850" cy="3238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633" y="3689329"/>
            <a:ext cx="323850" cy="3238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633" y="4502490"/>
            <a:ext cx="323850" cy="323850"/>
          </a:xfrm>
          <a:prstGeom prst="rect">
            <a:avLst/>
          </a:prstGeom>
        </p:spPr>
      </p:pic>
    </p:spTree>
    <p:extLst>
      <p:ext uri="{BB962C8B-B14F-4D97-AF65-F5344CB8AC3E}">
        <p14:creationId xmlns:p14="http://schemas.microsoft.com/office/powerpoint/2010/main" val="226296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r>
              <a:rPr lang="en-US" dirty="0" smtClean="0"/>
              <a:t>Install JDK</a:t>
            </a:r>
          </a:p>
          <a:p>
            <a:r>
              <a:rPr lang="en-US" dirty="0" smtClean="0"/>
              <a:t>Install Eclipse IDE</a:t>
            </a:r>
          </a:p>
          <a:p>
            <a:r>
              <a:rPr lang="en-US" dirty="0" smtClean="0"/>
              <a:t>First Java program and explanation of main method</a:t>
            </a:r>
          </a:p>
          <a:p>
            <a:r>
              <a:rPr lang="en-US" dirty="0" smtClean="0"/>
              <a:t>Compiling with javac</a:t>
            </a:r>
          </a:p>
          <a:p>
            <a:r>
              <a:rPr lang="en-US" dirty="0" smtClean="0"/>
              <a:t>Launching applications with java</a:t>
            </a:r>
          </a:p>
          <a:p>
            <a:r>
              <a:rPr lang="en-US" dirty="0" smtClean="0"/>
              <a:t>JVM</a:t>
            </a:r>
          </a:p>
          <a:p>
            <a:r>
              <a:rPr lang="en-US" dirty="0" smtClean="0"/>
              <a:t>JAR files</a:t>
            </a:r>
            <a:endParaRPr lang="en-US" dirty="0" smtClean="0"/>
          </a:p>
          <a:p>
            <a:r>
              <a:rPr lang="en-US" dirty="0" smtClean="0"/>
              <a:t>Debugging</a:t>
            </a:r>
            <a:endParaRPr lang="en-US" dirty="0"/>
          </a:p>
        </p:txBody>
      </p:sp>
      <p:sp>
        <p:nvSpPr>
          <p:cNvPr id="5" name="Slide Number Placeholder 4"/>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Tree>
    <p:extLst>
      <p:ext uri="{BB962C8B-B14F-4D97-AF65-F5344CB8AC3E}">
        <p14:creationId xmlns:p14="http://schemas.microsoft.com/office/powerpoint/2010/main" val="80396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1" algn="just">
              <a:spcBef>
                <a:spcPts val="1000"/>
              </a:spcBef>
            </a:pPr>
            <a:r>
              <a:rPr lang="en-GB" sz="2000" dirty="0" smtClean="0"/>
              <a:t>After downloading and installing JDK, it is necessary to set the following environment variables:</a:t>
            </a:r>
          </a:p>
          <a:p>
            <a:pPr marL="182880" lvl="3" indent="0" algn="just">
              <a:buNone/>
            </a:pPr>
            <a:r>
              <a:rPr lang="en-GB" sz="2000" b="1" dirty="0" smtClean="0"/>
              <a:t>JAVA_HOME</a:t>
            </a:r>
            <a:r>
              <a:rPr lang="en-GB" sz="2000" dirty="0" smtClean="0"/>
              <a:t> – path to JDK</a:t>
            </a:r>
            <a:endParaRPr lang="en-GB" sz="2000" b="1" dirty="0"/>
          </a:p>
          <a:p>
            <a:pPr marL="182880" lvl="3" indent="0" algn="just">
              <a:buNone/>
            </a:pPr>
            <a:r>
              <a:rPr lang="en-GB" sz="2000" b="1" dirty="0" smtClean="0"/>
              <a:t>PATH</a:t>
            </a:r>
            <a:r>
              <a:rPr lang="en-GB" sz="2000" dirty="0" smtClean="0"/>
              <a:t> – path to java compiler and interpreter (%JAVA_HOME%/bin)</a:t>
            </a:r>
          </a:p>
          <a:p>
            <a:pPr marL="182880" lvl="3" indent="0" algn="just">
              <a:buNone/>
            </a:pPr>
            <a:endParaRPr lang="en-GB" sz="2000" b="1" dirty="0"/>
          </a:p>
          <a:p>
            <a:pPr marL="0" lvl="3" indent="0" algn="just">
              <a:buNone/>
            </a:pPr>
            <a:r>
              <a:rPr lang="en-GB" sz="2000" dirty="0" smtClean="0"/>
              <a:t>We can verify if everything has been set correctly in command prompt using the following command:</a:t>
            </a:r>
          </a:p>
          <a:p>
            <a:pPr marL="182880" lvl="3" indent="0" algn="just">
              <a:buNone/>
            </a:pPr>
            <a:r>
              <a:rPr lang="en-GB" sz="2000" i="1" dirty="0" smtClean="0"/>
              <a:t>java –version</a:t>
            </a:r>
          </a:p>
          <a:p>
            <a:pPr marL="182880" lvl="3" indent="0" algn="just">
              <a:buNone/>
            </a:pPr>
            <a:endParaRPr lang="en-GB" sz="2000" i="1" dirty="0" smtClean="0"/>
          </a:p>
          <a:p>
            <a:pPr marL="0" lvl="3" indent="0" algn="just">
              <a:buNone/>
            </a:pPr>
            <a:r>
              <a:rPr lang="en-GB" sz="2000" dirty="0" smtClean="0"/>
              <a:t>The expected result should look like this:</a:t>
            </a:r>
            <a:endParaRPr lang="en-GB" sz="2000" dirty="0"/>
          </a:p>
          <a:p>
            <a:pPr marL="182880" lvl="3" indent="0" algn="just">
              <a:buNone/>
            </a:pPr>
            <a:r>
              <a:rPr lang="en-GB" sz="1700" i="1" dirty="0"/>
              <a:t>java version "1.8.0_05"</a:t>
            </a:r>
          </a:p>
          <a:p>
            <a:pPr marL="182880" lvl="3" indent="0" algn="just">
              <a:buNone/>
            </a:pPr>
            <a:r>
              <a:rPr lang="en-GB" sz="1700" i="1" dirty="0"/>
              <a:t>Java(TM) SE Runtime Environment (build 1.8.0_05-b13)</a:t>
            </a:r>
          </a:p>
          <a:p>
            <a:pPr marL="182880" lvl="3" indent="0" algn="just">
              <a:buNone/>
            </a:pPr>
            <a:r>
              <a:rPr lang="en-GB" sz="1700" i="1" dirty="0"/>
              <a:t>Java HotSpot(TM) 64-Bit Server VM (build 25.5-b02, mixed mode)</a:t>
            </a:r>
          </a:p>
          <a:p>
            <a:pPr lvl="1" algn="just">
              <a:spcBef>
                <a:spcPts val="1000"/>
              </a:spcBef>
            </a:pPr>
            <a:endParaRPr lang="en-GB" sz="2000" dirty="0"/>
          </a:p>
        </p:txBody>
      </p:sp>
      <p:sp>
        <p:nvSpPr>
          <p:cNvPr id="3" name="Content Placeholder 2"/>
          <p:cNvSpPr>
            <a:spLocks noGrp="1"/>
          </p:cNvSpPr>
          <p:nvPr>
            <p:ph idx="13"/>
          </p:nvPr>
        </p:nvSpPr>
        <p:spPr>
          <a:xfrm>
            <a:off x="810304" y="2034862"/>
            <a:ext cx="5193144" cy="3103808"/>
          </a:xfrm>
        </p:spPr>
        <p:txBody>
          <a:bodyPr/>
          <a:lstStyle/>
          <a:p>
            <a:pPr lvl="1" algn="just"/>
            <a:r>
              <a:rPr lang="en-GB" sz="2000" dirty="0" smtClean="0"/>
              <a:t>JDK (Java development kit) includes:</a:t>
            </a:r>
            <a:endParaRPr lang="en-GB" sz="2000" dirty="0"/>
          </a:p>
          <a:p>
            <a:pPr lvl="3" algn="just"/>
            <a:r>
              <a:rPr lang="en-GB" sz="2000" dirty="0" smtClean="0"/>
              <a:t>Java compiler</a:t>
            </a:r>
            <a:endParaRPr lang="en-GB" sz="2000" dirty="0"/>
          </a:p>
          <a:p>
            <a:pPr lvl="3" algn="just"/>
            <a:r>
              <a:rPr lang="en-GB" sz="2000" dirty="0" smtClean="0"/>
              <a:t>Necessary libraries</a:t>
            </a:r>
          </a:p>
          <a:p>
            <a:pPr lvl="3" algn="just"/>
            <a:r>
              <a:rPr lang="en-GB" sz="2000" dirty="0" smtClean="0"/>
              <a:t>Different tools</a:t>
            </a:r>
          </a:p>
          <a:p>
            <a:pPr lvl="3" algn="just"/>
            <a:r>
              <a:rPr lang="en-GB" sz="2000" dirty="0" smtClean="0"/>
              <a:t>Java virtual machine</a:t>
            </a:r>
          </a:p>
          <a:p>
            <a:pPr marL="743400" lvl="3" indent="0" algn="just">
              <a:buNone/>
            </a:pPr>
            <a:endParaRPr lang="en-GB" sz="2000" dirty="0"/>
          </a:p>
          <a:p>
            <a:pPr marL="0" lvl="3" indent="0" algn="just">
              <a:buNone/>
            </a:pPr>
            <a:r>
              <a:rPr lang="en-GB" sz="2000" dirty="0"/>
              <a:t>JDK </a:t>
            </a:r>
            <a:r>
              <a:rPr lang="en-GB" sz="2000" dirty="0" smtClean="0"/>
              <a:t>can be downloaded from the following link:</a:t>
            </a:r>
          </a:p>
          <a:p>
            <a:pPr marL="0" lvl="3" indent="0" algn="just">
              <a:buNone/>
            </a:pPr>
            <a:r>
              <a:rPr lang="en-US" sz="2000" dirty="0">
                <a:latin typeface="Californian FB" pitchFamily="18" charset="0"/>
                <a:hlinkClick r:id="rId2"/>
              </a:rPr>
              <a:t>http://www.oracle.com/technetwork/java/javase/downloads</a:t>
            </a:r>
            <a:endParaRPr lang="en-GB" sz="2000" dirty="0"/>
          </a:p>
          <a:p>
            <a:pPr marL="743400" lvl="3" indent="0" algn="just">
              <a:buNone/>
            </a:pPr>
            <a:endParaRPr lang="en-GB" sz="2000" dirty="0"/>
          </a:p>
          <a:p>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Install JDK</a:t>
            </a:r>
            <a:endParaRPr lang="en-US" dirty="0"/>
          </a:p>
        </p:txBody>
      </p:sp>
    </p:spTree>
    <p:extLst>
      <p:ext uri="{BB962C8B-B14F-4D97-AF65-F5344CB8AC3E}">
        <p14:creationId xmlns:p14="http://schemas.microsoft.com/office/powerpoint/2010/main" val="269749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6160655" y="2601532"/>
            <a:ext cx="5193144" cy="2279561"/>
          </a:xfrm>
        </p:spPr>
        <p:txBody>
          <a:bodyPr/>
          <a:lstStyle/>
          <a:p>
            <a:pPr marL="0" lvl="3" indent="0" algn="just">
              <a:buNone/>
            </a:pPr>
            <a:r>
              <a:rPr lang="en-GB" sz="2000" dirty="0" smtClean="0"/>
              <a:t>Eclipse IDE can be downloaded at the following link:</a:t>
            </a:r>
            <a:endParaRPr lang="en-GB" sz="2000" dirty="0"/>
          </a:p>
          <a:p>
            <a:pPr marL="0" lvl="3" indent="0" algn="just">
              <a:buNone/>
            </a:pPr>
            <a:r>
              <a:rPr lang="en-US" sz="2000" u="sng" dirty="0">
                <a:solidFill>
                  <a:srgbClr val="FF0000"/>
                </a:solidFill>
                <a:latin typeface="Californian FB" pitchFamily="18" charset="0"/>
                <a:hlinkClick r:id="rId2"/>
              </a:rPr>
              <a:t>https://www.eclipse.org/downloads</a:t>
            </a:r>
            <a:r>
              <a:rPr lang="en-US" sz="2000" u="sng" dirty="0" smtClean="0">
                <a:solidFill>
                  <a:srgbClr val="FF0000"/>
                </a:solidFill>
                <a:latin typeface="Californian FB" pitchFamily="18" charset="0"/>
                <a:hlinkClick r:id="rId2"/>
              </a:rPr>
              <a:t>/</a:t>
            </a:r>
            <a:endParaRPr lang="en-US" sz="2000" u="sng" dirty="0" smtClean="0">
              <a:solidFill>
                <a:srgbClr val="FF0000"/>
              </a:solidFill>
              <a:latin typeface="Californian FB" pitchFamily="18" charset="0"/>
            </a:endParaRPr>
          </a:p>
          <a:p>
            <a:pPr marL="0" lvl="3" indent="0" algn="just">
              <a:buNone/>
            </a:pPr>
            <a:endParaRPr lang="en-US" sz="2000" u="sng" dirty="0" smtClean="0">
              <a:solidFill>
                <a:srgbClr val="FF0000"/>
              </a:solidFill>
              <a:latin typeface="Californian FB" pitchFamily="18" charset="0"/>
            </a:endParaRPr>
          </a:p>
          <a:p>
            <a:pPr marL="0" lvl="3" indent="0" algn="just">
              <a:buNone/>
            </a:pPr>
            <a:r>
              <a:rPr lang="en-GB" sz="2000" dirty="0" smtClean="0"/>
              <a:t>After downloading and unpacking eclipse, we need to set a workspace, which will hold our projects.</a:t>
            </a:r>
            <a:endParaRPr lang="en-GB" sz="2000" dirty="0"/>
          </a:p>
          <a:p>
            <a:pPr marL="0" lvl="3" indent="0" algn="just">
              <a:buNone/>
            </a:pPr>
            <a:endParaRPr lang="en-GB" sz="2000" u="sng" dirty="0">
              <a:solidFill>
                <a:srgbClr val="FF0000"/>
              </a:solidFill>
            </a:endParaRPr>
          </a:p>
          <a:p>
            <a:endParaRPr lang="en-US" dirty="0"/>
          </a:p>
        </p:txBody>
      </p:sp>
      <p:pic>
        <p:nvPicPr>
          <p:cNvPr id="6" name="Content Placeholder 5"/>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486351" y="3206839"/>
            <a:ext cx="3849923" cy="1223493"/>
          </a:xfrm>
        </p:spPr>
      </p:pic>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p:txBody>
          <a:bodyPr/>
          <a:lstStyle/>
          <a:p>
            <a:r>
              <a:rPr lang="en-US" dirty="0" smtClean="0"/>
              <a:t>Install Eclipse IDE</a:t>
            </a:r>
            <a:endParaRPr lang="en-US" dirty="0"/>
          </a:p>
        </p:txBody>
      </p:sp>
    </p:spTree>
    <p:extLst>
      <p:ext uri="{BB962C8B-B14F-4D97-AF65-F5344CB8AC3E}">
        <p14:creationId xmlns:p14="http://schemas.microsoft.com/office/powerpoint/2010/main" val="174581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60655" y="1853411"/>
            <a:ext cx="5193144" cy="3375415"/>
          </a:xfrm>
        </p:spPr>
        <p:txBody>
          <a:bodyPr/>
          <a:lstStyle/>
          <a:p>
            <a:pPr lvl="1" algn="just">
              <a:spcBef>
                <a:spcPts val="1000"/>
              </a:spcBef>
            </a:pPr>
            <a:r>
              <a:rPr lang="en-GB" sz="2000" dirty="0" smtClean="0"/>
              <a:t>First we need to define the class declared </a:t>
            </a:r>
            <a:r>
              <a:rPr lang="en-GB" sz="2000" i="1" dirty="0" smtClean="0"/>
              <a:t>public</a:t>
            </a:r>
            <a:r>
              <a:rPr lang="en-GB" sz="2000" dirty="0" smtClean="0"/>
              <a:t>  named </a:t>
            </a:r>
            <a:r>
              <a:rPr lang="en-GB" sz="2000" i="1" dirty="0" smtClean="0"/>
              <a:t>HelloWorld</a:t>
            </a:r>
            <a:r>
              <a:rPr lang="en-GB" sz="2000" dirty="0" smtClean="0"/>
              <a:t> (the name of the class declared </a:t>
            </a:r>
            <a:r>
              <a:rPr lang="en-GB" sz="2000" i="1" dirty="0" smtClean="0"/>
              <a:t>public</a:t>
            </a:r>
            <a:r>
              <a:rPr lang="en-GB" sz="2000" dirty="0" smtClean="0"/>
              <a:t> must match with the name of Java file).</a:t>
            </a:r>
          </a:p>
          <a:p>
            <a:pPr lvl="1" algn="just">
              <a:spcBef>
                <a:spcPts val="1000"/>
              </a:spcBef>
            </a:pPr>
            <a:r>
              <a:rPr lang="en-GB" sz="2000" dirty="0" smtClean="0"/>
              <a:t>Method </a:t>
            </a:r>
            <a:r>
              <a:rPr lang="en-GB" sz="2000" i="1" dirty="0" smtClean="0"/>
              <a:t>main()</a:t>
            </a:r>
            <a:r>
              <a:rPr lang="en-GB" sz="2000" dirty="0" smtClean="0"/>
              <a:t> is the starting point of execution for a Java application. By convention it is declared </a:t>
            </a:r>
            <a:r>
              <a:rPr lang="en-GB" sz="2000" i="1" dirty="0" smtClean="0"/>
              <a:t>public</a:t>
            </a:r>
            <a:r>
              <a:rPr lang="en-GB" sz="2000" dirty="0" smtClean="0"/>
              <a:t>. Needs to be declared </a:t>
            </a:r>
            <a:r>
              <a:rPr lang="en-GB" sz="2000" i="1" dirty="0" smtClean="0"/>
              <a:t>static</a:t>
            </a:r>
            <a:r>
              <a:rPr lang="en-GB" sz="2000" dirty="0" smtClean="0"/>
              <a:t> in order to be executed without constructing an instance of the corresponding class. String </a:t>
            </a:r>
            <a:r>
              <a:rPr lang="en-GB" sz="2000" i="1" dirty="0" smtClean="0"/>
              <a:t>args[]</a:t>
            </a:r>
            <a:r>
              <a:rPr lang="en-GB" sz="2000" dirty="0" smtClean="0"/>
              <a:t> includes arguments, that the user can specify at the command prompt.</a:t>
            </a:r>
            <a:endParaRPr lang="en-GB" sz="2000" i="1" dirty="0"/>
          </a:p>
          <a:p>
            <a:endParaRPr lang="en-US" dirty="0"/>
          </a:p>
        </p:txBody>
      </p:sp>
      <p:sp>
        <p:nvSpPr>
          <p:cNvPr id="3" name="Content Placeholder 2"/>
          <p:cNvSpPr>
            <a:spLocks noGrp="1"/>
          </p:cNvSpPr>
          <p:nvPr>
            <p:ph idx="13"/>
          </p:nvPr>
        </p:nvSpPr>
        <p:spPr>
          <a:xfrm>
            <a:off x="810304" y="2408352"/>
            <a:ext cx="5193144" cy="1906073"/>
          </a:xfrm>
        </p:spPr>
        <p:txBody>
          <a:bodyPr>
            <a:normAutofit/>
          </a:bodyPr>
          <a:lstStyle/>
          <a:p>
            <a:r>
              <a:rPr lang="en-US" sz="1800" b="0" dirty="0" smtClean="0">
                <a:solidFill>
                  <a:srgbClr val="002060"/>
                </a:solidFill>
                <a:latin typeface="+mj-lt"/>
                <a:cs typeface="Courier New" panose="02070309020205020404" pitchFamily="49" charset="0"/>
              </a:rPr>
              <a:t>public class</a:t>
            </a:r>
            <a:r>
              <a:rPr lang="en-US" sz="1800" b="0" dirty="0" smtClean="0">
                <a:latin typeface="+mj-lt"/>
                <a:cs typeface="Courier New" panose="02070309020205020404" pitchFamily="49" charset="0"/>
              </a:rPr>
              <a:t> </a:t>
            </a:r>
            <a:r>
              <a:rPr lang="en-US" sz="1800" b="0" dirty="0" smtClean="0">
                <a:solidFill>
                  <a:srgbClr val="7030A0"/>
                </a:solidFill>
                <a:latin typeface="+mj-lt"/>
                <a:cs typeface="Courier New" panose="02070309020205020404" pitchFamily="49" charset="0"/>
              </a:rPr>
              <a:t>HelloWorld</a:t>
            </a:r>
            <a:r>
              <a:rPr lang="en-US" sz="1800" b="0" dirty="0" smtClean="0">
                <a:solidFill>
                  <a:schemeClr val="bg2">
                    <a:lumMod val="50000"/>
                  </a:schemeClr>
                </a:solidFill>
                <a:latin typeface="+mj-lt"/>
                <a:cs typeface="Courier New" panose="02070309020205020404" pitchFamily="49" charset="0"/>
              </a:rPr>
              <a:t>{</a:t>
            </a:r>
          </a:p>
          <a:p>
            <a:r>
              <a:rPr lang="en-US" sz="1800" b="0" dirty="0" smtClean="0">
                <a:latin typeface="+mj-lt"/>
                <a:cs typeface="Courier New" panose="02070309020205020404" pitchFamily="49" charset="0"/>
              </a:rPr>
              <a:t>	</a:t>
            </a:r>
            <a:r>
              <a:rPr lang="en-US" sz="1800" b="0" dirty="0" smtClean="0">
                <a:solidFill>
                  <a:srgbClr val="002060"/>
                </a:solidFill>
                <a:latin typeface="+mj-lt"/>
                <a:cs typeface="Courier New" panose="02070309020205020404" pitchFamily="49" charset="0"/>
              </a:rPr>
              <a:t>public static void</a:t>
            </a:r>
            <a:r>
              <a:rPr lang="en-US" sz="1800" b="0" dirty="0" smtClean="0">
                <a:latin typeface="+mj-lt"/>
                <a:cs typeface="Courier New" panose="02070309020205020404" pitchFamily="49" charset="0"/>
              </a:rPr>
              <a:t> </a:t>
            </a:r>
            <a:r>
              <a:rPr lang="en-US" sz="1800" b="0" dirty="0" smtClean="0">
                <a:solidFill>
                  <a:schemeClr val="tx1">
                    <a:lumMod val="75000"/>
                  </a:schemeClr>
                </a:solidFill>
                <a:latin typeface="+mj-lt"/>
                <a:cs typeface="Courier New" panose="02070309020205020404" pitchFamily="49" charset="0"/>
              </a:rPr>
              <a:t>main</a:t>
            </a:r>
            <a:r>
              <a:rPr lang="en-US" sz="1800" b="0" dirty="0" smtClean="0">
                <a:solidFill>
                  <a:schemeClr val="tx2">
                    <a:lumMod val="50000"/>
                  </a:schemeClr>
                </a:solidFill>
                <a:latin typeface="+mj-lt"/>
                <a:cs typeface="Courier New" panose="02070309020205020404" pitchFamily="49" charset="0"/>
              </a:rPr>
              <a:t>(</a:t>
            </a:r>
            <a:r>
              <a:rPr lang="en-US" sz="1800" b="0" dirty="0" smtClean="0">
                <a:solidFill>
                  <a:srgbClr val="7030A0"/>
                </a:solidFill>
                <a:latin typeface="+mj-lt"/>
                <a:cs typeface="Courier New" panose="02070309020205020404" pitchFamily="49" charset="0"/>
              </a:rPr>
              <a:t>String</a:t>
            </a:r>
            <a:r>
              <a:rPr lang="en-US" sz="1800" b="0" dirty="0" smtClean="0">
                <a:solidFill>
                  <a:schemeClr val="bg2">
                    <a:lumMod val="50000"/>
                  </a:schemeClr>
                </a:solidFill>
                <a:latin typeface="+mj-lt"/>
                <a:cs typeface="Courier New" panose="02070309020205020404" pitchFamily="49" charset="0"/>
              </a:rPr>
              <a:t>[ ]</a:t>
            </a:r>
            <a:r>
              <a:rPr lang="en-US" sz="1800" b="0" dirty="0" smtClean="0">
                <a:latin typeface="+mj-lt"/>
                <a:cs typeface="Courier New" panose="02070309020205020404" pitchFamily="49" charset="0"/>
              </a:rPr>
              <a:t> </a:t>
            </a:r>
            <a:r>
              <a:rPr lang="en-US" sz="1800" b="0" dirty="0" smtClean="0">
                <a:solidFill>
                  <a:schemeClr val="tx1">
                    <a:lumMod val="75000"/>
                  </a:schemeClr>
                </a:solidFill>
                <a:latin typeface="+mj-lt"/>
                <a:cs typeface="Courier New" panose="02070309020205020404" pitchFamily="49" charset="0"/>
              </a:rPr>
              <a:t>args</a:t>
            </a:r>
            <a:r>
              <a:rPr lang="en-US" sz="1800" b="0" dirty="0" smtClean="0">
                <a:solidFill>
                  <a:schemeClr val="tx2">
                    <a:lumMod val="50000"/>
                  </a:schemeClr>
                </a:solidFill>
                <a:latin typeface="+mj-lt"/>
                <a:cs typeface="Courier New" panose="02070309020205020404" pitchFamily="49" charset="0"/>
              </a:rPr>
              <a:t>)</a:t>
            </a:r>
            <a:r>
              <a:rPr lang="en-US" sz="1800" b="0" dirty="0" smtClean="0">
                <a:solidFill>
                  <a:schemeClr val="bg2">
                    <a:lumMod val="50000"/>
                  </a:schemeClr>
                </a:solidFill>
                <a:latin typeface="+mj-lt"/>
                <a:cs typeface="Courier New" panose="02070309020205020404" pitchFamily="49" charset="0"/>
              </a:rPr>
              <a:t>{</a:t>
            </a:r>
          </a:p>
          <a:p>
            <a:r>
              <a:rPr lang="en-US" sz="1800" b="0" dirty="0" smtClean="0">
                <a:latin typeface="+mj-lt"/>
                <a:cs typeface="Courier New" panose="02070309020205020404" pitchFamily="49" charset="0"/>
              </a:rPr>
              <a:t>		</a:t>
            </a:r>
            <a:r>
              <a:rPr lang="en-US" sz="1800" b="0" dirty="0" smtClean="0">
                <a:solidFill>
                  <a:srgbClr val="7030A0"/>
                </a:solidFill>
                <a:latin typeface="+mj-lt"/>
                <a:cs typeface="Courier New" panose="02070309020205020404" pitchFamily="49" charset="0"/>
              </a:rPr>
              <a:t>System</a:t>
            </a:r>
            <a:r>
              <a:rPr lang="en-US" sz="1800" b="0" dirty="0" smtClean="0">
                <a:latin typeface="+mj-lt"/>
                <a:cs typeface="Courier New" panose="02070309020205020404" pitchFamily="49" charset="0"/>
              </a:rPr>
              <a:t>.</a:t>
            </a:r>
            <a:r>
              <a:rPr lang="en-US" sz="1800" b="0" dirty="0" smtClean="0">
                <a:solidFill>
                  <a:srgbClr val="002060"/>
                </a:solidFill>
                <a:latin typeface="+mj-lt"/>
                <a:cs typeface="Courier New" panose="02070309020205020404" pitchFamily="49" charset="0"/>
              </a:rPr>
              <a:t>out</a:t>
            </a:r>
            <a:r>
              <a:rPr lang="en-US" sz="1800" b="0" dirty="0" smtClean="0">
                <a:latin typeface="+mj-lt"/>
                <a:cs typeface="Courier New" panose="02070309020205020404" pitchFamily="49" charset="0"/>
              </a:rPr>
              <a:t>.</a:t>
            </a:r>
            <a:r>
              <a:rPr lang="en-US" sz="1800" b="0" dirty="0" smtClean="0">
                <a:solidFill>
                  <a:schemeClr val="tx1">
                    <a:lumMod val="75000"/>
                  </a:schemeClr>
                </a:solidFill>
                <a:latin typeface="+mj-lt"/>
                <a:cs typeface="Courier New" panose="02070309020205020404" pitchFamily="49" charset="0"/>
              </a:rPr>
              <a:t>print</a:t>
            </a:r>
            <a:r>
              <a:rPr lang="en-US" sz="1800" b="0" dirty="0" smtClean="0">
                <a:solidFill>
                  <a:schemeClr val="tx2">
                    <a:lumMod val="50000"/>
                  </a:schemeClr>
                </a:solidFill>
                <a:latin typeface="+mj-lt"/>
                <a:cs typeface="Courier New" panose="02070309020205020404" pitchFamily="49" charset="0"/>
              </a:rPr>
              <a:t>(</a:t>
            </a:r>
            <a:r>
              <a:rPr lang="en-US" sz="1800" b="0" dirty="0" smtClean="0">
                <a:solidFill>
                  <a:srgbClr val="00B050"/>
                </a:solidFill>
                <a:latin typeface="+mj-lt"/>
                <a:cs typeface="Courier New" panose="02070309020205020404" pitchFamily="49" charset="0"/>
              </a:rPr>
              <a:t>"Hello World!"</a:t>
            </a:r>
            <a:r>
              <a:rPr lang="en-US" sz="1800" b="0" dirty="0" smtClean="0">
                <a:solidFill>
                  <a:schemeClr val="tx2">
                    <a:lumMod val="50000"/>
                  </a:schemeClr>
                </a:solidFill>
                <a:latin typeface="+mj-lt"/>
                <a:cs typeface="Courier New" panose="02070309020205020404" pitchFamily="49" charset="0"/>
              </a:rPr>
              <a:t>);</a:t>
            </a:r>
          </a:p>
          <a:p>
            <a:r>
              <a:rPr lang="en-US" sz="1800" b="0" dirty="0" smtClean="0">
                <a:latin typeface="+mj-lt"/>
                <a:cs typeface="Courier New" panose="02070309020205020404" pitchFamily="49" charset="0"/>
              </a:rPr>
              <a:t>	</a:t>
            </a:r>
            <a:r>
              <a:rPr lang="en-US" sz="1800" b="0" dirty="0" smtClean="0">
                <a:solidFill>
                  <a:schemeClr val="bg2">
                    <a:lumMod val="50000"/>
                  </a:schemeClr>
                </a:solidFill>
                <a:latin typeface="+mj-lt"/>
                <a:cs typeface="Courier New" panose="02070309020205020404" pitchFamily="49" charset="0"/>
              </a:rPr>
              <a:t>}</a:t>
            </a:r>
          </a:p>
          <a:p>
            <a:r>
              <a:rPr lang="en-US" sz="1800" b="0" dirty="0" smtClean="0">
                <a:solidFill>
                  <a:schemeClr val="tx2">
                    <a:lumMod val="50000"/>
                  </a:schemeClr>
                </a:solidFill>
                <a:latin typeface="+mj-lt"/>
                <a:cs typeface="Courier New" panose="02070309020205020404" pitchFamily="49" charset="0"/>
              </a:rPr>
              <a:t>}</a:t>
            </a:r>
            <a:endParaRPr lang="en-US" sz="1800" b="0" dirty="0">
              <a:solidFill>
                <a:schemeClr val="tx2">
                  <a:lumMod val="50000"/>
                </a:schemeClr>
              </a:solidFill>
              <a:latin typeface="+mj-lt"/>
              <a:cs typeface="Courier New" panose="02070309020205020404" pitchFamily="49" charset="0"/>
            </a:endParaRPr>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a:xfrm>
            <a:off x="810305" y="233267"/>
            <a:ext cx="8513310" cy="590982"/>
          </a:xfrm>
        </p:spPr>
        <p:txBody>
          <a:bodyPr>
            <a:normAutofit/>
          </a:bodyPr>
          <a:lstStyle/>
          <a:p>
            <a:r>
              <a:rPr lang="en-US" sz="3000" dirty="0" smtClean="0"/>
              <a:t>First Java program and explanation of main method</a:t>
            </a:r>
            <a:endParaRPr lang="en-US" sz="3000" dirty="0"/>
          </a:p>
        </p:txBody>
      </p:sp>
    </p:spTree>
    <p:extLst>
      <p:ext uri="{BB962C8B-B14F-4D97-AF65-F5344CB8AC3E}">
        <p14:creationId xmlns:p14="http://schemas.microsoft.com/office/powerpoint/2010/main" val="114026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655376"/>
          </a:xfrm>
        </p:spPr>
        <p:txBody>
          <a:bodyPr/>
          <a:lstStyle/>
          <a:p>
            <a:r>
              <a:rPr lang="en-US" dirty="0" smtClean="0"/>
              <a:t>Compiling with </a:t>
            </a:r>
            <a:r>
              <a:rPr lang="en-US" i="1" dirty="0" smtClean="0"/>
              <a:t>javac</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2640169"/>
            <a:ext cx="10543495" cy="2356834"/>
          </a:xfrm>
        </p:spPr>
        <p:txBody>
          <a:bodyPr/>
          <a:lstStyle/>
          <a:p>
            <a:pPr marL="548640" lvl="1">
              <a:spcBef>
                <a:spcPts val="1000"/>
              </a:spcBef>
            </a:pPr>
            <a:r>
              <a:rPr lang="en-GB" sz="2000" dirty="0" smtClean="0"/>
              <a:t>The command </a:t>
            </a:r>
            <a:r>
              <a:rPr lang="en-GB" sz="2000" i="1" dirty="0" smtClean="0"/>
              <a:t>javac</a:t>
            </a:r>
            <a:r>
              <a:rPr lang="en-GB" sz="2000" dirty="0" smtClean="0"/>
              <a:t> is used to invoke Java compiler. There are multiple options that can be specified when using </a:t>
            </a:r>
            <a:r>
              <a:rPr lang="en-GB" sz="2000" i="1" dirty="0" smtClean="0"/>
              <a:t>javac</a:t>
            </a:r>
            <a:r>
              <a:rPr lang="en-GB" sz="2000" dirty="0" smtClean="0"/>
              <a:t> command. </a:t>
            </a:r>
            <a:r>
              <a:rPr lang="en-GB" sz="2000" b="1" i="1" dirty="0"/>
              <a:t>j</a:t>
            </a:r>
            <a:r>
              <a:rPr lang="en-GB" sz="2000" b="1" i="1" dirty="0" smtClean="0"/>
              <a:t>avac [options] [source files]</a:t>
            </a:r>
            <a:endParaRPr lang="en-GB" sz="2000" dirty="0" smtClean="0"/>
          </a:p>
          <a:p>
            <a:pPr marL="548640" lvl="1">
              <a:spcBef>
                <a:spcPts val="1000"/>
              </a:spcBef>
            </a:pPr>
            <a:r>
              <a:rPr lang="en-GB" sz="2000" b="1" i="1" dirty="0" smtClean="0"/>
              <a:t>-classpath</a:t>
            </a:r>
            <a:r>
              <a:rPr lang="en-GB" sz="2000" dirty="0" smtClean="0"/>
              <a:t> option is used to indicate the location of </a:t>
            </a:r>
            <a:r>
              <a:rPr lang="en-GB" sz="2000" b="1" i="1" dirty="0" smtClean="0"/>
              <a:t>.class</a:t>
            </a:r>
            <a:r>
              <a:rPr lang="en-GB" sz="2000" dirty="0" smtClean="0"/>
              <a:t> files which are imported in the class that is going to be compiled.</a:t>
            </a:r>
          </a:p>
          <a:p>
            <a:pPr marL="548640" lvl="1">
              <a:spcBef>
                <a:spcPts val="1000"/>
              </a:spcBef>
            </a:pPr>
            <a:r>
              <a:rPr lang="en-GB" sz="2000" b="1" i="1" dirty="0" smtClean="0"/>
              <a:t>-d</a:t>
            </a:r>
            <a:r>
              <a:rPr lang="en-GB" sz="2000" dirty="0" smtClean="0"/>
              <a:t> option has the role to indicate the compiler where to put </a:t>
            </a:r>
            <a:r>
              <a:rPr lang="en-GB" sz="2000" b="1" i="1" dirty="0" smtClean="0"/>
              <a:t>.class</a:t>
            </a:r>
            <a:r>
              <a:rPr lang="en-GB" sz="2000" dirty="0" smtClean="0"/>
              <a:t> file generated after compilation</a:t>
            </a:r>
            <a:endParaRPr lang="en-GB" sz="2000" b="1" i="1" dirty="0"/>
          </a:p>
          <a:p>
            <a:endParaRPr lang="en-US" dirty="0"/>
          </a:p>
        </p:txBody>
      </p:sp>
    </p:spTree>
    <p:extLst>
      <p:ext uri="{BB962C8B-B14F-4D97-AF65-F5344CB8AC3E}">
        <p14:creationId xmlns:p14="http://schemas.microsoft.com/office/powerpoint/2010/main" val="234045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applications </a:t>
            </a:r>
            <a:r>
              <a:rPr lang="en-US" dirty="0"/>
              <a:t>with </a:t>
            </a:r>
            <a:r>
              <a:rPr lang="en-US" i="1" dirty="0" smtClean="0"/>
              <a:t>java</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a:xfrm>
            <a:off x="810303" y="2781837"/>
            <a:ext cx="10543495" cy="2137893"/>
          </a:xfrm>
        </p:spPr>
        <p:txBody>
          <a:bodyPr/>
          <a:lstStyle/>
          <a:p>
            <a:pPr marL="548640" lvl="1">
              <a:spcBef>
                <a:spcPts val="1000"/>
              </a:spcBef>
            </a:pPr>
            <a:r>
              <a:rPr lang="en-GB" sz="2000" dirty="0"/>
              <a:t>The command </a:t>
            </a:r>
            <a:r>
              <a:rPr lang="en-GB" sz="2000" i="1" dirty="0" smtClean="0"/>
              <a:t>java</a:t>
            </a:r>
            <a:r>
              <a:rPr lang="en-GB" sz="2000" dirty="0" smtClean="0"/>
              <a:t> </a:t>
            </a:r>
            <a:r>
              <a:rPr lang="en-GB" sz="2000" dirty="0"/>
              <a:t>is used to invoke Java </a:t>
            </a:r>
            <a:r>
              <a:rPr lang="en-GB" sz="2000" dirty="0" smtClean="0"/>
              <a:t>Virtual Machine (JVM). The structure of this command is the following: </a:t>
            </a:r>
            <a:r>
              <a:rPr lang="en-GB" sz="2000" b="1" i="1" dirty="0" smtClean="0"/>
              <a:t>java </a:t>
            </a:r>
            <a:r>
              <a:rPr lang="en-GB" sz="2000" b="1" i="1" dirty="0"/>
              <a:t>[options] </a:t>
            </a:r>
            <a:r>
              <a:rPr lang="en-GB" sz="2000" b="1" i="1" dirty="0" smtClean="0"/>
              <a:t>class [args]</a:t>
            </a:r>
            <a:endParaRPr lang="en-GB" sz="2000" dirty="0"/>
          </a:p>
          <a:p>
            <a:pPr marL="548640" lvl="1">
              <a:spcBef>
                <a:spcPts val="1000"/>
              </a:spcBef>
            </a:pPr>
            <a:r>
              <a:rPr lang="en-GB" sz="2000" b="1" i="1" dirty="0"/>
              <a:t>-classpath</a:t>
            </a:r>
            <a:r>
              <a:rPr lang="en-GB" sz="2000" dirty="0"/>
              <a:t> option </a:t>
            </a:r>
            <a:r>
              <a:rPr lang="en-GB" sz="2000" dirty="0" smtClean="0"/>
              <a:t>which can be also written as </a:t>
            </a:r>
            <a:r>
              <a:rPr lang="en-GB" sz="2000" b="1" i="1" dirty="0" smtClean="0"/>
              <a:t>–cp</a:t>
            </a:r>
            <a:r>
              <a:rPr lang="en-GB" sz="2000" dirty="0" smtClean="0"/>
              <a:t>, the same as for </a:t>
            </a:r>
            <a:r>
              <a:rPr lang="en-GB" sz="2000" b="1" i="1" dirty="0" smtClean="0"/>
              <a:t>javac</a:t>
            </a:r>
            <a:r>
              <a:rPr lang="en-GB" sz="2000" dirty="0" smtClean="0"/>
              <a:t> command, is used to specify the path </a:t>
            </a:r>
            <a:r>
              <a:rPr lang="en-GB" sz="2000" b="1" i="1" dirty="0" smtClean="0"/>
              <a:t>java</a:t>
            </a:r>
            <a:r>
              <a:rPr lang="en-GB" sz="2000" dirty="0" smtClean="0"/>
              <a:t> uses to look up classes</a:t>
            </a:r>
            <a:endParaRPr lang="en-GB" sz="2000" dirty="0"/>
          </a:p>
          <a:p>
            <a:pPr marL="548640" lvl="1">
              <a:spcBef>
                <a:spcPts val="1000"/>
              </a:spcBef>
            </a:pPr>
            <a:r>
              <a:rPr lang="en-GB" sz="2000" b="1" i="1" dirty="0" smtClean="0"/>
              <a:t>-D</a:t>
            </a:r>
            <a:r>
              <a:rPr lang="en-GB" sz="2000" dirty="0" smtClean="0"/>
              <a:t> </a:t>
            </a:r>
            <a:r>
              <a:rPr lang="en-GB" sz="2000" dirty="0"/>
              <a:t>option has the role to </a:t>
            </a:r>
            <a:r>
              <a:rPr lang="en-GB" sz="2000" dirty="0" smtClean="0"/>
              <a:t>set a system variable.</a:t>
            </a:r>
            <a:endParaRPr lang="en-GB" sz="2000" b="1" i="1" dirty="0"/>
          </a:p>
          <a:p>
            <a:endParaRPr lang="en-US" dirty="0"/>
          </a:p>
        </p:txBody>
      </p:sp>
    </p:spTree>
    <p:extLst>
      <p:ext uri="{BB962C8B-B14F-4D97-AF65-F5344CB8AC3E}">
        <p14:creationId xmlns:p14="http://schemas.microsoft.com/office/powerpoint/2010/main" val="379781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6160655" y="2382592"/>
            <a:ext cx="5193144" cy="2794715"/>
          </a:xfrm>
        </p:spPr>
        <p:txBody>
          <a:bodyPr/>
          <a:lstStyle/>
          <a:p>
            <a:pPr lvl="1" algn="just">
              <a:spcBef>
                <a:spcPts val="1000"/>
              </a:spcBef>
            </a:pPr>
            <a:r>
              <a:rPr lang="en-GB" sz="2000" dirty="0" smtClean="0"/>
              <a:t>Java Virtual Machine (JVM) is a </a:t>
            </a:r>
            <a:r>
              <a:rPr lang="en-GB" sz="2000" i="1" dirty="0" smtClean="0"/>
              <a:t>virtual</a:t>
            </a:r>
            <a:r>
              <a:rPr lang="en-GB" sz="2000" dirty="0" smtClean="0"/>
              <a:t> computer that resides in the </a:t>
            </a:r>
            <a:r>
              <a:rPr lang="en-GB" sz="2000" i="1" dirty="0" smtClean="0"/>
              <a:t>real </a:t>
            </a:r>
            <a:r>
              <a:rPr lang="en-GB" sz="2000" dirty="0" smtClean="0"/>
              <a:t>computer as a software process. JVM gives Java the flexibility of platform independence.</a:t>
            </a:r>
          </a:p>
          <a:p>
            <a:pPr lvl="1" algn="just">
              <a:spcBef>
                <a:spcPts val="1000"/>
              </a:spcBef>
            </a:pPr>
            <a:r>
              <a:rPr lang="en-GB" sz="2000" dirty="0" smtClean="0"/>
              <a:t>Java code is written in </a:t>
            </a:r>
            <a:r>
              <a:rPr lang="en-GB" sz="2000" i="1" dirty="0" smtClean="0"/>
              <a:t>.java</a:t>
            </a:r>
            <a:r>
              <a:rPr lang="en-GB" sz="2000" dirty="0" smtClean="0"/>
              <a:t> file. </a:t>
            </a:r>
            <a:r>
              <a:rPr lang="en-GB" sz="2000" i="1" dirty="0" smtClean="0"/>
              <a:t>Javac</a:t>
            </a:r>
            <a:r>
              <a:rPr lang="en-GB" sz="2000" dirty="0" smtClean="0"/>
              <a:t> is used to compile this code and to generate </a:t>
            </a:r>
            <a:r>
              <a:rPr lang="en-GB" sz="2000" i="1" dirty="0" smtClean="0"/>
              <a:t>.class</a:t>
            </a:r>
            <a:r>
              <a:rPr lang="en-GB" sz="2000" dirty="0" smtClean="0"/>
              <a:t> file. Class file is also known as </a:t>
            </a:r>
            <a:r>
              <a:rPr lang="en-GB" sz="2000" i="1" dirty="0" smtClean="0"/>
              <a:t>byte code. </a:t>
            </a:r>
            <a:r>
              <a:rPr lang="en-GB" sz="2000" dirty="0" smtClean="0"/>
              <a:t>Java byte code is an input to JVM. JVM read this code and interpret it and executes the program.</a:t>
            </a:r>
            <a:endParaRPr lang="en-GB" sz="2000" dirty="0"/>
          </a:p>
          <a:p>
            <a:pPr algn="just"/>
            <a:endParaRPr lang="en-US" dirty="0"/>
          </a:p>
        </p:txBody>
      </p:sp>
      <p:sp>
        <p:nvSpPr>
          <p:cNvPr id="4" name="Slide Number Placeholder 3"/>
          <p:cNvSpPr>
            <a:spLocks noGrp="1"/>
          </p:cNvSpPr>
          <p:nvPr>
            <p:ph type="sldNum" sz="quarter" idx="12"/>
          </p:nvPr>
        </p:nvSpPr>
        <p:spPr/>
        <p:txBody>
          <a:bodyPr/>
          <a:lstStyle/>
          <a:p>
            <a:r>
              <a:rPr lang="en-GB" dirty="0" smtClean="0">
                <a:solidFill>
                  <a:srgbClr val="DC5D2A"/>
                </a:solidFill>
              </a:rPr>
              <a:t>QUALITY. PRODUCTIVITY. INNOVATION.</a:t>
            </a:r>
            <a:endParaRPr lang="en-GB" dirty="0">
              <a:solidFill>
                <a:srgbClr val="DC5D2A"/>
              </a:solidFill>
            </a:endParaRPr>
          </a:p>
        </p:txBody>
      </p:sp>
      <p:sp>
        <p:nvSpPr>
          <p:cNvPr id="5" name="Title 4"/>
          <p:cNvSpPr>
            <a:spLocks noGrp="1"/>
          </p:cNvSpPr>
          <p:nvPr>
            <p:ph type="title"/>
          </p:nvPr>
        </p:nvSpPr>
        <p:spPr>
          <a:xfrm>
            <a:off x="810305" y="233267"/>
            <a:ext cx="8513310" cy="745528"/>
          </a:xfrm>
        </p:spPr>
        <p:txBody>
          <a:bodyPr/>
          <a:lstStyle/>
          <a:p>
            <a:r>
              <a:rPr lang="en-US" dirty="0" smtClean="0"/>
              <a:t>JVM</a:t>
            </a:r>
            <a:endParaRPr lang="en-US" dirty="0"/>
          </a:p>
        </p:txBody>
      </p:sp>
      <p:pic>
        <p:nvPicPr>
          <p:cNvPr id="7" name="Picture 2" descr="C:\Users\Olga\Desktop\lectii_Java\imagini\ByteCode_to_MachineCo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259" y="1620348"/>
            <a:ext cx="4990061" cy="439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9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r>
              <a:rPr lang="en-GB" dirty="0" smtClean="0"/>
              <a:t>QUALITY. PRODUCTIVITY. INNOVATION.</a:t>
            </a:r>
            <a:endParaRPr lang="en-GB" dirty="0"/>
          </a:p>
        </p:txBody>
      </p:sp>
      <p:sp>
        <p:nvSpPr>
          <p:cNvPr id="4" name="Content Placeholder 3"/>
          <p:cNvSpPr>
            <a:spLocks noGrp="1"/>
          </p:cNvSpPr>
          <p:nvPr>
            <p:ph idx="13"/>
          </p:nvPr>
        </p:nvSpPr>
        <p:spPr/>
        <p:txBody>
          <a:bodyPr/>
          <a:lstStyle/>
          <a:p>
            <a:pPr lvl="1" algn="just">
              <a:spcBef>
                <a:spcPts val="1000"/>
              </a:spcBef>
            </a:pPr>
            <a:r>
              <a:rPr lang="en-GB" sz="2000" b="1" dirty="0" smtClean="0"/>
              <a:t>	JAR</a:t>
            </a:r>
            <a:r>
              <a:rPr lang="en-GB" sz="2000" dirty="0" smtClean="0"/>
              <a:t> (Java Archive) is a package file format typically used to aggregate many Java class files and associated metadata and resources (text, images, etc.) into one file to distribute application software or libraries on the Java platform.</a:t>
            </a:r>
          </a:p>
          <a:p>
            <a:pPr lvl="1" algn="just">
              <a:spcBef>
                <a:spcPts val="1000"/>
              </a:spcBef>
            </a:pPr>
            <a:r>
              <a:rPr lang="en-GB" sz="2000" dirty="0"/>
              <a:t>	</a:t>
            </a:r>
            <a:r>
              <a:rPr lang="en-GB" sz="2000" dirty="0" smtClean="0"/>
              <a:t>JAR files are fundamental archive files, built on the ZIP file format and have the .jar file extension. Below are some characteristics of JAR files:</a:t>
            </a:r>
          </a:p>
          <a:p>
            <a:pPr marL="914400" lvl="3" indent="0" algn="just">
              <a:buNone/>
            </a:pPr>
            <a:r>
              <a:rPr lang="en-GB" sz="2000" b="1" dirty="0" smtClean="0"/>
              <a:t>Decreased download time</a:t>
            </a:r>
            <a:r>
              <a:rPr lang="en-GB" sz="2000" dirty="0" smtClean="0"/>
              <a:t> – if all files of an application are bundled into a single file, it can be downloaded by the browser inside a single HTTP transaction (it is known that for each file that the browser wants to download from server it has to be created a new TCP connection)</a:t>
            </a:r>
            <a:endParaRPr lang="en-GB" sz="2000" b="1" dirty="0"/>
          </a:p>
          <a:p>
            <a:pPr marL="914400" lvl="3" indent="0" algn="just">
              <a:buNone/>
            </a:pPr>
            <a:r>
              <a:rPr lang="en-GB" sz="2000" b="1" dirty="0" smtClean="0"/>
              <a:t>Compression</a:t>
            </a:r>
            <a:r>
              <a:rPr lang="en-GB" sz="2000" dirty="0" smtClean="0"/>
              <a:t> – JAR format allows files compression</a:t>
            </a:r>
            <a:endParaRPr lang="en-GB" sz="2000" b="1" dirty="0"/>
          </a:p>
          <a:p>
            <a:pPr marL="914400" lvl="3" indent="0" algn="just">
              <a:buNone/>
            </a:pPr>
            <a:r>
              <a:rPr lang="en-GB" sz="2000" b="1" dirty="0" smtClean="0"/>
              <a:t>Information about version</a:t>
            </a:r>
            <a:endParaRPr lang="en-GB" sz="2000" b="1" dirty="0"/>
          </a:p>
          <a:p>
            <a:pPr marL="914400" lvl="3" indent="0" algn="just">
              <a:buNone/>
            </a:pPr>
            <a:r>
              <a:rPr lang="en-GB" sz="2000" b="1" dirty="0" smtClean="0"/>
              <a:t>Portability</a:t>
            </a:r>
            <a:endParaRPr lang="en-GB" sz="2000" b="1" dirty="0"/>
          </a:p>
          <a:p>
            <a:pPr lvl="1" algn="just">
              <a:spcBef>
                <a:spcPts val="1000"/>
              </a:spcBef>
            </a:pPr>
            <a:endParaRPr lang="en-GB" sz="2000" dirty="0" smtClean="0"/>
          </a:p>
          <a:p>
            <a:pPr lvl="1" algn="just">
              <a:spcBef>
                <a:spcPts val="1000"/>
              </a:spcBef>
            </a:pPr>
            <a:endParaRPr lang="en-GB" sz="2000" dirty="0"/>
          </a:p>
          <a:p>
            <a:pPr algn="just"/>
            <a:endParaRPr lang="en-US" dirty="0"/>
          </a:p>
        </p:txBody>
      </p:sp>
    </p:spTree>
    <p:extLst>
      <p:ext uri="{BB962C8B-B14F-4D97-AF65-F5344CB8AC3E}">
        <p14:creationId xmlns:p14="http://schemas.microsoft.com/office/powerpoint/2010/main" val="4016585297"/>
      </p:ext>
    </p:extLst>
  </p:cSld>
  <p:clrMapOvr>
    <a:masterClrMapping/>
  </p:clrMapOvr>
</p:sld>
</file>

<file path=ppt/theme/theme1.xml><?xml version="1.0" encoding="utf-8"?>
<a:theme xmlns:a="http://schemas.openxmlformats.org/drawingml/2006/main" name="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wide_16-9_2013" id="{FE1F9A2C-BC1B-4A94-ACD5-8B819B602136}" vid="{3E7519DC-5C3B-412A-B974-E729F4038F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226498-ED1E-45D6-B445-B5C935F9287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00A66D2-D549-4A1D-988B-7AA6D122F83F}">
  <ds:schemaRefs>
    <ds:schemaRef ds:uri="http://schemas.microsoft.com/sharepoint/v3/contenttype/forms"/>
  </ds:schemaRefs>
</ds:datastoreItem>
</file>

<file path=customXml/itemProps3.xml><?xml version="1.0" encoding="utf-8"?>
<ds:datastoreItem xmlns:ds="http://schemas.openxmlformats.org/officeDocument/2006/customXml" ds:itemID="{4B9C9F4C-0F1C-4743-BD84-BFA3E1A80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PPT_template_wide_16-9_2013</Template>
  <TotalTime>607</TotalTime>
  <Words>733</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Californian FB</vt:lpstr>
      <vt:lpstr>Courier New</vt:lpstr>
      <vt:lpstr>Symbol</vt:lpstr>
      <vt:lpstr>Office Theme</vt:lpstr>
      <vt:lpstr>Basic development tools</vt:lpstr>
      <vt:lpstr>PowerPoint Presentation</vt:lpstr>
      <vt:lpstr>Install JDK</vt:lpstr>
      <vt:lpstr>Install Eclipse IDE</vt:lpstr>
      <vt:lpstr>First Java program and explanation of main method</vt:lpstr>
      <vt:lpstr>Compiling with javac</vt:lpstr>
      <vt:lpstr>Launching applications with java</vt:lpstr>
      <vt:lpstr>JVM</vt:lpstr>
      <vt:lpstr>JAR files</vt:lpstr>
      <vt:lpstr>JAR files</vt:lpstr>
      <vt:lpstr>Debugging</vt:lpstr>
      <vt:lpstr>PowerPoint Presentation</vt:lpstr>
    </vt:vector>
  </TitlesOfParts>
  <Company>Endava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development tools</dc:title>
  <dc:creator>Radu Baroncea</dc:creator>
  <cp:lastModifiedBy>Radu Baroncea</cp:lastModifiedBy>
  <cp:revision>124</cp:revision>
  <dcterms:created xsi:type="dcterms:W3CDTF">2014-09-23T12:39:17Z</dcterms:created>
  <dcterms:modified xsi:type="dcterms:W3CDTF">2014-10-15T08:12:01Z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