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69" r:id="rId5"/>
    <p:sldId id="265" r:id="rId6"/>
    <p:sldId id="266"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4" r:id="rId21"/>
    <p:sldId id="283"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D2A"/>
    <a:srgbClr val="4A4E52"/>
    <a:srgbClr val="AA0B19"/>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73948" autoAdjust="0"/>
  </p:normalViewPr>
  <p:slideViewPr>
    <p:cSldViewPr snapToGrid="0">
      <p:cViewPr varScale="1">
        <p:scale>
          <a:sx n="87" d="100"/>
          <a:sy n="87" d="100"/>
        </p:scale>
        <p:origin x="1104" y="84"/>
      </p:cViewPr>
      <p:guideLst/>
    </p:cSldViewPr>
  </p:slideViewPr>
  <p:notesTextViewPr>
    <p:cViewPr>
      <p:scale>
        <a:sx n="3" d="2"/>
        <a:sy n="3" d="2"/>
      </p:scale>
      <p:origin x="0" y="-876"/>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19/08/2015</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19/08/2015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a:t>
            </a:fld>
            <a:endParaRPr lang="en-GB"/>
          </a:p>
        </p:txBody>
      </p:sp>
    </p:spTree>
    <p:extLst>
      <p:ext uri="{BB962C8B-B14F-4D97-AF65-F5344CB8AC3E}">
        <p14:creationId xmlns:p14="http://schemas.microsoft.com/office/powerpoint/2010/main" val="2673917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12</a:t>
            </a:fld>
            <a:endParaRPr lang="en-GB"/>
          </a:p>
        </p:txBody>
      </p:sp>
    </p:spTree>
    <p:extLst>
      <p:ext uri="{BB962C8B-B14F-4D97-AF65-F5344CB8AC3E}">
        <p14:creationId xmlns:p14="http://schemas.microsoft.com/office/powerpoint/2010/main" val="1200044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Live codding: </a:t>
            </a:r>
          </a:p>
          <a:p>
            <a:endParaRPr lang="en-US" dirty="0" smtClean="0"/>
          </a:p>
          <a:p>
            <a:r>
              <a:rPr lang="en-US" sz="1200" kern="1200" dirty="0" smtClean="0">
                <a:solidFill>
                  <a:schemeClr val="tx1"/>
                </a:solidFill>
                <a:effectLst/>
                <a:latin typeface="+mn-lt"/>
                <a:ea typeface="+mn-ea"/>
                <a:cs typeface="+mn-cs"/>
              </a:rPr>
              <a:t>class Broom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static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x </a:t>
            </a:r>
            <a:r>
              <a:rPr lang="en-US" sz="1200" kern="1200" dirty="0" smtClean="0">
                <a:solidFill>
                  <a:schemeClr val="tx1"/>
                </a:solidFill>
                <a:effectLst/>
                <a:latin typeface="+mn-lt"/>
                <a:ea typeface="+mn-ea"/>
                <a:cs typeface="+mn-cs"/>
              </a:rPr>
              <a:t>= 3;</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static class B2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void goB2()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a:t>
            </a:r>
            <a:r>
              <a:rPr lang="en-US" sz="1200" b="1" kern="1200" dirty="0" err="1" smtClean="0">
                <a:solidFill>
                  <a:schemeClr val="tx1"/>
                </a:solidFill>
                <a:effectLst/>
                <a:latin typeface="+mn-lt"/>
                <a:ea typeface="+mn-ea"/>
                <a:cs typeface="+mn-cs"/>
              </a:rPr>
              <a:t>out</a:t>
            </a:r>
            <a:r>
              <a:rPr lang="en-US" sz="1200" kern="1200" dirty="0" err="1" smtClean="0">
                <a:solidFill>
                  <a:schemeClr val="tx1"/>
                </a:solidFill>
                <a:effectLst/>
                <a:latin typeface="+mn-lt"/>
                <a:ea typeface="+mn-ea"/>
                <a:cs typeface="+mn-cs"/>
              </a:rPr>
              <a:t>.</a:t>
            </a:r>
            <a:r>
              <a:rPr lang="en-US" dirty="0" err="1" smtClean="0"/>
              <a:t>println</a:t>
            </a:r>
            <a:r>
              <a:rPr lang="en-US" sz="1200" kern="1200" dirty="0" smtClean="0">
                <a:solidFill>
                  <a:schemeClr val="tx1"/>
                </a:solidFill>
                <a:effectLst/>
                <a:latin typeface="+mn-lt"/>
                <a:ea typeface="+mn-ea"/>
                <a:cs typeface="+mn-cs"/>
              </a:rPr>
              <a:t>("hi 2"+</a:t>
            </a:r>
            <a:r>
              <a:rPr lang="en-US" sz="1200" b="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static void main(String[] </a:t>
            </a:r>
            <a:r>
              <a:rPr lang="en-US" dirty="0" err="1" smtClean="0"/>
              <a:t>args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BigOuter.Nest</a:t>
            </a:r>
            <a:r>
              <a:rPr lang="en-US" sz="1200" kern="1200" dirty="0" smtClean="0">
                <a:solidFill>
                  <a:schemeClr val="tx1"/>
                </a:solidFill>
                <a:effectLst/>
                <a:latin typeface="+mn-lt"/>
                <a:ea typeface="+mn-ea"/>
                <a:cs typeface="+mn-cs"/>
              </a:rPr>
              <a:t> </a:t>
            </a:r>
            <a:r>
              <a:rPr lang="en-US" dirty="0" smtClean="0"/>
              <a:t>n </a:t>
            </a:r>
            <a:r>
              <a:rPr lang="en-US" sz="1200" kern="1200" dirty="0" smtClean="0">
                <a:solidFill>
                  <a:schemeClr val="tx1"/>
                </a:solidFill>
                <a:effectLst/>
                <a:latin typeface="+mn-lt"/>
                <a:ea typeface="+mn-ea"/>
                <a:cs typeface="+mn-cs"/>
              </a:rPr>
              <a:t>= new </a:t>
            </a:r>
            <a:r>
              <a:rPr lang="en-US" sz="1200" kern="1200" dirty="0" err="1" smtClean="0">
                <a:solidFill>
                  <a:schemeClr val="tx1"/>
                </a:solidFill>
                <a:effectLst/>
                <a:latin typeface="+mn-lt"/>
                <a:ea typeface="+mn-ea"/>
                <a:cs typeface="+mn-cs"/>
              </a:rPr>
              <a:t>BigOuter.Nest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both class names</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a:t>
            </a:r>
            <a:r>
              <a:rPr lang="en-US" dirty="0" err="1" smtClean="0"/>
              <a:t>n</a:t>
            </a:r>
            <a:r>
              <a:rPr lang="en-US" sz="1200" kern="1200" dirty="0" err="1" smtClean="0">
                <a:solidFill>
                  <a:schemeClr val="tx1"/>
                </a:solidFill>
                <a:effectLst/>
                <a:latin typeface="+mn-lt"/>
                <a:ea typeface="+mn-ea"/>
                <a:cs typeface="+mn-cs"/>
              </a:rPr>
              <a:t>.</a:t>
            </a:r>
            <a:r>
              <a:rPr lang="en-US" dirty="0" err="1" smtClean="0"/>
              <a:t>go</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Broom.B2 </a:t>
            </a:r>
            <a:r>
              <a:rPr lang="en-US" dirty="0" smtClean="0"/>
              <a:t>b2 </a:t>
            </a:r>
            <a:r>
              <a:rPr lang="en-US" sz="1200" kern="1200" dirty="0" smtClean="0">
                <a:solidFill>
                  <a:schemeClr val="tx1"/>
                </a:solidFill>
                <a:effectLst/>
                <a:latin typeface="+mn-lt"/>
                <a:ea typeface="+mn-ea"/>
                <a:cs typeface="+mn-cs"/>
              </a:rPr>
              <a:t>= new Broom.B2(); </a:t>
            </a:r>
            <a:r>
              <a:rPr lang="en-US" sz="1200" b="1" kern="1200" dirty="0" smtClean="0">
                <a:solidFill>
                  <a:schemeClr val="tx1"/>
                </a:solidFill>
                <a:effectLst/>
                <a:latin typeface="+mn-lt"/>
                <a:ea typeface="+mn-ea"/>
                <a:cs typeface="+mn-cs"/>
              </a:rPr>
              <a:t>// access the enclosed class</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a:t>
            </a:r>
            <a:r>
              <a:rPr lang="en-US" dirty="0" smtClean="0"/>
              <a:t>b2</a:t>
            </a:r>
            <a:r>
              <a:rPr lang="en-US" sz="1200" kern="1200" dirty="0" smtClean="0">
                <a:solidFill>
                  <a:schemeClr val="tx1"/>
                </a:solidFill>
                <a:effectLst/>
                <a:latin typeface="+mn-lt"/>
                <a:ea typeface="+mn-ea"/>
                <a:cs typeface="+mn-cs"/>
              </a:rPr>
              <a:t>.</a:t>
            </a:r>
            <a:r>
              <a:rPr lang="en-US" dirty="0" smtClean="0"/>
              <a:t>goB2</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13</a:t>
            </a:fld>
            <a:endParaRPr lang="en-GB"/>
          </a:p>
        </p:txBody>
      </p:sp>
    </p:spTree>
    <p:extLst>
      <p:ext uri="{BB962C8B-B14F-4D97-AF65-F5344CB8AC3E}">
        <p14:creationId xmlns:p14="http://schemas.microsoft.com/office/powerpoint/2010/main" val="373852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interfaces are essential for single-inheritance languages like Java and C#</a:t>
            </a:r>
          </a:p>
          <a:p>
            <a:endParaRPr lang="en-US" dirty="0" smtClean="0"/>
          </a:p>
          <a:p>
            <a:r>
              <a:rPr lang="en-US" dirty="0" smtClean="0"/>
              <a:t>For example Flower class can implement Gift interface, and Plant interface.</a:t>
            </a:r>
          </a:p>
          <a:p>
            <a:r>
              <a:rPr lang="en-US" dirty="0" smtClean="0"/>
              <a:t>Gift - &gt; grant()</a:t>
            </a:r>
          </a:p>
          <a:p>
            <a:r>
              <a:rPr lang="en-US" dirty="0" smtClean="0"/>
              <a:t>Plant - &gt; </a:t>
            </a:r>
            <a:r>
              <a:rPr lang="en-US" dirty="0" err="1" smtClean="0"/>
              <a:t>getFamily</a:t>
            </a:r>
            <a:r>
              <a:rPr lang="en-US" dirty="0" smtClean="0"/>
              <a:t>()</a:t>
            </a:r>
          </a:p>
          <a:p>
            <a:endParaRPr lang="en-US" dirty="0" smtClean="0"/>
          </a:p>
          <a:p>
            <a:r>
              <a:rPr lang="en-US" sz="1200" b="0" i="0" kern="1200" dirty="0" smtClean="0">
                <a:solidFill>
                  <a:schemeClr val="tx1"/>
                </a:solidFill>
                <a:effectLst/>
                <a:latin typeface="+mn-lt"/>
                <a:ea typeface="+mn-ea"/>
                <a:cs typeface="+mn-cs"/>
              </a:rPr>
              <a:t>If different objects all implement these two interfaces then they have the same methods, you can store all of those objects in a Vector, for example, and iterate through the Vector calling that methods of Gift or Plant at the same time on each one.</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14</a:t>
            </a:fld>
            <a:endParaRPr lang="en-GB"/>
          </a:p>
        </p:txBody>
      </p:sp>
    </p:spTree>
    <p:extLst>
      <p:ext uri="{BB962C8B-B14F-4D97-AF65-F5344CB8AC3E}">
        <p14:creationId xmlns:p14="http://schemas.microsoft.com/office/powerpoint/2010/main" val="223093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15</a:t>
            </a:fld>
            <a:endParaRPr lang="en-GB"/>
          </a:p>
        </p:txBody>
      </p:sp>
    </p:spTree>
    <p:extLst>
      <p:ext uri="{BB962C8B-B14F-4D97-AF65-F5344CB8AC3E}">
        <p14:creationId xmlns:p14="http://schemas.microsoft.com/office/powerpoint/2010/main" val="3517934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Live codding: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interface </a:t>
            </a:r>
            <a:r>
              <a:rPr lang="en-US" sz="1200" kern="1200" dirty="0" err="1" smtClean="0">
                <a:solidFill>
                  <a:schemeClr val="tx1"/>
                </a:solidFill>
                <a:effectLst/>
                <a:latin typeface="+mn-lt"/>
                <a:ea typeface="+mn-ea"/>
                <a:cs typeface="+mn-cs"/>
              </a:rPr>
              <a:t>MyInterface</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void method1();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MyClass</a:t>
            </a:r>
            <a:r>
              <a:rPr lang="en-US" sz="1200" kern="1200" dirty="0" smtClean="0">
                <a:solidFill>
                  <a:schemeClr val="tx1"/>
                </a:solidFill>
                <a:effectLst/>
                <a:latin typeface="+mn-lt"/>
                <a:ea typeface="+mn-ea"/>
                <a:cs typeface="+mn-cs"/>
              </a:rPr>
              <a:t> implements </a:t>
            </a:r>
            <a:r>
              <a:rPr lang="en-US" sz="1200" kern="1200" dirty="0" err="1" smtClean="0">
                <a:solidFill>
                  <a:schemeClr val="tx1"/>
                </a:solidFill>
                <a:effectLst/>
                <a:latin typeface="+mn-lt"/>
                <a:ea typeface="+mn-ea"/>
                <a:cs typeface="+mn-cs"/>
              </a:rPr>
              <a:t>MyInterface</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@Override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void method1()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a:t>
            </a:r>
            <a:r>
              <a:rPr lang="en-US" sz="1200" b="1" kern="1200" dirty="0" err="1" smtClean="0">
                <a:solidFill>
                  <a:schemeClr val="tx1"/>
                </a:solidFill>
                <a:effectLst/>
                <a:latin typeface="+mn-lt"/>
                <a:ea typeface="+mn-ea"/>
                <a:cs typeface="+mn-cs"/>
              </a:rPr>
              <a:t>out</a:t>
            </a:r>
            <a:r>
              <a:rPr lang="en-US" sz="1200" kern="1200" dirty="0" err="1" smtClean="0">
                <a:solidFill>
                  <a:schemeClr val="tx1"/>
                </a:solidFill>
                <a:effectLst/>
                <a:latin typeface="+mn-lt"/>
                <a:ea typeface="+mn-ea"/>
                <a:cs typeface="+mn-cs"/>
              </a:rPr>
              <a:t>.</a:t>
            </a:r>
            <a:r>
              <a:rPr lang="en-US" dirty="0" err="1" smtClean="0"/>
              <a:t>println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MyClass</a:t>
            </a:r>
            <a:r>
              <a:rPr lang="en-US" sz="1200" kern="1200" dirty="0" smtClean="0">
                <a:solidFill>
                  <a:schemeClr val="tx1"/>
                </a:solidFill>
                <a:effectLst/>
                <a:latin typeface="+mn-lt"/>
                <a:ea typeface="+mn-ea"/>
                <a:cs typeface="+mn-cs"/>
              </a:rPr>
              <a:t> Method1");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abstract class </a:t>
            </a:r>
            <a:r>
              <a:rPr lang="en-US" sz="1200" kern="1200" dirty="0" err="1" smtClean="0">
                <a:solidFill>
                  <a:schemeClr val="tx1"/>
                </a:solidFill>
                <a:effectLst/>
                <a:latin typeface="+mn-lt"/>
                <a:ea typeface="+mn-ea"/>
                <a:cs typeface="+mn-cs"/>
              </a:rPr>
              <a:t>MyAbstractClass</a:t>
            </a:r>
            <a:r>
              <a:rPr lang="en-US" sz="1200" kern="1200" dirty="0" smtClean="0">
                <a:solidFill>
                  <a:schemeClr val="tx1"/>
                </a:solidFill>
                <a:effectLst/>
                <a:latin typeface="+mn-lt"/>
                <a:ea typeface="+mn-ea"/>
                <a:cs typeface="+mn-cs"/>
              </a:rPr>
              <a:t> implements </a:t>
            </a:r>
            <a:r>
              <a:rPr lang="en-US" sz="1200" kern="1200" dirty="0" err="1" smtClean="0">
                <a:solidFill>
                  <a:schemeClr val="tx1"/>
                </a:solidFill>
                <a:effectLst/>
                <a:latin typeface="+mn-lt"/>
                <a:ea typeface="+mn-ea"/>
                <a:cs typeface="+mn-cs"/>
              </a:rPr>
              <a:t>MyInterface</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void method2()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a:t>
            </a:r>
            <a:r>
              <a:rPr lang="en-US" sz="1200" b="1" kern="1200" dirty="0" err="1" smtClean="0">
                <a:solidFill>
                  <a:schemeClr val="tx1"/>
                </a:solidFill>
                <a:effectLst/>
                <a:latin typeface="+mn-lt"/>
                <a:ea typeface="+mn-ea"/>
                <a:cs typeface="+mn-cs"/>
              </a:rPr>
              <a:t>out</a:t>
            </a:r>
            <a:r>
              <a:rPr lang="en-US" sz="1200" kern="1200" dirty="0" err="1" smtClean="0">
                <a:solidFill>
                  <a:schemeClr val="tx1"/>
                </a:solidFill>
                <a:effectLst/>
                <a:latin typeface="+mn-lt"/>
                <a:ea typeface="+mn-ea"/>
                <a:cs typeface="+mn-cs"/>
              </a:rPr>
              <a:t>.</a:t>
            </a:r>
            <a:r>
              <a:rPr lang="en-US" dirty="0" err="1" smtClean="0"/>
              <a:t>printf</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MyAbstractClass</a:t>
            </a:r>
            <a:r>
              <a:rPr lang="en-US" sz="1200" kern="1200" dirty="0" smtClean="0">
                <a:solidFill>
                  <a:schemeClr val="tx1"/>
                </a:solidFill>
                <a:effectLst/>
                <a:latin typeface="+mn-lt"/>
                <a:ea typeface="+mn-ea"/>
                <a:cs typeface="+mn-cs"/>
              </a:rPr>
              <a:t> Method2");</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class </a:t>
            </a:r>
            <a:r>
              <a:rPr lang="en-US" sz="1200" kern="1200" dirty="0" err="1" smtClean="0">
                <a:solidFill>
                  <a:schemeClr val="tx1"/>
                </a:solidFill>
                <a:effectLst/>
                <a:latin typeface="+mn-lt"/>
                <a:ea typeface="+mn-ea"/>
                <a:cs typeface="+mn-cs"/>
              </a:rPr>
              <a:t>MyConcretClass</a:t>
            </a:r>
            <a:r>
              <a:rPr lang="en-US" sz="1200" kern="1200" dirty="0" smtClean="0">
                <a:solidFill>
                  <a:schemeClr val="tx1"/>
                </a:solidFill>
                <a:effectLst/>
                <a:latin typeface="+mn-lt"/>
                <a:ea typeface="+mn-ea"/>
                <a:cs typeface="+mn-cs"/>
              </a:rPr>
              <a:t> extends </a:t>
            </a:r>
            <a:r>
              <a:rPr lang="en-US" sz="1200" kern="1200" dirty="0" err="1" smtClean="0">
                <a:solidFill>
                  <a:schemeClr val="tx1"/>
                </a:solidFill>
                <a:effectLst/>
                <a:latin typeface="+mn-lt"/>
                <a:ea typeface="+mn-ea"/>
                <a:cs typeface="+mn-cs"/>
              </a:rPr>
              <a:t>MyAbstractClass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@Override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void method1()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a:t>
            </a:r>
            <a:r>
              <a:rPr lang="en-US" sz="1200" b="1" kern="1200" dirty="0" err="1" smtClean="0">
                <a:solidFill>
                  <a:schemeClr val="tx1"/>
                </a:solidFill>
                <a:effectLst/>
                <a:latin typeface="+mn-lt"/>
                <a:ea typeface="+mn-ea"/>
                <a:cs typeface="+mn-cs"/>
              </a:rPr>
              <a:t>out</a:t>
            </a:r>
            <a:r>
              <a:rPr lang="en-US" sz="1200" kern="1200" dirty="0" err="1" smtClean="0">
                <a:solidFill>
                  <a:schemeClr val="tx1"/>
                </a:solidFill>
                <a:effectLst/>
                <a:latin typeface="+mn-lt"/>
                <a:ea typeface="+mn-ea"/>
                <a:cs typeface="+mn-cs"/>
              </a:rPr>
              <a:t>.</a:t>
            </a:r>
            <a:r>
              <a:rPr lang="en-US" dirty="0" err="1" smtClean="0"/>
              <a:t>println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MyConcretClass</a:t>
            </a:r>
            <a:r>
              <a:rPr lang="en-US" sz="1200" kern="1200" dirty="0" smtClean="0">
                <a:solidFill>
                  <a:schemeClr val="tx1"/>
                </a:solidFill>
                <a:effectLst/>
                <a:latin typeface="+mn-lt"/>
                <a:ea typeface="+mn-ea"/>
                <a:cs typeface="+mn-cs"/>
              </a:rPr>
              <a:t> method1");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16</a:t>
            </a:fld>
            <a:endParaRPr lang="en-GB"/>
          </a:p>
        </p:txBody>
      </p:sp>
    </p:spTree>
    <p:extLst>
      <p:ext uri="{BB962C8B-B14F-4D97-AF65-F5344CB8AC3E}">
        <p14:creationId xmlns:p14="http://schemas.microsoft.com/office/powerpoint/2010/main" val="102110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1" kern="1200" dirty="0" err="1" smtClean="0">
                <a:solidFill>
                  <a:schemeClr val="tx1"/>
                </a:solidFill>
                <a:effectLst/>
                <a:latin typeface="+mn-lt"/>
                <a:ea typeface="+mn-ea"/>
                <a:cs typeface="+mn-cs"/>
              </a:rPr>
              <a:t>enum</a:t>
            </a:r>
            <a:r>
              <a:rPr lang="en-US" sz="1200" b="0" i="1" kern="1200" dirty="0" smtClean="0">
                <a:solidFill>
                  <a:schemeClr val="tx1"/>
                </a:solidFill>
                <a:effectLst/>
                <a:latin typeface="+mn-lt"/>
                <a:ea typeface="+mn-ea"/>
                <a:cs typeface="+mn-cs"/>
              </a:rPr>
              <a:t> type</a:t>
            </a:r>
            <a:r>
              <a:rPr lang="en-US" sz="1200" b="0" i="0" kern="1200" dirty="0" smtClean="0">
                <a:solidFill>
                  <a:schemeClr val="tx1"/>
                </a:solidFill>
                <a:effectLst/>
                <a:latin typeface="+mn-lt"/>
                <a:ea typeface="+mn-ea"/>
                <a:cs typeface="+mn-cs"/>
              </a:rPr>
              <a:t> is a special data type that enables for a variable to be a set of predefined constants.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Common examples include compass directions (values of NORTH, SOUTH, EAST, and WEST) and the days of the week.</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they are constants, the names of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type's fields are in uppercase letters.</a:t>
            </a: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17</a:t>
            </a:fld>
            <a:endParaRPr lang="en-GB"/>
          </a:p>
        </p:txBody>
      </p:sp>
    </p:spTree>
    <p:extLst>
      <p:ext uri="{BB962C8B-B14F-4D97-AF65-F5344CB8AC3E}">
        <p14:creationId xmlns:p14="http://schemas.microsoft.com/office/powerpoint/2010/main" val="4227048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18</a:t>
            </a:fld>
            <a:endParaRPr lang="en-GB"/>
          </a:p>
        </p:txBody>
      </p:sp>
    </p:spTree>
    <p:extLst>
      <p:ext uri="{BB962C8B-B14F-4D97-AF65-F5344CB8AC3E}">
        <p14:creationId xmlns:p14="http://schemas.microsoft.com/office/powerpoint/2010/main" val="3718476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C59FDB4-792A-4C30-B3CA-9A37EF575B96}" type="slidenum">
              <a:rPr lang="en-GB" smtClean="0"/>
              <a:t>19</a:t>
            </a:fld>
            <a:endParaRPr lang="en-GB"/>
          </a:p>
        </p:txBody>
      </p:sp>
    </p:spTree>
    <p:extLst>
      <p:ext uri="{BB962C8B-B14F-4D97-AF65-F5344CB8AC3E}">
        <p14:creationId xmlns:p14="http://schemas.microsoft.com/office/powerpoint/2010/main" val="96052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constructor in this class?</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4</a:t>
            </a:fld>
            <a:endParaRPr lang="en-GB"/>
          </a:p>
        </p:txBody>
      </p:sp>
    </p:spTree>
    <p:extLst>
      <p:ext uri="{BB962C8B-B14F-4D97-AF65-F5344CB8AC3E}">
        <p14:creationId xmlns:p14="http://schemas.microsoft.com/office/powerpoint/2010/main" val="355605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fornian FB" pitchFamily="18" charset="0"/>
              </a:rPr>
              <a:t>From code within the inner class, the keyword </a:t>
            </a:r>
            <a:r>
              <a:rPr lang="en-US" sz="1200" i="1" dirty="0" smtClean="0">
                <a:latin typeface="Californian FB" pitchFamily="18" charset="0"/>
              </a:rPr>
              <a:t>this</a:t>
            </a:r>
            <a:r>
              <a:rPr lang="en-US" sz="1200" dirty="0" smtClean="0">
                <a:latin typeface="Californian FB" pitchFamily="18" charset="0"/>
              </a:rPr>
              <a:t> holds a reference to the inner class instance. To reference the </a:t>
            </a:r>
            <a:r>
              <a:rPr lang="en-US" sz="1200" i="1" dirty="0" smtClean="0">
                <a:latin typeface="Californian FB" pitchFamily="18" charset="0"/>
              </a:rPr>
              <a:t>outer this</a:t>
            </a:r>
            <a:r>
              <a:rPr lang="en-US" sz="1200" dirty="0" smtClean="0">
                <a:latin typeface="Californian FB" pitchFamily="18" charset="0"/>
              </a:rPr>
              <a:t> precede the keyword </a:t>
            </a:r>
            <a:r>
              <a:rPr lang="en-US" sz="1200" i="1" dirty="0" smtClean="0">
                <a:latin typeface="Californian FB" pitchFamily="18" charset="0"/>
              </a:rPr>
              <a:t>this</a:t>
            </a:r>
            <a:r>
              <a:rPr lang="en-US" sz="1200" dirty="0" smtClean="0">
                <a:latin typeface="Californian FB" pitchFamily="18" charset="0"/>
              </a:rPr>
              <a:t> with the outer class name: </a:t>
            </a:r>
            <a:r>
              <a:rPr lang="en-US" sz="1200" i="1" dirty="0" err="1" smtClean="0">
                <a:latin typeface="Californian FB" pitchFamily="18" charset="0"/>
              </a:rPr>
              <a:t>MyOuter.this</a:t>
            </a:r>
            <a:endParaRPr lang="en-US" sz="1200" dirty="0" smtClean="0">
              <a:latin typeface="Californian FB" pitchFamily="18" charset="0"/>
            </a:endParaRP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5</a:t>
            </a:fld>
            <a:endParaRPr lang="en-GB"/>
          </a:p>
        </p:txBody>
      </p:sp>
    </p:spTree>
    <p:extLst>
      <p:ext uri="{BB962C8B-B14F-4D97-AF65-F5344CB8AC3E}">
        <p14:creationId xmlns:p14="http://schemas.microsoft.com/office/powerpoint/2010/main" val="202534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Live codding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fornian FB" pitchFamily="18" charset="0"/>
              </a:rPr>
              <a:t>To reference the </a:t>
            </a:r>
            <a:r>
              <a:rPr lang="en-US" sz="1200" i="1" dirty="0" smtClean="0">
                <a:latin typeface="Californian FB" pitchFamily="18" charset="0"/>
              </a:rPr>
              <a:t>outer this</a:t>
            </a:r>
            <a:r>
              <a:rPr lang="en-US" sz="1200" dirty="0" smtClean="0">
                <a:latin typeface="Californian FB" pitchFamily="18" charset="0"/>
              </a:rPr>
              <a:t> precede the keyword </a:t>
            </a:r>
            <a:r>
              <a:rPr lang="en-US" sz="1200" i="1" dirty="0" smtClean="0">
                <a:latin typeface="Californian FB" pitchFamily="18" charset="0"/>
              </a:rPr>
              <a:t>this</a:t>
            </a:r>
            <a:r>
              <a:rPr lang="en-US" sz="1200" dirty="0" smtClean="0">
                <a:latin typeface="Californian FB" pitchFamily="18" charset="0"/>
              </a:rPr>
              <a:t> with the outer class name: </a:t>
            </a:r>
            <a:r>
              <a:rPr lang="en-US" sz="1200" i="1" dirty="0" err="1" smtClean="0">
                <a:latin typeface="Californian FB" pitchFamily="18" charset="0"/>
              </a:rPr>
              <a:t>MyOuter.this</a:t>
            </a:r>
            <a:endParaRPr lang="en-US" sz="1200" dirty="0" smtClean="0">
              <a:latin typeface="Californian FB" pitchFamily="18" charset="0"/>
            </a:endParaRP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6</a:t>
            </a:fld>
            <a:endParaRPr lang="en-GB"/>
          </a:p>
        </p:txBody>
      </p:sp>
    </p:spTree>
    <p:extLst>
      <p:ext uri="{BB962C8B-B14F-4D97-AF65-F5344CB8AC3E}">
        <p14:creationId xmlns:p14="http://schemas.microsoft.com/office/powerpoint/2010/main" val="9234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7</a:t>
            </a:fld>
            <a:endParaRPr lang="en-GB"/>
          </a:p>
        </p:txBody>
      </p:sp>
    </p:spTree>
    <p:extLst>
      <p:ext uri="{BB962C8B-B14F-4D97-AF65-F5344CB8AC3E}">
        <p14:creationId xmlns:p14="http://schemas.microsoft.com/office/powerpoint/2010/main" val="103418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Live codding demonstrating</a:t>
            </a:r>
            <a:r>
              <a:rPr lang="en-US" baseline="0" dirty="0" smtClean="0"/>
              <a:t> final modifier.</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8</a:t>
            </a:fld>
            <a:endParaRPr lang="en-GB"/>
          </a:p>
        </p:txBody>
      </p:sp>
    </p:spTree>
    <p:extLst>
      <p:ext uri="{BB962C8B-B14F-4D97-AF65-F5344CB8AC3E}">
        <p14:creationId xmlns:p14="http://schemas.microsoft.com/office/powerpoint/2010/main" val="3769216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9</a:t>
            </a:fld>
            <a:endParaRPr lang="en-GB"/>
          </a:p>
        </p:txBody>
      </p:sp>
    </p:spTree>
    <p:extLst>
      <p:ext uri="{BB962C8B-B14F-4D97-AF65-F5344CB8AC3E}">
        <p14:creationId xmlns:p14="http://schemas.microsoft.com/office/powerpoint/2010/main" val="4286602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Live Codding: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public static void main(String[] </a:t>
            </a:r>
            <a:r>
              <a:rPr lang="en-US" dirty="0" err="1" smtClean="0"/>
              <a:t>args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Food </a:t>
            </a:r>
            <a:r>
              <a:rPr lang="en-US" dirty="0" smtClean="0"/>
              <a:t>f </a:t>
            </a:r>
            <a:r>
              <a:rPr lang="en-US" sz="1200" kern="1200" dirty="0" smtClean="0">
                <a:solidFill>
                  <a:schemeClr val="tx1"/>
                </a:solidFill>
                <a:effectLst/>
                <a:latin typeface="+mn-lt"/>
                <a:ea typeface="+mn-ea"/>
                <a:cs typeface="+mn-cs"/>
              </a:rPr>
              <a:t>= new Food();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err="1" smtClean="0"/>
              <a:t>f</a:t>
            </a:r>
            <a:r>
              <a:rPr lang="en-US" sz="1200" kern="1200" dirty="0" err="1"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p</a:t>
            </a:r>
            <a:r>
              <a:rPr lang="en-US" sz="1200" kern="1200" dirty="0" err="1" smtClean="0">
                <a:solidFill>
                  <a:schemeClr val="tx1"/>
                </a:solidFill>
                <a:effectLst/>
                <a:latin typeface="+mn-lt"/>
                <a:ea typeface="+mn-ea"/>
                <a:cs typeface="+mn-cs"/>
              </a:rPr>
              <a:t>.</a:t>
            </a:r>
            <a:r>
              <a:rPr lang="en-US" dirty="0" err="1" smtClean="0"/>
              <a:t>pop</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Popcorn </a:t>
            </a:r>
            <a:r>
              <a:rPr lang="en-US" dirty="0" smtClean="0"/>
              <a:t>p </a:t>
            </a:r>
            <a:r>
              <a:rPr lang="en-US" sz="1200" kern="1200" dirty="0" smtClean="0">
                <a:solidFill>
                  <a:schemeClr val="tx1"/>
                </a:solidFill>
                <a:effectLst/>
                <a:latin typeface="+mn-lt"/>
                <a:ea typeface="+mn-ea"/>
                <a:cs typeface="+mn-cs"/>
              </a:rPr>
              <a:t>= new Popcorn();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err="1" smtClean="0"/>
              <a:t>p</a:t>
            </a:r>
            <a:r>
              <a:rPr lang="en-US" sz="1200" kern="1200" dirty="0" err="1" smtClean="0">
                <a:solidFill>
                  <a:schemeClr val="tx1"/>
                </a:solidFill>
                <a:effectLst/>
                <a:latin typeface="+mn-lt"/>
                <a:ea typeface="+mn-ea"/>
                <a:cs typeface="+mn-cs"/>
              </a:rPr>
              <a:t>.</a:t>
            </a:r>
            <a:r>
              <a:rPr lang="en-US" dirty="0" err="1" smtClean="0"/>
              <a:t>pop</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Popcorn </a:t>
            </a:r>
            <a:r>
              <a:rPr lang="en-US" dirty="0" err="1" smtClean="0"/>
              <a:t>anonymPop</a:t>
            </a:r>
            <a:r>
              <a:rPr lang="en-US" dirty="0" smtClean="0"/>
              <a:t> </a:t>
            </a:r>
            <a:r>
              <a:rPr lang="en-US" sz="1200" kern="1200" dirty="0" smtClean="0">
                <a:solidFill>
                  <a:schemeClr val="tx1"/>
                </a:solidFill>
                <a:effectLst/>
                <a:latin typeface="+mn-lt"/>
                <a:ea typeface="+mn-ea"/>
                <a:cs typeface="+mn-cs"/>
              </a:rPr>
              <a:t>= new Popcorn(){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@Override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void pop()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a:t>
            </a:r>
            <a:r>
              <a:rPr lang="en-US" sz="1200" b="1" kern="1200" dirty="0" err="1" smtClean="0">
                <a:solidFill>
                  <a:schemeClr val="tx1"/>
                </a:solidFill>
                <a:effectLst/>
                <a:latin typeface="+mn-lt"/>
                <a:ea typeface="+mn-ea"/>
                <a:cs typeface="+mn-cs"/>
              </a:rPr>
              <a:t>out</a:t>
            </a:r>
            <a:r>
              <a:rPr lang="en-US" sz="1200" kern="1200" dirty="0" err="1" smtClean="0">
                <a:solidFill>
                  <a:schemeClr val="tx1"/>
                </a:solidFill>
                <a:effectLst/>
                <a:latin typeface="+mn-lt"/>
                <a:ea typeface="+mn-ea"/>
                <a:cs typeface="+mn-cs"/>
              </a:rPr>
              <a:t>.</a:t>
            </a:r>
            <a:r>
              <a:rPr lang="en-US" dirty="0" err="1" smtClean="0"/>
              <a:t>println</a:t>
            </a:r>
            <a:r>
              <a:rPr lang="en-US" sz="1200" kern="1200" dirty="0" smtClean="0">
                <a:solidFill>
                  <a:schemeClr val="tx1"/>
                </a:solidFill>
                <a:effectLst/>
                <a:latin typeface="+mn-lt"/>
                <a:ea typeface="+mn-ea"/>
                <a:cs typeface="+mn-cs"/>
              </a:rPr>
              <a:t>("Inline Inner");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err="1" smtClean="0"/>
              <a:t>anonymPop</a:t>
            </a:r>
            <a:r>
              <a:rPr lang="en-US" sz="1200" kern="1200" dirty="0" err="1" smtClean="0">
                <a:solidFill>
                  <a:schemeClr val="tx1"/>
                </a:solidFill>
                <a:effectLst/>
                <a:latin typeface="+mn-lt"/>
                <a:ea typeface="+mn-ea"/>
                <a:cs typeface="+mn-cs"/>
              </a:rPr>
              <a:t>.</a:t>
            </a:r>
            <a:r>
              <a:rPr lang="en-US" dirty="0" err="1" smtClean="0"/>
              <a:t>pop</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10</a:t>
            </a:fld>
            <a:endParaRPr lang="en-GB"/>
          </a:p>
        </p:txBody>
      </p:sp>
    </p:spTree>
    <p:extLst>
      <p:ext uri="{BB962C8B-B14F-4D97-AF65-F5344CB8AC3E}">
        <p14:creationId xmlns:p14="http://schemas.microsoft.com/office/powerpoint/2010/main" val="178686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Live codding.</a:t>
            </a:r>
          </a:p>
          <a:p>
            <a:r>
              <a:rPr lang="en-US" dirty="0" smtClean="0"/>
              <a:t/>
            </a:r>
            <a:br>
              <a:rPr lang="en-US" dirty="0" smtClean="0"/>
            </a:br>
            <a:r>
              <a:rPr lang="en-US" sz="1200" kern="1200" dirty="0" smtClean="0">
                <a:solidFill>
                  <a:schemeClr val="tx1"/>
                </a:solidFill>
                <a:effectLst/>
                <a:latin typeface="+mn-lt"/>
                <a:ea typeface="+mn-ea"/>
                <a:cs typeface="+mn-cs"/>
              </a:rPr>
              <a:t>public static void main(String[] </a:t>
            </a:r>
            <a:r>
              <a:rPr lang="en-US" dirty="0" err="1" smtClean="0"/>
              <a:t>args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Food1 </a:t>
            </a:r>
            <a:r>
              <a:rPr lang="en-US" dirty="0" smtClean="0"/>
              <a:t>f1 </a:t>
            </a:r>
            <a:r>
              <a:rPr lang="en-US" sz="1200" kern="1200" dirty="0" smtClean="0">
                <a:solidFill>
                  <a:schemeClr val="tx1"/>
                </a:solidFill>
                <a:effectLst/>
                <a:latin typeface="+mn-lt"/>
                <a:ea typeface="+mn-ea"/>
                <a:cs typeface="+mn-cs"/>
              </a:rPr>
              <a:t>= new Food1();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smtClean="0"/>
              <a:t>f1</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a:t>
            </a:r>
            <a:r>
              <a:rPr lang="en-US" dirty="0" smtClean="0"/>
              <a:t>cook</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new </a:t>
            </a:r>
            <a:r>
              <a:rPr lang="en-US" sz="1200" kern="1200" dirty="0" err="1" smtClean="0">
                <a:solidFill>
                  <a:schemeClr val="tx1"/>
                </a:solidFill>
                <a:effectLst/>
                <a:latin typeface="+mn-lt"/>
                <a:ea typeface="+mn-ea"/>
                <a:cs typeface="+mn-cs"/>
              </a:rPr>
              <a:t>Cookable</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@Override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void cook()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a:t>
            </a:r>
            <a:r>
              <a:rPr lang="en-US" sz="1200" b="1" kern="1200" dirty="0" err="1" smtClean="0">
                <a:solidFill>
                  <a:schemeClr val="tx1"/>
                </a:solidFill>
                <a:effectLst/>
                <a:latin typeface="+mn-lt"/>
                <a:ea typeface="+mn-ea"/>
                <a:cs typeface="+mn-cs"/>
              </a:rPr>
              <a:t>out</a:t>
            </a:r>
            <a:r>
              <a:rPr lang="en-US" sz="1200" kern="1200" dirty="0" err="1" smtClean="0">
                <a:solidFill>
                  <a:schemeClr val="tx1"/>
                </a:solidFill>
                <a:effectLst/>
                <a:latin typeface="+mn-lt"/>
                <a:ea typeface="+mn-ea"/>
                <a:cs typeface="+mn-cs"/>
              </a:rPr>
              <a:t>.</a:t>
            </a:r>
            <a:r>
              <a:rPr lang="en-US" dirty="0" err="1" smtClean="0"/>
              <a:t>println</a:t>
            </a:r>
            <a:r>
              <a:rPr lang="en-US" sz="1200" kern="1200" dirty="0" smtClean="0">
                <a:solidFill>
                  <a:schemeClr val="tx1"/>
                </a:solidFill>
                <a:effectLst/>
                <a:latin typeface="+mn-lt"/>
                <a:ea typeface="+mn-ea"/>
                <a:cs typeface="+mn-cs"/>
              </a:rPr>
              <a:t>("Inline Anonymous");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dirty="0" smtClean="0"/>
              <a:t>cook</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11</a:t>
            </a:fld>
            <a:endParaRPr lang="en-GB"/>
          </a:p>
        </p:txBody>
      </p:sp>
    </p:spTree>
    <p:extLst>
      <p:ext uri="{BB962C8B-B14F-4D97-AF65-F5344CB8AC3E}">
        <p14:creationId xmlns:p14="http://schemas.microsoft.com/office/powerpoint/2010/main" val="2681464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11206920" cy="5603460"/>
          </a:xfrm>
          <a:prstGeom prst="rect">
            <a:avLst/>
          </a:prstGeom>
        </p:spPr>
      </p:pic>
      <p:sp>
        <p:nvSpPr>
          <p:cNvPr id="2" name="Title 1"/>
          <p:cNvSpPr>
            <a:spLocks noGrp="1"/>
          </p:cNvSpPr>
          <p:nvPr>
            <p:ph type="ctrTitle" hasCustomPrompt="1"/>
          </p:nvPr>
        </p:nvSpPr>
        <p:spPr>
          <a:xfrm>
            <a:off x="5527221" y="2212521"/>
            <a:ext cx="5798683" cy="1387249"/>
          </a:xfrm>
        </p:spPr>
        <p:txBody>
          <a:bodyPr rIns="0" anchor="b">
            <a:noAutofit/>
          </a:bodyPr>
          <a:lstStyle>
            <a:lvl1pPr algn="r" defTabSz="914400" rtl="0" eaLnBrk="1" latinLnBrk="0" hangingPunct="1">
              <a:lnSpc>
                <a:spcPct val="90000"/>
              </a:lnSpc>
              <a:spcBef>
                <a:spcPct val="0"/>
              </a:spcBef>
              <a:buNone/>
              <a:defRPr lang="en-GB" sz="48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6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cxnSp>
        <p:nvCxnSpPr>
          <p:cNvPr id="14" name="Straight Connector 13"/>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endava.com</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0" name="Straight Connector 9"/>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248972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1" baseline="0">
                <a:solidFill>
                  <a:srgbClr val="AA0B19"/>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picture – full slide – from picture gallery \\rocjfs03\Public\Marketing\Pictures_for_collateral\2013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14" name="Content Placeholder 2"/>
          <p:cNvSpPr>
            <a:spLocks noGrp="1"/>
          </p:cNvSpPr>
          <p:nvPr>
            <p:ph idx="10" hasCustomPrompt="1"/>
          </p:nvPr>
        </p:nvSpPr>
        <p:spPr>
          <a:xfrm>
            <a:off x="459262" y="4523014"/>
            <a:ext cx="5817971" cy="1768247"/>
          </a:xfrm>
          <a:solidFill>
            <a:schemeClr val="bg1">
              <a:alpha val="65000"/>
            </a:schemeClr>
          </a:solidFill>
        </p:spPr>
        <p:txBody>
          <a:bodyPr lIns="180000" tIns="180000" rIns="180000" bIns="180000"/>
          <a:lstStyle>
            <a:lvl1pPr marL="0" indent="0">
              <a:buNone/>
              <a:defRPr sz="3000" b="1">
                <a:solidFill>
                  <a:srgbClr val="4A4E52"/>
                </a:solidFill>
              </a:defRPr>
            </a:lvl1pPr>
            <a:lvl2pPr marL="0" indent="0" algn="l">
              <a:buNone/>
              <a:defRPr sz="3000">
                <a:solidFill>
                  <a:srgbClr val="4A4E52"/>
                </a:solidFill>
              </a:defRPr>
            </a:lvl2pPr>
            <a:lvl3pPr marL="0" indent="0">
              <a:buClr>
                <a:srgbClr val="81ADB5"/>
              </a:buClr>
              <a:buFont typeface="Arial" panose="020B0604020202020204" pitchFamily="34" charset="0"/>
              <a:buNone/>
              <a:defRPr sz="3000" b="1" baseline="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27432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8875761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_you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67644" y="2400299"/>
            <a:ext cx="2775856" cy="2426041"/>
          </a:xfrm>
        </p:spPr>
        <p:txBody>
          <a:bodyPr>
            <a:normAutofit/>
          </a:bodyPr>
          <a:lstStyle>
            <a:lvl1pPr marL="0" indent="0">
              <a:buNone/>
              <a:defRPr sz="2000" b="1" baseline="0">
                <a:solidFill>
                  <a:srgbClr val="4A4E52"/>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your picture -</a:t>
            </a:r>
          </a:p>
          <a:p>
            <a:pPr lvl="0"/>
            <a:r>
              <a:rPr lang="en-US" dirty="0" smtClean="0"/>
              <a:t>preferably with background in light color</a:t>
            </a:r>
          </a:p>
        </p:txBody>
      </p:sp>
      <p:sp>
        <p:nvSpPr>
          <p:cNvPr id="9"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Thank you!</a:t>
            </a:r>
            <a:endParaRPr lang="en-GB" dirty="0"/>
          </a:p>
        </p:txBody>
      </p:sp>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2"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54537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2756"/>
            <a:ext cx="10847694" cy="5423847"/>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1522557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3305"/>
            <a:ext cx="9386596" cy="4693298"/>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397533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 Digital Media">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64395" y="0"/>
            <a:ext cx="12513206" cy="6256604"/>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074758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1461" y="3674029"/>
            <a:ext cx="3137694" cy="3183972"/>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98928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6660" y="3657600"/>
            <a:ext cx="3092889" cy="3217947"/>
          </a:xfrm>
          <a:prstGeom prst="rect">
            <a:avLst/>
          </a:prstGeom>
        </p:spPr>
      </p:pic>
    </p:spTree>
    <p:extLst>
      <p:ext uri="{BB962C8B-B14F-4D97-AF65-F5344CB8AC3E}">
        <p14:creationId xmlns:p14="http://schemas.microsoft.com/office/powerpoint/2010/main" val="3155444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6"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DC5D2A"/>
                </a:solidFill>
              </a:defRPr>
            </a:lvl1pPr>
          </a:lstStyle>
          <a:p>
            <a:r>
              <a:rPr lang="en-GB" dirty="0" smtClean="0"/>
              <a:t>QUALITY. PRODUCTIVITY. INNOVATION.</a:t>
            </a:r>
            <a:endParaRPr lang="en-GB" dirty="0"/>
          </a:p>
        </p:txBody>
      </p:sp>
      <p:sp>
        <p:nvSpPr>
          <p:cNvPr id="16" name="Content Placeholder 2"/>
          <p:cNvSpPr>
            <a:spLocks noGrp="1"/>
          </p:cNvSpPr>
          <p:nvPr>
            <p:ph idx="13" hasCustomPrompt="1"/>
          </p:nvPr>
        </p:nvSpPr>
        <p:spPr>
          <a:xfrm>
            <a:off x="810303" y="1617968"/>
            <a:ext cx="10543495" cy="4399111"/>
          </a:xfrm>
        </p:spPr>
        <p:txBody>
          <a:bodyPr lIns="0"/>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500">
                <a:solidFill>
                  <a:srgbClr val="4A4E52"/>
                </a:solidFill>
              </a:defRPr>
            </a:lvl3pPr>
            <a:lvl4pPr marL="16002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8" name="TextBox 19"/>
          <p:cNvSpPr txBox="1"/>
          <p:nvPr userDrawn="1"/>
        </p:nvSpPr>
        <p:spPr>
          <a:xfrm>
            <a:off x="5876731" y="3275112"/>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88452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6160655" y="1518557"/>
            <a:ext cx="5193144" cy="4710793"/>
          </a:xfrm>
        </p:spPr>
        <p:txBody>
          <a:bodyPr/>
          <a:lstStyle>
            <a:lvl1pPr marL="0" indent="0">
              <a:buNone/>
              <a:defRPr sz="1600" b="1">
                <a:solidFill>
                  <a:srgbClr val="AA0B19"/>
                </a:solidFill>
              </a:defRPr>
            </a:lvl1pPr>
            <a:lvl2pPr marL="0" indent="0" algn="l">
              <a:buNone/>
              <a:defRPr sz="1600">
                <a:solidFill>
                  <a:srgbClr val="4A4E52"/>
                </a:solidFill>
              </a:defRPr>
            </a:lvl2pPr>
            <a:lvl3pPr marL="834300" indent="-4572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086300" indent="-3429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7200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marL="972000" lvl="3" indent="-228600" algn="l" defTabSz="914400" rtl="0" eaLnBrk="1" latinLnBrk="0" hangingPunct="1">
              <a:lnSpc>
                <a:spcPct val="90000"/>
              </a:lnSpc>
              <a:spcBef>
                <a:spcPts val="500"/>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7"/>
            <a:ext cx="5193144" cy="4710793"/>
          </a:xfrm>
        </p:spPr>
        <p:txBody>
          <a:bodyPr lIns="0"/>
          <a:lstStyle>
            <a:lvl1pPr marL="0" indent="0">
              <a:buNone/>
              <a:defRPr sz="1600" b="1">
                <a:solidFill>
                  <a:srgbClr val="AA0B19"/>
                </a:solidFill>
              </a:defRPr>
            </a:lvl1pPr>
            <a:lvl2pPr marL="0" indent="0" algn="l">
              <a:buNone/>
              <a:defRPr sz="1600">
                <a:solidFill>
                  <a:srgbClr val="4A4E52"/>
                </a:solidFill>
              </a:defRPr>
            </a:lvl2pPr>
            <a:lvl3pPr marL="720000" indent="-342900">
              <a:buClr>
                <a:srgbClr val="81ADB5"/>
              </a:buClr>
              <a:buFont typeface="Arial" panose="020B0604020202020204" pitchFamily="34" charset="0"/>
              <a:buChar char="•"/>
              <a:defRPr sz="1500">
                <a:solidFill>
                  <a:srgbClr val="4A4E52"/>
                </a:solidFill>
              </a:defRPr>
            </a:lvl3pPr>
            <a:lvl4pPr marL="9720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1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9"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990122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600200" indent="-2286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12573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600" b="1">
                <a:solidFill>
                  <a:srgbClr val="AA0B19"/>
                </a:solidFill>
              </a:defRPr>
            </a:lvl1pPr>
            <a:lvl2pPr marL="0" indent="0" algn="l">
              <a:buNone/>
              <a:defRPr sz="24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12"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6764430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t>
            </a:r>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a:p>
        </p:txBody>
      </p:sp>
    </p:spTree>
    <p:extLst>
      <p:ext uri="{BB962C8B-B14F-4D97-AF65-F5344CB8AC3E}">
        <p14:creationId xmlns:p14="http://schemas.microsoft.com/office/powerpoint/2010/main" val="3912548865"/>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79" r:id="rId3"/>
    <p:sldLayoutId id="2147483675" r:id="rId4"/>
    <p:sldLayoutId id="2147483674" r:id="rId5"/>
    <p:sldLayoutId id="2147483677" r:id="rId6"/>
    <p:sldLayoutId id="2147483671" r:id="rId7"/>
    <p:sldLayoutId id="2147483665" r:id="rId8"/>
    <p:sldLayoutId id="2147483672" r:id="rId9"/>
    <p:sldLayoutId id="2147483660"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Classes &amp; </a:t>
            </a:r>
            <a:r>
              <a:rPr lang="en-US" dirty="0"/>
              <a:t>Interfaces</a:t>
            </a:r>
          </a:p>
        </p:txBody>
      </p:sp>
    </p:spTree>
    <p:extLst>
      <p:ext uri="{BB962C8B-B14F-4D97-AF65-F5344CB8AC3E}">
        <p14:creationId xmlns:p14="http://schemas.microsoft.com/office/powerpoint/2010/main" val="258283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Anonymous Inner Classes</a:t>
            </a:r>
          </a:p>
        </p:txBody>
      </p:sp>
      <p:sp>
        <p:nvSpPr>
          <p:cNvPr id="6" name="Content Placeholder 2"/>
          <p:cNvSpPr>
            <a:spLocks noGrp="1"/>
          </p:cNvSpPr>
          <p:nvPr>
            <p:ph sz="quarter" idx="1"/>
          </p:nvPr>
        </p:nvSpPr>
        <p:spPr>
          <a:xfrm>
            <a:off x="810305" y="1127218"/>
            <a:ext cx="5400600" cy="5184576"/>
          </a:xfrm>
        </p:spPr>
        <p:txBody>
          <a:bodyPr>
            <a:noAutofit/>
          </a:bodyPr>
          <a:lstStyle/>
          <a:p>
            <a:pPr marL="0" indent="0">
              <a:buNone/>
            </a:pPr>
            <a:r>
              <a:rPr lang="en-US" sz="2400" dirty="0"/>
              <a:t>class Popcorn {</a:t>
            </a:r>
          </a:p>
          <a:p>
            <a:pPr marL="274320" lvl="1" indent="0">
              <a:buNone/>
            </a:pPr>
            <a:r>
              <a:rPr lang="en-US" sz="2400" dirty="0"/>
              <a:t>public void pop() {</a:t>
            </a:r>
          </a:p>
          <a:p>
            <a:pPr marL="274320" lvl="1" indent="0">
              <a:buNone/>
            </a:pPr>
            <a:r>
              <a:rPr lang="en-US" sz="2400" dirty="0" smtClean="0"/>
              <a:t>	System.out.println</a:t>
            </a:r>
            <a:r>
              <a:rPr lang="en-US" sz="2400" dirty="0"/>
              <a:t>("popcorn");</a:t>
            </a:r>
          </a:p>
          <a:p>
            <a:pPr marL="274320" lvl="1" indent="0">
              <a:buNone/>
            </a:pPr>
            <a:r>
              <a:rPr lang="en-US" sz="2400" dirty="0"/>
              <a:t>}</a:t>
            </a:r>
          </a:p>
          <a:p>
            <a:pPr marL="0" indent="0">
              <a:buNone/>
            </a:pPr>
            <a:r>
              <a:rPr lang="en-US" sz="2400" dirty="0"/>
              <a:t>}</a:t>
            </a:r>
          </a:p>
          <a:p>
            <a:pPr marL="0" indent="0">
              <a:buNone/>
            </a:pPr>
            <a:r>
              <a:rPr lang="en-US" sz="2400" dirty="0"/>
              <a:t>class Food {</a:t>
            </a:r>
          </a:p>
          <a:p>
            <a:pPr marL="274320" lvl="1" indent="0">
              <a:buNone/>
            </a:pPr>
            <a:r>
              <a:rPr lang="en-US" sz="2400" b="1" dirty="0">
                <a:solidFill>
                  <a:srgbClr val="FF0000"/>
                </a:solidFill>
              </a:rPr>
              <a:t>Popcorn p = new Popcorn() {</a:t>
            </a:r>
          </a:p>
          <a:p>
            <a:pPr marL="548640" lvl="2" indent="0">
              <a:buNone/>
            </a:pPr>
            <a:r>
              <a:rPr lang="en-US" sz="2400" dirty="0">
                <a:solidFill>
                  <a:srgbClr val="FF0000"/>
                </a:solidFill>
              </a:rPr>
              <a:t>public void pop() {</a:t>
            </a:r>
          </a:p>
          <a:p>
            <a:pPr marL="548640" lvl="2" indent="0">
              <a:buNone/>
            </a:pPr>
            <a:r>
              <a:rPr lang="en-US" sz="2400" dirty="0" smtClean="0">
                <a:solidFill>
                  <a:srgbClr val="FF0000"/>
                </a:solidFill>
              </a:rPr>
              <a:t>	System.out.println</a:t>
            </a:r>
            <a:r>
              <a:rPr lang="en-US" sz="2400" dirty="0">
                <a:solidFill>
                  <a:srgbClr val="FF0000"/>
                </a:solidFill>
              </a:rPr>
              <a:t>("anonymous popcorn");</a:t>
            </a:r>
          </a:p>
          <a:p>
            <a:pPr marL="548640" lvl="2" indent="0">
              <a:buNone/>
            </a:pPr>
            <a:r>
              <a:rPr lang="en-US" sz="2400" dirty="0">
                <a:solidFill>
                  <a:srgbClr val="FF0000"/>
                </a:solidFill>
              </a:rPr>
              <a:t>}</a:t>
            </a:r>
          </a:p>
          <a:p>
            <a:pPr marL="274320" lvl="1" indent="0">
              <a:buNone/>
            </a:pPr>
            <a:r>
              <a:rPr lang="en-US" sz="2400" b="1" dirty="0">
                <a:solidFill>
                  <a:srgbClr val="FF0000"/>
                </a:solidFill>
              </a:rPr>
              <a:t>};</a:t>
            </a:r>
          </a:p>
          <a:p>
            <a:pPr marL="0" indent="0">
              <a:buNone/>
            </a:pPr>
            <a:r>
              <a:rPr lang="en-US" sz="2400" dirty="0"/>
              <a:t>}</a:t>
            </a:r>
          </a:p>
        </p:txBody>
      </p:sp>
    </p:spTree>
    <p:extLst>
      <p:ext uri="{BB962C8B-B14F-4D97-AF65-F5344CB8AC3E}">
        <p14:creationId xmlns:p14="http://schemas.microsoft.com/office/powerpoint/2010/main" val="1874177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Anonymous Inner Classes</a:t>
            </a:r>
          </a:p>
        </p:txBody>
      </p:sp>
      <p:sp>
        <p:nvSpPr>
          <p:cNvPr id="6" name="Content Placeholder 2"/>
          <p:cNvSpPr>
            <a:spLocks noGrp="1"/>
          </p:cNvSpPr>
          <p:nvPr>
            <p:ph sz="quarter" idx="1"/>
          </p:nvPr>
        </p:nvSpPr>
        <p:spPr>
          <a:xfrm>
            <a:off x="810305" y="1240706"/>
            <a:ext cx="6825952" cy="4429472"/>
          </a:xfrm>
        </p:spPr>
        <p:txBody>
          <a:bodyPr>
            <a:noAutofit/>
          </a:bodyPr>
          <a:lstStyle/>
          <a:p>
            <a:pPr marL="0" indent="0">
              <a:buNone/>
            </a:pPr>
            <a:r>
              <a:rPr lang="en-US" sz="2400" dirty="0"/>
              <a:t>interface Cookable {</a:t>
            </a:r>
          </a:p>
          <a:p>
            <a:pPr marL="0" indent="0">
              <a:buNone/>
            </a:pPr>
            <a:r>
              <a:rPr lang="en-US" sz="2400" dirty="0" smtClean="0"/>
              <a:t>	public </a:t>
            </a:r>
            <a:r>
              <a:rPr lang="en-US" sz="2400" dirty="0"/>
              <a:t>void cook();</a:t>
            </a:r>
          </a:p>
          <a:p>
            <a:pPr marL="0" indent="0">
              <a:buNone/>
            </a:pPr>
            <a:r>
              <a:rPr lang="en-US" sz="2400" dirty="0"/>
              <a:t>}</a:t>
            </a:r>
          </a:p>
          <a:p>
            <a:pPr marL="0" indent="0">
              <a:buNone/>
            </a:pPr>
            <a:r>
              <a:rPr lang="en-US" sz="2400" dirty="0"/>
              <a:t>class Food {</a:t>
            </a:r>
          </a:p>
          <a:p>
            <a:pPr marL="274320" lvl="1" indent="0">
              <a:buNone/>
            </a:pPr>
            <a:r>
              <a:rPr lang="en-US" sz="2400" dirty="0">
                <a:solidFill>
                  <a:srgbClr val="FF0000"/>
                </a:solidFill>
              </a:rPr>
              <a:t>Cookable c = new Cookable() {</a:t>
            </a:r>
          </a:p>
          <a:p>
            <a:pPr marL="548640" lvl="2" indent="0">
              <a:buNone/>
            </a:pPr>
            <a:r>
              <a:rPr lang="en-US" sz="2400" dirty="0">
                <a:solidFill>
                  <a:srgbClr val="FF0000"/>
                </a:solidFill>
              </a:rPr>
              <a:t>public void cook() {</a:t>
            </a:r>
          </a:p>
          <a:p>
            <a:pPr marL="548640" lvl="2" indent="0">
              <a:buNone/>
            </a:pPr>
            <a:r>
              <a:rPr lang="en-US" sz="2400" dirty="0" smtClean="0">
                <a:solidFill>
                  <a:srgbClr val="FF0000"/>
                </a:solidFill>
              </a:rPr>
              <a:t>	System.out.println</a:t>
            </a:r>
            <a:r>
              <a:rPr lang="en-US" sz="2400" dirty="0">
                <a:solidFill>
                  <a:srgbClr val="FF0000"/>
                </a:solidFill>
              </a:rPr>
              <a:t>("anonymous cookable implementer");</a:t>
            </a:r>
          </a:p>
          <a:p>
            <a:pPr marL="548640" lvl="2" indent="0">
              <a:buNone/>
            </a:pPr>
            <a:r>
              <a:rPr lang="en-US" sz="2400" dirty="0">
                <a:solidFill>
                  <a:srgbClr val="FF0000"/>
                </a:solidFill>
              </a:rPr>
              <a:t>}</a:t>
            </a:r>
          </a:p>
          <a:p>
            <a:pPr marL="274320" lvl="1" indent="0">
              <a:buNone/>
            </a:pPr>
            <a:r>
              <a:rPr lang="en-US" sz="2400" dirty="0">
                <a:solidFill>
                  <a:srgbClr val="FF0000"/>
                </a:solidFill>
              </a:rPr>
              <a:t>};</a:t>
            </a:r>
          </a:p>
          <a:p>
            <a:pPr marL="0" indent="0">
              <a:buNone/>
            </a:pPr>
            <a:r>
              <a:rPr lang="en-US" sz="2400" dirty="0"/>
              <a:t>}</a:t>
            </a:r>
          </a:p>
        </p:txBody>
      </p:sp>
    </p:spTree>
    <p:extLst>
      <p:ext uri="{BB962C8B-B14F-4D97-AF65-F5344CB8AC3E}">
        <p14:creationId xmlns:p14="http://schemas.microsoft.com/office/powerpoint/2010/main" val="1583318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Static Nested Classes</a:t>
            </a:r>
          </a:p>
        </p:txBody>
      </p:sp>
      <p:sp>
        <p:nvSpPr>
          <p:cNvPr id="9" name="TextBox 8"/>
          <p:cNvSpPr txBox="1"/>
          <p:nvPr/>
        </p:nvSpPr>
        <p:spPr>
          <a:xfrm>
            <a:off x="810305" y="1087426"/>
            <a:ext cx="10543495" cy="4524315"/>
          </a:xfrm>
          <a:prstGeom prst="rect">
            <a:avLst/>
          </a:prstGeom>
          <a:noFill/>
        </p:spPr>
        <p:txBody>
          <a:bodyPr wrap="square" rtlCol="0">
            <a:spAutoFit/>
          </a:bodyPr>
          <a:lstStyle/>
          <a:p>
            <a:pPr marL="800100" lvl="1" indent="-342900">
              <a:buFont typeface="Arial" panose="020B0604020202020204" pitchFamily="34" charset="0"/>
              <a:buChar char="•"/>
            </a:pPr>
            <a:r>
              <a:rPr lang="en-US" sz="2400" b="1" dirty="0"/>
              <a:t>Static nested classes</a:t>
            </a:r>
            <a:r>
              <a:rPr lang="en-US" sz="2400" dirty="0"/>
              <a:t> are inner classes marked with the static </a:t>
            </a:r>
            <a:r>
              <a:rPr lang="en-US" sz="2400" dirty="0" smtClean="0"/>
              <a:t>modifier</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Because the nested class is </a:t>
            </a:r>
            <a:r>
              <a:rPr lang="en-US" sz="2400" b="1" dirty="0"/>
              <a:t>static</a:t>
            </a:r>
            <a:r>
              <a:rPr lang="en-US" sz="2400" dirty="0"/>
              <a:t> it does not share any special relationship with an instance of the outer </a:t>
            </a:r>
            <a:r>
              <a:rPr lang="en-US" sz="2400" dirty="0" smtClean="0"/>
              <a:t>class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Instantiating a static nested class requires using both the outer and nested class </a:t>
            </a:r>
            <a:r>
              <a:rPr lang="en-US" sz="2400" dirty="0" smtClean="0"/>
              <a:t>names, but no instance of outer class: </a:t>
            </a:r>
            <a:endParaRPr lang="en-US" sz="2400" dirty="0"/>
          </a:p>
          <a:p>
            <a:pPr lvl="1"/>
            <a:r>
              <a:rPr lang="en-US" sz="2400" i="1" dirty="0" smtClean="0"/>
              <a:t>		</a:t>
            </a:r>
            <a:r>
              <a:rPr lang="en-US" sz="2400" i="1" dirty="0" err="1" smtClean="0"/>
              <a:t>BigOuter.Nested</a:t>
            </a:r>
            <a:r>
              <a:rPr lang="en-US" sz="2400" i="1" dirty="0" smtClean="0"/>
              <a:t> </a:t>
            </a:r>
            <a:r>
              <a:rPr lang="en-US" sz="2400" i="1" dirty="0"/>
              <a:t>n = new </a:t>
            </a:r>
            <a:r>
              <a:rPr lang="en-US" sz="2400" i="1" dirty="0" err="1"/>
              <a:t>BigOuter.Nested</a:t>
            </a:r>
            <a:r>
              <a:rPr lang="en-US" sz="2400" i="1" dirty="0" smtClean="0"/>
              <a:t>();</a:t>
            </a:r>
          </a:p>
          <a:p>
            <a:pPr lvl="1"/>
            <a:endParaRPr lang="en-US" sz="2400" i="1" dirty="0"/>
          </a:p>
          <a:p>
            <a:pPr marL="800100" lvl="1" indent="-342900">
              <a:buFont typeface="Arial" panose="020B0604020202020204" pitchFamily="34" charset="0"/>
              <a:buChar char="•"/>
            </a:pPr>
            <a:r>
              <a:rPr lang="en-US" sz="2400" dirty="0"/>
              <a:t>A </a:t>
            </a:r>
            <a:r>
              <a:rPr lang="en-US" sz="2400" b="1" dirty="0"/>
              <a:t>static nested class</a:t>
            </a:r>
            <a:r>
              <a:rPr lang="en-US" sz="2400" dirty="0"/>
              <a:t> cannot access non-static members of the outer class, since it does not have an implicit reference to any outer instance (in other words, the nested class instance does not get an outer this reference)</a:t>
            </a:r>
          </a:p>
        </p:txBody>
      </p:sp>
    </p:spTree>
    <p:extLst>
      <p:ext uri="{BB962C8B-B14F-4D97-AF65-F5344CB8AC3E}">
        <p14:creationId xmlns:p14="http://schemas.microsoft.com/office/powerpoint/2010/main" val="134177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Static Nested Class</a:t>
            </a:r>
            <a:endParaRPr lang="en-US" dirty="0"/>
          </a:p>
        </p:txBody>
      </p:sp>
      <p:sp>
        <p:nvSpPr>
          <p:cNvPr id="6" name="Content Placeholder 2"/>
          <p:cNvSpPr>
            <a:spLocks noGrp="1"/>
          </p:cNvSpPr>
          <p:nvPr>
            <p:ph sz="quarter" idx="1"/>
          </p:nvPr>
        </p:nvSpPr>
        <p:spPr>
          <a:xfrm>
            <a:off x="1568979" y="779106"/>
            <a:ext cx="7754635" cy="3747362"/>
          </a:xfrm>
        </p:spPr>
        <p:txBody>
          <a:bodyPr>
            <a:noAutofit/>
          </a:bodyPr>
          <a:lstStyle/>
          <a:p>
            <a:pPr marL="0" indent="0">
              <a:buNone/>
            </a:pPr>
            <a:r>
              <a:rPr lang="en-US" sz="2000" dirty="0"/>
              <a:t>class BigOuter {</a:t>
            </a:r>
          </a:p>
          <a:p>
            <a:pPr marL="0" indent="0">
              <a:buNone/>
            </a:pPr>
            <a:r>
              <a:rPr lang="en-US" sz="2000" dirty="0" smtClean="0">
                <a:solidFill>
                  <a:srgbClr val="FF0000"/>
                </a:solidFill>
              </a:rPr>
              <a:t>static </a:t>
            </a:r>
            <a:r>
              <a:rPr lang="en-US" sz="2000" dirty="0">
                <a:solidFill>
                  <a:srgbClr val="FF0000"/>
                </a:solidFill>
              </a:rPr>
              <a:t>class Nest </a:t>
            </a:r>
            <a:r>
              <a:rPr lang="en-US" sz="2000" dirty="0" smtClean="0">
                <a:solidFill>
                  <a:srgbClr val="FF0000"/>
                </a:solidFill>
              </a:rPr>
              <a:t>{</a:t>
            </a:r>
          </a:p>
          <a:p>
            <a:pPr marL="0" indent="0">
              <a:buNone/>
            </a:pPr>
            <a:r>
              <a:rPr lang="en-US" sz="2000" dirty="0" smtClean="0">
                <a:solidFill>
                  <a:srgbClr val="FF0000"/>
                </a:solidFill>
              </a:rPr>
              <a:t>void </a:t>
            </a:r>
            <a:r>
              <a:rPr lang="en-US" sz="2000" dirty="0">
                <a:solidFill>
                  <a:srgbClr val="FF0000"/>
                </a:solidFill>
              </a:rPr>
              <a:t>go() { System.out.println("hi"); </a:t>
            </a:r>
            <a:r>
              <a:rPr lang="en-US" sz="2000" dirty="0" smtClean="0">
                <a:solidFill>
                  <a:srgbClr val="FF0000"/>
                </a:solidFill>
              </a:rPr>
              <a:t>}</a:t>
            </a:r>
          </a:p>
          <a:p>
            <a:pPr marL="0" indent="0">
              <a:buNone/>
            </a:pPr>
            <a:r>
              <a:rPr lang="en-US" sz="2000" dirty="0" smtClean="0">
                <a:solidFill>
                  <a:srgbClr val="FF0000"/>
                </a:solidFill>
              </a:rPr>
              <a:t> }</a:t>
            </a:r>
          </a:p>
          <a:p>
            <a:pPr marL="0" indent="0">
              <a:buNone/>
            </a:pPr>
            <a:r>
              <a:rPr lang="en-US" sz="2000" dirty="0" smtClean="0"/>
              <a:t>}</a:t>
            </a:r>
            <a:endParaRPr lang="en-US" sz="2000" dirty="0"/>
          </a:p>
          <a:p>
            <a:pPr marL="0" indent="0">
              <a:buNone/>
            </a:pPr>
            <a:r>
              <a:rPr lang="en-US" sz="2000" dirty="0"/>
              <a:t>class Broom {</a:t>
            </a:r>
          </a:p>
          <a:p>
            <a:pPr marL="274320" lvl="1" indent="0">
              <a:buNone/>
            </a:pPr>
            <a:r>
              <a:rPr lang="en-US" sz="2000" dirty="0">
                <a:solidFill>
                  <a:srgbClr val="FF0000"/>
                </a:solidFill>
              </a:rPr>
              <a:t>static class B2 </a:t>
            </a:r>
            <a:r>
              <a:rPr lang="en-US" sz="2000" dirty="0" smtClean="0">
                <a:solidFill>
                  <a:srgbClr val="FF0000"/>
                </a:solidFill>
              </a:rPr>
              <a:t>{</a:t>
            </a:r>
          </a:p>
          <a:p>
            <a:pPr marL="274320" lvl="1" indent="0">
              <a:buNone/>
            </a:pPr>
            <a:r>
              <a:rPr lang="en-US" sz="2000" dirty="0" smtClean="0">
                <a:solidFill>
                  <a:srgbClr val="FF0000"/>
                </a:solidFill>
              </a:rPr>
              <a:t>void </a:t>
            </a:r>
            <a:r>
              <a:rPr lang="en-US" sz="2000" dirty="0">
                <a:solidFill>
                  <a:srgbClr val="FF0000"/>
                </a:solidFill>
              </a:rPr>
              <a:t>goB2() { </a:t>
            </a:r>
            <a:endParaRPr lang="en-US" sz="2000" dirty="0" smtClean="0">
              <a:solidFill>
                <a:srgbClr val="FF0000"/>
              </a:solidFill>
            </a:endParaRPr>
          </a:p>
          <a:p>
            <a:pPr marL="274320" lvl="1" indent="0">
              <a:buNone/>
            </a:pPr>
            <a:r>
              <a:rPr lang="en-US" sz="2000" dirty="0" err="1" smtClean="0">
                <a:solidFill>
                  <a:srgbClr val="FF0000"/>
                </a:solidFill>
              </a:rPr>
              <a:t>System.out.println</a:t>
            </a:r>
            <a:r>
              <a:rPr lang="en-US" sz="2000" dirty="0">
                <a:solidFill>
                  <a:srgbClr val="FF0000"/>
                </a:solidFill>
              </a:rPr>
              <a:t>("hi 2"); </a:t>
            </a:r>
            <a:endParaRPr lang="en-US" sz="2000" dirty="0" smtClean="0">
              <a:solidFill>
                <a:srgbClr val="FF0000"/>
              </a:solidFill>
            </a:endParaRPr>
          </a:p>
          <a:p>
            <a:pPr marL="274320" lvl="1" indent="0">
              <a:buNone/>
            </a:pPr>
            <a:r>
              <a:rPr lang="en-US" sz="2000" dirty="0" smtClean="0">
                <a:solidFill>
                  <a:srgbClr val="FF0000"/>
                </a:solidFill>
              </a:rPr>
              <a:t>} </a:t>
            </a:r>
            <a:r>
              <a:rPr lang="en-US" sz="2000" dirty="0">
                <a:solidFill>
                  <a:srgbClr val="FF0000"/>
                </a:solidFill>
              </a:rPr>
              <a:t>}</a:t>
            </a:r>
          </a:p>
          <a:p>
            <a:pPr marL="274320" lvl="1" indent="0">
              <a:buNone/>
            </a:pPr>
            <a:r>
              <a:rPr lang="en-US" sz="2000" dirty="0"/>
              <a:t>public static void main(String[] args) {</a:t>
            </a:r>
          </a:p>
          <a:p>
            <a:pPr marL="548640" lvl="2" indent="0">
              <a:buNone/>
            </a:pPr>
            <a:r>
              <a:rPr lang="en-US" sz="2000" dirty="0"/>
              <a:t>BigOuter.Nest n = new BigOuter.Nest(); // both class names</a:t>
            </a:r>
          </a:p>
          <a:p>
            <a:pPr marL="548640" lvl="2" indent="0">
              <a:buNone/>
            </a:pPr>
            <a:r>
              <a:rPr lang="en-US" sz="2000" dirty="0"/>
              <a:t>n.go();</a:t>
            </a:r>
          </a:p>
          <a:p>
            <a:pPr marL="548640" lvl="2" indent="0">
              <a:buNone/>
            </a:pPr>
            <a:r>
              <a:rPr lang="en-US" sz="2000" dirty="0"/>
              <a:t>B2 b2 = new B2(); // access the enclosed class</a:t>
            </a:r>
          </a:p>
          <a:p>
            <a:pPr marL="548640" lvl="2" indent="0">
              <a:buNone/>
            </a:pPr>
            <a:r>
              <a:rPr lang="en-US" sz="2000" dirty="0"/>
              <a:t>b2.goB2();</a:t>
            </a:r>
          </a:p>
          <a:p>
            <a:pPr marL="274320" lvl="1" indent="0">
              <a:buNone/>
            </a:pPr>
            <a:r>
              <a:rPr lang="en-US" sz="2000" dirty="0"/>
              <a:t>}</a:t>
            </a:r>
          </a:p>
          <a:p>
            <a:pPr marL="0" indent="0">
              <a:buNone/>
            </a:pPr>
            <a:r>
              <a:rPr lang="en-US" sz="2000" dirty="0"/>
              <a:t>}</a:t>
            </a:r>
          </a:p>
        </p:txBody>
      </p:sp>
    </p:spTree>
    <p:extLst>
      <p:ext uri="{BB962C8B-B14F-4D97-AF65-F5344CB8AC3E}">
        <p14:creationId xmlns:p14="http://schemas.microsoft.com/office/powerpoint/2010/main" val="315676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Why do we need Interfaces</a:t>
            </a:r>
            <a:endParaRPr lang="en-US" dirty="0"/>
          </a:p>
        </p:txBody>
      </p:sp>
      <p:sp>
        <p:nvSpPr>
          <p:cNvPr id="9" name="TextBox 8"/>
          <p:cNvSpPr txBox="1"/>
          <p:nvPr/>
        </p:nvSpPr>
        <p:spPr>
          <a:xfrm>
            <a:off x="810305" y="2516833"/>
            <a:ext cx="10543495" cy="1200329"/>
          </a:xfrm>
          <a:prstGeom prst="rect">
            <a:avLst/>
          </a:prstGeom>
          <a:noFill/>
        </p:spPr>
        <p:txBody>
          <a:bodyPr wrap="square" rtlCol="0">
            <a:spAutoFit/>
          </a:bodyPr>
          <a:lstStyle/>
          <a:p>
            <a:pPr lvl="1"/>
            <a:r>
              <a:rPr lang="en-US" sz="3600" dirty="0"/>
              <a:t>For </a:t>
            </a:r>
            <a:r>
              <a:rPr lang="en-US" sz="3600" dirty="0" smtClean="0"/>
              <a:t>aggregating </a:t>
            </a:r>
            <a:r>
              <a:rPr lang="en-US" sz="3600" dirty="0"/>
              <a:t>different behaviors into a single class.</a:t>
            </a:r>
          </a:p>
        </p:txBody>
      </p:sp>
    </p:spTree>
    <p:extLst>
      <p:ext uri="{BB962C8B-B14F-4D97-AF65-F5344CB8AC3E}">
        <p14:creationId xmlns:p14="http://schemas.microsoft.com/office/powerpoint/2010/main" val="2857200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Interfaces</a:t>
            </a:r>
          </a:p>
        </p:txBody>
      </p:sp>
      <p:sp>
        <p:nvSpPr>
          <p:cNvPr id="9" name="TextBox 8"/>
          <p:cNvSpPr txBox="1"/>
          <p:nvPr/>
        </p:nvSpPr>
        <p:spPr>
          <a:xfrm>
            <a:off x="810305" y="1087426"/>
            <a:ext cx="10543495" cy="4893647"/>
          </a:xfrm>
          <a:prstGeom prst="rect">
            <a:avLst/>
          </a:prstGeom>
          <a:noFill/>
        </p:spPr>
        <p:txBody>
          <a:bodyPr wrap="square" rtlCol="0">
            <a:spAutoFit/>
          </a:bodyPr>
          <a:lstStyle/>
          <a:p>
            <a:pPr marL="800100" lvl="1" indent="-342900">
              <a:buFont typeface="Arial" panose="020B0604020202020204" pitchFamily="34" charset="0"/>
              <a:buChar char="•"/>
            </a:pPr>
            <a:r>
              <a:rPr lang="en-US" sz="2400" b="1" dirty="0"/>
              <a:t>Interfaces</a:t>
            </a:r>
            <a:r>
              <a:rPr lang="en-US" sz="2400" dirty="0"/>
              <a:t> are contracts for what a class can do, but they say nothing about the way in which the class must do </a:t>
            </a:r>
            <a:r>
              <a:rPr lang="en-US" sz="2400" dirty="0" smtClean="0"/>
              <a:t>it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b="1" dirty="0"/>
              <a:t>Interfaces</a:t>
            </a:r>
            <a:r>
              <a:rPr lang="en-US" sz="2400" dirty="0"/>
              <a:t> can be implemented by any class, from any inheritance </a:t>
            </a:r>
            <a:r>
              <a:rPr lang="en-US" sz="2400" dirty="0" smtClean="0"/>
              <a:t>tree</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An </a:t>
            </a:r>
            <a:r>
              <a:rPr lang="en-US" sz="2400" b="1" dirty="0"/>
              <a:t>interface</a:t>
            </a:r>
            <a:r>
              <a:rPr lang="en-US" sz="2400" dirty="0"/>
              <a:t> is like a 100-percent abstract class and is implicitly </a:t>
            </a:r>
            <a:r>
              <a:rPr lang="en-US" sz="2400" dirty="0" smtClean="0"/>
              <a:t>abstract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An </a:t>
            </a:r>
            <a:r>
              <a:rPr lang="en-US" sz="2400" b="1" dirty="0"/>
              <a:t>interface</a:t>
            </a:r>
            <a:r>
              <a:rPr lang="en-US" sz="2400" dirty="0"/>
              <a:t> can have only abstract methods, no concrete methods </a:t>
            </a:r>
            <a:r>
              <a:rPr lang="en-US" sz="2400" dirty="0" smtClean="0"/>
              <a:t>allowed</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b="1" dirty="0"/>
              <a:t>Interface</a:t>
            </a:r>
            <a:r>
              <a:rPr lang="en-US" sz="2400" dirty="0"/>
              <a:t> methods are by default public and </a:t>
            </a:r>
            <a:r>
              <a:rPr lang="en-US" sz="2400" dirty="0" smtClean="0"/>
              <a:t>abstract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b="1" dirty="0"/>
              <a:t>Interfaces</a:t>
            </a:r>
            <a:r>
              <a:rPr lang="en-US" sz="2400" dirty="0"/>
              <a:t> can have constants, which are always implicitly public, static and final (which are also optional)</a:t>
            </a:r>
          </a:p>
        </p:txBody>
      </p:sp>
    </p:spTree>
    <p:extLst>
      <p:ext uri="{BB962C8B-B14F-4D97-AF65-F5344CB8AC3E}">
        <p14:creationId xmlns:p14="http://schemas.microsoft.com/office/powerpoint/2010/main" val="3734165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Implementing Interfaces</a:t>
            </a:r>
            <a:endParaRPr lang="en-US" dirty="0"/>
          </a:p>
        </p:txBody>
      </p:sp>
      <p:sp>
        <p:nvSpPr>
          <p:cNvPr id="9" name="TextBox 8"/>
          <p:cNvSpPr txBox="1"/>
          <p:nvPr/>
        </p:nvSpPr>
        <p:spPr>
          <a:xfrm>
            <a:off x="810305" y="1087426"/>
            <a:ext cx="10543495" cy="4893647"/>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t>A legal </a:t>
            </a:r>
            <a:r>
              <a:rPr lang="en-US" sz="2400" b="1" dirty="0" err="1"/>
              <a:t>nonabstract</a:t>
            </a:r>
            <a:r>
              <a:rPr lang="en-US" sz="2400" dirty="0"/>
              <a:t> implementing class has the following properties</a:t>
            </a:r>
          </a:p>
          <a:p>
            <a:pPr marL="1257300" lvl="2" indent="-342900">
              <a:buFont typeface="Courier New" panose="02070309020205020404" pitchFamily="49" charset="0"/>
              <a:buChar char="o"/>
            </a:pPr>
            <a:r>
              <a:rPr lang="en-US" sz="2400" dirty="0"/>
              <a:t>It provides concrete implementations for the interface’s methods</a:t>
            </a:r>
          </a:p>
          <a:p>
            <a:pPr marL="1257300" lvl="2" indent="-342900">
              <a:buFont typeface="Courier New" panose="02070309020205020404" pitchFamily="49" charset="0"/>
              <a:buChar char="o"/>
            </a:pPr>
            <a:r>
              <a:rPr lang="en-US" sz="2400" dirty="0"/>
              <a:t>It must follow all legal override rules for the methods it implements</a:t>
            </a:r>
          </a:p>
          <a:p>
            <a:pPr marL="1257300" lvl="2" indent="-342900">
              <a:buFont typeface="Courier New" panose="02070309020205020404" pitchFamily="49" charset="0"/>
              <a:buChar char="o"/>
            </a:pPr>
            <a:r>
              <a:rPr lang="en-US" sz="2400" dirty="0"/>
              <a:t>It must not declare any new checked exceptions for an implementation method</a:t>
            </a:r>
          </a:p>
          <a:p>
            <a:pPr marL="1257300" lvl="2" indent="-342900">
              <a:buFont typeface="Courier New" panose="02070309020205020404" pitchFamily="49" charset="0"/>
              <a:buChar char="o"/>
            </a:pPr>
            <a:r>
              <a:rPr lang="en-US" sz="2400" dirty="0"/>
              <a:t>It must not declare any checked exceptions that are broader than the exceptions declared in the interface method</a:t>
            </a:r>
          </a:p>
          <a:p>
            <a:pPr marL="1257300" lvl="2" indent="-342900">
              <a:buFont typeface="Courier New" panose="02070309020205020404" pitchFamily="49" charset="0"/>
              <a:buChar char="o"/>
            </a:pPr>
            <a:r>
              <a:rPr lang="en-US" sz="2400" dirty="0"/>
              <a:t>It may declare runtime exceptions on any interface method </a:t>
            </a:r>
            <a:endParaRPr lang="en-US" sz="2400" dirty="0" smtClean="0"/>
          </a:p>
          <a:p>
            <a:pPr marL="800100" lvl="1" indent="-342900">
              <a:buFont typeface="Arial" panose="020B0604020202020204" pitchFamily="34" charset="0"/>
              <a:buChar char="•"/>
            </a:pPr>
            <a:r>
              <a:rPr lang="en-US" sz="2400" dirty="0" smtClean="0"/>
              <a:t>A </a:t>
            </a:r>
            <a:r>
              <a:rPr lang="en-US" sz="2400" dirty="0"/>
              <a:t>class implementing an interface can itself be </a:t>
            </a:r>
            <a:r>
              <a:rPr lang="en-US" sz="2400" b="1" dirty="0"/>
              <a:t>abstract</a:t>
            </a:r>
          </a:p>
          <a:p>
            <a:pPr marL="800100" lvl="1" indent="-342900">
              <a:buFont typeface="Arial" panose="020B0604020202020204" pitchFamily="34" charset="0"/>
              <a:buChar char="•"/>
            </a:pPr>
            <a:r>
              <a:rPr lang="en-US" sz="2400" dirty="0"/>
              <a:t>An </a:t>
            </a:r>
            <a:r>
              <a:rPr lang="en-US" sz="2400" b="1" dirty="0"/>
              <a:t>abstract implementing class</a:t>
            </a:r>
            <a:r>
              <a:rPr lang="en-US" sz="2400" dirty="0"/>
              <a:t> does not have to implement the interface methods (but the first concrete subclass must)</a:t>
            </a:r>
          </a:p>
          <a:p>
            <a:pPr marL="800100" lvl="1" indent="-342900">
              <a:buFont typeface="Arial" panose="020B0604020202020204" pitchFamily="34" charset="0"/>
              <a:buChar char="•"/>
            </a:pPr>
            <a:r>
              <a:rPr lang="en-US" sz="2400" dirty="0"/>
              <a:t>A class can extend only one class, but it can implement many interfaces</a:t>
            </a:r>
          </a:p>
          <a:p>
            <a:pPr marL="800100" lvl="1" indent="-342900">
              <a:buFont typeface="Arial" panose="020B0604020202020204" pitchFamily="34" charset="0"/>
              <a:buChar char="•"/>
            </a:pPr>
            <a:r>
              <a:rPr lang="en-US" sz="2400" dirty="0"/>
              <a:t>Interfaces can extend one or more other interfaces</a:t>
            </a:r>
          </a:p>
        </p:txBody>
      </p:sp>
    </p:spTree>
    <p:extLst>
      <p:ext uri="{BB962C8B-B14F-4D97-AF65-F5344CB8AC3E}">
        <p14:creationId xmlns:p14="http://schemas.microsoft.com/office/powerpoint/2010/main" val="4052237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err="1" smtClean="0"/>
              <a:t>Enum</a:t>
            </a:r>
            <a:endParaRPr lang="en-US" dirty="0"/>
          </a:p>
        </p:txBody>
      </p:sp>
      <p:sp>
        <p:nvSpPr>
          <p:cNvPr id="9" name="TextBox 8"/>
          <p:cNvSpPr txBox="1"/>
          <p:nvPr/>
        </p:nvSpPr>
        <p:spPr>
          <a:xfrm>
            <a:off x="810305" y="1087426"/>
            <a:ext cx="10543495" cy="3785652"/>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t>An </a:t>
            </a:r>
            <a:r>
              <a:rPr lang="en-US" sz="2400" b="1" dirty="0" err="1"/>
              <a:t>enum</a:t>
            </a:r>
            <a:r>
              <a:rPr lang="en-US" sz="2400" dirty="0"/>
              <a:t> specifies a list of constant values assigned to a </a:t>
            </a:r>
            <a:r>
              <a:rPr lang="en-US" sz="2400" dirty="0" smtClean="0"/>
              <a:t>type</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An </a:t>
            </a:r>
            <a:r>
              <a:rPr lang="en-US" sz="2400" b="1" dirty="0" err="1"/>
              <a:t>enum</a:t>
            </a:r>
            <a:r>
              <a:rPr lang="en-US" sz="2400" dirty="0"/>
              <a:t> is not a String or an </a:t>
            </a:r>
            <a:r>
              <a:rPr lang="en-US" sz="2400" dirty="0" err="1"/>
              <a:t>int</a:t>
            </a:r>
            <a:r>
              <a:rPr lang="en-US" sz="2400" dirty="0"/>
              <a:t>; an </a:t>
            </a:r>
            <a:r>
              <a:rPr lang="en-US" sz="2400" dirty="0" err="1"/>
              <a:t>enum</a:t>
            </a:r>
            <a:r>
              <a:rPr lang="en-US" sz="2400" dirty="0"/>
              <a:t> constant’s type is the </a:t>
            </a:r>
            <a:r>
              <a:rPr lang="en-US" sz="2400" dirty="0" err="1"/>
              <a:t>enum</a:t>
            </a:r>
            <a:r>
              <a:rPr lang="en-US" sz="2400" dirty="0"/>
              <a:t> type. For example, </a:t>
            </a:r>
            <a:r>
              <a:rPr lang="en-US" sz="2400" b="1" dirty="0"/>
              <a:t>SUMMER</a:t>
            </a:r>
            <a:r>
              <a:rPr lang="en-US" sz="2400" dirty="0"/>
              <a:t> and </a:t>
            </a:r>
            <a:r>
              <a:rPr lang="en-US" sz="2400" b="1" dirty="0"/>
              <a:t>FALL</a:t>
            </a:r>
            <a:r>
              <a:rPr lang="en-US" sz="2400" dirty="0"/>
              <a:t> are of the </a:t>
            </a:r>
            <a:r>
              <a:rPr lang="en-US" sz="2400" dirty="0" err="1"/>
              <a:t>enum</a:t>
            </a:r>
            <a:r>
              <a:rPr lang="en-US" sz="2400" dirty="0"/>
              <a:t> type </a:t>
            </a:r>
            <a:r>
              <a:rPr lang="en-US" sz="2400" b="1" dirty="0" smtClean="0"/>
              <a:t>Season</a:t>
            </a:r>
          </a:p>
          <a:p>
            <a:pPr marL="800100" lvl="1" indent="-342900">
              <a:buFont typeface="Arial" panose="020B0604020202020204" pitchFamily="34" charset="0"/>
              <a:buChar char="•"/>
            </a:pPr>
            <a:endParaRPr lang="en-US" sz="2400" b="1" dirty="0"/>
          </a:p>
          <a:p>
            <a:pPr marL="800100" lvl="1" indent="-342900">
              <a:buFont typeface="Arial" panose="020B0604020202020204" pitchFamily="34" charset="0"/>
              <a:buChar char="•"/>
            </a:pPr>
            <a:r>
              <a:rPr lang="en-US" sz="2400" b="1" dirty="0" err="1"/>
              <a:t>Enums</a:t>
            </a:r>
            <a:r>
              <a:rPr lang="en-US" sz="2400" dirty="0"/>
              <a:t> can contain constructors, methods, variables and constant class </a:t>
            </a:r>
            <a:r>
              <a:rPr lang="en-US" sz="2400" dirty="0" smtClean="0"/>
              <a:t>bodies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b="1" dirty="0" err="1"/>
              <a:t>Enum</a:t>
            </a:r>
            <a:r>
              <a:rPr lang="en-US" sz="2400" dirty="0"/>
              <a:t> constructors can never be invoked directly in code. They are always called automatically when an </a:t>
            </a:r>
            <a:r>
              <a:rPr lang="en-US" sz="2400" dirty="0" err="1"/>
              <a:t>enum</a:t>
            </a:r>
            <a:r>
              <a:rPr lang="en-US" sz="2400" dirty="0"/>
              <a:t> is initialized</a:t>
            </a:r>
          </a:p>
        </p:txBody>
      </p:sp>
    </p:spTree>
    <p:extLst>
      <p:ext uri="{BB962C8B-B14F-4D97-AF65-F5344CB8AC3E}">
        <p14:creationId xmlns:p14="http://schemas.microsoft.com/office/powerpoint/2010/main" val="2970751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err="1"/>
              <a:t>Enums</a:t>
            </a:r>
            <a:endParaRPr lang="en-US" dirty="0"/>
          </a:p>
        </p:txBody>
      </p:sp>
      <p:pic>
        <p:nvPicPr>
          <p:cNvPr id="1027" name="Picture 3" descr="http://crunchify.com/wp-content/uploads/2012/11/Java-Enum-Examples-iCrunched-Co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04" y="948559"/>
            <a:ext cx="11995171" cy="4264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718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5791198" y="2315142"/>
            <a:ext cx="5193144"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Valentin Bragaru</a:t>
            </a:r>
          </a:p>
          <a:p>
            <a:pPr lvl="1"/>
            <a:r>
              <a:rPr lang="en-US" dirty="0" smtClean="0"/>
              <a:t>Senior Developer</a:t>
            </a:r>
          </a:p>
        </p:txBody>
      </p:sp>
      <p:sp>
        <p:nvSpPr>
          <p:cNvPr id="6" name="Content Placeholder 2"/>
          <p:cNvSpPr txBox="1">
            <a:spLocks/>
          </p:cNvSpPr>
          <p:nvPr/>
        </p:nvSpPr>
        <p:spPr>
          <a:xfrm>
            <a:off x="6234542" y="3653907"/>
            <a:ext cx="4749799"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dirty="0" smtClean="0"/>
              <a:t>Valentin.bragaru@endava.com</a:t>
            </a:r>
          </a:p>
          <a:p>
            <a:pPr lvl="1"/>
            <a:r>
              <a:rPr lang="en-US" sz="2400" dirty="0" err="1" smtClean="0"/>
              <a:t>en_vbragaru</a:t>
            </a:r>
            <a:endParaRPr lang="en-US" sz="24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633" y="3689329"/>
            <a:ext cx="323850" cy="3238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333" y="4124487"/>
            <a:ext cx="323850" cy="323850"/>
          </a:xfrm>
          <a:prstGeom prst="rect">
            <a:avLst/>
          </a:prstGeom>
        </p:spPr>
      </p:pic>
    </p:spTree>
    <p:extLst>
      <p:ext uri="{BB962C8B-B14F-4D97-AF65-F5344CB8AC3E}">
        <p14:creationId xmlns:p14="http://schemas.microsoft.com/office/powerpoint/2010/main" val="8180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Classes &amp; Interfaces</a:t>
            </a:r>
          </a:p>
        </p:txBody>
      </p:sp>
      <p:sp>
        <p:nvSpPr>
          <p:cNvPr id="4" name="Content Placeholder 3"/>
          <p:cNvSpPr>
            <a:spLocks noGrp="1"/>
          </p:cNvSpPr>
          <p:nvPr>
            <p:ph idx="13"/>
          </p:nvPr>
        </p:nvSpPr>
        <p:spPr/>
        <p:txBody>
          <a:bodyPr/>
          <a:lstStyle/>
          <a:p>
            <a:r>
              <a:rPr lang="en-US" dirty="0"/>
              <a:t>Classes</a:t>
            </a:r>
          </a:p>
          <a:p>
            <a:r>
              <a:rPr lang="en-US" dirty="0"/>
              <a:t>Inner Classes</a:t>
            </a:r>
          </a:p>
          <a:p>
            <a:r>
              <a:rPr lang="en-US" dirty="0"/>
              <a:t>Method-Local Inner Classes</a:t>
            </a:r>
          </a:p>
          <a:p>
            <a:r>
              <a:rPr lang="en-US" dirty="0"/>
              <a:t>Anonymous Inner Classes</a:t>
            </a:r>
          </a:p>
          <a:p>
            <a:r>
              <a:rPr lang="en-US" dirty="0"/>
              <a:t>Static Nested Classes</a:t>
            </a:r>
          </a:p>
          <a:p>
            <a:r>
              <a:rPr lang="en-US" dirty="0"/>
              <a:t>Interfaces</a:t>
            </a:r>
          </a:p>
          <a:p>
            <a:r>
              <a:rPr lang="en-US" dirty="0" err="1" smtClean="0"/>
              <a:t>Enums</a:t>
            </a:r>
            <a:endParaRPr lang="en-US" dirty="0"/>
          </a:p>
        </p:txBody>
      </p:sp>
      <p:sp>
        <p:nvSpPr>
          <p:cNvPr id="5" name="Slide Number Placeholder 4"/>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80396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Classes</a:t>
            </a:r>
            <a:endParaRPr lang="en-US" dirty="0"/>
          </a:p>
        </p:txBody>
      </p:sp>
      <p:sp>
        <p:nvSpPr>
          <p:cNvPr id="8" name="TextBox 7"/>
          <p:cNvSpPr txBox="1"/>
          <p:nvPr/>
        </p:nvSpPr>
        <p:spPr>
          <a:xfrm>
            <a:off x="810304" y="1084333"/>
            <a:ext cx="10543495" cy="461665"/>
          </a:xfrm>
          <a:prstGeom prst="rect">
            <a:avLst/>
          </a:prstGeom>
          <a:noFill/>
        </p:spPr>
        <p:txBody>
          <a:bodyPr wrap="square" rtlCol="0">
            <a:spAutoFit/>
          </a:bodyPr>
          <a:lstStyle/>
          <a:p>
            <a:r>
              <a:rPr lang="en-US" sz="2400" b="1" dirty="0"/>
              <a:t>Class</a:t>
            </a:r>
            <a:r>
              <a:rPr lang="en-US" sz="2400" dirty="0"/>
              <a:t> – is a </a:t>
            </a:r>
            <a:r>
              <a:rPr lang="en-US" sz="2400" dirty="0" smtClean="0"/>
              <a:t>prototype </a:t>
            </a:r>
            <a:r>
              <a:rPr lang="en-US" sz="2400" dirty="0"/>
              <a:t>from which objects are created</a:t>
            </a:r>
            <a:r>
              <a:rPr lang="en-US" sz="2400" dirty="0" smtClean="0"/>
              <a:t>.</a:t>
            </a:r>
            <a:endParaRPr lang="en-US" sz="2400" dirty="0"/>
          </a:p>
        </p:txBody>
      </p:sp>
      <p:sp>
        <p:nvSpPr>
          <p:cNvPr id="9" name="TextBox 8"/>
          <p:cNvSpPr txBox="1"/>
          <p:nvPr/>
        </p:nvSpPr>
        <p:spPr>
          <a:xfrm>
            <a:off x="810303" y="1945181"/>
            <a:ext cx="10543495" cy="4154984"/>
          </a:xfrm>
          <a:prstGeom prst="rect">
            <a:avLst/>
          </a:prstGeom>
          <a:noFill/>
        </p:spPr>
        <p:txBody>
          <a:bodyPr wrap="square" rtlCol="0">
            <a:spAutoFit/>
          </a:bodyPr>
          <a:lstStyle/>
          <a:p>
            <a:r>
              <a:rPr lang="en-US" sz="2400" dirty="0"/>
              <a:t>A </a:t>
            </a:r>
            <a:r>
              <a:rPr lang="en-US" sz="2400" b="1" dirty="0"/>
              <a:t>class</a:t>
            </a:r>
            <a:r>
              <a:rPr lang="en-US" sz="2400" dirty="0"/>
              <a:t> can contain any of the following variable types</a:t>
            </a:r>
            <a:r>
              <a:rPr lang="en-US" sz="2400" dirty="0" smtClean="0"/>
              <a:t>:</a:t>
            </a:r>
          </a:p>
          <a:p>
            <a:pPr marL="342900" indent="-342900">
              <a:buFont typeface="Arial" panose="020B0604020202020204" pitchFamily="34" charset="0"/>
              <a:buChar char="•"/>
            </a:pPr>
            <a:r>
              <a:rPr lang="en-US" sz="2400" b="1" dirty="0"/>
              <a:t>Local variables</a:t>
            </a:r>
            <a:r>
              <a:rPr lang="en-US" sz="2400" dirty="0"/>
              <a:t> – variables defined inside methods, constructors, or blocks. The variable will be declared and initialized within the method and will be destroyed when the method has </a:t>
            </a:r>
            <a:r>
              <a:rPr lang="en-US" sz="2400" dirty="0" smtClean="0"/>
              <a:t>completed</a:t>
            </a:r>
            <a:endParaRPr lang="en-US" sz="2400" dirty="0"/>
          </a:p>
          <a:p>
            <a:pPr marL="342900" indent="-342900">
              <a:buFont typeface="Arial" panose="020B0604020202020204" pitchFamily="34" charset="0"/>
              <a:buChar char="•"/>
            </a:pPr>
            <a:r>
              <a:rPr lang="en-US" sz="2400" b="1" dirty="0"/>
              <a:t>Instance variables</a:t>
            </a:r>
            <a:r>
              <a:rPr lang="en-US" sz="2400" dirty="0"/>
              <a:t> – variables within a class but outside any method. Instance variables can be accessed from inside any non-static method, constructor or blocks of that particular class</a:t>
            </a:r>
          </a:p>
          <a:p>
            <a:pPr marL="342900" indent="-342900">
              <a:buFont typeface="Arial" panose="020B0604020202020204" pitchFamily="34" charset="0"/>
              <a:buChar char="•"/>
            </a:pPr>
            <a:r>
              <a:rPr lang="en-US" sz="2400" b="1" dirty="0"/>
              <a:t>Class variables</a:t>
            </a:r>
            <a:r>
              <a:rPr lang="en-US" sz="2400" dirty="0"/>
              <a:t> – variables declared in a class, outside any method, with the static </a:t>
            </a:r>
            <a:r>
              <a:rPr lang="en-US" sz="2400" dirty="0" smtClean="0"/>
              <a:t>keyword</a:t>
            </a:r>
            <a:endParaRPr lang="en-US" sz="2400" dirty="0"/>
          </a:p>
          <a:p>
            <a:pPr marL="342900" indent="-342900">
              <a:buFont typeface="Arial" panose="020B0604020202020204" pitchFamily="34" charset="0"/>
              <a:buChar char="•"/>
            </a:pPr>
            <a:r>
              <a:rPr lang="en-US" sz="2400" dirty="0"/>
              <a:t>A class can have any number of methods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22991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Class skeleton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339" y="691070"/>
            <a:ext cx="8690846" cy="6166930"/>
          </a:xfrm>
          <a:prstGeom prst="rect">
            <a:avLst/>
          </a:prstGeom>
        </p:spPr>
      </p:pic>
    </p:spTree>
    <p:extLst>
      <p:ext uri="{BB962C8B-B14F-4D97-AF65-F5344CB8AC3E}">
        <p14:creationId xmlns:p14="http://schemas.microsoft.com/office/powerpoint/2010/main" val="3484480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Inner Classes</a:t>
            </a:r>
          </a:p>
        </p:txBody>
      </p:sp>
      <p:sp>
        <p:nvSpPr>
          <p:cNvPr id="9" name="TextBox 8"/>
          <p:cNvSpPr txBox="1"/>
          <p:nvPr/>
        </p:nvSpPr>
        <p:spPr>
          <a:xfrm>
            <a:off x="810305" y="1087426"/>
            <a:ext cx="10543495"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t>A “regular” </a:t>
            </a:r>
            <a:r>
              <a:rPr lang="en-US" sz="2400" b="1" dirty="0"/>
              <a:t>inner class</a:t>
            </a:r>
            <a:r>
              <a:rPr lang="en-US" sz="2400" dirty="0"/>
              <a:t> is declared inside the curly braces of another </a:t>
            </a:r>
            <a:r>
              <a:rPr lang="en-US" sz="2400" dirty="0" smtClean="0"/>
              <a:t>class</a:t>
            </a:r>
          </a:p>
          <a:p>
            <a:pPr marL="342900" indent="-342900">
              <a:buFont typeface="Arial" panose="020B0604020202020204" pitchFamily="34" charset="0"/>
              <a:buChar char="•"/>
            </a:pPr>
            <a:r>
              <a:rPr lang="en-US" sz="2400" dirty="0" smtClean="0"/>
              <a:t>An </a:t>
            </a:r>
            <a:r>
              <a:rPr lang="en-US" sz="2400" b="1" dirty="0"/>
              <a:t>inner class </a:t>
            </a:r>
            <a:r>
              <a:rPr lang="en-US" sz="2400" dirty="0"/>
              <a:t>is a full-fledged member of the enclosing (outer) class, so it can be marked with an access modifier as well as the abstract or final modifiers.</a:t>
            </a:r>
          </a:p>
          <a:p>
            <a:pPr marL="342900" indent="-342900">
              <a:buFont typeface="Arial" panose="020B0604020202020204" pitchFamily="34" charset="0"/>
              <a:buChar char="•"/>
            </a:pPr>
            <a:r>
              <a:rPr lang="en-US" sz="2400" dirty="0"/>
              <a:t>An </a:t>
            </a:r>
            <a:r>
              <a:rPr lang="en-US" sz="2400" b="1" dirty="0"/>
              <a:t>inner class </a:t>
            </a:r>
            <a:r>
              <a:rPr lang="en-US" sz="2400" dirty="0"/>
              <a:t>instance shares a special relationship with an instance of the enclosing class. This relationship gives the inner class access to all of the outer class’ members, including those marked private.</a:t>
            </a:r>
          </a:p>
          <a:p>
            <a:pPr marL="342900" indent="-342900">
              <a:buFont typeface="Arial" panose="020B0604020202020204" pitchFamily="34" charset="0"/>
              <a:buChar char="•"/>
            </a:pPr>
            <a:r>
              <a:rPr lang="en-US" sz="2400" dirty="0"/>
              <a:t>To instantiate an </a:t>
            </a:r>
            <a:r>
              <a:rPr lang="en-US" sz="2400" b="1" dirty="0"/>
              <a:t>inner class</a:t>
            </a:r>
            <a:r>
              <a:rPr lang="en-US" sz="2400" dirty="0"/>
              <a:t>, you must have a reference to an instance of the outer class</a:t>
            </a:r>
          </a:p>
          <a:p>
            <a:pPr marL="342900" indent="-342900">
              <a:buFont typeface="Arial" panose="020B0604020202020204" pitchFamily="34" charset="0"/>
              <a:buChar char="•"/>
            </a:pPr>
            <a:r>
              <a:rPr lang="en-US" sz="2400" dirty="0" smtClean="0"/>
              <a:t>Instantiate </a:t>
            </a:r>
            <a:r>
              <a:rPr lang="en-US" sz="2400" dirty="0"/>
              <a:t>the inner class </a:t>
            </a:r>
            <a:r>
              <a:rPr lang="en-US" sz="2400" dirty="0" smtClean="0"/>
              <a:t>from </a:t>
            </a:r>
            <a:r>
              <a:rPr lang="en-US" sz="2400" dirty="0"/>
              <a:t>code within the enclosing </a:t>
            </a:r>
            <a:r>
              <a:rPr lang="en-US" sz="2400" dirty="0" smtClean="0"/>
              <a:t>class</a:t>
            </a:r>
          </a:p>
          <a:p>
            <a:pPr lvl="2"/>
            <a:r>
              <a:rPr lang="en-US" sz="2400" i="1" dirty="0" err="1" smtClean="0"/>
              <a:t>MyInner</a:t>
            </a:r>
            <a:r>
              <a:rPr lang="en-US" sz="2400" i="1" dirty="0" smtClean="0"/>
              <a:t> </a:t>
            </a:r>
            <a:r>
              <a:rPr lang="en-US" sz="2400" i="1" dirty="0"/>
              <a:t>mi = new </a:t>
            </a:r>
            <a:r>
              <a:rPr lang="en-US" sz="2400" i="1" dirty="0" err="1"/>
              <a:t>MyInner</a:t>
            </a:r>
            <a:r>
              <a:rPr lang="en-US" sz="2400" i="1" dirty="0" smtClean="0"/>
              <a:t>();</a:t>
            </a:r>
          </a:p>
          <a:p>
            <a:pPr marL="342900" indent="-342900">
              <a:buFont typeface="Arial" panose="020B0604020202020204" pitchFamily="34" charset="0"/>
              <a:buChar char="•"/>
            </a:pPr>
            <a:r>
              <a:rPr lang="en-US" sz="2400" dirty="0"/>
              <a:t>Instantiate the inner class </a:t>
            </a:r>
            <a:r>
              <a:rPr lang="en-US" sz="2400" dirty="0" smtClean="0"/>
              <a:t>from </a:t>
            </a:r>
            <a:r>
              <a:rPr lang="en-US" sz="2400" dirty="0"/>
              <a:t>code outside the enclosing </a:t>
            </a:r>
            <a:r>
              <a:rPr lang="en-US" sz="2400" dirty="0" smtClean="0"/>
              <a:t>class</a:t>
            </a:r>
          </a:p>
          <a:p>
            <a:pPr lvl="2"/>
            <a:r>
              <a:rPr lang="en-US" sz="2400" i="1" dirty="0" err="1"/>
              <a:t>MyOuter</a:t>
            </a:r>
            <a:r>
              <a:rPr lang="en-US" sz="2400" i="1" dirty="0"/>
              <a:t> </a:t>
            </a:r>
            <a:r>
              <a:rPr lang="en-US" sz="2400" i="1" dirty="0" err="1"/>
              <a:t>mo</a:t>
            </a:r>
            <a:r>
              <a:rPr lang="en-US" sz="2400" i="1" dirty="0"/>
              <a:t> = new </a:t>
            </a:r>
            <a:r>
              <a:rPr lang="en-US" sz="2400" i="1" dirty="0" err="1"/>
              <a:t>MyOuter</a:t>
            </a:r>
            <a:r>
              <a:rPr lang="en-US" sz="2400" i="1" dirty="0"/>
              <a:t>();</a:t>
            </a:r>
          </a:p>
          <a:p>
            <a:pPr lvl="2"/>
            <a:r>
              <a:rPr lang="en-US" sz="2400" i="1" dirty="0" err="1"/>
              <a:t>MyOuter.MyInner</a:t>
            </a:r>
            <a:r>
              <a:rPr lang="en-US" sz="2400" i="1" dirty="0"/>
              <a:t> inner = </a:t>
            </a:r>
            <a:r>
              <a:rPr lang="en-US" sz="2400" i="1" dirty="0" err="1"/>
              <a:t>mo.new</a:t>
            </a:r>
            <a:r>
              <a:rPr lang="en-US" sz="2400" i="1" dirty="0"/>
              <a:t> </a:t>
            </a:r>
            <a:r>
              <a:rPr lang="en-US" sz="2400" i="1" dirty="0" err="1"/>
              <a:t>MyInner</a:t>
            </a:r>
            <a:r>
              <a:rPr lang="en-US" sz="2400" i="1" dirty="0"/>
              <a:t>();</a:t>
            </a:r>
            <a:endParaRPr lang="ro-RO" sz="2400" i="1" dirty="0"/>
          </a:p>
          <a:p>
            <a:pPr lvl="1"/>
            <a:endParaRPr lang="en-US" sz="2400" dirty="0"/>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844379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Inner Class</a:t>
            </a:r>
            <a:endParaRPr lang="en-US" dirty="0"/>
          </a:p>
        </p:txBody>
      </p:sp>
      <p:sp>
        <p:nvSpPr>
          <p:cNvPr id="6" name="Content Placeholder 2"/>
          <p:cNvSpPr>
            <a:spLocks noGrp="1"/>
          </p:cNvSpPr>
          <p:nvPr>
            <p:ph sz="quarter" idx="1"/>
          </p:nvPr>
        </p:nvSpPr>
        <p:spPr>
          <a:xfrm>
            <a:off x="810305" y="1324947"/>
            <a:ext cx="4970385" cy="3290285"/>
          </a:xfrm>
        </p:spPr>
        <p:txBody>
          <a:bodyPr>
            <a:normAutofit/>
          </a:bodyPr>
          <a:lstStyle/>
          <a:p>
            <a:pPr marL="0" indent="0">
              <a:buNone/>
            </a:pPr>
            <a:r>
              <a:rPr lang="en-US" sz="2000" dirty="0"/>
              <a:t>class MyOuter {</a:t>
            </a:r>
          </a:p>
          <a:p>
            <a:pPr marL="274320" lvl="1" indent="0">
              <a:buNone/>
            </a:pPr>
            <a:r>
              <a:rPr lang="en-US" sz="2000" dirty="0"/>
              <a:t>private int x = 7;</a:t>
            </a:r>
          </a:p>
          <a:p>
            <a:pPr marL="274320" lvl="1" indent="0">
              <a:buNone/>
            </a:pPr>
            <a:r>
              <a:rPr lang="en-US" sz="2000" dirty="0"/>
              <a:t>// inner class definition</a:t>
            </a:r>
          </a:p>
          <a:p>
            <a:pPr marL="274320" lvl="1" indent="0">
              <a:buNone/>
            </a:pPr>
            <a:r>
              <a:rPr lang="en-US" sz="2000" b="1" dirty="0">
                <a:solidFill>
                  <a:srgbClr val="FF0000"/>
                </a:solidFill>
              </a:rPr>
              <a:t>class MyInner {</a:t>
            </a:r>
          </a:p>
          <a:p>
            <a:pPr marL="548640" lvl="2" indent="0">
              <a:buNone/>
            </a:pPr>
            <a:r>
              <a:rPr lang="en-US" sz="2000" b="1" dirty="0">
                <a:solidFill>
                  <a:srgbClr val="FF0000"/>
                </a:solidFill>
              </a:rPr>
              <a:t>public void seeOuter() {</a:t>
            </a:r>
          </a:p>
          <a:p>
            <a:pPr marL="548640" lvl="2" indent="0">
              <a:buNone/>
            </a:pPr>
            <a:r>
              <a:rPr lang="en-US" sz="2000" b="1" dirty="0" smtClean="0">
                <a:solidFill>
                  <a:srgbClr val="FF0000"/>
                </a:solidFill>
              </a:rPr>
              <a:t>	System.out.println</a:t>
            </a:r>
            <a:r>
              <a:rPr lang="en-US" sz="2000" b="1" dirty="0">
                <a:solidFill>
                  <a:srgbClr val="FF0000"/>
                </a:solidFill>
              </a:rPr>
              <a:t>("Outer x is " + x);</a:t>
            </a:r>
          </a:p>
          <a:p>
            <a:pPr marL="548640" lvl="2" indent="0">
              <a:buNone/>
            </a:pPr>
            <a:r>
              <a:rPr lang="en-US" sz="2000" b="1" dirty="0">
                <a:solidFill>
                  <a:srgbClr val="FF0000"/>
                </a:solidFill>
              </a:rPr>
              <a:t>}</a:t>
            </a:r>
          </a:p>
          <a:p>
            <a:pPr marL="274320" lvl="1" indent="0">
              <a:buNone/>
            </a:pPr>
            <a:r>
              <a:rPr lang="en-US" sz="2000" b="1" dirty="0">
                <a:solidFill>
                  <a:srgbClr val="FF0000"/>
                </a:solidFill>
              </a:rPr>
              <a:t>} </a:t>
            </a:r>
            <a:r>
              <a:rPr lang="en-US" sz="2000" dirty="0"/>
              <a:t>// close inner class definition</a:t>
            </a:r>
          </a:p>
          <a:p>
            <a:pPr marL="0" indent="0">
              <a:buNone/>
            </a:pPr>
            <a:r>
              <a:rPr lang="en-US" sz="2000" dirty="0"/>
              <a:t>} // close outer class</a:t>
            </a:r>
          </a:p>
        </p:txBody>
      </p:sp>
      <p:sp>
        <p:nvSpPr>
          <p:cNvPr id="7" name="Content Placeholder 2"/>
          <p:cNvSpPr txBox="1">
            <a:spLocks/>
          </p:cNvSpPr>
          <p:nvPr/>
        </p:nvSpPr>
        <p:spPr>
          <a:xfrm>
            <a:off x="1206396" y="4829124"/>
            <a:ext cx="8424936" cy="230425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2000" dirty="0"/>
              <a:t>public static void main(String[] args) {</a:t>
            </a:r>
          </a:p>
          <a:p>
            <a:pPr marL="274320" lvl="1" indent="0">
              <a:buNone/>
            </a:pPr>
            <a:r>
              <a:rPr lang="en-US" sz="2000" dirty="0"/>
              <a:t>MyOuter mo = new MyOuter(); // gotta get an instance!</a:t>
            </a:r>
          </a:p>
          <a:p>
            <a:pPr marL="274320" lvl="1" indent="0">
              <a:buNone/>
            </a:pPr>
            <a:r>
              <a:rPr lang="en-US" sz="2000" b="1" dirty="0">
                <a:solidFill>
                  <a:srgbClr val="FF0000"/>
                </a:solidFill>
              </a:rPr>
              <a:t>MyOuter.MyInner inner = mo.new MyInner();</a:t>
            </a:r>
          </a:p>
          <a:p>
            <a:pPr marL="274320" lvl="1" indent="0">
              <a:buNone/>
            </a:pPr>
            <a:r>
              <a:rPr lang="en-US" sz="2000" dirty="0"/>
              <a:t>inner.seeOuter();</a:t>
            </a:r>
          </a:p>
          <a:p>
            <a:pPr marL="0" indent="0">
              <a:buNone/>
            </a:pPr>
            <a:r>
              <a:rPr lang="en-US" sz="2000" dirty="0"/>
              <a:t>}</a:t>
            </a:r>
          </a:p>
        </p:txBody>
      </p:sp>
    </p:spTree>
    <p:extLst>
      <p:ext uri="{BB962C8B-B14F-4D97-AF65-F5344CB8AC3E}">
        <p14:creationId xmlns:p14="http://schemas.microsoft.com/office/powerpoint/2010/main" val="1991716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Method-Local Inner Classes</a:t>
            </a:r>
          </a:p>
        </p:txBody>
      </p:sp>
      <p:sp>
        <p:nvSpPr>
          <p:cNvPr id="9" name="TextBox 8"/>
          <p:cNvSpPr txBox="1"/>
          <p:nvPr/>
        </p:nvSpPr>
        <p:spPr>
          <a:xfrm>
            <a:off x="810305" y="1087426"/>
            <a:ext cx="10543495" cy="4154984"/>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t>A </a:t>
            </a:r>
            <a:r>
              <a:rPr lang="en-US" sz="2400" b="1" dirty="0"/>
              <a:t>method-local inner class</a:t>
            </a:r>
            <a:r>
              <a:rPr lang="en-US" sz="2400" dirty="0"/>
              <a:t> is defined within a method of the enclosing </a:t>
            </a:r>
            <a:r>
              <a:rPr lang="en-US" sz="2400" dirty="0" smtClean="0"/>
              <a:t>class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 </a:t>
            </a:r>
            <a:r>
              <a:rPr lang="en-US" sz="2400" b="1" dirty="0"/>
              <a:t>method-local inner class</a:t>
            </a:r>
            <a:r>
              <a:rPr lang="en-US" sz="2400" dirty="0"/>
              <a:t> cannot use variables declared within the method (including parameters) unless those variables are marked </a:t>
            </a:r>
            <a:r>
              <a:rPr lang="en-US" sz="2400" dirty="0" smtClean="0"/>
              <a:t>final</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The only modifiers we can apply to a method-local inner class are abstract and final</a:t>
            </a:r>
            <a:r>
              <a:rPr lang="en-US" sz="2400" dirty="0" smtClean="0"/>
              <a: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To use the </a:t>
            </a:r>
            <a:r>
              <a:rPr lang="en-US" sz="2400" b="1" dirty="0"/>
              <a:t>method-local inner class</a:t>
            </a:r>
            <a:r>
              <a:rPr lang="en-US" sz="2400" dirty="0"/>
              <a:t> we must make an instance of it somewhere within the method but below the inner class definition (or the compiler won’t be able to find the inner class)</a:t>
            </a:r>
          </a:p>
        </p:txBody>
      </p:sp>
    </p:spTree>
    <p:extLst>
      <p:ext uri="{BB962C8B-B14F-4D97-AF65-F5344CB8AC3E}">
        <p14:creationId xmlns:p14="http://schemas.microsoft.com/office/powerpoint/2010/main" val="2291592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Inner Class</a:t>
            </a:r>
            <a:endParaRPr lang="en-US" dirty="0"/>
          </a:p>
        </p:txBody>
      </p:sp>
      <p:sp>
        <p:nvSpPr>
          <p:cNvPr id="8" name="Content Placeholder 2"/>
          <p:cNvSpPr>
            <a:spLocks noGrp="1"/>
          </p:cNvSpPr>
          <p:nvPr>
            <p:ph sz="quarter" idx="1"/>
          </p:nvPr>
        </p:nvSpPr>
        <p:spPr>
          <a:xfrm>
            <a:off x="810305" y="866679"/>
            <a:ext cx="6704592" cy="4829928"/>
          </a:xfrm>
        </p:spPr>
        <p:txBody>
          <a:bodyPr>
            <a:noAutofit/>
          </a:bodyPr>
          <a:lstStyle/>
          <a:p>
            <a:pPr marL="0" indent="0">
              <a:buNone/>
            </a:pPr>
            <a:r>
              <a:rPr lang="en-US" sz="2000" dirty="0"/>
              <a:t>class MyOuter2 {</a:t>
            </a:r>
          </a:p>
          <a:p>
            <a:pPr marL="274320" lvl="1" indent="0">
              <a:buNone/>
            </a:pPr>
            <a:r>
              <a:rPr lang="en-US" sz="2000" dirty="0"/>
              <a:t>private String x = "Outer2";</a:t>
            </a:r>
          </a:p>
          <a:p>
            <a:pPr marL="274320" lvl="1" indent="0">
              <a:buNone/>
            </a:pPr>
            <a:r>
              <a:rPr lang="en-US" sz="2000" dirty="0"/>
              <a:t>void doStuff() {</a:t>
            </a:r>
          </a:p>
          <a:p>
            <a:pPr marL="548640" lvl="2" indent="0">
              <a:buNone/>
            </a:pPr>
            <a:r>
              <a:rPr lang="en-US" sz="2000" dirty="0">
                <a:solidFill>
                  <a:srgbClr val="FF0000"/>
                </a:solidFill>
              </a:rPr>
              <a:t>class MyInner {</a:t>
            </a:r>
          </a:p>
          <a:p>
            <a:pPr marL="822960" lvl="3" indent="0">
              <a:buNone/>
            </a:pPr>
            <a:r>
              <a:rPr lang="en-US" sz="2000" dirty="0">
                <a:solidFill>
                  <a:srgbClr val="FF0000"/>
                </a:solidFill>
              </a:rPr>
              <a:t>public void seeOuter() {</a:t>
            </a:r>
          </a:p>
          <a:p>
            <a:pPr marL="822960" lvl="3" indent="0">
              <a:buNone/>
            </a:pPr>
            <a:r>
              <a:rPr lang="en-US" sz="2000" dirty="0" smtClean="0">
                <a:solidFill>
                  <a:srgbClr val="FF0000"/>
                </a:solidFill>
              </a:rPr>
              <a:t>	System.out.println</a:t>
            </a:r>
            <a:r>
              <a:rPr lang="en-US" sz="2000" dirty="0">
                <a:solidFill>
                  <a:srgbClr val="FF0000"/>
                </a:solidFill>
              </a:rPr>
              <a:t>("Outer x is " + x);</a:t>
            </a:r>
          </a:p>
          <a:p>
            <a:pPr marL="822960" lvl="3" indent="0">
              <a:buNone/>
            </a:pPr>
            <a:r>
              <a:rPr lang="en-US" sz="2000" dirty="0">
                <a:solidFill>
                  <a:srgbClr val="FF0000"/>
                </a:solidFill>
              </a:rPr>
              <a:t>} // close inner class method</a:t>
            </a:r>
          </a:p>
          <a:p>
            <a:pPr marL="548640" lvl="2" indent="0">
              <a:buNone/>
            </a:pPr>
            <a:r>
              <a:rPr lang="en-US" sz="2000" dirty="0">
                <a:solidFill>
                  <a:srgbClr val="FF0000"/>
                </a:solidFill>
              </a:rPr>
              <a:t>} // close inner class definition</a:t>
            </a:r>
          </a:p>
          <a:p>
            <a:pPr marL="548640" lvl="2" indent="0">
              <a:buNone/>
            </a:pPr>
            <a:endParaRPr lang="en-US" sz="2000" dirty="0" smtClean="0">
              <a:solidFill>
                <a:srgbClr val="FF0000"/>
              </a:solidFill>
            </a:endParaRPr>
          </a:p>
          <a:p>
            <a:pPr marL="548640" lvl="2" indent="0">
              <a:buNone/>
            </a:pPr>
            <a:r>
              <a:rPr lang="en-US" sz="2000" dirty="0" err="1" smtClean="0">
                <a:solidFill>
                  <a:srgbClr val="FF0000"/>
                </a:solidFill>
              </a:rPr>
              <a:t>MyInner</a:t>
            </a:r>
            <a:r>
              <a:rPr lang="en-US" sz="2000" dirty="0" smtClean="0">
                <a:solidFill>
                  <a:srgbClr val="FF0000"/>
                </a:solidFill>
              </a:rPr>
              <a:t> </a:t>
            </a:r>
            <a:r>
              <a:rPr lang="en-US" sz="2000" dirty="0">
                <a:solidFill>
                  <a:srgbClr val="FF0000"/>
                </a:solidFill>
              </a:rPr>
              <a:t>mi = new MyInner(); </a:t>
            </a:r>
            <a:endParaRPr lang="en-US" sz="2000" dirty="0" smtClean="0">
              <a:solidFill>
                <a:srgbClr val="FF0000"/>
              </a:solidFill>
            </a:endParaRPr>
          </a:p>
          <a:p>
            <a:pPr marL="548640" lvl="2" indent="0">
              <a:buNone/>
            </a:pPr>
            <a:r>
              <a:rPr lang="en-US" sz="2000" dirty="0" err="1" smtClean="0">
                <a:solidFill>
                  <a:srgbClr val="FF0000"/>
                </a:solidFill>
              </a:rPr>
              <a:t>mi.seeOuter</a:t>
            </a:r>
            <a:r>
              <a:rPr lang="en-US" sz="2000" dirty="0">
                <a:solidFill>
                  <a:srgbClr val="FF0000"/>
                </a:solidFill>
              </a:rPr>
              <a:t>();</a:t>
            </a:r>
          </a:p>
          <a:p>
            <a:pPr marL="274320" lvl="1" indent="0">
              <a:buNone/>
            </a:pPr>
            <a:r>
              <a:rPr lang="en-US" sz="2000" dirty="0"/>
              <a:t>} // close outer class method doStuff()</a:t>
            </a:r>
          </a:p>
          <a:p>
            <a:pPr marL="0" indent="0">
              <a:buNone/>
            </a:pPr>
            <a:r>
              <a:rPr lang="en-US" sz="2000" dirty="0"/>
              <a:t>} // close outer class</a:t>
            </a:r>
          </a:p>
        </p:txBody>
      </p:sp>
    </p:spTree>
    <p:extLst>
      <p:ext uri="{BB962C8B-B14F-4D97-AF65-F5344CB8AC3E}">
        <p14:creationId xmlns:p14="http://schemas.microsoft.com/office/powerpoint/2010/main" val="518108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a:t>Anonymous Inner Classes</a:t>
            </a:r>
          </a:p>
        </p:txBody>
      </p:sp>
      <p:sp>
        <p:nvSpPr>
          <p:cNvPr id="9" name="TextBox 8"/>
          <p:cNvSpPr txBox="1"/>
          <p:nvPr/>
        </p:nvSpPr>
        <p:spPr>
          <a:xfrm>
            <a:off x="810305" y="1087426"/>
            <a:ext cx="10543495" cy="4154984"/>
          </a:xfrm>
          <a:prstGeom prst="rect">
            <a:avLst/>
          </a:prstGeom>
          <a:noFill/>
        </p:spPr>
        <p:txBody>
          <a:bodyPr wrap="square" rtlCol="0">
            <a:spAutoFit/>
          </a:bodyPr>
          <a:lstStyle/>
          <a:p>
            <a:pPr marL="800100" lvl="1" indent="-342900">
              <a:buFont typeface="Arial" panose="020B0604020202020204" pitchFamily="34" charset="0"/>
              <a:buChar char="•"/>
            </a:pPr>
            <a:r>
              <a:rPr lang="en-US" sz="2400" b="1" dirty="0"/>
              <a:t>Anonymous inner classes </a:t>
            </a:r>
            <a:r>
              <a:rPr lang="en-US" sz="2400" dirty="0"/>
              <a:t>have no name and their type must be either a subclass of the named type or an implementation of the named </a:t>
            </a:r>
            <a:r>
              <a:rPr lang="en-US" sz="2400" dirty="0" smtClean="0"/>
              <a:t>interface</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An </a:t>
            </a:r>
            <a:r>
              <a:rPr lang="en-US" sz="2400" b="1" dirty="0"/>
              <a:t>anonymous inner class </a:t>
            </a:r>
            <a:r>
              <a:rPr lang="en-US" sz="2400" dirty="0"/>
              <a:t>is always created as part of a </a:t>
            </a:r>
            <a:r>
              <a:rPr lang="en-US" sz="2400" dirty="0" smtClean="0"/>
              <a:t>statement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Because of polymorphism, the only methods you can call on an anonymous inner class reference are those defined in the reference variable class (or interface</a:t>
            </a:r>
            <a:r>
              <a:rPr lang="en-US" sz="2400" dirty="0" smtClean="0"/>
              <a: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An argument-defined </a:t>
            </a:r>
            <a:r>
              <a:rPr lang="en-US" sz="2400" dirty="0" smtClean="0"/>
              <a:t>inner </a:t>
            </a:r>
            <a:r>
              <a:rPr lang="en-US" sz="2400" dirty="0"/>
              <a:t>class is declared, defined and automatically instantiated as part of a method invocation</a:t>
            </a:r>
          </a:p>
        </p:txBody>
      </p:sp>
    </p:spTree>
    <p:extLst>
      <p:ext uri="{BB962C8B-B14F-4D97-AF65-F5344CB8AC3E}">
        <p14:creationId xmlns:p14="http://schemas.microsoft.com/office/powerpoint/2010/main" val="2172522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wide_16-9_2013" id="{6837CCE6-C460-4F33-8A70-3680D6AB3442}" vid="{CA116A49-BEC5-4BCD-8FE4-C58A2D9BF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226498-ED1E-45D6-B445-B5C935F92871}">
  <ds:schemaRefs>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800A66D2-D549-4A1D-988B-7AA6D122F83F}">
  <ds:schemaRefs>
    <ds:schemaRef ds:uri="http://schemas.microsoft.com/sharepoint/v3/contenttype/forms"/>
  </ds:schemaRefs>
</ds:datastoreItem>
</file>

<file path=customXml/itemProps3.xml><?xml version="1.0" encoding="utf-8"?>
<ds:datastoreItem xmlns:ds="http://schemas.openxmlformats.org/officeDocument/2006/customXml" ds:itemID="{4B9C9F4C-0F1C-4743-BD84-BFA3E1A80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PPT_template_wide_16-9_2013</Template>
  <TotalTime>1939</TotalTime>
  <Words>1283</Words>
  <Application>Microsoft Office PowerPoint</Application>
  <PresentationFormat>Widescreen</PresentationFormat>
  <Paragraphs>226</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Californian FB</vt:lpstr>
      <vt:lpstr>Courier New</vt:lpstr>
      <vt:lpstr>Symbol</vt:lpstr>
      <vt:lpstr>Wingdings 2</vt:lpstr>
      <vt:lpstr>Office Theme</vt:lpstr>
      <vt:lpstr>Classes &amp; Interfaces</vt:lpstr>
      <vt:lpstr>Classes &amp; Interfaces</vt:lpstr>
      <vt:lpstr>Classes</vt:lpstr>
      <vt:lpstr>Class skeleton</vt:lpstr>
      <vt:lpstr>Inner Classes</vt:lpstr>
      <vt:lpstr>Inner Class</vt:lpstr>
      <vt:lpstr>Method-Local Inner Classes</vt:lpstr>
      <vt:lpstr>Inner Class</vt:lpstr>
      <vt:lpstr>Anonymous Inner Classes</vt:lpstr>
      <vt:lpstr>Anonymous Inner Classes</vt:lpstr>
      <vt:lpstr>Anonymous Inner Classes</vt:lpstr>
      <vt:lpstr>Static Nested Classes</vt:lpstr>
      <vt:lpstr>Static Nested Class</vt:lpstr>
      <vt:lpstr>Why do we need Interfaces</vt:lpstr>
      <vt:lpstr>Interfaces</vt:lpstr>
      <vt:lpstr>Implementing Interfaces</vt:lpstr>
      <vt:lpstr>Enum</vt:lpstr>
      <vt:lpstr>Enums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&amp; Interfaces</dc:title>
  <dc:creator>Valentin Bragaru</dc:creator>
  <cp:lastModifiedBy>Valentin Bragaru</cp:lastModifiedBy>
  <cp:revision>20</cp:revision>
  <dcterms:created xsi:type="dcterms:W3CDTF">2015-08-17T07:24:23Z</dcterms:created>
  <dcterms:modified xsi:type="dcterms:W3CDTF">2015-08-20T07:24:12Z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