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69" r:id="rId5"/>
    <p:sldId id="265" r:id="rId6"/>
    <p:sldId id="258" r:id="rId7"/>
    <p:sldId id="270" r:id="rId8"/>
    <p:sldId id="271" r:id="rId9"/>
    <p:sldId id="272" r:id="rId10"/>
    <p:sldId id="273" r:id="rId11"/>
    <p:sldId id="274" r:id="rId12"/>
    <p:sldId id="275" r:id="rId13"/>
    <p:sldId id="277"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D2A"/>
    <a:srgbClr val="4A4E52"/>
    <a:srgbClr val="AA0B19"/>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7" autoAdjust="0"/>
  </p:normalViewPr>
  <p:slideViewPr>
    <p:cSldViewPr snapToGrid="0">
      <p:cViewPr varScale="1">
        <p:scale>
          <a:sx n="89" d="100"/>
          <a:sy n="89" d="100"/>
        </p:scale>
        <p:origin x="418" y="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20/08/2015</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20/08/2015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143"/>
            <a:ext cx="11206920" cy="5603460"/>
          </a:xfrm>
          <a:prstGeom prst="rect">
            <a:avLst/>
          </a:prstGeom>
        </p:spPr>
      </p:pic>
      <p:sp>
        <p:nvSpPr>
          <p:cNvPr id="2" name="Title 1"/>
          <p:cNvSpPr>
            <a:spLocks noGrp="1"/>
          </p:cNvSpPr>
          <p:nvPr>
            <p:ph type="ctrTitle" hasCustomPrompt="1"/>
          </p:nvPr>
        </p:nvSpPr>
        <p:spPr>
          <a:xfrm>
            <a:off x="5527221" y="2212521"/>
            <a:ext cx="5798683" cy="1387249"/>
          </a:xfrm>
        </p:spPr>
        <p:txBody>
          <a:bodyPr rIns="0" anchor="b">
            <a:noAutofit/>
          </a:bodyPr>
          <a:lstStyle>
            <a:lvl1pPr algn="r" defTabSz="914400" rtl="0" eaLnBrk="1" latinLnBrk="0" hangingPunct="1">
              <a:lnSpc>
                <a:spcPct val="90000"/>
              </a:lnSpc>
              <a:spcBef>
                <a:spcPct val="0"/>
              </a:spcBef>
              <a:buNone/>
              <a:defRPr lang="en-GB" sz="48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6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cxnSp>
        <p:nvCxnSpPr>
          <p:cNvPr id="14" name="Straight Connector 13"/>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0" name="Straight Connector 9"/>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248972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1" baseline="0">
                <a:solidFill>
                  <a:srgbClr val="AA0B19"/>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picture – full slide – from picture gallery \\rocjfs03\Public\Marketing\Pictures_for_collateral\2013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14" name="Content Placeholder 2"/>
          <p:cNvSpPr>
            <a:spLocks noGrp="1"/>
          </p:cNvSpPr>
          <p:nvPr>
            <p:ph idx="10" hasCustomPrompt="1"/>
          </p:nvPr>
        </p:nvSpPr>
        <p:spPr>
          <a:xfrm>
            <a:off x="459262" y="4523014"/>
            <a:ext cx="5817971" cy="1768247"/>
          </a:xfrm>
          <a:solidFill>
            <a:schemeClr val="bg1">
              <a:alpha val="65000"/>
            </a:schemeClr>
          </a:solidFill>
        </p:spPr>
        <p:txBody>
          <a:bodyPr lIns="180000" tIns="180000" rIns="180000" bIns="180000"/>
          <a:lstStyle>
            <a:lvl1pPr marL="0" indent="0">
              <a:buNone/>
              <a:defRPr sz="3000" b="1">
                <a:solidFill>
                  <a:srgbClr val="4A4E52"/>
                </a:solidFill>
              </a:defRPr>
            </a:lvl1pPr>
            <a:lvl2pPr marL="0" indent="0" algn="l">
              <a:buNone/>
              <a:defRPr sz="3000">
                <a:solidFill>
                  <a:srgbClr val="4A4E52"/>
                </a:solidFill>
              </a:defRPr>
            </a:lvl2pPr>
            <a:lvl3pPr marL="0" indent="0">
              <a:buClr>
                <a:srgbClr val="81ADB5"/>
              </a:buClr>
              <a:buFont typeface="Arial" panose="020B0604020202020204" pitchFamily="34" charset="0"/>
              <a:buNone/>
              <a:defRPr sz="3000" b="1" baseline="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27432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8875761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_you_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367644" y="2400299"/>
            <a:ext cx="2775856" cy="2426041"/>
          </a:xfrm>
        </p:spPr>
        <p:txBody>
          <a:bodyPr>
            <a:normAutofit/>
          </a:bodyPr>
          <a:lstStyle>
            <a:lvl1pPr marL="0" indent="0">
              <a:buNone/>
              <a:defRPr sz="2000" b="1" baseline="0">
                <a:solidFill>
                  <a:srgbClr val="4A4E52"/>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your picture -</a:t>
            </a:r>
          </a:p>
          <a:p>
            <a:pPr lvl="0"/>
            <a:r>
              <a:rPr lang="en-US" dirty="0" smtClean="0"/>
              <a:t>preferably with background in light color</a:t>
            </a:r>
          </a:p>
        </p:txBody>
      </p:sp>
      <p:sp>
        <p:nvSpPr>
          <p:cNvPr id="9"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Thank you!</a:t>
            </a:r>
            <a:endParaRPr lang="en-GB" dirty="0"/>
          </a:p>
        </p:txBody>
      </p:sp>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2"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54537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2756"/>
            <a:ext cx="10847694" cy="5423847"/>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1522557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3305"/>
            <a:ext cx="9386596" cy="4693298"/>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397533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 Digital Media">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64395" y="0"/>
            <a:ext cx="12513206" cy="6256604"/>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0747588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51461" y="3674029"/>
            <a:ext cx="3137694" cy="3183972"/>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98928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6660" y="3657600"/>
            <a:ext cx="3092889" cy="3217947"/>
          </a:xfrm>
          <a:prstGeom prst="rect">
            <a:avLst/>
          </a:prstGeom>
        </p:spPr>
      </p:pic>
    </p:spTree>
    <p:extLst>
      <p:ext uri="{BB962C8B-B14F-4D97-AF65-F5344CB8AC3E}">
        <p14:creationId xmlns:p14="http://schemas.microsoft.com/office/powerpoint/2010/main" val="3155444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6"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DC5D2A"/>
                </a:solidFill>
              </a:defRPr>
            </a:lvl1pPr>
          </a:lstStyle>
          <a:p>
            <a:r>
              <a:rPr lang="en-GB" dirty="0" smtClean="0"/>
              <a:t>QUALITY. PRODUCTIVITY. INNOVATION.</a:t>
            </a:r>
            <a:endParaRPr lang="en-GB" dirty="0"/>
          </a:p>
        </p:txBody>
      </p:sp>
      <p:sp>
        <p:nvSpPr>
          <p:cNvPr id="16" name="Content Placeholder 2"/>
          <p:cNvSpPr>
            <a:spLocks noGrp="1"/>
          </p:cNvSpPr>
          <p:nvPr>
            <p:ph idx="13" hasCustomPrompt="1"/>
          </p:nvPr>
        </p:nvSpPr>
        <p:spPr>
          <a:xfrm>
            <a:off x="810303" y="1617968"/>
            <a:ext cx="10543495" cy="4399111"/>
          </a:xfrm>
        </p:spPr>
        <p:txBody>
          <a:bodyPr lIns="0"/>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500">
                <a:solidFill>
                  <a:srgbClr val="4A4E52"/>
                </a:solidFill>
              </a:defRPr>
            </a:lvl3pPr>
            <a:lvl4pPr marL="16002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8" name="TextBox 19"/>
          <p:cNvSpPr txBox="1"/>
          <p:nvPr userDrawn="1"/>
        </p:nvSpPr>
        <p:spPr>
          <a:xfrm>
            <a:off x="5876731" y="3275112"/>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88452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p:cNvSpPr>
            <a:spLocks noGrp="1"/>
          </p:cNvSpPr>
          <p:nvPr>
            <p:ph idx="1" hasCustomPrompt="1"/>
          </p:nvPr>
        </p:nvSpPr>
        <p:spPr>
          <a:xfrm>
            <a:off x="6160655" y="1518557"/>
            <a:ext cx="5193144" cy="4710793"/>
          </a:xfrm>
        </p:spPr>
        <p:txBody>
          <a:bodyPr/>
          <a:lstStyle>
            <a:lvl1pPr marL="0" indent="0">
              <a:buNone/>
              <a:defRPr sz="1600" b="1">
                <a:solidFill>
                  <a:srgbClr val="AA0B19"/>
                </a:solidFill>
              </a:defRPr>
            </a:lvl1pPr>
            <a:lvl2pPr marL="0" indent="0" algn="l">
              <a:buNone/>
              <a:defRPr sz="1600">
                <a:solidFill>
                  <a:srgbClr val="4A4E52"/>
                </a:solidFill>
              </a:defRPr>
            </a:lvl2pPr>
            <a:lvl3pPr marL="834300" indent="-4572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086300" indent="-3429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7200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marL="972000" lvl="3" indent="-228600" algn="l" defTabSz="914400" rtl="0" eaLnBrk="1" latinLnBrk="0" hangingPunct="1">
              <a:lnSpc>
                <a:spcPct val="90000"/>
              </a:lnSpc>
              <a:spcBef>
                <a:spcPts val="500"/>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7"/>
            <a:ext cx="5193144" cy="4710793"/>
          </a:xfrm>
        </p:spPr>
        <p:txBody>
          <a:bodyPr lIns="0"/>
          <a:lstStyle>
            <a:lvl1pPr marL="0" indent="0">
              <a:buNone/>
              <a:defRPr sz="1600" b="1">
                <a:solidFill>
                  <a:srgbClr val="AA0B19"/>
                </a:solidFill>
              </a:defRPr>
            </a:lvl1pPr>
            <a:lvl2pPr marL="0" indent="0" algn="l">
              <a:buNone/>
              <a:defRPr sz="1600">
                <a:solidFill>
                  <a:srgbClr val="4A4E52"/>
                </a:solidFill>
              </a:defRPr>
            </a:lvl2pPr>
            <a:lvl3pPr marL="720000" indent="-342900">
              <a:buClr>
                <a:srgbClr val="81ADB5"/>
              </a:buClr>
              <a:buFont typeface="Arial" panose="020B0604020202020204" pitchFamily="34" charset="0"/>
              <a:buChar char="•"/>
              <a:defRPr sz="1500">
                <a:solidFill>
                  <a:srgbClr val="4A4E52"/>
                </a:solidFill>
              </a:defRPr>
            </a:lvl3pPr>
            <a:lvl4pPr marL="9720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1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9"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990122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600200" indent="-2286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12573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600" b="1">
                <a:solidFill>
                  <a:srgbClr val="AA0B19"/>
                </a:solidFill>
              </a:defRPr>
            </a:lvl1pPr>
            <a:lvl2pPr marL="0" indent="0" algn="l">
              <a:buNone/>
              <a:defRPr sz="24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12"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6764430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t>
            </a:r>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dirty="0"/>
          </a:p>
        </p:txBody>
      </p:sp>
    </p:spTree>
    <p:extLst>
      <p:ext uri="{BB962C8B-B14F-4D97-AF65-F5344CB8AC3E}">
        <p14:creationId xmlns:p14="http://schemas.microsoft.com/office/powerpoint/2010/main" val="3912548865"/>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79" r:id="rId3"/>
    <p:sldLayoutId id="2147483675" r:id="rId4"/>
    <p:sldLayoutId id="2147483674" r:id="rId5"/>
    <p:sldLayoutId id="2147483677" r:id="rId6"/>
    <p:sldLayoutId id="2147483671" r:id="rId7"/>
    <p:sldLayoutId id="2147483665" r:id="rId8"/>
    <p:sldLayoutId id="2147483672" r:id="rId9"/>
    <p:sldLayoutId id="2147483660"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Collections </a:t>
            </a:r>
            <a:r>
              <a:rPr lang="en-US" smtClean="0"/>
              <a:t>and </a:t>
            </a:r>
            <a:br>
              <a:rPr lang="en-US" smtClean="0"/>
            </a:br>
            <a:r>
              <a:rPr lang="en-US" smtClean="0"/>
              <a:t>Arrays </a:t>
            </a:r>
            <a:endParaRPr lang="en-US" dirty="0"/>
          </a:p>
        </p:txBody>
      </p:sp>
    </p:spTree>
    <p:extLst>
      <p:ext uri="{BB962C8B-B14F-4D97-AF65-F5344CB8AC3E}">
        <p14:creationId xmlns:p14="http://schemas.microsoft.com/office/powerpoint/2010/main" val="258283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706892"/>
          </a:xfrm>
        </p:spPr>
        <p:txBody>
          <a:bodyPr/>
          <a:lstStyle/>
          <a:p>
            <a:r>
              <a:rPr lang="en-US" dirty="0" smtClean="0"/>
              <a:t>Arrays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940159"/>
            <a:ext cx="10543495" cy="5161235"/>
          </a:xfrm>
        </p:spPr>
        <p:txBody>
          <a:bodyPr>
            <a:normAutofit/>
          </a:bodyPr>
          <a:lstStyle/>
          <a:p>
            <a:pPr marL="342900" lvl="1" indent="-342900" algn="just">
              <a:spcBef>
                <a:spcPts val="1000"/>
              </a:spcBef>
              <a:buFont typeface="Arial" panose="020B0604020202020204" pitchFamily="34" charset="0"/>
              <a:buChar char="•"/>
            </a:pPr>
            <a:r>
              <a:rPr lang="en-US" sz="2000" dirty="0"/>
              <a:t>In Java, arrays are objects created dynamically and can be assigned to variables of type Object </a:t>
            </a:r>
          </a:p>
          <a:p>
            <a:pPr marL="342900" lvl="1" indent="-342900" algn="just">
              <a:spcBef>
                <a:spcPts val="1000"/>
              </a:spcBef>
              <a:buFont typeface="Arial" panose="020B0604020202020204" pitchFamily="34" charset="0"/>
              <a:buChar char="•"/>
            </a:pPr>
            <a:r>
              <a:rPr lang="en-US" sz="2000" dirty="0"/>
              <a:t>Arrays can hold primitives or objects</a:t>
            </a:r>
          </a:p>
          <a:p>
            <a:pPr marL="342900" lvl="1" indent="-342900" algn="just">
              <a:spcBef>
                <a:spcPts val="1000"/>
              </a:spcBef>
              <a:buFont typeface="Arial" panose="020B0604020202020204" pitchFamily="34" charset="0"/>
              <a:buChar char="•"/>
            </a:pPr>
            <a:r>
              <a:rPr lang="en-US" sz="2000" dirty="0"/>
              <a:t>It is never legal to include the size of an array in the declaration</a:t>
            </a:r>
          </a:p>
          <a:p>
            <a:pPr marL="342900" lvl="1" indent="-342900" algn="just">
              <a:spcBef>
                <a:spcPts val="1000"/>
              </a:spcBef>
              <a:buFont typeface="Arial" panose="020B0604020202020204" pitchFamily="34" charset="0"/>
              <a:buChar char="•"/>
            </a:pPr>
            <a:r>
              <a:rPr lang="en-US" sz="2000" dirty="0"/>
              <a:t>We must include the size of an array when we construct it (using new)</a:t>
            </a:r>
          </a:p>
          <a:p>
            <a:pPr marL="342900" lvl="1" indent="-342900" algn="just">
              <a:spcBef>
                <a:spcPts val="1000"/>
              </a:spcBef>
              <a:buFont typeface="Arial" panose="020B0604020202020204" pitchFamily="34" charset="0"/>
              <a:buChar char="•"/>
            </a:pPr>
            <a:r>
              <a:rPr lang="en-US" sz="2000" dirty="0"/>
              <a:t>Elements in an array of objects are not automatically created, although primitive array elements are given default values</a:t>
            </a:r>
          </a:p>
          <a:p>
            <a:pPr marL="342900" lvl="1" indent="-342900" algn="just">
              <a:spcBef>
                <a:spcPts val="1000"/>
              </a:spcBef>
              <a:buFont typeface="Arial" panose="020B0604020202020204" pitchFamily="34" charset="0"/>
              <a:buChar char="•"/>
            </a:pPr>
            <a:r>
              <a:rPr lang="en-US" sz="2000" dirty="0"/>
              <a:t>All elements inside an array are of the same type</a:t>
            </a:r>
          </a:p>
          <a:p>
            <a:pPr marL="342900" lvl="1" indent="-342900" algn="just">
              <a:spcBef>
                <a:spcPts val="1000"/>
              </a:spcBef>
              <a:buFont typeface="Arial" panose="020B0604020202020204" pitchFamily="34" charset="0"/>
              <a:buChar char="•"/>
            </a:pPr>
            <a:r>
              <a:rPr lang="en-US" sz="2000" dirty="0"/>
              <a:t>If an array has n elements, we say that n is the array’s length (which can be obtained by attribute length) and the elements can be accessed using indices from 0 to n-1</a:t>
            </a:r>
          </a:p>
          <a:p>
            <a:pPr lvl="1">
              <a:spcBef>
                <a:spcPts val="1000"/>
              </a:spcBef>
            </a:pPr>
            <a:r>
              <a:rPr lang="en-US" sz="2000" dirty="0"/>
              <a:t>An example can be found here: </a:t>
            </a:r>
            <a:r>
              <a:rPr lang="en-US" sz="2000" dirty="0" smtClean="0"/>
              <a:t>http</a:t>
            </a:r>
            <a:r>
              <a:rPr lang="en-US" sz="2000" dirty="0"/>
              <a:t>://docs.oracle.com/javase/tutorial/java/nutsandbolts/arrays.html</a:t>
            </a:r>
          </a:p>
          <a:p>
            <a:pPr lvl="1" algn="just">
              <a:spcBef>
                <a:spcPts val="1000"/>
              </a:spcBef>
            </a:pPr>
            <a:r>
              <a:rPr lang="en-GB" sz="2000" dirty="0" smtClean="0"/>
              <a:t>	</a:t>
            </a:r>
            <a:endParaRPr lang="en-US" dirty="0"/>
          </a:p>
        </p:txBody>
      </p:sp>
    </p:spTree>
    <p:extLst>
      <p:ext uri="{BB962C8B-B14F-4D97-AF65-F5344CB8AC3E}">
        <p14:creationId xmlns:p14="http://schemas.microsoft.com/office/powerpoint/2010/main" val="162316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5791198" y="2315142"/>
            <a:ext cx="5193144"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Radu Baroncea</a:t>
            </a:r>
          </a:p>
          <a:p>
            <a:pPr lvl="1"/>
            <a:r>
              <a:rPr lang="en-US" dirty="0" smtClean="0"/>
              <a:t>Developer</a:t>
            </a:r>
          </a:p>
        </p:txBody>
      </p:sp>
      <p:sp>
        <p:nvSpPr>
          <p:cNvPr id="6" name="Content Placeholder 2"/>
          <p:cNvSpPr txBox="1">
            <a:spLocks/>
          </p:cNvSpPr>
          <p:nvPr/>
        </p:nvSpPr>
        <p:spPr>
          <a:xfrm>
            <a:off x="6234542" y="3653907"/>
            <a:ext cx="4749799"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dirty="0" smtClean="0"/>
              <a:t>radu.baroncea@endava.com</a:t>
            </a:r>
          </a:p>
          <a:p>
            <a:pPr lvl="1"/>
            <a:r>
              <a:rPr lang="en-US" sz="2400" dirty="0" smtClean="0"/>
              <a:t>069479862</a:t>
            </a:r>
          </a:p>
          <a:p>
            <a:pPr lvl="1"/>
            <a:r>
              <a:rPr lang="en-US" sz="2400" dirty="0" smtClean="0"/>
              <a:t>radubaroncea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633" y="4102007"/>
            <a:ext cx="323850" cy="3238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633" y="3689329"/>
            <a:ext cx="323850" cy="3238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633" y="4502490"/>
            <a:ext cx="323850" cy="323850"/>
          </a:xfrm>
          <a:prstGeom prst="rect">
            <a:avLst/>
          </a:prstGeom>
        </p:spPr>
      </p:pic>
    </p:spTree>
    <p:extLst>
      <p:ext uri="{BB962C8B-B14F-4D97-AF65-F5344CB8AC3E}">
        <p14:creationId xmlns:p14="http://schemas.microsoft.com/office/powerpoint/2010/main" val="2096169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5589155" y="1495425"/>
            <a:ext cx="6375318" cy="4230689"/>
          </a:xfrm>
        </p:spPr>
        <p:txBody>
          <a:bodyPr/>
          <a:lstStyle/>
          <a:p>
            <a:r>
              <a:rPr lang="en-US" dirty="0" smtClean="0"/>
              <a:t>General description</a:t>
            </a:r>
          </a:p>
          <a:p>
            <a:r>
              <a:rPr lang="en-US" dirty="0" smtClean="0"/>
              <a:t>Interfaces and Collections class hierarchy</a:t>
            </a:r>
          </a:p>
          <a:p>
            <a:r>
              <a:rPr lang="en-US" dirty="0" smtClean="0"/>
              <a:t>List Interface and </a:t>
            </a:r>
            <a:r>
              <a:rPr lang="en-US" dirty="0" smtClean="0"/>
              <a:t>its </a:t>
            </a:r>
            <a:r>
              <a:rPr lang="en-US" dirty="0" smtClean="0"/>
              <a:t>implementations</a:t>
            </a:r>
          </a:p>
          <a:p>
            <a:r>
              <a:rPr lang="en-US" dirty="0" smtClean="0"/>
              <a:t>Set Interface and </a:t>
            </a:r>
            <a:r>
              <a:rPr lang="en-US" dirty="0" smtClean="0"/>
              <a:t>its </a:t>
            </a:r>
            <a:r>
              <a:rPr lang="en-US" dirty="0" smtClean="0"/>
              <a:t>implementations</a:t>
            </a:r>
          </a:p>
          <a:p>
            <a:r>
              <a:rPr lang="en-US" dirty="0" smtClean="0"/>
              <a:t>Map Interface and </a:t>
            </a:r>
            <a:r>
              <a:rPr lang="en-US" dirty="0" smtClean="0"/>
              <a:t>its </a:t>
            </a:r>
            <a:r>
              <a:rPr lang="en-US" dirty="0" smtClean="0"/>
              <a:t>implementations</a:t>
            </a:r>
          </a:p>
          <a:p>
            <a:r>
              <a:rPr lang="en-US" dirty="0" smtClean="0"/>
              <a:t>Queue Interface </a:t>
            </a:r>
            <a:r>
              <a:rPr lang="en-US" smtClean="0"/>
              <a:t>and </a:t>
            </a:r>
            <a:r>
              <a:rPr lang="en-US" smtClean="0"/>
              <a:t>its </a:t>
            </a:r>
            <a:r>
              <a:rPr lang="en-US" dirty="0" smtClean="0"/>
              <a:t>implementations</a:t>
            </a:r>
          </a:p>
          <a:p>
            <a:r>
              <a:rPr lang="en-US" dirty="0"/>
              <a:t>Arrays</a:t>
            </a:r>
          </a:p>
          <a:p>
            <a:endParaRPr lang="en-US" dirty="0"/>
          </a:p>
        </p:txBody>
      </p:sp>
      <p:sp>
        <p:nvSpPr>
          <p:cNvPr id="5" name="Slide Number Placeholder 4"/>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Tree>
    <p:extLst>
      <p:ext uri="{BB962C8B-B14F-4D97-AF65-F5344CB8AC3E}">
        <p14:creationId xmlns:p14="http://schemas.microsoft.com/office/powerpoint/2010/main" val="80396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description</a:t>
            </a:r>
            <a:endParaRPr lang="en-GB"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p:txBody>
          <a:bodyPr/>
          <a:lstStyle/>
          <a:p>
            <a:pPr lvl="1" algn="just"/>
            <a:r>
              <a:rPr lang="en-GB" sz="2000" dirty="0" smtClean="0"/>
              <a:t>A </a:t>
            </a:r>
            <a:r>
              <a:rPr lang="en-GB" sz="2000" i="1" dirty="0" smtClean="0"/>
              <a:t>collection</a:t>
            </a:r>
            <a:r>
              <a:rPr lang="en-GB" sz="2000" dirty="0" smtClean="0"/>
              <a:t> represents a group of objects, known </a:t>
            </a:r>
            <a:r>
              <a:rPr lang="en-GB" sz="2000" dirty="0" smtClean="0"/>
              <a:t>as </a:t>
            </a:r>
            <a:r>
              <a:rPr lang="en-GB" sz="2000" dirty="0" smtClean="0"/>
              <a:t>elements. Some collections allow duplicate elements and others do not. Some are ordered and </a:t>
            </a:r>
            <a:r>
              <a:rPr lang="en-GB" sz="2000" dirty="0" smtClean="0"/>
              <a:t>others. </a:t>
            </a:r>
            <a:r>
              <a:rPr lang="en-GB" sz="2000" dirty="0" smtClean="0"/>
              <a:t>In the Java API </a:t>
            </a:r>
            <a:r>
              <a:rPr lang="en-GB" sz="2000" i="1" dirty="0" smtClean="0"/>
              <a:t>Collection</a:t>
            </a:r>
            <a:r>
              <a:rPr lang="en-GB" sz="2000" dirty="0" smtClean="0"/>
              <a:t> is the root.</a:t>
            </a:r>
          </a:p>
          <a:p>
            <a:pPr lvl="1" algn="just"/>
            <a:r>
              <a:rPr lang="en-GB" sz="2000" dirty="0" smtClean="0"/>
              <a:t>There are few basic operations we’ll normally use with collections:</a:t>
            </a:r>
          </a:p>
          <a:p>
            <a:pPr lvl="3" algn="just"/>
            <a:r>
              <a:rPr lang="en-GB" sz="2000" dirty="0" smtClean="0"/>
              <a:t>Add objects to the collection</a:t>
            </a:r>
            <a:endParaRPr lang="en-GB" sz="2000" dirty="0"/>
          </a:p>
          <a:p>
            <a:pPr lvl="3" algn="just"/>
            <a:r>
              <a:rPr lang="en-GB" sz="2000" dirty="0" smtClean="0"/>
              <a:t>Remove objects from the collection</a:t>
            </a:r>
          </a:p>
          <a:p>
            <a:pPr lvl="3" algn="just"/>
            <a:r>
              <a:rPr lang="en-GB" sz="2000" dirty="0" smtClean="0"/>
              <a:t>Find out if an object (or group of objects) is in the collection</a:t>
            </a:r>
          </a:p>
          <a:p>
            <a:pPr lvl="3" algn="just"/>
            <a:r>
              <a:rPr lang="en-GB" sz="2000" dirty="0" smtClean="0"/>
              <a:t>Retrieve an object from the collection</a:t>
            </a:r>
          </a:p>
          <a:p>
            <a:pPr lvl="3" algn="just"/>
            <a:r>
              <a:rPr lang="en-GB" sz="2000" dirty="0" smtClean="0"/>
              <a:t>Iterate through the collection, looking at each element (object) one after another</a:t>
            </a:r>
          </a:p>
          <a:p>
            <a:pPr marL="0" lvl="3" indent="0" algn="just">
              <a:buNone/>
            </a:pPr>
            <a:r>
              <a:rPr lang="en-GB" sz="2000" dirty="0" smtClean="0"/>
              <a:t>The advantages of using collections:</a:t>
            </a:r>
          </a:p>
          <a:p>
            <a:pPr lvl="3" algn="just"/>
            <a:r>
              <a:rPr lang="en-GB" sz="2000" dirty="0" smtClean="0"/>
              <a:t>Code reuse</a:t>
            </a:r>
            <a:endParaRPr lang="en-GB" sz="2000" dirty="0"/>
          </a:p>
          <a:p>
            <a:pPr lvl="3" algn="just"/>
            <a:r>
              <a:rPr lang="en-GB" sz="2000" dirty="0" smtClean="0"/>
              <a:t>Reduce programming effort</a:t>
            </a:r>
            <a:endParaRPr lang="en-GB" sz="2000" dirty="0"/>
          </a:p>
          <a:p>
            <a:pPr lvl="3" algn="just"/>
            <a:r>
              <a:rPr lang="en-GB" sz="2000" dirty="0" smtClean="0"/>
              <a:t>Increase the speed of elaborating, performance and quality of applications</a:t>
            </a:r>
            <a:endParaRPr lang="en-GB" sz="2000" dirty="0"/>
          </a:p>
          <a:p>
            <a:pPr marL="1371600" lvl="3" indent="0" algn="just">
              <a:buNone/>
            </a:pPr>
            <a:endParaRPr lang="en-GB" sz="2000" dirty="0"/>
          </a:p>
          <a:p>
            <a:pPr lvl="1" algn="just"/>
            <a:endParaRPr lang="en-GB" sz="2000" dirty="0"/>
          </a:p>
        </p:txBody>
      </p:sp>
    </p:spTree>
    <p:extLst>
      <p:ext uri="{BB962C8B-B14F-4D97-AF65-F5344CB8AC3E}">
        <p14:creationId xmlns:p14="http://schemas.microsoft.com/office/powerpoint/2010/main" val="142952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a:xfrm>
            <a:off x="810305" y="233267"/>
            <a:ext cx="8513310" cy="539466"/>
          </a:xfrm>
        </p:spPr>
        <p:txBody>
          <a:bodyPr>
            <a:normAutofit fontScale="90000"/>
          </a:bodyPr>
          <a:lstStyle/>
          <a:p>
            <a:r>
              <a:rPr lang="en-US" dirty="0" smtClean="0"/>
              <a:t>Interfaces and Collections class hierarchy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925" y="910734"/>
            <a:ext cx="6793128" cy="5285054"/>
          </a:xfrm>
          <a:prstGeom prst="rect">
            <a:avLst/>
          </a:prstGeom>
        </p:spPr>
      </p:pic>
    </p:spTree>
    <p:extLst>
      <p:ext uri="{BB962C8B-B14F-4D97-AF65-F5344CB8AC3E}">
        <p14:creationId xmlns:p14="http://schemas.microsoft.com/office/powerpoint/2010/main" val="2731125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and Collections class hierarchy</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2640169"/>
            <a:ext cx="10543495" cy="2446986"/>
          </a:xfrm>
        </p:spPr>
        <p:txBody>
          <a:bodyPr/>
          <a:lstStyle/>
          <a:p>
            <a:pPr lvl="1" algn="just"/>
            <a:r>
              <a:rPr lang="en-GB" sz="2000" dirty="0" smtClean="0"/>
              <a:t>Depending on the necessity we’ll use:</a:t>
            </a:r>
            <a:endParaRPr lang="en-GB" sz="2000" dirty="0"/>
          </a:p>
          <a:p>
            <a:pPr marL="594360" lvl="3" indent="0" algn="just">
              <a:buNone/>
            </a:pPr>
            <a:r>
              <a:rPr lang="en-GB" sz="2000" b="1" i="1" dirty="0" smtClean="0"/>
              <a:t>Set</a:t>
            </a:r>
            <a:r>
              <a:rPr lang="en-GB" sz="2000" dirty="0" smtClean="0"/>
              <a:t> - when we want a collection of unique elements</a:t>
            </a:r>
            <a:endParaRPr lang="en-GB" sz="2000" i="1" dirty="0"/>
          </a:p>
          <a:p>
            <a:pPr marL="594360" lvl="3" indent="0" algn="just">
              <a:buNone/>
            </a:pPr>
            <a:r>
              <a:rPr lang="en-GB" sz="2000" b="1" i="1" dirty="0" smtClean="0"/>
              <a:t>List</a:t>
            </a:r>
            <a:r>
              <a:rPr lang="en-GB" sz="2000" dirty="0" smtClean="0"/>
              <a:t> – when we want elements inside the collection to be ordered</a:t>
            </a:r>
            <a:endParaRPr lang="en-GB" sz="2000" i="1" dirty="0"/>
          </a:p>
          <a:p>
            <a:pPr marL="594360" lvl="3" indent="0" algn="just">
              <a:buNone/>
            </a:pPr>
            <a:r>
              <a:rPr lang="en-GB" sz="2000" b="1" i="1" dirty="0" smtClean="0"/>
              <a:t>Tree</a:t>
            </a:r>
            <a:r>
              <a:rPr lang="en-GB" sz="2000" dirty="0" smtClean="0"/>
              <a:t> </a:t>
            </a:r>
            <a:r>
              <a:rPr lang="en-GB" sz="2000" dirty="0"/>
              <a:t>– when we want elements inside the collection to be </a:t>
            </a:r>
            <a:r>
              <a:rPr lang="en-GB" sz="2000" dirty="0" smtClean="0"/>
              <a:t>sorted</a:t>
            </a:r>
          </a:p>
          <a:p>
            <a:pPr marL="594360" lvl="3" indent="0" algn="just">
              <a:buNone/>
            </a:pPr>
            <a:r>
              <a:rPr lang="en-GB" sz="2000" b="1" i="1" dirty="0" smtClean="0"/>
              <a:t>Map</a:t>
            </a:r>
            <a:r>
              <a:rPr lang="en-GB" sz="2000" dirty="0" smtClean="0"/>
              <a:t> </a:t>
            </a:r>
            <a:r>
              <a:rPr lang="en-GB" sz="2000" dirty="0"/>
              <a:t>– when we want </a:t>
            </a:r>
            <a:r>
              <a:rPr lang="en-GB" sz="2000" dirty="0" smtClean="0"/>
              <a:t>to keep in the data structure an object and an associated key</a:t>
            </a:r>
          </a:p>
          <a:p>
            <a:pPr marL="594360" lvl="3" indent="0" algn="just">
              <a:buNone/>
            </a:pPr>
            <a:r>
              <a:rPr lang="en-GB" sz="2000" b="1" i="1" dirty="0" smtClean="0"/>
              <a:t>Queue</a:t>
            </a:r>
            <a:r>
              <a:rPr lang="en-GB" sz="2000" dirty="0" smtClean="0"/>
              <a:t> </a:t>
            </a:r>
            <a:r>
              <a:rPr lang="en-GB" sz="2000" dirty="0"/>
              <a:t>– when we want elements inside the collection to be </a:t>
            </a:r>
            <a:r>
              <a:rPr lang="en-GB" sz="2000" dirty="0" smtClean="0"/>
              <a:t>arranged in the order to be processed</a:t>
            </a:r>
            <a:endParaRPr lang="en-GB" sz="2000" i="1" dirty="0"/>
          </a:p>
          <a:p>
            <a:pPr marL="594360" lvl="3" indent="0" algn="just">
              <a:buNone/>
            </a:pPr>
            <a:endParaRPr lang="en-GB" sz="2000" i="1" dirty="0"/>
          </a:p>
          <a:p>
            <a:pPr marL="594360" lvl="3" indent="0" algn="just">
              <a:buNone/>
            </a:pPr>
            <a:endParaRPr lang="en-GB" sz="2000" i="1" dirty="0"/>
          </a:p>
          <a:p>
            <a:endParaRPr lang="en-US" dirty="0"/>
          </a:p>
        </p:txBody>
      </p:sp>
    </p:spTree>
    <p:extLst>
      <p:ext uri="{BB962C8B-B14F-4D97-AF65-F5344CB8AC3E}">
        <p14:creationId xmlns:p14="http://schemas.microsoft.com/office/powerpoint/2010/main" val="240523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719771"/>
          </a:xfrm>
        </p:spPr>
        <p:txBody>
          <a:bodyPr/>
          <a:lstStyle/>
          <a:p>
            <a:r>
              <a:rPr lang="en-US" dirty="0" smtClean="0"/>
              <a:t>List interface and </a:t>
            </a:r>
            <a:r>
              <a:rPr lang="en-US" dirty="0" smtClean="0"/>
              <a:t>its </a:t>
            </a:r>
            <a:r>
              <a:rPr lang="en-US" dirty="0" smtClean="0"/>
              <a:t>implementations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953037"/>
            <a:ext cx="10543495" cy="5164427"/>
          </a:xfrm>
        </p:spPr>
        <p:txBody>
          <a:bodyPr>
            <a:normAutofit/>
          </a:bodyPr>
          <a:lstStyle/>
          <a:p>
            <a:pPr lvl="1" algn="just">
              <a:spcBef>
                <a:spcPts val="1000"/>
              </a:spcBef>
            </a:pPr>
            <a:r>
              <a:rPr lang="en-GB" sz="2000" dirty="0" smtClean="0"/>
              <a:t>	A </a:t>
            </a:r>
            <a:r>
              <a:rPr lang="en-GB" sz="2000" i="1" dirty="0" smtClean="0"/>
              <a:t>List</a:t>
            </a:r>
            <a:r>
              <a:rPr lang="en-GB" sz="2000" dirty="0" smtClean="0"/>
              <a:t> cares about the index. The one thing that </a:t>
            </a:r>
            <a:r>
              <a:rPr lang="en-GB" sz="2000" i="1" dirty="0" smtClean="0"/>
              <a:t>List</a:t>
            </a:r>
            <a:r>
              <a:rPr lang="en-GB" sz="2000" dirty="0" smtClean="0"/>
              <a:t> has that non-lists don’t have is a set of methods related to the index. Those key methods include things like </a:t>
            </a:r>
            <a:r>
              <a:rPr lang="en-GB" sz="2000" i="1" dirty="0" smtClean="0"/>
              <a:t>get (int index), indexOf(Object o), add(int index, Object obj)</a:t>
            </a:r>
            <a:r>
              <a:rPr lang="en-GB" sz="2000" dirty="0" smtClean="0"/>
              <a:t>, and so on.</a:t>
            </a:r>
            <a:r>
              <a:rPr lang="en-GB" sz="2000" i="1" dirty="0" smtClean="0"/>
              <a:t> List</a:t>
            </a:r>
            <a:r>
              <a:rPr lang="en-GB" sz="2000" dirty="0" smtClean="0"/>
              <a:t> implementations are ordered by index position – a position that you determine either by setting an object at a specific index or by adding it without specifying position, in which case the object is added to the end.</a:t>
            </a:r>
          </a:p>
          <a:p>
            <a:pPr lvl="1" algn="just">
              <a:spcBef>
                <a:spcPts val="1000"/>
              </a:spcBef>
            </a:pPr>
            <a:r>
              <a:rPr lang="en-GB" sz="2000" dirty="0" smtClean="0"/>
              <a:t>	List interface implementations:</a:t>
            </a:r>
          </a:p>
          <a:p>
            <a:pPr marL="594360" lvl="3" indent="0" algn="just">
              <a:buNone/>
            </a:pPr>
            <a:r>
              <a:rPr lang="en-GB" sz="2000" b="1" i="1" dirty="0" smtClean="0"/>
              <a:t>ArrayList </a:t>
            </a:r>
            <a:r>
              <a:rPr lang="en-GB" sz="2000" dirty="0" smtClean="0"/>
              <a:t>– we can think of this as a growable array. It gives us fast iteration and fast random access. We would choose this over a LinkedList when we need fast iteration but aren’t as likely to be doing a lot of insertion and deletion.</a:t>
            </a:r>
            <a:endParaRPr lang="en-GB" sz="2000" i="1" dirty="0" smtClean="0"/>
          </a:p>
          <a:p>
            <a:pPr marL="594360" lvl="3" indent="0" algn="just">
              <a:buNone/>
            </a:pPr>
            <a:r>
              <a:rPr lang="en-GB" sz="2000" b="1" i="1" dirty="0" smtClean="0"/>
              <a:t>LinkedList</a:t>
            </a:r>
            <a:r>
              <a:rPr lang="en-GB" sz="2000" dirty="0" smtClean="0"/>
              <a:t> </a:t>
            </a:r>
            <a:r>
              <a:rPr lang="en-GB" sz="2000" dirty="0"/>
              <a:t>– </a:t>
            </a:r>
            <a:r>
              <a:rPr lang="en-GB" sz="2000" dirty="0" smtClean="0"/>
              <a:t>is ordered by index position, like ArrayList, except that the elements are doubly-linked to one another. This linkage gives us new methods (beyond what we get from the List interface) for adding and removing from the beginning or end, which makes it an easy choice for implementing a stack or a queue. LinkedList may iterate more slowly than an ArrayList, but it’s a good choice when we need fast insertion and deletion.</a:t>
            </a:r>
          </a:p>
          <a:p>
            <a:pPr marL="594360" lvl="3" indent="0" algn="just">
              <a:buNone/>
            </a:pPr>
            <a:r>
              <a:rPr lang="en-GB" sz="2000" b="1" i="1" dirty="0" smtClean="0"/>
              <a:t>Vector </a:t>
            </a:r>
            <a:r>
              <a:rPr lang="en-GB" sz="2000" dirty="0"/>
              <a:t>– </a:t>
            </a:r>
            <a:r>
              <a:rPr lang="en-GB" sz="2000" dirty="0" smtClean="0"/>
              <a:t>is basically the same as an ArrayList, but Vector methods are synchronized for thread safety. Normally we want to use ArrayList instead of Vector because the synchronized methods add a performance hit we might not need.</a:t>
            </a:r>
            <a:endParaRPr lang="en-GB" sz="2000" i="1" dirty="0"/>
          </a:p>
        </p:txBody>
      </p:sp>
    </p:spTree>
    <p:extLst>
      <p:ext uri="{BB962C8B-B14F-4D97-AF65-F5344CB8AC3E}">
        <p14:creationId xmlns:p14="http://schemas.microsoft.com/office/powerpoint/2010/main" val="67274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694013"/>
          </a:xfrm>
        </p:spPr>
        <p:txBody>
          <a:bodyPr/>
          <a:lstStyle/>
          <a:p>
            <a:r>
              <a:rPr lang="en-US" dirty="0" smtClean="0"/>
              <a:t>Set </a:t>
            </a:r>
            <a:r>
              <a:rPr lang="en-US" dirty="0"/>
              <a:t>interface and </a:t>
            </a:r>
            <a:r>
              <a:rPr lang="en-US" dirty="0" smtClean="0"/>
              <a:t>its </a:t>
            </a:r>
            <a:r>
              <a:rPr lang="en-US" dirty="0"/>
              <a:t>implementations</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1094704"/>
            <a:ext cx="10543495" cy="4922375"/>
          </a:xfrm>
        </p:spPr>
        <p:txBody>
          <a:bodyPr>
            <a:normAutofit/>
          </a:bodyPr>
          <a:lstStyle/>
          <a:p>
            <a:pPr lvl="1" algn="just">
              <a:spcBef>
                <a:spcPts val="1000"/>
              </a:spcBef>
            </a:pPr>
            <a:r>
              <a:rPr lang="en-GB" sz="2000" dirty="0"/>
              <a:t>	A </a:t>
            </a:r>
            <a:r>
              <a:rPr lang="en-GB" sz="2000" i="1" dirty="0" smtClean="0"/>
              <a:t>Set </a:t>
            </a:r>
            <a:r>
              <a:rPr lang="en-GB" sz="2000" dirty="0" smtClean="0"/>
              <a:t>cares about uniqueness – it doesn’t allow duplicates. Method </a:t>
            </a:r>
            <a:r>
              <a:rPr lang="en-GB" sz="2000" i="1" dirty="0" smtClean="0"/>
              <a:t>equals()</a:t>
            </a:r>
            <a:r>
              <a:rPr lang="en-GB" sz="2000" dirty="0" smtClean="0"/>
              <a:t> determines whether two objects are identical (in which case only one can be in the set).</a:t>
            </a:r>
            <a:endParaRPr lang="en-GB" sz="2000" dirty="0"/>
          </a:p>
          <a:p>
            <a:pPr lvl="1" algn="just">
              <a:spcBef>
                <a:spcPts val="1000"/>
              </a:spcBef>
            </a:pPr>
            <a:r>
              <a:rPr lang="en-GB" sz="2000" dirty="0"/>
              <a:t>	</a:t>
            </a:r>
            <a:r>
              <a:rPr lang="en-GB" sz="2000" dirty="0" smtClean="0"/>
              <a:t>Set </a:t>
            </a:r>
            <a:r>
              <a:rPr lang="en-GB" sz="2000" dirty="0"/>
              <a:t>interface implementations:</a:t>
            </a:r>
          </a:p>
          <a:p>
            <a:pPr marL="594360" lvl="3" indent="0" algn="just">
              <a:buNone/>
            </a:pPr>
            <a:r>
              <a:rPr lang="en-GB" sz="2000" b="1" i="1" dirty="0" smtClean="0"/>
              <a:t>HashSet </a:t>
            </a:r>
            <a:r>
              <a:rPr lang="en-GB" sz="2000" dirty="0"/>
              <a:t>– </a:t>
            </a:r>
            <a:r>
              <a:rPr lang="en-GB" sz="2000" dirty="0" smtClean="0"/>
              <a:t>is an unsorted and unordered Set. It uses hashcode of the object being inserted, so the more efficient </a:t>
            </a:r>
            <a:r>
              <a:rPr lang="en-GB" sz="2000" i="1" dirty="0" smtClean="0"/>
              <a:t>hashCode()</a:t>
            </a:r>
            <a:r>
              <a:rPr lang="en-GB" sz="2000" dirty="0" smtClean="0"/>
              <a:t> implementation is the better access performance is obtained. We would choose this class when we want a collection with no duplicates and we don’t care about order when we iterate through it.</a:t>
            </a:r>
            <a:endParaRPr lang="en-GB" sz="2000" i="1" dirty="0"/>
          </a:p>
          <a:p>
            <a:pPr marL="594360" lvl="3" indent="0" algn="just">
              <a:buNone/>
            </a:pPr>
            <a:r>
              <a:rPr lang="en-GB" sz="2000" b="1" i="1" dirty="0" smtClean="0"/>
              <a:t>LinkedHashSet</a:t>
            </a:r>
            <a:r>
              <a:rPr lang="en-GB" sz="2000" dirty="0" smtClean="0"/>
              <a:t> – is an ordered version of HashSet that maintains doubly-linked List across all elements. We would choose this class instead of HashSet when we care about the iteration order. When we iterate through a HashSet the order is unpredictable, while a LinkedHashSet lets us iterate through the elements in the order in which they were inserted.</a:t>
            </a:r>
          </a:p>
          <a:p>
            <a:pPr marL="594360" lvl="3" indent="0" algn="just">
              <a:buNone/>
            </a:pPr>
            <a:r>
              <a:rPr lang="en-GB" sz="2000" b="1" i="1" dirty="0" smtClean="0"/>
              <a:t>TreeSet </a:t>
            </a:r>
            <a:r>
              <a:rPr lang="en-GB" sz="2000" dirty="0"/>
              <a:t>– </a:t>
            </a:r>
            <a:r>
              <a:rPr lang="en-GB" sz="2000" dirty="0" smtClean="0"/>
              <a:t>is one of two sorted collections (the other being TreeMap). It guarantees that the elements will be in ascending order, according to natural order. Optionally, we can construct a TreeSet with a constructor that lets us give the collection our own rules for what the order should be by using a Comparable or Comparator.</a:t>
            </a:r>
            <a:endParaRPr lang="en-US" dirty="0"/>
          </a:p>
        </p:txBody>
      </p:sp>
    </p:spTree>
    <p:extLst>
      <p:ext uri="{BB962C8B-B14F-4D97-AF65-F5344CB8AC3E}">
        <p14:creationId xmlns:p14="http://schemas.microsoft.com/office/powerpoint/2010/main" val="153857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706892"/>
          </a:xfrm>
        </p:spPr>
        <p:txBody>
          <a:bodyPr/>
          <a:lstStyle/>
          <a:p>
            <a:r>
              <a:rPr lang="en-US" dirty="0" smtClean="0"/>
              <a:t>Map </a:t>
            </a:r>
            <a:r>
              <a:rPr lang="en-US" dirty="0"/>
              <a:t>interface and </a:t>
            </a:r>
            <a:r>
              <a:rPr lang="en-US" dirty="0" smtClean="0"/>
              <a:t>its </a:t>
            </a:r>
            <a:r>
              <a:rPr lang="en-US" dirty="0"/>
              <a:t>implementations</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1068945"/>
            <a:ext cx="10543495" cy="5138671"/>
          </a:xfrm>
        </p:spPr>
        <p:txBody>
          <a:bodyPr>
            <a:normAutofit lnSpcReduction="10000"/>
          </a:bodyPr>
          <a:lstStyle/>
          <a:p>
            <a:pPr lvl="1" algn="just">
              <a:spcBef>
                <a:spcPts val="1000"/>
              </a:spcBef>
            </a:pPr>
            <a:r>
              <a:rPr lang="en-GB" sz="2000" dirty="0"/>
              <a:t>	A </a:t>
            </a:r>
            <a:r>
              <a:rPr lang="en-GB" sz="2000" i="1" dirty="0" smtClean="0"/>
              <a:t>Map </a:t>
            </a:r>
            <a:r>
              <a:rPr lang="en-GB" sz="2000" dirty="0"/>
              <a:t>cares about </a:t>
            </a:r>
            <a:r>
              <a:rPr lang="en-GB" sz="2000" dirty="0" smtClean="0"/>
              <a:t>unique identifiers. We map a unique key to a specific value, where both the key and the value are, of course, objects. The Map implementations let us do things like search for a value based on the key, ask for a collection of just the values, or ask for a collection of just the keys. Like Sets, Maps rely on the </a:t>
            </a:r>
            <a:r>
              <a:rPr lang="en-GB" sz="2000" i="1" dirty="0" smtClean="0"/>
              <a:t>equals()</a:t>
            </a:r>
            <a:r>
              <a:rPr lang="en-GB" sz="2000" dirty="0" smtClean="0"/>
              <a:t> method to determine whether two keys are the same or different.</a:t>
            </a:r>
            <a:endParaRPr lang="en-GB" sz="2000" i="1" dirty="0"/>
          </a:p>
          <a:p>
            <a:pPr lvl="1" algn="just">
              <a:spcBef>
                <a:spcPts val="1000"/>
              </a:spcBef>
            </a:pPr>
            <a:r>
              <a:rPr lang="en-GB" sz="2000" dirty="0"/>
              <a:t>	</a:t>
            </a:r>
            <a:r>
              <a:rPr lang="en-GB" sz="2000" dirty="0" smtClean="0"/>
              <a:t>Map </a:t>
            </a:r>
            <a:r>
              <a:rPr lang="en-GB" sz="2000" dirty="0"/>
              <a:t>interface implementations:</a:t>
            </a:r>
          </a:p>
          <a:p>
            <a:pPr marL="594360" lvl="3" indent="0" algn="just">
              <a:buNone/>
            </a:pPr>
            <a:r>
              <a:rPr lang="en-GB" sz="2000" b="1" i="1" dirty="0" smtClean="0"/>
              <a:t>HashMap </a:t>
            </a:r>
            <a:r>
              <a:rPr lang="en-GB" sz="2000" dirty="0"/>
              <a:t>– </a:t>
            </a:r>
            <a:r>
              <a:rPr lang="en-GB" sz="2000" dirty="0" smtClean="0"/>
              <a:t>gives us an unsorted, unordered Map. When we need a Map and we don’t care about the order (when we iterate through it), then HashMap is the way to go. Where the keys land in the Map is based on the key’s hashcode, so, like HashSet, the more efficient our </a:t>
            </a:r>
            <a:r>
              <a:rPr lang="en-GB" sz="2000" i="1" dirty="0" smtClean="0"/>
              <a:t>hashcode()</a:t>
            </a:r>
            <a:r>
              <a:rPr lang="en-GB" sz="2000" dirty="0" smtClean="0"/>
              <a:t> implementation, the better access performance we’ll get. HashMap allows one </a:t>
            </a:r>
            <a:r>
              <a:rPr lang="en-GB" sz="2000" i="1" dirty="0" smtClean="0"/>
              <a:t>null</a:t>
            </a:r>
            <a:r>
              <a:rPr lang="en-GB" sz="2000" dirty="0" smtClean="0"/>
              <a:t> key and multiple </a:t>
            </a:r>
            <a:r>
              <a:rPr lang="en-GB" sz="2000" i="1" dirty="0" smtClean="0"/>
              <a:t>null</a:t>
            </a:r>
            <a:r>
              <a:rPr lang="en-GB" sz="2000" dirty="0" smtClean="0"/>
              <a:t> values in a collection.</a:t>
            </a:r>
            <a:endParaRPr lang="en-GB" sz="2000" i="1" dirty="0"/>
          </a:p>
          <a:p>
            <a:pPr marL="594360" lvl="3" indent="0" algn="just">
              <a:buNone/>
            </a:pPr>
            <a:r>
              <a:rPr lang="en-GB" sz="2000" b="1" i="1" dirty="0" smtClean="0"/>
              <a:t>Hashtable</a:t>
            </a:r>
            <a:r>
              <a:rPr lang="en-GB" sz="2000" dirty="0" smtClean="0"/>
              <a:t> – is synchronized counterpart to HashMap, which means that its key methods are synchronized. Hashtable doesn’t let us have anything that’s </a:t>
            </a:r>
            <a:r>
              <a:rPr lang="en-GB" sz="2000" i="1" dirty="0" smtClean="0"/>
              <a:t>null</a:t>
            </a:r>
            <a:r>
              <a:rPr lang="en-GB" sz="2000" dirty="0" smtClean="0"/>
              <a:t>.</a:t>
            </a:r>
          </a:p>
          <a:p>
            <a:pPr marL="594360" lvl="3" indent="0" algn="just">
              <a:buNone/>
            </a:pPr>
            <a:r>
              <a:rPr lang="en-GB" sz="2000" b="1" i="1" dirty="0" smtClean="0"/>
              <a:t>LinkedHashMap </a:t>
            </a:r>
            <a:r>
              <a:rPr lang="en-GB" sz="2000" dirty="0" smtClean="0"/>
              <a:t>– maintains insertion order. Although it will be somewhat slower than HashMap for adding and removing elements, we can expect faster iteration with a LinkedHashMap.</a:t>
            </a:r>
          </a:p>
          <a:p>
            <a:pPr marL="594360" lvl="3" indent="0" algn="just">
              <a:buNone/>
            </a:pPr>
            <a:r>
              <a:rPr lang="en-GB" sz="2000" b="1" i="1" dirty="0" smtClean="0"/>
              <a:t>TreeMap</a:t>
            </a:r>
            <a:r>
              <a:rPr lang="en-GB" sz="2000" dirty="0" smtClean="0"/>
              <a:t> – is a sorted Map. TreeMap let us define a custom sort order (via a Comparable or Comparator) when we construct a TreeMap, that specifies how the elements should be compared to one another when they are being ordered.</a:t>
            </a:r>
            <a:endParaRPr lang="en-US" b="1" i="1" dirty="0"/>
          </a:p>
          <a:p>
            <a:endParaRPr lang="en-US" dirty="0"/>
          </a:p>
        </p:txBody>
      </p:sp>
    </p:spTree>
    <p:extLst>
      <p:ext uri="{BB962C8B-B14F-4D97-AF65-F5344CB8AC3E}">
        <p14:creationId xmlns:p14="http://schemas.microsoft.com/office/powerpoint/2010/main" val="202691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706892"/>
          </a:xfrm>
        </p:spPr>
        <p:txBody>
          <a:bodyPr/>
          <a:lstStyle/>
          <a:p>
            <a:r>
              <a:rPr lang="en-US" dirty="0" smtClean="0"/>
              <a:t>Queue </a:t>
            </a:r>
            <a:r>
              <a:rPr lang="en-US" dirty="0"/>
              <a:t>interface and its implementations</a:t>
            </a:r>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1931830"/>
            <a:ext cx="10543495" cy="3335629"/>
          </a:xfrm>
        </p:spPr>
        <p:txBody>
          <a:bodyPr>
            <a:normAutofit/>
          </a:bodyPr>
          <a:lstStyle/>
          <a:p>
            <a:pPr lvl="1" algn="just">
              <a:spcBef>
                <a:spcPts val="1000"/>
              </a:spcBef>
            </a:pPr>
            <a:r>
              <a:rPr lang="en-GB" sz="2000" dirty="0" smtClean="0"/>
              <a:t>	A </a:t>
            </a:r>
            <a:r>
              <a:rPr lang="en-GB" sz="2000" i="1" dirty="0" smtClean="0"/>
              <a:t>Queue</a:t>
            </a:r>
            <a:r>
              <a:rPr lang="en-GB" sz="2000" dirty="0" smtClean="0"/>
              <a:t> is designed to hold a list of “to-dos”, or things to be processed in some way. Although other orders are possible, queues are typically thought as FIFO (first-in, first-out). Queues support all of the standard Collection methods and they also add methods to add and subtract elements and review elements.</a:t>
            </a:r>
            <a:endParaRPr lang="en-GB" sz="2000" i="1" dirty="0"/>
          </a:p>
          <a:p>
            <a:pPr lvl="1" algn="just">
              <a:spcBef>
                <a:spcPts val="1000"/>
              </a:spcBef>
            </a:pPr>
            <a:r>
              <a:rPr lang="en-GB" sz="2000" dirty="0"/>
              <a:t>	</a:t>
            </a:r>
            <a:r>
              <a:rPr lang="en-GB" sz="2000" i="1" dirty="0"/>
              <a:t> Queue</a:t>
            </a:r>
            <a:r>
              <a:rPr lang="en-GB" sz="2000" dirty="0" smtClean="0"/>
              <a:t> </a:t>
            </a:r>
            <a:r>
              <a:rPr lang="en-GB" sz="2000" dirty="0"/>
              <a:t>interface implementations:</a:t>
            </a:r>
          </a:p>
          <a:p>
            <a:pPr marL="594360" lvl="3" indent="0" algn="just">
              <a:buNone/>
            </a:pPr>
            <a:r>
              <a:rPr lang="en-GB" sz="2000" b="1" i="1" dirty="0" smtClean="0"/>
              <a:t>PriorityQueue </a:t>
            </a:r>
            <a:r>
              <a:rPr lang="en-GB" sz="2000" dirty="0"/>
              <a:t>– </a:t>
            </a:r>
            <a:r>
              <a:rPr lang="en-GB" sz="2000" dirty="0" smtClean="0"/>
              <a:t>its purpose is to create a “priority-in, priority-out” queue as opposed to a typical FIFO queue. A PriorityQueue’s elements are ordered either by natural ordering (in which case the elements that are sorted first will be accessed first) or according to a Comparator. In either case, the elements’ ordering represents their relative priority.</a:t>
            </a:r>
            <a:endParaRPr lang="en-GB" sz="2000" i="1" dirty="0"/>
          </a:p>
          <a:p>
            <a:pPr marL="594360" lvl="3" indent="0" algn="just">
              <a:buNone/>
            </a:pPr>
            <a:r>
              <a:rPr lang="en-GB" sz="2000" b="1" i="1" dirty="0" smtClean="0"/>
              <a:t>LinkedList</a:t>
            </a:r>
            <a:r>
              <a:rPr lang="en-GB" sz="2000" dirty="0" smtClean="0"/>
              <a:t> </a:t>
            </a:r>
            <a:r>
              <a:rPr lang="en-GB" sz="2000" dirty="0"/>
              <a:t>– </a:t>
            </a:r>
            <a:r>
              <a:rPr lang="en-GB" sz="2000" dirty="0" smtClean="0"/>
              <a:t>base implementation of Queue interface.</a:t>
            </a:r>
            <a:endParaRPr lang="en-GB" sz="2000" dirty="0"/>
          </a:p>
          <a:p>
            <a:endParaRPr lang="en-US" dirty="0"/>
          </a:p>
        </p:txBody>
      </p:sp>
    </p:spTree>
    <p:extLst>
      <p:ext uri="{BB962C8B-B14F-4D97-AF65-F5344CB8AC3E}">
        <p14:creationId xmlns:p14="http://schemas.microsoft.com/office/powerpoint/2010/main" val="680219758"/>
      </p:ext>
    </p:extLst>
  </p:cSld>
  <p:clrMapOvr>
    <a:masterClrMapping/>
  </p:clrMapOvr>
</p:sld>
</file>

<file path=ppt/theme/theme1.xml><?xml version="1.0" encoding="utf-8"?>
<a:theme xmlns:a="http://schemas.openxmlformats.org/drawingml/2006/main" name="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wide_16-9_2013" id="{FE1F9A2C-BC1B-4A94-ACD5-8B819B602136}" vid="{3E7519DC-5C3B-412A-B974-E729F4038F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9C9F4C-0F1C-4743-BD84-BFA3E1A80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00A66D2-D549-4A1D-988B-7AA6D122F83F}">
  <ds:schemaRefs>
    <ds:schemaRef ds:uri="http://schemas.microsoft.com/sharepoint/v3/contenttype/forms"/>
  </ds:schemaRefs>
</ds:datastoreItem>
</file>

<file path=customXml/itemProps3.xml><?xml version="1.0" encoding="utf-8"?>
<ds:datastoreItem xmlns:ds="http://schemas.openxmlformats.org/officeDocument/2006/customXml" ds:itemID="{C6226498-ED1E-45D6-B445-B5C935F9287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PPT_template_wide_16-9_2013</Template>
  <TotalTime>381</TotalTime>
  <Words>449</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Symbol</vt:lpstr>
      <vt:lpstr>Office Theme</vt:lpstr>
      <vt:lpstr>Collections and  Arrays </vt:lpstr>
      <vt:lpstr>PowerPoint Presentation</vt:lpstr>
      <vt:lpstr>General description</vt:lpstr>
      <vt:lpstr>Interfaces and Collections class hierarchy</vt:lpstr>
      <vt:lpstr>Interfaces and Collections class hierarchy</vt:lpstr>
      <vt:lpstr>List interface and its implementations</vt:lpstr>
      <vt:lpstr>Set interface and its implementations</vt:lpstr>
      <vt:lpstr>Map interface and its implementations</vt:lpstr>
      <vt:lpstr>Queue interface and its implementations</vt:lpstr>
      <vt:lpstr>Arrays</vt:lpstr>
      <vt:lpstr>PowerPoint Presentation</vt:lpstr>
    </vt:vector>
  </TitlesOfParts>
  <Company>Endava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Radu Baroncea</dc:creator>
  <cp:lastModifiedBy>HP</cp:lastModifiedBy>
  <cp:revision>118</cp:revision>
  <dcterms:created xsi:type="dcterms:W3CDTF">2014-09-23T06:31:25Z</dcterms:created>
  <dcterms:modified xsi:type="dcterms:W3CDTF">2015-08-20T19:55:49Z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