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9" r:id="rId5"/>
    <p:sldId id="265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75" r:id="rId14"/>
    <p:sldId id="283" r:id="rId15"/>
    <p:sldId id="276" r:id="rId16"/>
    <p:sldId id="277" r:id="rId17"/>
    <p:sldId id="284" r:id="rId18"/>
    <p:sldId id="278" r:id="rId19"/>
    <p:sldId id="279" r:id="rId20"/>
    <p:sldId id="280" r:id="rId21"/>
    <p:sldId id="28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BA2"/>
    <a:srgbClr val="DC5D2A"/>
    <a:srgbClr val="4A4E52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93" d="100"/>
          <a:sy n="93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Essential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634480"/>
          </a:xfrm>
        </p:spPr>
        <p:txBody>
          <a:bodyPr>
            <a:normAutofit/>
          </a:bodyPr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784928"/>
            <a:ext cx="10543495" cy="523215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Instantiation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String s = </a:t>
            </a:r>
            <a:r>
              <a:rPr lang="en-US" dirty="0" smtClean="0">
                <a:solidFill>
                  <a:srgbClr val="126BA2"/>
                </a:solidFill>
              </a:rPr>
              <a:t>"string";</a:t>
            </a:r>
            <a:endParaRPr lang="en-US" dirty="0">
              <a:solidFill>
                <a:srgbClr val="126BA2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String </a:t>
            </a:r>
            <a:r>
              <a:rPr lang="en-US" dirty="0">
                <a:solidFill>
                  <a:srgbClr val="126BA2"/>
                </a:solidFill>
              </a:rPr>
              <a:t>s = new String</a:t>
            </a:r>
            <a:r>
              <a:rPr lang="en-US" dirty="0" smtClean="0">
                <a:solidFill>
                  <a:srgbClr val="126BA2"/>
                </a:solidFill>
              </a:rPr>
              <a:t>("string");  //</a:t>
            </a:r>
            <a:r>
              <a:rPr lang="en-US" dirty="0">
                <a:solidFill>
                  <a:srgbClr val="126BA2"/>
                </a:solidFill>
              </a:rPr>
              <a:t>bad approach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String </a:t>
            </a:r>
            <a:r>
              <a:rPr lang="en-US" dirty="0">
                <a:solidFill>
                  <a:srgbClr val="126BA2"/>
                </a:solidFill>
              </a:rPr>
              <a:t>s = </a:t>
            </a:r>
            <a:r>
              <a:rPr lang="en-US" dirty="0" err="1">
                <a:solidFill>
                  <a:srgbClr val="126BA2"/>
                </a:solidFill>
              </a:rPr>
              <a:t>String.valueOf</a:t>
            </a:r>
            <a:r>
              <a:rPr lang="en-US" dirty="0">
                <a:solidFill>
                  <a:srgbClr val="126BA2"/>
                </a:solidFill>
              </a:rPr>
              <a:t>(1.0);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String </a:t>
            </a:r>
            <a:r>
              <a:rPr lang="en-US" dirty="0">
                <a:solidFill>
                  <a:srgbClr val="126BA2"/>
                </a:solidFill>
              </a:rPr>
              <a:t>s = </a:t>
            </a:r>
            <a:r>
              <a:rPr lang="en-US" dirty="0" err="1">
                <a:solidFill>
                  <a:srgbClr val="126BA2"/>
                </a:solidFill>
              </a:rPr>
              <a:t>Long.valueOf</a:t>
            </a:r>
            <a:r>
              <a:rPr lang="en-US" dirty="0">
                <a:solidFill>
                  <a:srgbClr val="126BA2"/>
                </a:solidFill>
              </a:rPr>
              <a:t>(1L).</a:t>
            </a:r>
            <a:r>
              <a:rPr lang="en-US" dirty="0" err="1">
                <a:solidFill>
                  <a:srgbClr val="126BA2"/>
                </a:solidFill>
              </a:rPr>
              <a:t>toString</a:t>
            </a:r>
            <a:r>
              <a:rPr lang="en-US" dirty="0">
                <a:solidFill>
                  <a:srgbClr val="126BA2"/>
                </a:solidFill>
              </a:rPr>
              <a:t>();</a:t>
            </a:r>
            <a:endParaRPr lang="en-US" dirty="0" smtClean="0">
              <a:solidFill>
                <a:srgbClr val="126B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Operation</a:t>
            </a:r>
          </a:p>
          <a:p>
            <a:pPr marL="1543050" lvl="2" indent="-285750"/>
            <a:r>
              <a:rPr lang="en-US" dirty="0" smtClean="0"/>
              <a:t>+ and +=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</a:t>
            </a:r>
          </a:p>
          <a:p>
            <a:pPr marL="1543050" lvl="2" indent="-285750"/>
            <a:r>
              <a:rPr lang="en-US" dirty="0" smtClean="0"/>
              <a:t>Inherited </a:t>
            </a:r>
            <a:r>
              <a:rPr lang="en-US" dirty="0"/>
              <a:t>from </a:t>
            </a:r>
            <a:r>
              <a:rPr lang="en-US" dirty="0" smtClean="0"/>
              <a:t>Object</a:t>
            </a:r>
          </a:p>
          <a:p>
            <a:pPr marL="1543050" lvl="2" indent="-285750"/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err="1"/>
              <a:t>toCharArray</a:t>
            </a:r>
            <a:r>
              <a:rPr lang="en-US" dirty="0"/>
              <a:t>(</a:t>
            </a:r>
            <a:r>
              <a:rPr lang="en-US" u="sng" dirty="0"/>
              <a:t>)</a:t>
            </a:r>
            <a:endParaRPr lang="en-US" dirty="0" smtClean="0"/>
          </a:p>
          <a:p>
            <a:pPr marL="1543050" lvl="2" indent="-285750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smtClean="0"/>
              <a:t>Substring()</a:t>
            </a:r>
          </a:p>
          <a:p>
            <a:pPr marL="1543050" lvl="2" indent="-285750"/>
            <a:r>
              <a:rPr lang="en-US" dirty="0" smtClean="0"/>
              <a:t>Trim()</a:t>
            </a:r>
          </a:p>
          <a:p>
            <a:pPr marL="1543050" lvl="2" indent="-285750"/>
            <a:r>
              <a:rPr lang="en-US" dirty="0" err="1" smtClean="0"/>
              <a:t>GetByte</a:t>
            </a:r>
            <a:r>
              <a:rPr lang="en-US" dirty="0"/>
              <a:t>() </a:t>
            </a:r>
            <a:r>
              <a:rPr lang="en-US" dirty="0" err="1" smtClean="0"/>
              <a:t>toByte</a:t>
            </a:r>
            <a:endParaRPr lang="en-US" dirty="0" smtClean="0"/>
          </a:p>
          <a:p>
            <a:pPr marL="1543050" lvl="2" indent="-285750"/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smtClean="0"/>
              <a:t>Length()</a:t>
            </a:r>
          </a:p>
          <a:p>
            <a:pPr marL="1543050" lvl="2" indent="-285750"/>
            <a:r>
              <a:rPr lang="en-US" dirty="0" smtClean="0"/>
              <a:t>Replace</a:t>
            </a:r>
            <a:r>
              <a:rPr lang="en-US" dirty="0"/>
              <a:t>() and </a:t>
            </a:r>
            <a:r>
              <a:rPr lang="en-US" dirty="0" err="1"/>
              <a:t>ReplaceAll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smtClean="0"/>
              <a:t>Split()</a:t>
            </a:r>
          </a:p>
          <a:p>
            <a:pPr marL="1543050" lvl="2" indent="-285750"/>
            <a:r>
              <a:rPr lang="en-US" dirty="0" err="1" smtClean="0"/>
              <a:t>toUpperCase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toLowerCase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smtClean="0"/>
              <a:t>others</a:t>
            </a:r>
            <a:endParaRPr lang="en-US" dirty="0"/>
          </a:p>
          <a:p>
            <a:pPr marL="1543050" lvl="2" indent="-285750"/>
            <a:endParaRPr lang="en-US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97158"/>
          </a:xfrm>
        </p:spPr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30426"/>
            <a:ext cx="10543495" cy="51866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Formatting</a:t>
            </a:r>
          </a:p>
          <a:p>
            <a:pPr marL="1543050" lvl="2" indent="-285750"/>
            <a:r>
              <a:rPr lang="en-US" dirty="0"/>
              <a:t>Print into </a:t>
            </a:r>
            <a:r>
              <a:rPr lang="en-US" dirty="0" smtClean="0"/>
              <a:t>system out stream </a:t>
            </a:r>
            <a:r>
              <a:rPr lang="en-US" dirty="0"/>
              <a:t>- </a:t>
            </a:r>
            <a:r>
              <a:rPr lang="en-US" dirty="0" err="1">
                <a:solidFill>
                  <a:srgbClr val="126BA2"/>
                </a:solidFill>
              </a:rPr>
              <a:t>System.out.format</a:t>
            </a:r>
            <a:r>
              <a:rPr lang="en-US" dirty="0">
                <a:solidFill>
                  <a:srgbClr val="126BA2"/>
                </a:solidFill>
              </a:rPr>
              <a:t>(.....);</a:t>
            </a: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Ex: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	</a:t>
            </a:r>
            <a:r>
              <a:rPr lang="en-US" dirty="0" err="1">
                <a:solidFill>
                  <a:srgbClr val="126BA2"/>
                </a:solidFill>
              </a:rPr>
              <a:t>System.out.format</a:t>
            </a:r>
            <a:r>
              <a:rPr lang="en-US" dirty="0" smtClean="0">
                <a:solidFill>
                  <a:srgbClr val="126BA2"/>
                </a:solidFill>
              </a:rPr>
              <a:t>("The </a:t>
            </a:r>
            <a:r>
              <a:rPr lang="en-US" dirty="0">
                <a:solidFill>
                  <a:srgbClr val="126BA2"/>
                </a:solidFill>
              </a:rPr>
              <a:t>value of </a:t>
            </a:r>
            <a:r>
              <a:rPr lang="en-US" dirty="0" smtClean="0">
                <a:solidFill>
                  <a:srgbClr val="126BA2"/>
                </a:solidFill>
              </a:rPr>
              <a:t>" </a:t>
            </a:r>
            <a:r>
              <a:rPr lang="en-US" dirty="0">
                <a:solidFill>
                  <a:srgbClr val="126BA2"/>
                </a:solidFill>
              </a:rPr>
              <a:t>+ </a:t>
            </a:r>
            <a:r>
              <a:rPr lang="en-US" dirty="0" smtClean="0">
                <a:solidFill>
                  <a:srgbClr val="126BA2"/>
                </a:solidFill>
              </a:rPr>
              <a:t>"and </a:t>
            </a:r>
            <a:r>
              <a:rPr lang="en-US" dirty="0">
                <a:solidFill>
                  <a:srgbClr val="126BA2"/>
                </a:solidFill>
              </a:rPr>
              <a:t>the string is %</a:t>
            </a:r>
            <a:r>
              <a:rPr lang="en-US" dirty="0" smtClean="0">
                <a:solidFill>
                  <a:srgbClr val="126BA2"/>
                </a:solidFill>
              </a:rPr>
              <a:t>s",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	</a:t>
            </a:r>
            <a:r>
              <a:rPr lang="en-US" dirty="0" smtClean="0">
                <a:solidFill>
                  <a:srgbClr val="126BA2"/>
                </a:solidFill>
              </a:rPr>
              <a:t>	</a:t>
            </a:r>
            <a:r>
              <a:rPr lang="en-US" dirty="0" err="1" smtClean="0">
                <a:solidFill>
                  <a:srgbClr val="126BA2"/>
                </a:solidFill>
              </a:rPr>
              <a:t>stringVar</a:t>
            </a:r>
            <a:r>
              <a:rPr lang="en-US" dirty="0">
                <a:solidFill>
                  <a:srgbClr val="126BA2"/>
                </a:solidFill>
              </a:rPr>
              <a:t>); </a:t>
            </a:r>
          </a:p>
          <a:p>
            <a:pPr marL="1543050" lvl="2" indent="-285750"/>
            <a:r>
              <a:rPr lang="en-US" dirty="0" smtClean="0"/>
              <a:t>Method format() – </a:t>
            </a:r>
            <a:r>
              <a:rPr lang="en-US" dirty="0" err="1" smtClean="0"/>
              <a:t>String.format</a:t>
            </a:r>
            <a:r>
              <a:rPr lang="en-US" dirty="0" smtClean="0"/>
              <a:t>()</a:t>
            </a:r>
          </a:p>
          <a:p>
            <a:pPr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3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126BA2"/>
                </a:solidFill>
              </a:rPr>
              <a:t>String.format</a:t>
            </a:r>
            <a:r>
              <a:rPr lang="en-US" dirty="0" smtClean="0">
                <a:solidFill>
                  <a:srgbClr val="126BA2"/>
                </a:solidFill>
              </a:rPr>
              <a:t>("Simple </a:t>
            </a:r>
            <a:r>
              <a:rPr lang="en-US" dirty="0">
                <a:solidFill>
                  <a:srgbClr val="126BA2"/>
                </a:solidFill>
              </a:rPr>
              <a:t>%s</a:t>
            </a:r>
            <a:r>
              <a:rPr lang="en-US" dirty="0" smtClean="0">
                <a:solidFill>
                  <a:srgbClr val="126BA2"/>
                </a:solidFill>
              </a:rPr>
              <a:t>.", "value");</a:t>
            </a:r>
          </a:p>
          <a:p>
            <a:pPr lvl="3" indent="0">
              <a:buNone/>
            </a:pPr>
            <a:r>
              <a:rPr lang="en-US" dirty="0">
                <a:solidFill>
                  <a:srgbClr val="126BA2"/>
                </a:solidFill>
              </a:rPr>
              <a:t>	</a:t>
            </a:r>
          </a:p>
          <a:p>
            <a:r>
              <a:rPr lang="en-US" dirty="0" smtClean="0"/>
              <a:t>Correct using of concatenation</a:t>
            </a:r>
          </a:p>
          <a:p>
            <a:pPr marL="1543050" lvl="2" indent="-285750"/>
            <a:r>
              <a:rPr lang="en-US" dirty="0" smtClean="0"/>
              <a:t>+ </a:t>
            </a:r>
            <a:r>
              <a:rPr lang="en-US" dirty="0"/>
              <a:t>–</a:t>
            </a:r>
            <a:r>
              <a:rPr lang="en-US" dirty="0" smtClean="0"/>
              <a:t>  is a resource consuming operation</a:t>
            </a:r>
          </a:p>
          <a:p>
            <a:pPr marL="1543050" lvl="2" indent="-285750"/>
            <a:r>
              <a:rPr lang="en-US" dirty="0" smtClean="0"/>
              <a:t>Method </a:t>
            </a:r>
            <a:r>
              <a:rPr lang="en-US" dirty="0" err="1" smtClean="0"/>
              <a:t>concat</a:t>
            </a:r>
            <a:r>
              <a:rPr lang="en-US" dirty="0" smtClean="0"/>
              <a:t>() from String object</a:t>
            </a:r>
          </a:p>
          <a:p>
            <a:pPr lvl="3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Ex:</a:t>
            </a:r>
          </a:p>
          <a:p>
            <a:pPr lvl="3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126BA2"/>
                </a:solidFill>
              </a:rPr>
              <a:t>"string".</a:t>
            </a:r>
            <a:r>
              <a:rPr lang="en-US" dirty="0" err="1">
                <a:solidFill>
                  <a:srgbClr val="126BA2"/>
                </a:solidFill>
              </a:rPr>
              <a:t>concat</a:t>
            </a:r>
            <a:r>
              <a:rPr lang="en-US" dirty="0" smtClean="0">
                <a:solidFill>
                  <a:srgbClr val="126BA2"/>
                </a:solidFill>
              </a:rPr>
              <a:t>(" ").</a:t>
            </a:r>
            <a:r>
              <a:rPr lang="en-US" dirty="0" err="1">
                <a:solidFill>
                  <a:srgbClr val="126BA2"/>
                </a:solidFill>
              </a:rPr>
              <a:t>concat</a:t>
            </a:r>
            <a:r>
              <a:rPr lang="en-US" dirty="0" smtClean="0">
                <a:solidFill>
                  <a:srgbClr val="126BA2"/>
                </a:solidFill>
              </a:rPr>
              <a:t>(" value");</a:t>
            </a:r>
          </a:p>
          <a:p>
            <a:pPr marL="1543050" lvl="2" indent="-285750"/>
            <a:r>
              <a:rPr lang="en-US" dirty="0" smtClean="0"/>
              <a:t>Specialized classes</a:t>
            </a:r>
          </a:p>
          <a:p>
            <a:pPr marL="1885950" lvl="3" indent="-285750"/>
            <a:r>
              <a:rPr lang="en-US" dirty="0" err="1" smtClean="0"/>
              <a:t>StringBuffer</a:t>
            </a:r>
            <a:r>
              <a:rPr lang="en-US" dirty="0" smtClean="0"/>
              <a:t> – synchronized</a:t>
            </a:r>
          </a:p>
          <a:p>
            <a:pPr marL="1885950" lvl="3" indent="-285750"/>
            <a:r>
              <a:rPr lang="en-US" dirty="0" err="1" smtClean="0"/>
              <a:t>StringBuilder</a:t>
            </a:r>
            <a:r>
              <a:rPr lang="en-US" dirty="0" smtClean="0"/>
              <a:t> – non synchronized</a:t>
            </a:r>
            <a:endParaRPr lang="en-US" dirty="0"/>
          </a:p>
          <a:p>
            <a:pPr lvl="4" indent="0">
              <a:buNone/>
            </a:pPr>
            <a:r>
              <a:rPr lang="en-US" sz="1400" dirty="0" smtClean="0">
                <a:solidFill>
                  <a:srgbClr val="DC5D2A"/>
                </a:solidFill>
              </a:rPr>
              <a:t>Ex:</a:t>
            </a:r>
          </a:p>
          <a:p>
            <a:pPr lvl="4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>
                <a:solidFill>
                  <a:srgbClr val="126BA2"/>
                </a:solidFill>
              </a:rPr>
              <a:t>StringBuilder</a:t>
            </a:r>
            <a:r>
              <a:rPr lang="en-US" sz="1400" dirty="0" smtClean="0">
                <a:solidFill>
                  <a:srgbClr val="126BA2"/>
                </a:solidFill>
              </a:rPr>
              <a:t> </a:t>
            </a:r>
            <a:r>
              <a:rPr lang="en-US" sz="1400" dirty="0">
                <a:solidFill>
                  <a:srgbClr val="126BA2"/>
                </a:solidFill>
              </a:rPr>
              <a:t>builder = new </a:t>
            </a:r>
            <a:r>
              <a:rPr lang="en-US" sz="1400" dirty="0" err="1">
                <a:solidFill>
                  <a:srgbClr val="126BA2"/>
                </a:solidFill>
              </a:rPr>
              <a:t>StringBuilder</a:t>
            </a:r>
            <a:r>
              <a:rPr lang="en-US" sz="1400" dirty="0" smtClean="0">
                <a:solidFill>
                  <a:srgbClr val="126BA2"/>
                </a:solidFill>
              </a:rPr>
              <a:t>("string");</a:t>
            </a:r>
            <a:endParaRPr lang="en-US" sz="1400" dirty="0">
              <a:solidFill>
                <a:srgbClr val="126BA2"/>
              </a:solidFill>
            </a:endParaRPr>
          </a:p>
          <a:p>
            <a:pPr lvl="4" indent="0">
              <a:buNone/>
            </a:pPr>
            <a:r>
              <a:rPr lang="en-US" sz="1400" dirty="0" smtClean="0">
                <a:solidFill>
                  <a:srgbClr val="126BA2"/>
                </a:solidFill>
              </a:rPr>
              <a:t>      </a:t>
            </a:r>
            <a:r>
              <a:rPr lang="en-US" sz="1400" dirty="0" err="1" smtClean="0">
                <a:solidFill>
                  <a:srgbClr val="126BA2"/>
                </a:solidFill>
              </a:rPr>
              <a:t>builder.append</a:t>
            </a:r>
            <a:r>
              <a:rPr lang="en-US" sz="1400" dirty="0" smtClean="0">
                <a:solidFill>
                  <a:srgbClr val="126BA2"/>
                </a:solidFill>
              </a:rPr>
              <a:t>(" ").</a:t>
            </a:r>
            <a:r>
              <a:rPr lang="en-US" sz="1400" dirty="0">
                <a:solidFill>
                  <a:srgbClr val="126BA2"/>
                </a:solidFill>
              </a:rPr>
              <a:t>append</a:t>
            </a:r>
            <a:r>
              <a:rPr lang="en-US" sz="1400" dirty="0" smtClean="0">
                <a:solidFill>
                  <a:srgbClr val="126BA2"/>
                </a:solidFill>
              </a:rPr>
              <a:t>(" value");</a:t>
            </a:r>
            <a:endParaRPr lang="en-US" sz="1400" dirty="0">
              <a:solidFill>
                <a:srgbClr val="126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87828"/>
          </a:xfrm>
        </p:spPr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21094"/>
            <a:ext cx="10543495" cy="5195985"/>
          </a:xfrm>
        </p:spPr>
        <p:txBody>
          <a:bodyPr/>
          <a:lstStyle/>
          <a:p>
            <a:r>
              <a:rPr lang="en-US" dirty="0" smtClean="0"/>
              <a:t>Interaction with number data types</a:t>
            </a:r>
          </a:p>
          <a:p>
            <a:r>
              <a:rPr lang="en-US" sz="1500" dirty="0" smtClean="0">
                <a:solidFill>
                  <a:srgbClr val="4A4E52"/>
                </a:solidFill>
              </a:rPr>
              <a:t>In java is easily to covert numbers to string and vice versa</a:t>
            </a:r>
          </a:p>
          <a:p>
            <a:pPr marL="1543050" lvl="2" indent="-285750"/>
            <a:r>
              <a:rPr lang="en-US" sz="1400" dirty="0" err="1" smtClean="0"/>
              <a:t>NumberFormat</a:t>
            </a:r>
            <a:r>
              <a:rPr lang="en-US" sz="1400" dirty="0" smtClean="0"/>
              <a:t> classes via </a:t>
            </a:r>
            <a:r>
              <a:rPr lang="en-US" sz="1400" dirty="0" err="1" smtClean="0"/>
              <a:t>pase</a:t>
            </a:r>
            <a:r>
              <a:rPr lang="en-US" sz="1400" dirty="0" smtClean="0"/>
              <a:t>/format method</a:t>
            </a:r>
          </a:p>
          <a:p>
            <a:pPr marL="1543050" lvl="2" indent="-285750"/>
            <a:r>
              <a:rPr lang="en-US" sz="1400" dirty="0" smtClean="0"/>
              <a:t>String method </a:t>
            </a:r>
            <a:r>
              <a:rPr lang="en-US" sz="1400" dirty="0" err="1" smtClean="0"/>
              <a:t>valueOf</a:t>
            </a:r>
            <a:r>
              <a:rPr lang="en-US" sz="1400" dirty="0" smtClean="0"/>
              <a:t>() – from number to string</a:t>
            </a:r>
          </a:p>
          <a:p>
            <a:pPr marL="1543050" lvl="2" indent="-285750"/>
            <a:r>
              <a:rPr lang="en-US" sz="1400" dirty="0" smtClean="0"/>
              <a:t>Number methods: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</a:t>
            </a:r>
          </a:p>
          <a:p>
            <a:pPr marL="1543050" lvl="2" indent="-285750"/>
            <a:endParaRPr lang="en-US" dirty="0">
              <a:solidFill>
                <a:srgbClr val="4A4E52"/>
              </a:solidFill>
            </a:endParaRPr>
          </a:p>
          <a:p>
            <a:endParaRPr lang="en-US" dirty="0"/>
          </a:p>
          <a:p>
            <a:pPr marL="15430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625149"/>
          </a:xfrm>
        </p:spPr>
        <p:txBody>
          <a:bodyPr>
            <a:normAutofit/>
          </a:bodyPr>
          <a:lstStyle/>
          <a:p>
            <a:r>
              <a:rPr lang="en-US" dirty="0"/>
              <a:t>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67747"/>
            <a:ext cx="10543495" cy="5158664"/>
          </a:xfrm>
        </p:spPr>
        <p:txBody>
          <a:bodyPr>
            <a:normAutofit/>
          </a:bodyPr>
          <a:lstStyle/>
          <a:p>
            <a:r>
              <a:rPr lang="en-US" dirty="0" smtClean="0"/>
              <a:t>What is regular expression?</a:t>
            </a:r>
          </a:p>
          <a:p>
            <a:pPr lvl="1"/>
            <a:r>
              <a:rPr lang="en-US" i="1" dirty="0"/>
              <a:t>Regular expressions</a:t>
            </a:r>
            <a:r>
              <a:rPr lang="en-US" dirty="0"/>
              <a:t> are a way to describe a set of strings based on common characteristics shared by each string in the set. They can be used to search, edit, or manipulate text and data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java.util.regex</a:t>
            </a:r>
            <a:r>
              <a:rPr lang="en-US" dirty="0"/>
              <a:t> package primarily consists of three classes: Pattern, Matcher, and </a:t>
            </a:r>
            <a:r>
              <a:rPr lang="en-US" dirty="0" err="1"/>
              <a:t>PatternSyntaxException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Regular expression structure: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Each group from regular expression consist from a combination of characters, digits, special characters and qualifiers.</a:t>
            </a:r>
          </a:p>
          <a:p>
            <a:endParaRPr lang="en-US" dirty="0" smtClean="0">
              <a:solidFill>
                <a:srgbClr val="126BA2"/>
              </a:solidFill>
            </a:endParaRPr>
          </a:p>
          <a:p>
            <a:endParaRPr lang="en-US" dirty="0">
              <a:solidFill>
                <a:srgbClr val="126BA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978798" y="2976466"/>
            <a:ext cx="5064190" cy="703878"/>
            <a:chOff x="2568251" y="2827176"/>
            <a:chExt cx="5064190" cy="703878"/>
          </a:xfrm>
        </p:grpSpPr>
        <p:sp>
          <p:nvSpPr>
            <p:cNvPr id="7" name="Rectangle 6"/>
            <p:cNvSpPr/>
            <p:nvPr/>
          </p:nvSpPr>
          <p:spPr>
            <a:xfrm>
              <a:off x="2568251" y="3344442"/>
              <a:ext cx="1350606" cy="186612"/>
            </a:xfrm>
            <a:prstGeom prst="rect">
              <a:avLst/>
            </a:prstGeom>
            <a:solidFill>
              <a:srgbClr val="E3E8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4A4E52"/>
                  </a:solidFill>
                </a:rPr>
                <a:t>Start Chart delimiter</a:t>
              </a:r>
              <a:endParaRPr lang="en-US" sz="1100" dirty="0">
                <a:solidFill>
                  <a:srgbClr val="4A4E5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6" y="2827176"/>
              <a:ext cx="3042168" cy="326571"/>
            </a:xfrm>
            <a:prstGeom prst="rect">
              <a:avLst/>
            </a:prstGeom>
            <a:solidFill>
              <a:srgbClr val="81AD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4A4E52"/>
                  </a:solidFill>
                </a:rPr>
                <a:t>^(……..)(…….) … (…….)$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86990" y="3344442"/>
              <a:ext cx="811763" cy="186612"/>
            </a:xfrm>
            <a:prstGeom prst="rect">
              <a:avLst/>
            </a:prstGeom>
            <a:solidFill>
              <a:srgbClr val="E3E8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4A4E52"/>
                  </a:solidFill>
                </a:rPr>
                <a:t>Groups</a:t>
              </a:r>
              <a:endParaRPr lang="en-US" sz="1100" dirty="0">
                <a:solidFill>
                  <a:srgbClr val="4A4E5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89607" y="3344442"/>
              <a:ext cx="1342834" cy="186612"/>
            </a:xfrm>
            <a:prstGeom prst="rect">
              <a:avLst/>
            </a:prstGeom>
            <a:solidFill>
              <a:srgbClr val="E3E8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4A4E52"/>
                  </a:solidFill>
                </a:rPr>
                <a:t>End Chart delimiter</a:t>
              </a:r>
              <a:endParaRPr lang="en-US" sz="1100" dirty="0">
                <a:solidFill>
                  <a:srgbClr val="4A4E52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3243554" y="3018841"/>
              <a:ext cx="992544" cy="32560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0"/>
            </p:cNvCxnSpPr>
            <p:nvPr/>
          </p:nvCxnSpPr>
          <p:spPr>
            <a:xfrm flipH="1" flipV="1">
              <a:off x="4609711" y="3079102"/>
              <a:ext cx="583161" cy="26534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</p:cNvCxnSpPr>
            <p:nvPr/>
          </p:nvCxnSpPr>
          <p:spPr>
            <a:xfrm flipV="1">
              <a:off x="5192872" y="3018841"/>
              <a:ext cx="106916" cy="32560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0"/>
            </p:cNvCxnSpPr>
            <p:nvPr/>
          </p:nvCxnSpPr>
          <p:spPr>
            <a:xfrm flipV="1">
              <a:off x="5192872" y="3079102"/>
              <a:ext cx="1096735" cy="26534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</p:cNvCxnSpPr>
            <p:nvPr/>
          </p:nvCxnSpPr>
          <p:spPr>
            <a:xfrm flipH="1" flipV="1">
              <a:off x="6669349" y="3018841"/>
              <a:ext cx="291675" cy="32560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60655" y="877079"/>
            <a:ext cx="5642569" cy="5352272"/>
          </a:xfrm>
        </p:spPr>
        <p:txBody>
          <a:bodyPr/>
          <a:lstStyle/>
          <a:p>
            <a:r>
              <a:rPr lang="en-US" dirty="0"/>
              <a:t>Boundary </a:t>
            </a:r>
            <a:r>
              <a:rPr lang="en-US" dirty="0" smtClean="0"/>
              <a:t>Matchers</a:t>
            </a:r>
          </a:p>
          <a:p>
            <a:pPr lvl="2"/>
            <a:r>
              <a:rPr lang="en-US" dirty="0" smtClean="0"/>
              <a:t>^ - Matches </a:t>
            </a:r>
            <a:r>
              <a:rPr lang="en-US" dirty="0"/>
              <a:t>the beginning of a line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$ - Matches </a:t>
            </a:r>
            <a:r>
              <a:rPr lang="en-US" dirty="0"/>
              <a:t>then end of a line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\G - Matches </a:t>
            </a:r>
            <a:r>
              <a:rPr lang="en-US" dirty="0"/>
              <a:t>the end of the previous </a:t>
            </a:r>
            <a:r>
              <a:rPr lang="en-US" dirty="0" smtClean="0"/>
              <a:t>match</a:t>
            </a:r>
          </a:p>
          <a:p>
            <a:pPr indent="-457200"/>
            <a:r>
              <a:rPr lang="en-US" b="1" dirty="0" smtClean="0"/>
              <a:t>Quantifiers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? </a:t>
            </a:r>
            <a:r>
              <a:rPr lang="en-US" dirty="0" smtClean="0"/>
              <a:t>- Matches </a:t>
            </a:r>
            <a:r>
              <a:rPr lang="en-US" dirty="0"/>
              <a:t>X once, or not at all (0 or 1 time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X* - Matches </a:t>
            </a:r>
            <a:r>
              <a:rPr lang="en-US" dirty="0"/>
              <a:t>X zero or more </a:t>
            </a:r>
            <a:r>
              <a:rPr lang="en-US" dirty="0" smtClean="0"/>
              <a:t>times.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+ </a:t>
            </a:r>
            <a:r>
              <a:rPr lang="en-US" dirty="0" smtClean="0"/>
              <a:t>- Matches </a:t>
            </a:r>
            <a:r>
              <a:rPr lang="en-US" dirty="0"/>
              <a:t>X one or more </a:t>
            </a:r>
            <a:r>
              <a:rPr lang="en-US" dirty="0" smtClean="0"/>
              <a:t>times.</a:t>
            </a:r>
          </a:p>
          <a:p>
            <a:pPr lvl="2"/>
            <a:r>
              <a:rPr lang="en-US" dirty="0" smtClean="0"/>
              <a:t>X{n</a:t>
            </a:r>
            <a:r>
              <a:rPr lang="en-US" dirty="0"/>
              <a:t>} </a:t>
            </a:r>
            <a:r>
              <a:rPr lang="en-US" dirty="0" smtClean="0"/>
              <a:t>- Matches </a:t>
            </a:r>
            <a:r>
              <a:rPr lang="en-US" dirty="0"/>
              <a:t>X exactly n </a:t>
            </a:r>
            <a:r>
              <a:rPr lang="en-US" dirty="0" smtClean="0"/>
              <a:t>times.</a:t>
            </a:r>
          </a:p>
          <a:p>
            <a:pPr lvl="2"/>
            <a:r>
              <a:rPr lang="en-US" dirty="0" smtClean="0"/>
              <a:t>X{n</a:t>
            </a:r>
            <a:r>
              <a:rPr lang="en-US" dirty="0"/>
              <a:t>,} </a:t>
            </a:r>
            <a:r>
              <a:rPr lang="en-US" dirty="0" smtClean="0"/>
              <a:t> - Matches </a:t>
            </a:r>
            <a:r>
              <a:rPr lang="en-US" dirty="0"/>
              <a:t>X at least n </a:t>
            </a:r>
            <a:r>
              <a:rPr lang="en-US" dirty="0" smtClean="0"/>
              <a:t>times.</a:t>
            </a:r>
          </a:p>
          <a:p>
            <a:pPr lvl="2"/>
            <a:r>
              <a:rPr lang="en-US" dirty="0" smtClean="0"/>
              <a:t>X{n</a:t>
            </a:r>
            <a:r>
              <a:rPr lang="en-US" dirty="0"/>
              <a:t>, m</a:t>
            </a:r>
            <a:r>
              <a:rPr lang="en-US" dirty="0" smtClean="0"/>
              <a:t>) - Matches </a:t>
            </a:r>
            <a:r>
              <a:rPr lang="en-US" dirty="0"/>
              <a:t>X at least n time, but at most m times.</a:t>
            </a:r>
            <a:endParaRPr lang="en-US" b="1" dirty="0"/>
          </a:p>
          <a:p>
            <a:pPr indent="-457200"/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lvl="2"/>
            <a:r>
              <a:rPr lang="en-US" dirty="0"/>
              <a:t>XY </a:t>
            </a:r>
            <a:r>
              <a:rPr lang="en-US" dirty="0" smtClean="0"/>
              <a:t>- Matches </a:t>
            </a:r>
            <a:r>
              <a:rPr lang="en-US" dirty="0"/>
              <a:t>X and Y (X followed by Y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X|Y - Matches </a:t>
            </a:r>
            <a:r>
              <a:rPr lang="en-US" dirty="0"/>
              <a:t>X or Y.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810304" y="877079"/>
            <a:ext cx="5193144" cy="5352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</a:t>
            </a:r>
          </a:p>
          <a:p>
            <a:pPr lvl="2"/>
            <a:r>
              <a:rPr lang="en-US" dirty="0" smtClean="0"/>
              <a:t>x – character ‘x’.</a:t>
            </a:r>
          </a:p>
          <a:p>
            <a:pPr lvl="2"/>
            <a:r>
              <a:rPr lang="en-US" dirty="0" smtClean="0"/>
              <a:t>\\ </a:t>
            </a:r>
            <a:r>
              <a:rPr lang="en-US" dirty="0"/>
              <a:t>backslash </a:t>
            </a:r>
            <a:r>
              <a:rPr lang="en-US" dirty="0" smtClean="0"/>
              <a:t>character.</a:t>
            </a:r>
          </a:p>
          <a:p>
            <a:pPr lvl="2"/>
            <a:r>
              <a:rPr lang="en-US" dirty="0" smtClean="0"/>
              <a:t>\t </a:t>
            </a:r>
            <a:r>
              <a:rPr lang="en-US" dirty="0"/>
              <a:t>– tabular </a:t>
            </a:r>
            <a:r>
              <a:rPr lang="en-US" dirty="0" smtClean="0"/>
              <a:t>character.</a:t>
            </a:r>
          </a:p>
          <a:p>
            <a:pPr lvl="2"/>
            <a:r>
              <a:rPr lang="en-US" dirty="0" smtClean="0"/>
              <a:t>\n </a:t>
            </a:r>
            <a:r>
              <a:rPr lang="en-US" dirty="0"/>
              <a:t>– new line </a:t>
            </a:r>
            <a:r>
              <a:rPr lang="en-US" dirty="0" smtClean="0"/>
              <a:t>character.</a:t>
            </a:r>
          </a:p>
          <a:p>
            <a:pPr lvl="2"/>
            <a:r>
              <a:rPr lang="en-US" dirty="0" smtClean="0"/>
              <a:t>\r </a:t>
            </a:r>
            <a:r>
              <a:rPr lang="en-US" dirty="0"/>
              <a:t>carriage </a:t>
            </a:r>
            <a:r>
              <a:rPr lang="en-US" dirty="0" smtClean="0"/>
              <a:t>character.</a:t>
            </a:r>
          </a:p>
          <a:p>
            <a:pPr lvl="2"/>
            <a:r>
              <a:rPr lang="en-US" dirty="0" smtClean="0"/>
              <a:t>Others [a-z].</a:t>
            </a:r>
          </a:p>
          <a:p>
            <a:r>
              <a:rPr lang="en-US" dirty="0" smtClean="0"/>
              <a:t>Character Classes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– matches ‘a’ or ‘b’ or ‘c’</a:t>
            </a:r>
          </a:p>
          <a:p>
            <a:pPr lvl="2"/>
            <a:r>
              <a:rPr lang="en-US" dirty="0" smtClean="0"/>
              <a:t>[^</a:t>
            </a:r>
            <a:r>
              <a:rPr lang="en-US" dirty="0" err="1" smtClean="0"/>
              <a:t>abd</a:t>
            </a:r>
            <a:r>
              <a:rPr lang="en-US" dirty="0" smtClean="0"/>
              <a:t>] – matches not </a:t>
            </a:r>
            <a:r>
              <a:rPr lang="en-US" dirty="0"/>
              <a:t>‘a’ </a:t>
            </a:r>
            <a:r>
              <a:rPr lang="en-US" dirty="0" smtClean="0"/>
              <a:t>or </a:t>
            </a:r>
            <a:r>
              <a:rPr lang="en-US" dirty="0"/>
              <a:t>‘b’ </a:t>
            </a:r>
            <a:r>
              <a:rPr lang="en-US" dirty="0" smtClean="0"/>
              <a:t>or </a:t>
            </a:r>
            <a:r>
              <a:rPr lang="en-US" dirty="0"/>
              <a:t>‘c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 – matches all upper and lower alphabetical character</a:t>
            </a:r>
          </a:p>
          <a:p>
            <a:pPr lvl="2"/>
            <a:r>
              <a:rPr lang="en-US" dirty="0" smtClean="0"/>
              <a:t>[[a-z]&amp;&amp;[^de]] – matches all a-z interval character except d and e</a:t>
            </a:r>
          </a:p>
          <a:p>
            <a:pPr lvl="2"/>
            <a:r>
              <a:rPr lang="en-US" dirty="0" smtClean="0"/>
              <a:t>others</a:t>
            </a:r>
          </a:p>
          <a:p>
            <a:pPr marL="1005750" lvl="2" indent="-285750"/>
            <a:endParaRPr lang="en-US" dirty="0"/>
          </a:p>
          <a:p>
            <a:r>
              <a:rPr lang="en-US" dirty="0" smtClean="0"/>
              <a:t>Predefined Character Classes</a:t>
            </a:r>
          </a:p>
          <a:p>
            <a:pPr lvl="2"/>
            <a:r>
              <a:rPr lang="en-US" dirty="0" smtClean="0"/>
              <a:t>. – matches any single character</a:t>
            </a:r>
          </a:p>
          <a:p>
            <a:pPr lvl="2"/>
            <a:r>
              <a:rPr lang="en-US" dirty="0" smtClean="0"/>
              <a:t>\d – matches any digits [0-9]</a:t>
            </a:r>
          </a:p>
          <a:p>
            <a:pPr lvl="2"/>
            <a:r>
              <a:rPr lang="en-US" dirty="0" smtClean="0"/>
              <a:t>\D – matches any non digit character [^0-9]</a:t>
            </a:r>
          </a:p>
          <a:p>
            <a:pPr lvl="2"/>
            <a:r>
              <a:rPr lang="en-US" dirty="0" smtClean="0"/>
              <a:t>\s – matches </a:t>
            </a:r>
            <a:r>
              <a:rPr lang="en-US" dirty="0"/>
              <a:t>whitespace character(space, tab, line break, carriage return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\w </a:t>
            </a:r>
            <a:r>
              <a:rPr lang="en-US" dirty="0" smtClean="0"/>
              <a:t>– matches  </a:t>
            </a:r>
            <a:r>
              <a:rPr lang="en-US" dirty="0"/>
              <a:t>any word character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Others.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643812"/>
          </a:xfrm>
        </p:spPr>
        <p:txBody>
          <a:bodyPr>
            <a:normAutofit/>
          </a:bodyPr>
          <a:lstStyle/>
          <a:p>
            <a:r>
              <a:rPr lang="en-US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19360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587828"/>
          </a:xfrm>
        </p:spPr>
        <p:txBody>
          <a:bodyPr/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21096"/>
            <a:ext cx="10543495" cy="4436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regular expression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DC5D2A"/>
                </a:solidFill>
              </a:rPr>
              <a:t>Ex:</a:t>
            </a:r>
          </a:p>
          <a:p>
            <a:pPr lvl="1"/>
            <a:r>
              <a:rPr lang="en-US" dirty="0">
                <a:solidFill>
                  <a:srgbClr val="DC5D2A"/>
                </a:solidFill>
              </a:rPr>
              <a:t>	    </a:t>
            </a:r>
            <a:r>
              <a:rPr lang="en-US" dirty="0">
                <a:solidFill>
                  <a:srgbClr val="126BA2"/>
                </a:solidFill>
              </a:rPr>
              <a:t>Pattern </a:t>
            </a:r>
            <a:r>
              <a:rPr lang="en-US" dirty="0" err="1">
                <a:solidFill>
                  <a:srgbClr val="126BA2"/>
                </a:solidFill>
              </a:rPr>
              <a:t>pattern</a:t>
            </a:r>
            <a:r>
              <a:rPr lang="en-US" dirty="0">
                <a:solidFill>
                  <a:srgbClr val="126BA2"/>
                </a:solidFill>
              </a:rPr>
              <a:t> = </a:t>
            </a:r>
            <a:r>
              <a:rPr lang="en-US" dirty="0" err="1">
                <a:solidFill>
                  <a:srgbClr val="126BA2"/>
                </a:solidFill>
              </a:rPr>
              <a:t>Pattern.compile</a:t>
            </a:r>
            <a:r>
              <a:rPr lang="en-US" dirty="0" smtClean="0">
                <a:solidFill>
                  <a:srgbClr val="126BA2"/>
                </a:solidFill>
              </a:rPr>
              <a:t>(",")	</a:t>
            </a:r>
          </a:p>
          <a:p>
            <a:r>
              <a:rPr lang="en-US" dirty="0" smtClean="0"/>
              <a:t>Match by regular expression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     </a:t>
            </a:r>
            <a:r>
              <a:rPr lang="en-US" dirty="0" err="1" smtClean="0">
                <a:solidFill>
                  <a:srgbClr val="126BA2"/>
                </a:solidFill>
              </a:rPr>
              <a:t>boolean</a:t>
            </a:r>
            <a:r>
              <a:rPr lang="en-US" dirty="0" smtClean="0">
                <a:solidFill>
                  <a:srgbClr val="126BA2"/>
                </a:solidFill>
              </a:rPr>
              <a:t> matches = </a:t>
            </a:r>
            <a:r>
              <a:rPr lang="en-US" dirty="0" err="1" smtClean="0">
                <a:solidFill>
                  <a:srgbClr val="126BA2"/>
                </a:solidFill>
              </a:rPr>
              <a:t>Pattern.matches</a:t>
            </a:r>
            <a:r>
              <a:rPr lang="en-US" dirty="0" smtClean="0">
                <a:solidFill>
                  <a:srgbClr val="126BA2"/>
                </a:solidFill>
              </a:rPr>
              <a:t>(",", "</a:t>
            </a:r>
            <a:r>
              <a:rPr lang="en-US" dirty="0" err="1" smtClean="0">
                <a:solidFill>
                  <a:srgbClr val="126BA2"/>
                </a:solidFill>
              </a:rPr>
              <a:t>coma,separated,value</a:t>
            </a:r>
            <a:r>
              <a:rPr lang="en-US" dirty="0" smtClean="0">
                <a:solidFill>
                  <a:srgbClr val="126BA2"/>
                </a:solidFill>
              </a:rPr>
              <a:t>.");</a:t>
            </a:r>
            <a:endParaRPr lang="en-US" dirty="0" smtClean="0"/>
          </a:p>
          <a:p>
            <a:pPr indent="-342900"/>
            <a:r>
              <a:rPr lang="en-US" dirty="0" smtClean="0"/>
              <a:t>Matching sub-sequences from string</a:t>
            </a:r>
          </a:p>
          <a:p>
            <a:pPr lvl="1" indent="-342900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matches() </a:t>
            </a:r>
            <a:r>
              <a:rPr lang="en-US" dirty="0"/>
              <a:t>– Attempts to match the entire region against the pattern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hitEnd</a:t>
            </a:r>
            <a:r>
              <a:rPr lang="en-US" dirty="0" smtClean="0"/>
              <a:t>() – R</a:t>
            </a:r>
            <a:r>
              <a:rPr lang="en-US" dirty="0"/>
              <a:t>eturns true if the end of input was hit by the search engine in the last match operation performed by this matcher.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find()/find(</a:t>
            </a:r>
            <a:r>
              <a:rPr lang="en-US" dirty="0" err="1" smtClean="0"/>
              <a:t>int</a:t>
            </a:r>
            <a:r>
              <a:rPr lang="en-US" dirty="0" smtClean="0"/>
              <a:t>) – Attempt to find next or by number sequence occurrence from region.</a:t>
            </a:r>
          </a:p>
          <a:p>
            <a:pPr lvl="2"/>
            <a:r>
              <a:rPr lang="en-US" dirty="0" smtClean="0"/>
              <a:t>start()/start(</a:t>
            </a:r>
            <a:r>
              <a:rPr lang="en-US" dirty="0" err="1" smtClean="0"/>
              <a:t>int</a:t>
            </a:r>
            <a:r>
              <a:rPr lang="en-US" dirty="0" smtClean="0"/>
              <a:t>) – </a:t>
            </a:r>
            <a:r>
              <a:rPr lang="en-US" dirty="0"/>
              <a:t>Returns the start index of the previous </a:t>
            </a:r>
            <a:r>
              <a:rPr lang="en-US" dirty="0" smtClean="0"/>
              <a:t>or by </a:t>
            </a:r>
            <a:r>
              <a:rPr lang="en-US" dirty="0"/>
              <a:t>occurrence </a:t>
            </a:r>
            <a:r>
              <a:rPr lang="en-US" dirty="0" smtClean="0"/>
              <a:t>number match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nd()end(</a:t>
            </a:r>
            <a:r>
              <a:rPr lang="en-US" dirty="0" err="1" smtClean="0"/>
              <a:t>int</a:t>
            </a:r>
            <a:r>
              <a:rPr lang="en-US" dirty="0" smtClean="0"/>
              <a:t>) – </a:t>
            </a:r>
            <a:r>
              <a:rPr lang="en-US" dirty="0"/>
              <a:t>Returns the </a:t>
            </a:r>
            <a:r>
              <a:rPr lang="en-US" dirty="0" smtClean="0"/>
              <a:t>last index </a:t>
            </a:r>
            <a:r>
              <a:rPr lang="en-US" dirty="0"/>
              <a:t>of the previous or by occurrence </a:t>
            </a:r>
            <a:r>
              <a:rPr lang="en-US" dirty="0" smtClean="0"/>
              <a:t>number </a:t>
            </a:r>
            <a:r>
              <a:rPr lang="en-US" dirty="0"/>
              <a:t>match.</a:t>
            </a:r>
            <a:endParaRPr lang="en-US" dirty="0" smtClean="0"/>
          </a:p>
          <a:p>
            <a:pPr lvl="2"/>
            <a:r>
              <a:rPr lang="en-US" dirty="0" smtClean="0"/>
              <a:t>reset() – reset matching state</a:t>
            </a:r>
          </a:p>
          <a:p>
            <a:pPr lvl="2"/>
            <a:r>
              <a:rPr lang="en-US" dirty="0" smtClean="0"/>
              <a:t>group</a:t>
            </a:r>
            <a:r>
              <a:rPr lang="en-US" dirty="0"/>
              <a:t>()/group(</a:t>
            </a:r>
            <a:r>
              <a:rPr lang="en-US" dirty="0" err="1"/>
              <a:t>int</a:t>
            </a:r>
            <a:r>
              <a:rPr lang="en-US" dirty="0"/>
              <a:t>) – Returns the input subsequence matched by the previous or group number match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  <a:r>
              <a:rPr lang="en-US" dirty="0" smtClean="0">
                <a:solidFill>
                  <a:srgbClr val="126BA2"/>
                </a:solidFill>
              </a:rPr>
              <a:t>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68" y="5370286"/>
            <a:ext cx="5020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26BA2"/>
                </a:solidFill>
              </a:rPr>
              <a:t>Pattern </a:t>
            </a:r>
            <a:r>
              <a:rPr lang="en-US" sz="1400" dirty="0" err="1">
                <a:solidFill>
                  <a:srgbClr val="126BA2"/>
                </a:solidFill>
              </a:rPr>
              <a:t>pattern</a:t>
            </a:r>
            <a:r>
              <a:rPr lang="en-US" sz="1400" dirty="0">
                <a:solidFill>
                  <a:srgbClr val="126BA2"/>
                </a:solidFill>
              </a:rPr>
              <a:t> = </a:t>
            </a:r>
            <a:r>
              <a:rPr lang="en-US" sz="1400" dirty="0" err="1">
                <a:solidFill>
                  <a:srgbClr val="126BA2"/>
                </a:solidFill>
              </a:rPr>
              <a:t>Pattern.compile</a:t>
            </a:r>
            <a:r>
              <a:rPr lang="en-US" sz="1400" dirty="0" smtClean="0">
                <a:solidFill>
                  <a:srgbClr val="126BA2"/>
                </a:solidFill>
              </a:rPr>
              <a:t>(",");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126BA2"/>
                </a:solidFill>
              </a:rPr>
              <a:t>Matcher </a:t>
            </a:r>
            <a:r>
              <a:rPr lang="en-US" sz="1400" dirty="0" err="1">
                <a:solidFill>
                  <a:srgbClr val="126BA2"/>
                </a:solidFill>
              </a:rPr>
              <a:t>matcher</a:t>
            </a:r>
            <a:r>
              <a:rPr lang="en-US" sz="1400" dirty="0">
                <a:solidFill>
                  <a:srgbClr val="126BA2"/>
                </a:solidFill>
              </a:rPr>
              <a:t> = </a:t>
            </a:r>
            <a:r>
              <a:rPr lang="en-US" sz="1400" dirty="0" err="1" smtClean="0">
                <a:solidFill>
                  <a:srgbClr val="126BA2"/>
                </a:solidFill>
              </a:rPr>
              <a:t>pattern.matcher</a:t>
            </a:r>
            <a:r>
              <a:rPr lang="en-US" sz="1400" dirty="0" smtClean="0">
                <a:solidFill>
                  <a:srgbClr val="126BA2"/>
                </a:solidFill>
              </a:rPr>
              <a:t> ("</a:t>
            </a:r>
            <a:r>
              <a:rPr lang="en-US" sz="1400" dirty="0" err="1" smtClean="0">
                <a:solidFill>
                  <a:srgbClr val="126BA2"/>
                </a:solidFill>
              </a:rPr>
              <a:t>coma,separated,value</a:t>
            </a:r>
            <a:r>
              <a:rPr lang="en-US" sz="1400" dirty="0" smtClean="0">
                <a:solidFill>
                  <a:srgbClr val="126BA2"/>
                </a:solidFill>
              </a:rPr>
              <a:t>.");</a:t>
            </a:r>
          </a:p>
          <a:p>
            <a:r>
              <a:rPr lang="en-US" sz="1400" dirty="0" err="1" smtClean="0">
                <a:solidFill>
                  <a:srgbClr val="126BA2"/>
                </a:solidFill>
              </a:rPr>
              <a:t>matcher.find</a:t>
            </a:r>
            <a:r>
              <a:rPr lang="en-US" sz="1400" dirty="0" smtClean="0">
                <a:solidFill>
                  <a:srgbClr val="126BA2"/>
                </a:solidFill>
              </a:rPr>
              <a:t>();</a:t>
            </a:r>
          </a:p>
          <a:p>
            <a:r>
              <a:rPr lang="en-US" sz="1400" dirty="0" smtClean="0">
                <a:solidFill>
                  <a:srgbClr val="126BA2"/>
                </a:solidFill>
              </a:rPr>
              <a:t>String </a:t>
            </a:r>
            <a:r>
              <a:rPr lang="en-US" sz="1400" dirty="0">
                <a:solidFill>
                  <a:srgbClr val="126BA2"/>
                </a:solidFill>
              </a:rPr>
              <a:t>result = </a:t>
            </a:r>
            <a:r>
              <a:rPr lang="en-US" sz="1400" dirty="0" err="1">
                <a:solidFill>
                  <a:srgbClr val="126BA2"/>
                </a:solidFill>
              </a:rPr>
              <a:t>s.substring</a:t>
            </a:r>
            <a:r>
              <a:rPr lang="en-US" sz="1400" dirty="0">
                <a:solidFill>
                  <a:srgbClr val="126BA2"/>
                </a:solidFill>
              </a:rPr>
              <a:t>(</a:t>
            </a:r>
            <a:r>
              <a:rPr lang="en-US" sz="1400" dirty="0" err="1">
                <a:solidFill>
                  <a:srgbClr val="126BA2"/>
                </a:solidFill>
              </a:rPr>
              <a:t>m.start</a:t>
            </a:r>
            <a:r>
              <a:rPr lang="en-US" sz="1400" dirty="0">
                <a:solidFill>
                  <a:srgbClr val="126BA2"/>
                </a:solidFill>
              </a:rPr>
              <a:t>(), </a:t>
            </a:r>
            <a:r>
              <a:rPr lang="en-US" sz="1400" dirty="0" err="1">
                <a:solidFill>
                  <a:srgbClr val="126BA2"/>
                </a:solidFill>
              </a:rPr>
              <a:t>m.end</a:t>
            </a:r>
            <a:r>
              <a:rPr lang="en-US" sz="1400" dirty="0">
                <a:solidFill>
                  <a:srgbClr val="126BA2"/>
                </a:solidFill>
              </a:rPr>
              <a:t>());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7024" y="5388574"/>
            <a:ext cx="4837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26BA2"/>
                </a:solidFill>
              </a:rPr>
              <a:t>Pattern </a:t>
            </a:r>
            <a:r>
              <a:rPr lang="en-US" sz="1400" dirty="0" err="1">
                <a:solidFill>
                  <a:srgbClr val="126BA2"/>
                </a:solidFill>
              </a:rPr>
              <a:t>pattern</a:t>
            </a:r>
            <a:r>
              <a:rPr lang="en-US" sz="1400" dirty="0">
                <a:solidFill>
                  <a:srgbClr val="126BA2"/>
                </a:solidFill>
              </a:rPr>
              <a:t> = </a:t>
            </a:r>
            <a:r>
              <a:rPr lang="en-US" sz="1400" dirty="0" err="1">
                <a:solidFill>
                  <a:srgbClr val="126BA2"/>
                </a:solidFill>
              </a:rPr>
              <a:t>Pattern.compile</a:t>
            </a:r>
            <a:r>
              <a:rPr lang="en-US" sz="1400" dirty="0" smtClean="0">
                <a:solidFill>
                  <a:srgbClr val="126BA2"/>
                </a:solidFill>
              </a:rPr>
              <a:t>(",");</a:t>
            </a:r>
            <a:endParaRPr lang="en-US" sz="1400" dirty="0"/>
          </a:p>
          <a:p>
            <a:r>
              <a:rPr lang="en-US" sz="1400" dirty="0" smtClean="0">
                <a:solidFill>
                  <a:srgbClr val="126BA2"/>
                </a:solidFill>
              </a:rPr>
              <a:t>Matcher </a:t>
            </a:r>
            <a:r>
              <a:rPr lang="en-US" sz="1400" dirty="0" err="1">
                <a:solidFill>
                  <a:srgbClr val="126BA2"/>
                </a:solidFill>
              </a:rPr>
              <a:t>matcher</a:t>
            </a:r>
            <a:r>
              <a:rPr lang="en-US" sz="1400" dirty="0">
                <a:solidFill>
                  <a:srgbClr val="126BA2"/>
                </a:solidFill>
              </a:rPr>
              <a:t> = </a:t>
            </a:r>
            <a:r>
              <a:rPr lang="en-US" sz="1400" dirty="0" err="1" smtClean="0">
                <a:solidFill>
                  <a:srgbClr val="126BA2"/>
                </a:solidFill>
              </a:rPr>
              <a:t>pattern.matcher</a:t>
            </a:r>
            <a:r>
              <a:rPr lang="en-US" sz="1400" dirty="0" smtClean="0">
                <a:solidFill>
                  <a:srgbClr val="126BA2"/>
                </a:solidFill>
              </a:rPr>
              <a:t> ("</a:t>
            </a:r>
            <a:r>
              <a:rPr lang="en-US" sz="1400" dirty="0" err="1" smtClean="0">
                <a:solidFill>
                  <a:srgbClr val="126BA2"/>
                </a:solidFill>
              </a:rPr>
              <a:t>coma,separated,value</a:t>
            </a:r>
            <a:r>
              <a:rPr lang="en-US" sz="1400" dirty="0" smtClean="0">
                <a:solidFill>
                  <a:srgbClr val="126BA2"/>
                </a:solidFill>
              </a:rPr>
              <a:t>.");</a:t>
            </a:r>
            <a:endParaRPr lang="en-US" sz="1400" dirty="0">
              <a:solidFill>
                <a:srgbClr val="126BA2"/>
              </a:solidFill>
            </a:endParaRPr>
          </a:p>
          <a:p>
            <a:r>
              <a:rPr lang="en-US" sz="1400" dirty="0" err="1" smtClean="0">
                <a:solidFill>
                  <a:srgbClr val="126BA2"/>
                </a:solidFill>
              </a:rPr>
              <a:t>matcher.find</a:t>
            </a:r>
            <a:r>
              <a:rPr lang="en-US" sz="1400" dirty="0" smtClean="0">
                <a:solidFill>
                  <a:srgbClr val="126BA2"/>
                </a:solidFill>
              </a:rPr>
              <a:t>();</a:t>
            </a:r>
          </a:p>
          <a:p>
            <a:r>
              <a:rPr lang="en-US" sz="1400" dirty="0" smtClean="0">
                <a:solidFill>
                  <a:srgbClr val="126BA2"/>
                </a:solidFill>
              </a:rPr>
              <a:t>String </a:t>
            </a:r>
            <a:r>
              <a:rPr lang="en-US" sz="1400" dirty="0">
                <a:solidFill>
                  <a:srgbClr val="126BA2"/>
                </a:solidFill>
              </a:rPr>
              <a:t>result = </a:t>
            </a:r>
            <a:r>
              <a:rPr lang="en-US" sz="1400" dirty="0" smtClean="0">
                <a:solidFill>
                  <a:srgbClr val="126BA2"/>
                </a:solidFill>
              </a:rPr>
              <a:t>matcher(1);</a:t>
            </a:r>
            <a:endParaRPr lang="en-US" sz="1400" dirty="0">
              <a:solidFill>
                <a:srgbClr val="126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643812"/>
          </a:xfrm>
        </p:spPr>
        <p:txBody>
          <a:bodyPr>
            <a:normAutofit/>
          </a:bodyPr>
          <a:lstStyle/>
          <a:p>
            <a:r>
              <a:rPr lang="en-US" dirty="0"/>
              <a:t>Working with regular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77078"/>
            <a:ext cx="10543495" cy="5140001"/>
          </a:xfrm>
        </p:spPr>
        <p:txBody>
          <a:bodyPr/>
          <a:lstStyle/>
          <a:p>
            <a:r>
              <a:rPr lang="en-US" dirty="0" smtClean="0"/>
              <a:t>Replace sequences by regular expression</a:t>
            </a:r>
          </a:p>
          <a:p>
            <a:pPr lvl="1"/>
            <a:r>
              <a:rPr lang="en-US" dirty="0" smtClean="0"/>
              <a:t>In case then we need need to change entire or a port of the sequence by other string, we use replace mechanism</a:t>
            </a:r>
          </a:p>
          <a:p>
            <a:pPr marL="1543050" lvl="2" indent="-285750"/>
            <a:r>
              <a:rPr lang="en-US" dirty="0" smtClean="0"/>
              <a:t>Simple case – replace()/</a:t>
            </a:r>
            <a:r>
              <a:rPr lang="en-US" dirty="0" err="1" smtClean="0"/>
              <a:t>replaceAll</a:t>
            </a:r>
            <a:r>
              <a:rPr lang="en-US" dirty="0" smtClean="0"/>
              <a:t>()/</a:t>
            </a:r>
            <a:r>
              <a:rPr lang="en-US" dirty="0" err="1" smtClean="0"/>
              <a:t>replaceFirst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126BA2"/>
                </a:solidFill>
              </a:rPr>
              <a:t>"simple string </a:t>
            </a:r>
            <a:r>
              <a:rPr lang="en-US" dirty="0" err="1" smtClean="0">
                <a:solidFill>
                  <a:srgbClr val="126BA2"/>
                </a:solidFill>
              </a:rPr>
              <a:t>value".replace</a:t>
            </a:r>
            <a:r>
              <a:rPr lang="en-US" dirty="0" smtClean="0">
                <a:solidFill>
                  <a:srgbClr val="126BA2"/>
                </a:solidFill>
              </a:rPr>
              <a:t>(" ", ",")</a:t>
            </a:r>
          </a:p>
          <a:p>
            <a:pPr marL="1543050" lvl="2" indent="-285750"/>
            <a:r>
              <a:rPr lang="en-US" dirty="0" smtClean="0"/>
              <a:t>Complex case – using pattern </a:t>
            </a:r>
            <a:r>
              <a:rPr lang="en-US" dirty="0" err="1" smtClean="0"/>
              <a:t>maching</a:t>
            </a:r>
            <a:r>
              <a:rPr lang="en-US" dirty="0" smtClean="0"/>
              <a:t> mechanism</a:t>
            </a:r>
          </a:p>
          <a:p>
            <a:pPr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2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126BA2"/>
                </a:solidFill>
              </a:rPr>
              <a:t>String </a:t>
            </a:r>
            <a:r>
              <a:rPr lang="en-US" dirty="0" err="1">
                <a:solidFill>
                  <a:srgbClr val="126BA2"/>
                </a:solidFill>
              </a:rPr>
              <a:t>replaceAll</a:t>
            </a:r>
            <a:r>
              <a:rPr lang="en-US" dirty="0">
                <a:solidFill>
                  <a:srgbClr val="126BA2"/>
                </a:solidFill>
              </a:rPr>
              <a:t> = </a:t>
            </a:r>
            <a:r>
              <a:rPr lang="en-US" dirty="0" err="1">
                <a:solidFill>
                  <a:srgbClr val="126BA2"/>
                </a:solidFill>
              </a:rPr>
              <a:t>matcher.replaceAll</a:t>
            </a:r>
            <a:r>
              <a:rPr lang="en-US" dirty="0" smtClean="0">
                <a:solidFill>
                  <a:srgbClr val="126BA2"/>
                </a:solidFill>
              </a:rPr>
              <a:t>(",");</a:t>
            </a:r>
          </a:p>
          <a:p>
            <a:r>
              <a:rPr lang="en-US" dirty="0" smtClean="0"/>
              <a:t>Split sequence by </a:t>
            </a:r>
            <a:r>
              <a:rPr lang="en-US" dirty="0"/>
              <a:t>regular </a:t>
            </a:r>
            <a:r>
              <a:rPr lang="en-US" dirty="0" smtClean="0"/>
              <a:t>expression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</a:t>
            </a:r>
            <a:r>
              <a:rPr lang="en-US" dirty="0">
                <a:solidFill>
                  <a:srgbClr val="DC5D2A"/>
                </a:solidFill>
              </a:rPr>
              <a:t>:</a:t>
            </a:r>
          </a:p>
          <a:p>
            <a:pPr marL="1257300" lvl="3" indent="0">
              <a:buNone/>
            </a:pPr>
            <a:r>
              <a:rPr lang="en-US" smtClean="0">
                <a:solidFill>
                  <a:srgbClr val="126BA2"/>
                </a:solidFill>
              </a:rPr>
              <a:t>"</a:t>
            </a:r>
            <a:r>
              <a:rPr lang="en-US" dirty="0" smtClean="0">
                <a:solidFill>
                  <a:srgbClr val="126BA2"/>
                </a:solidFill>
              </a:rPr>
              <a:t>string </a:t>
            </a:r>
            <a:r>
              <a:rPr lang="en-US" dirty="0" err="1" smtClean="0">
                <a:solidFill>
                  <a:srgbClr val="126BA2"/>
                </a:solidFill>
              </a:rPr>
              <a:t>value".</a:t>
            </a:r>
            <a:r>
              <a:rPr lang="en-US" dirty="0" err="1">
                <a:solidFill>
                  <a:srgbClr val="126BA2"/>
                </a:solidFill>
              </a:rPr>
              <a:t>split</a:t>
            </a:r>
            <a:r>
              <a:rPr lang="en-US" dirty="0" smtClean="0">
                <a:solidFill>
                  <a:srgbClr val="126BA2"/>
                </a:solidFill>
              </a:rPr>
              <a:t>(" ");</a:t>
            </a:r>
            <a:endParaRPr lang="en-US" dirty="0">
              <a:solidFill>
                <a:srgbClr val="126BA2"/>
              </a:solidFill>
            </a:endParaRPr>
          </a:p>
          <a:p>
            <a:endParaRPr lang="en-US" dirty="0" smtClean="0">
              <a:solidFill>
                <a:srgbClr val="126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634481"/>
          </a:xfrm>
        </p:spPr>
        <p:txBody>
          <a:bodyPr/>
          <a:lstStyle/>
          <a:p>
            <a:r>
              <a:rPr lang="en-US" dirty="0"/>
              <a:t>Date and Time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67748"/>
            <a:ext cx="10543495" cy="51493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Java provides the </a:t>
            </a:r>
            <a:r>
              <a:rPr lang="en-US" b="1" dirty="0" smtClean="0"/>
              <a:t>Date, Timestamp, Calendar, </a:t>
            </a:r>
            <a:r>
              <a:rPr lang="en-US" b="1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class available in </a:t>
            </a:r>
            <a:r>
              <a:rPr lang="en-US" b="1" dirty="0" err="1"/>
              <a:t>java.util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java.sql</a:t>
            </a:r>
            <a:r>
              <a:rPr lang="en-US" dirty="0" smtClean="0"/>
              <a:t> package</a:t>
            </a:r>
            <a:r>
              <a:rPr lang="en-US" dirty="0"/>
              <a:t>, this </a:t>
            </a:r>
            <a:r>
              <a:rPr lang="en-US" dirty="0" smtClean="0"/>
              <a:t>classes help to work with date </a:t>
            </a:r>
            <a:r>
              <a:rPr lang="en-US" dirty="0"/>
              <a:t>and </a:t>
            </a:r>
            <a:r>
              <a:rPr lang="en-US" dirty="0" smtClean="0"/>
              <a:t>time data types.</a:t>
            </a:r>
          </a:p>
          <a:p>
            <a:r>
              <a:rPr lang="en-US" dirty="0" smtClean="0"/>
              <a:t>Instantiation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126BA2"/>
                </a:solidFill>
              </a:rPr>
              <a:t>Date </a:t>
            </a:r>
            <a:r>
              <a:rPr lang="en-US" dirty="0" err="1" smtClean="0">
                <a:solidFill>
                  <a:srgbClr val="126BA2"/>
                </a:solidFill>
              </a:rPr>
              <a:t>date</a:t>
            </a:r>
            <a:r>
              <a:rPr lang="en-US" dirty="0" smtClean="0">
                <a:solidFill>
                  <a:srgbClr val="126BA2"/>
                </a:solidFill>
              </a:rPr>
              <a:t> = new Date();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126BA2"/>
                </a:solidFill>
              </a:rPr>
              <a:t>Date </a:t>
            </a:r>
            <a:r>
              <a:rPr lang="en-US" dirty="0" err="1">
                <a:solidFill>
                  <a:srgbClr val="126BA2"/>
                </a:solidFill>
              </a:rPr>
              <a:t>date</a:t>
            </a:r>
            <a:r>
              <a:rPr lang="en-US" dirty="0">
                <a:solidFill>
                  <a:srgbClr val="126BA2"/>
                </a:solidFill>
              </a:rPr>
              <a:t> = new </a:t>
            </a:r>
            <a:r>
              <a:rPr lang="en-US" dirty="0" smtClean="0">
                <a:solidFill>
                  <a:srgbClr val="126BA2"/>
                </a:solidFill>
              </a:rPr>
              <a:t>Date(</a:t>
            </a:r>
            <a:r>
              <a:rPr lang="en-US" dirty="0" err="1" smtClean="0">
                <a:solidFill>
                  <a:srgbClr val="126BA2"/>
                </a:solidFill>
              </a:rPr>
              <a:t>int</a:t>
            </a:r>
            <a:r>
              <a:rPr lang="en-US" dirty="0" smtClean="0">
                <a:solidFill>
                  <a:srgbClr val="126BA2"/>
                </a:solidFill>
              </a:rPr>
              <a:t>);</a:t>
            </a:r>
            <a:endParaRPr lang="en-US" dirty="0"/>
          </a:p>
          <a:p>
            <a:r>
              <a:rPr lang="en-US" dirty="0" smtClean="0"/>
              <a:t>Methods</a:t>
            </a:r>
          </a:p>
          <a:p>
            <a:pPr lvl="2"/>
            <a:r>
              <a:rPr lang="en-US" dirty="0"/>
              <a:t>long </a:t>
            </a:r>
            <a:r>
              <a:rPr lang="en-US" dirty="0" err="1"/>
              <a:t>getTime</a:t>
            </a:r>
            <a:r>
              <a:rPr lang="en-US" dirty="0" smtClean="0"/>
              <a:t>() – get number of milliseconds from the EPOC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after(Date date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before(Date 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compare dates we can use 2 way to do:</a:t>
            </a:r>
          </a:p>
          <a:p>
            <a:pPr lvl="2"/>
            <a:r>
              <a:rPr lang="en-US" dirty="0" smtClean="0"/>
              <a:t>method </a:t>
            </a:r>
            <a:r>
              <a:rPr lang="en-US" dirty="0" err="1" smtClean="0"/>
              <a:t>geTime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methods after() and before()</a:t>
            </a:r>
            <a:endParaRPr lang="en-US" dirty="0"/>
          </a:p>
          <a:p>
            <a:r>
              <a:rPr lang="en-US" dirty="0"/>
              <a:t>Formatting and Parsing (representation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Formatting using </a:t>
            </a:r>
            <a:r>
              <a:rPr lang="en-US" dirty="0" err="1" smtClean="0"/>
              <a:t>SimpleDateFormat</a:t>
            </a:r>
            <a:endParaRPr lang="en-US" dirty="0" smtClean="0"/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126BA2"/>
                </a:solidFill>
              </a:rPr>
              <a:t>SimpleDateFormat</a:t>
            </a:r>
            <a:r>
              <a:rPr lang="en-US" dirty="0">
                <a:solidFill>
                  <a:srgbClr val="126BA2"/>
                </a:solidFill>
              </a:rPr>
              <a:t> </a:t>
            </a:r>
            <a:r>
              <a:rPr lang="en-US" dirty="0" err="1">
                <a:solidFill>
                  <a:srgbClr val="126BA2"/>
                </a:solidFill>
              </a:rPr>
              <a:t>ft</a:t>
            </a:r>
            <a:r>
              <a:rPr lang="en-US" dirty="0">
                <a:solidFill>
                  <a:srgbClr val="126BA2"/>
                </a:solidFill>
              </a:rPr>
              <a:t> = </a:t>
            </a:r>
            <a:r>
              <a:rPr lang="en-US" dirty="0" smtClean="0">
                <a:solidFill>
                  <a:srgbClr val="126BA2"/>
                </a:solidFill>
              </a:rPr>
              <a:t>new </a:t>
            </a:r>
            <a:r>
              <a:rPr lang="en-US" dirty="0" err="1">
                <a:solidFill>
                  <a:srgbClr val="126BA2"/>
                </a:solidFill>
              </a:rPr>
              <a:t>SimpleDateFormat</a:t>
            </a:r>
            <a:r>
              <a:rPr lang="en-US" dirty="0">
                <a:solidFill>
                  <a:srgbClr val="126BA2"/>
                </a:solidFill>
              </a:rPr>
              <a:t> ("E yyyy.MM.dd 'at' </a:t>
            </a:r>
            <a:r>
              <a:rPr lang="en-US" dirty="0" err="1">
                <a:solidFill>
                  <a:srgbClr val="126BA2"/>
                </a:solidFill>
              </a:rPr>
              <a:t>hh:mm:ss</a:t>
            </a:r>
            <a:r>
              <a:rPr lang="en-US" dirty="0">
                <a:solidFill>
                  <a:srgbClr val="126BA2"/>
                </a:solidFill>
              </a:rPr>
              <a:t> a </a:t>
            </a:r>
            <a:r>
              <a:rPr lang="en-US" dirty="0" err="1">
                <a:solidFill>
                  <a:srgbClr val="126BA2"/>
                </a:solidFill>
              </a:rPr>
              <a:t>zzz</a:t>
            </a:r>
            <a:r>
              <a:rPr lang="en-US" dirty="0" smtClean="0">
                <a:solidFill>
                  <a:srgbClr val="126BA2"/>
                </a:solidFill>
              </a:rPr>
              <a:t>");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26BA2"/>
                </a:solidFill>
              </a:rPr>
              <a:t>String result = </a:t>
            </a:r>
            <a:r>
              <a:rPr lang="en-US" dirty="0" err="1" smtClean="0">
                <a:solidFill>
                  <a:srgbClr val="126BA2"/>
                </a:solidFill>
              </a:rPr>
              <a:t>ft.format</a:t>
            </a:r>
            <a:r>
              <a:rPr lang="en-US" dirty="0" smtClean="0">
                <a:solidFill>
                  <a:srgbClr val="126BA2"/>
                </a:solidFill>
              </a:rPr>
              <a:t>(date);</a:t>
            </a:r>
          </a:p>
          <a:p>
            <a:pPr lvl="2"/>
            <a:r>
              <a:rPr lang="en-US" dirty="0"/>
              <a:t>Formatting using </a:t>
            </a:r>
            <a:r>
              <a:rPr lang="en-US" dirty="0" err="1"/>
              <a:t>printf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26BA2"/>
                </a:solidFill>
              </a:rPr>
              <a:t>String </a:t>
            </a:r>
            <a:r>
              <a:rPr lang="en-US" dirty="0" err="1">
                <a:solidFill>
                  <a:srgbClr val="126BA2"/>
                </a:solidFill>
              </a:rPr>
              <a:t>str</a:t>
            </a:r>
            <a:r>
              <a:rPr lang="en-US" dirty="0">
                <a:solidFill>
                  <a:srgbClr val="126BA2"/>
                </a:solidFill>
              </a:rPr>
              <a:t> = </a:t>
            </a:r>
            <a:r>
              <a:rPr lang="en-US" dirty="0" err="1">
                <a:solidFill>
                  <a:srgbClr val="126BA2"/>
                </a:solidFill>
              </a:rPr>
              <a:t>String.format</a:t>
            </a:r>
            <a:r>
              <a:rPr lang="en-US" dirty="0">
                <a:solidFill>
                  <a:srgbClr val="126BA2"/>
                </a:solidFill>
              </a:rPr>
              <a:t>("Current Date/Time : %</a:t>
            </a:r>
            <a:r>
              <a:rPr lang="en-US" dirty="0" err="1">
                <a:solidFill>
                  <a:srgbClr val="126BA2"/>
                </a:solidFill>
              </a:rPr>
              <a:t>tc</a:t>
            </a:r>
            <a:r>
              <a:rPr lang="en-US" dirty="0">
                <a:solidFill>
                  <a:srgbClr val="126BA2"/>
                </a:solidFill>
              </a:rPr>
              <a:t>", date </a:t>
            </a:r>
            <a:r>
              <a:rPr lang="en-US" dirty="0" smtClean="0">
                <a:solidFill>
                  <a:srgbClr val="126BA2"/>
                </a:solidFill>
              </a:rPr>
              <a:t>);</a:t>
            </a:r>
          </a:p>
          <a:p>
            <a:pPr lvl="2"/>
            <a:r>
              <a:rPr lang="en-US" dirty="0" smtClean="0"/>
              <a:t>Parsing date using </a:t>
            </a:r>
            <a:r>
              <a:rPr lang="en-US" dirty="0" err="1" smtClean="0"/>
              <a:t>SimpleDateFormat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126BA2"/>
                </a:solidFill>
              </a:rPr>
              <a:t>SimpleDateFormat</a:t>
            </a:r>
            <a:r>
              <a:rPr lang="en-US" dirty="0">
                <a:solidFill>
                  <a:srgbClr val="126BA2"/>
                </a:solidFill>
              </a:rPr>
              <a:t> </a:t>
            </a:r>
            <a:r>
              <a:rPr lang="en-US" dirty="0" err="1" smtClean="0">
                <a:solidFill>
                  <a:srgbClr val="126BA2"/>
                </a:solidFill>
              </a:rPr>
              <a:t>formater</a:t>
            </a:r>
            <a:r>
              <a:rPr lang="en-US" dirty="0" smtClean="0">
                <a:solidFill>
                  <a:srgbClr val="126BA2"/>
                </a:solidFill>
              </a:rPr>
              <a:t> </a:t>
            </a:r>
            <a:r>
              <a:rPr lang="en-US" dirty="0">
                <a:solidFill>
                  <a:srgbClr val="126BA2"/>
                </a:solidFill>
              </a:rPr>
              <a:t>= new </a:t>
            </a:r>
            <a:r>
              <a:rPr lang="en-US" dirty="0" err="1">
                <a:solidFill>
                  <a:srgbClr val="126BA2"/>
                </a:solidFill>
              </a:rPr>
              <a:t>SimpleDateFormat</a:t>
            </a:r>
            <a:r>
              <a:rPr lang="en-US" dirty="0">
                <a:solidFill>
                  <a:srgbClr val="126BA2"/>
                </a:solidFill>
              </a:rPr>
              <a:t> ("</a:t>
            </a:r>
            <a:r>
              <a:rPr lang="en-US" dirty="0" err="1">
                <a:solidFill>
                  <a:srgbClr val="126BA2"/>
                </a:solidFill>
              </a:rPr>
              <a:t>yyyy</a:t>
            </a:r>
            <a:r>
              <a:rPr lang="en-US" dirty="0">
                <a:solidFill>
                  <a:srgbClr val="126BA2"/>
                </a:solidFill>
              </a:rPr>
              <a:t>-MM-</a:t>
            </a:r>
            <a:r>
              <a:rPr lang="en-US" dirty="0" err="1">
                <a:solidFill>
                  <a:srgbClr val="126BA2"/>
                </a:solidFill>
              </a:rPr>
              <a:t>dd</a:t>
            </a:r>
            <a:r>
              <a:rPr lang="en-US" dirty="0">
                <a:solidFill>
                  <a:srgbClr val="126BA2"/>
                </a:solidFill>
              </a:rPr>
              <a:t>");</a:t>
            </a:r>
            <a:endParaRPr lang="en-US" dirty="0" smtClean="0">
              <a:solidFill>
                <a:srgbClr val="126BA2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Date </a:t>
            </a:r>
            <a:r>
              <a:rPr lang="en-US" dirty="0" err="1" smtClean="0">
                <a:solidFill>
                  <a:srgbClr val="126BA2"/>
                </a:solidFill>
              </a:rPr>
              <a:t>date</a:t>
            </a:r>
            <a:r>
              <a:rPr lang="en-US" dirty="0" smtClean="0">
                <a:solidFill>
                  <a:srgbClr val="126BA2"/>
                </a:solidFill>
              </a:rPr>
              <a:t> = </a:t>
            </a:r>
            <a:r>
              <a:rPr lang="en-US" dirty="0" err="1" smtClean="0">
                <a:solidFill>
                  <a:srgbClr val="126BA2"/>
                </a:solidFill>
              </a:rPr>
              <a:t>formatter.parse</a:t>
            </a:r>
            <a:r>
              <a:rPr lang="en-US" dirty="0">
                <a:solidFill>
                  <a:srgbClr val="126BA2"/>
                </a:solidFill>
              </a:rPr>
              <a:t>("1818-11-11</a:t>
            </a:r>
            <a:r>
              <a:rPr lang="en-US" dirty="0" smtClean="0">
                <a:solidFill>
                  <a:srgbClr val="126BA2"/>
                </a:solidFill>
              </a:rPr>
              <a:t>");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608305"/>
          </a:xfrm>
        </p:spPr>
        <p:txBody>
          <a:bodyPr>
            <a:normAutofit/>
          </a:bodyPr>
          <a:lstStyle/>
          <a:p>
            <a:r>
              <a:rPr lang="en-US" dirty="0"/>
              <a:t>Date and Time data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41572"/>
            <a:ext cx="10543495" cy="5501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Working correctly with Date/Time types</a:t>
            </a:r>
          </a:p>
          <a:p>
            <a:pPr lvl="1"/>
            <a:r>
              <a:rPr lang="en-US" dirty="0"/>
              <a:t>The class </a:t>
            </a:r>
            <a:r>
              <a:rPr lang="en-US" dirty="0" smtClean="0"/>
              <a:t>Calendar </a:t>
            </a:r>
            <a:r>
              <a:rPr lang="en-US" dirty="0"/>
              <a:t>is an abstract encapsulation of the </a:t>
            </a:r>
            <a:r>
              <a:rPr lang="en-US" dirty="0" smtClean="0"/>
              <a:t>data type Date</a:t>
            </a:r>
            <a:r>
              <a:rPr lang="en-US" dirty="0"/>
              <a:t>. </a:t>
            </a:r>
            <a:r>
              <a:rPr lang="en-US" dirty="0" err="1"/>
              <a:t>GregorianCalendar</a:t>
            </a:r>
            <a:r>
              <a:rPr lang="en-US" dirty="0"/>
              <a:t> </a:t>
            </a:r>
            <a:r>
              <a:rPr lang="en-US" dirty="0" smtClean="0"/>
              <a:t> is an </a:t>
            </a:r>
            <a:r>
              <a:rPr lang="en-US" dirty="0"/>
              <a:t>concrete </a:t>
            </a:r>
            <a:r>
              <a:rPr lang="en-US" dirty="0" smtClean="0"/>
              <a:t>implementation. This utility class helps us to make “arithmetical” operation with date/time.</a:t>
            </a:r>
          </a:p>
          <a:p>
            <a:r>
              <a:rPr lang="en-US" dirty="0" smtClean="0"/>
              <a:t>Instantiation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rgbClr val="126BA2"/>
                </a:solidFill>
              </a:rPr>
              <a:t>Calendar </a:t>
            </a:r>
            <a:r>
              <a:rPr lang="en-US" dirty="0" err="1">
                <a:solidFill>
                  <a:srgbClr val="126BA2"/>
                </a:solidFill>
              </a:rPr>
              <a:t>calendar</a:t>
            </a:r>
            <a:r>
              <a:rPr lang="en-US" dirty="0">
                <a:solidFill>
                  <a:srgbClr val="126BA2"/>
                </a:solidFill>
              </a:rPr>
              <a:t> = new </a:t>
            </a:r>
            <a:r>
              <a:rPr lang="en-US" dirty="0" err="1">
                <a:solidFill>
                  <a:srgbClr val="126BA2"/>
                </a:solidFill>
              </a:rPr>
              <a:t>GregorianCalendar</a:t>
            </a:r>
            <a:r>
              <a:rPr lang="en-US" dirty="0" smtClean="0">
                <a:solidFill>
                  <a:srgbClr val="126BA2"/>
                </a:solidFill>
              </a:rPr>
              <a:t>();</a:t>
            </a:r>
          </a:p>
          <a:p>
            <a:pPr lvl="1"/>
            <a:r>
              <a:rPr lang="en-US" dirty="0">
                <a:solidFill>
                  <a:srgbClr val="126BA2"/>
                </a:solidFill>
              </a:rPr>
              <a:t>	</a:t>
            </a:r>
            <a:r>
              <a:rPr lang="en-US" dirty="0" smtClean="0">
                <a:solidFill>
                  <a:srgbClr val="126BA2"/>
                </a:solidFill>
              </a:rPr>
              <a:t>Calendar </a:t>
            </a:r>
            <a:r>
              <a:rPr lang="en-US" dirty="0" err="1" smtClean="0">
                <a:solidFill>
                  <a:srgbClr val="126BA2"/>
                </a:solidFill>
              </a:rPr>
              <a:t>calendar</a:t>
            </a:r>
            <a:r>
              <a:rPr lang="en-US" dirty="0" smtClean="0">
                <a:solidFill>
                  <a:srgbClr val="126BA2"/>
                </a:solidFill>
              </a:rPr>
              <a:t> = </a:t>
            </a:r>
            <a:r>
              <a:rPr lang="en-US" dirty="0" err="1" smtClean="0">
                <a:solidFill>
                  <a:srgbClr val="126BA2"/>
                </a:solidFill>
              </a:rPr>
              <a:t>Calendar.getInstance</a:t>
            </a:r>
            <a:r>
              <a:rPr lang="en-US" dirty="0" smtClean="0">
                <a:solidFill>
                  <a:srgbClr val="126BA2"/>
                </a:solidFill>
              </a:rPr>
              <a:t>();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Calendar has a lot of static fields, that help to change specific </a:t>
            </a:r>
            <a:r>
              <a:rPr lang="en-US" dirty="0"/>
              <a:t>D</a:t>
            </a:r>
            <a:r>
              <a:rPr lang="en-US" dirty="0" smtClean="0"/>
              <a:t>ate field. Most useful are</a:t>
            </a:r>
            <a:r>
              <a:rPr lang="en-US" dirty="0"/>
              <a:t>: </a:t>
            </a:r>
            <a:r>
              <a:rPr lang="en-US" dirty="0" err="1" smtClean="0"/>
              <a:t>Calendar.YEAR</a:t>
            </a:r>
            <a:r>
              <a:rPr lang="en-US" dirty="0" smtClean="0"/>
              <a:t>; </a:t>
            </a:r>
            <a:r>
              <a:rPr lang="en-US" dirty="0" err="1" smtClean="0"/>
              <a:t>Calendar.MONTH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Calendar.DAY_OF_MONTH</a:t>
            </a:r>
            <a:r>
              <a:rPr lang="en-US" dirty="0" smtClean="0"/>
              <a:t>; others. </a:t>
            </a:r>
          </a:p>
          <a:p>
            <a:pPr lvl="2"/>
            <a:r>
              <a:rPr lang="en-US" dirty="0" smtClean="0"/>
              <a:t>get(</a:t>
            </a:r>
            <a:r>
              <a:rPr lang="en-US" dirty="0" err="1" smtClean="0"/>
              <a:t>int</a:t>
            </a:r>
            <a:r>
              <a:rPr lang="en-US" dirty="0" smtClean="0"/>
              <a:t>) – get specific field value by criteria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126BA2"/>
                </a:solidFill>
              </a:rPr>
              <a:t>int</a:t>
            </a:r>
            <a:r>
              <a:rPr lang="en-US" dirty="0">
                <a:solidFill>
                  <a:srgbClr val="126BA2"/>
                </a:solidFill>
              </a:rPr>
              <a:t> </a:t>
            </a:r>
            <a:r>
              <a:rPr lang="en-US" dirty="0" smtClean="0">
                <a:solidFill>
                  <a:srgbClr val="126BA2"/>
                </a:solidFill>
              </a:rPr>
              <a:t>year </a:t>
            </a:r>
            <a:r>
              <a:rPr lang="en-US" dirty="0">
                <a:solidFill>
                  <a:srgbClr val="126BA2"/>
                </a:solidFill>
              </a:rPr>
              <a:t>= </a:t>
            </a:r>
            <a:r>
              <a:rPr lang="en-US" dirty="0" err="1">
                <a:solidFill>
                  <a:srgbClr val="126BA2"/>
                </a:solidFill>
              </a:rPr>
              <a:t>calendar.get</a:t>
            </a:r>
            <a:r>
              <a:rPr lang="en-US" dirty="0">
                <a:solidFill>
                  <a:srgbClr val="126BA2"/>
                </a:solidFill>
              </a:rPr>
              <a:t>(</a:t>
            </a:r>
            <a:r>
              <a:rPr lang="en-US" dirty="0" err="1">
                <a:solidFill>
                  <a:srgbClr val="126BA2"/>
                </a:solidFill>
              </a:rPr>
              <a:t>Calendar.YEAR</a:t>
            </a:r>
            <a:r>
              <a:rPr lang="en-US" dirty="0">
                <a:solidFill>
                  <a:srgbClr val="126BA2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126BA2"/>
                </a:solidFill>
              </a:rPr>
              <a:t>int</a:t>
            </a:r>
            <a:r>
              <a:rPr lang="en-US" dirty="0">
                <a:solidFill>
                  <a:srgbClr val="126BA2"/>
                </a:solidFill>
              </a:rPr>
              <a:t> month </a:t>
            </a:r>
            <a:r>
              <a:rPr lang="en-US" dirty="0" smtClean="0">
                <a:solidFill>
                  <a:srgbClr val="126BA2"/>
                </a:solidFill>
              </a:rPr>
              <a:t>= </a:t>
            </a:r>
            <a:r>
              <a:rPr lang="en-US" dirty="0" err="1">
                <a:solidFill>
                  <a:srgbClr val="126BA2"/>
                </a:solidFill>
              </a:rPr>
              <a:t>calendar.get</a:t>
            </a:r>
            <a:r>
              <a:rPr lang="en-US" dirty="0">
                <a:solidFill>
                  <a:srgbClr val="126BA2"/>
                </a:solidFill>
              </a:rPr>
              <a:t>(</a:t>
            </a:r>
            <a:r>
              <a:rPr lang="en-US" dirty="0" err="1">
                <a:solidFill>
                  <a:srgbClr val="126BA2"/>
                </a:solidFill>
              </a:rPr>
              <a:t>Calendar.MONTH</a:t>
            </a:r>
            <a:r>
              <a:rPr lang="en-US" dirty="0">
                <a:solidFill>
                  <a:srgbClr val="126BA2"/>
                </a:solidFill>
              </a:rPr>
              <a:t>);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et(</a:t>
            </a:r>
            <a:r>
              <a:rPr lang="en-US" dirty="0" err="1" smtClean="0"/>
              <a:t>int</a:t>
            </a:r>
            <a:r>
              <a:rPr lang="en-US" dirty="0" smtClean="0"/>
              <a:t>) – set specific value for a field</a:t>
            </a:r>
          </a:p>
          <a:p>
            <a:pPr lvl="2"/>
            <a:r>
              <a:rPr lang="en-US" dirty="0" smtClean="0"/>
              <a:t>add(</a:t>
            </a:r>
            <a:r>
              <a:rPr lang="en-US" dirty="0" err="1"/>
              <a:t>int</a:t>
            </a:r>
            <a:r>
              <a:rPr lang="en-US" dirty="0" smtClean="0"/>
              <a:t>) – </a:t>
            </a:r>
            <a:r>
              <a:rPr lang="en-US" dirty="0"/>
              <a:t>add/subtract field value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lear()/clear(</a:t>
            </a:r>
            <a:r>
              <a:rPr lang="en-US" dirty="0" err="1" smtClean="0"/>
              <a:t>int</a:t>
            </a:r>
            <a:r>
              <a:rPr lang="en-US" dirty="0" smtClean="0"/>
              <a:t>) – clear all or a specific field value</a:t>
            </a:r>
          </a:p>
          <a:p>
            <a:pPr lvl="2"/>
            <a:r>
              <a:rPr lang="en-US" dirty="0" err="1" smtClean="0"/>
              <a:t>getTime</a:t>
            </a:r>
            <a:r>
              <a:rPr lang="en-US" dirty="0" smtClean="0"/>
              <a:t>() – get a Date object from calendar</a:t>
            </a:r>
          </a:p>
          <a:p>
            <a:pPr lvl="2"/>
            <a:r>
              <a:rPr lang="en-US" dirty="0" err="1" smtClean="0"/>
              <a:t>getTimesInMilllisec</a:t>
            </a:r>
            <a:r>
              <a:rPr lang="en-US" dirty="0" smtClean="0"/>
              <a:t>() – get number of </a:t>
            </a:r>
            <a:r>
              <a:rPr lang="en-US" dirty="0" err="1" smtClean="0"/>
              <a:t>miliseconds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Java 8, what </a:t>
            </a:r>
            <a:r>
              <a:rPr lang="en-US" dirty="0"/>
              <a:t>is </a:t>
            </a:r>
            <a:r>
              <a:rPr lang="en-US" dirty="0" smtClean="0"/>
              <a:t>new?</a:t>
            </a:r>
          </a:p>
          <a:p>
            <a:pPr lvl="1"/>
            <a:r>
              <a:rPr lang="en-US" dirty="0" smtClean="0"/>
              <a:t>Starting from java 8 utility class that work with date </a:t>
            </a:r>
            <a:r>
              <a:rPr lang="en-US" dirty="0"/>
              <a:t>was improvement. </a:t>
            </a:r>
            <a:r>
              <a:rPr lang="en-US" dirty="0" smtClean="0"/>
              <a:t>That </a:t>
            </a:r>
            <a:r>
              <a:rPr lang="en-US" dirty="0"/>
              <a:t>offers greatly improved safety and functionality for developers. The new API models the domain well, with a good selection of classes for modeling a wide variety of developer use cases</a:t>
            </a:r>
            <a:r>
              <a:rPr lang="en-US" dirty="0" smtClean="0"/>
              <a:t>. Main area:</a:t>
            </a:r>
          </a:p>
          <a:p>
            <a:pPr marL="1543050" lvl="2" indent="-285750"/>
            <a:r>
              <a:rPr lang="en-US" dirty="0"/>
              <a:t>Periods</a:t>
            </a:r>
          </a:p>
          <a:p>
            <a:pPr marL="1543050" lvl="2" indent="-285750"/>
            <a:r>
              <a:rPr lang="en-US" dirty="0"/>
              <a:t>Durations</a:t>
            </a:r>
          </a:p>
          <a:p>
            <a:pPr marL="1543050" lvl="2" indent="-285750"/>
            <a:r>
              <a:rPr lang="en-US" dirty="0" err="1" smtClean="0"/>
              <a:t>Instannt</a:t>
            </a:r>
            <a:endParaRPr lang="en-US" dirty="0" smtClean="0"/>
          </a:p>
          <a:p>
            <a:pPr marL="1543050" lvl="2" indent="-285750"/>
            <a:r>
              <a:rPr lang="en-US" dirty="0" err="1" smtClean="0"/>
              <a:t>LocalTime</a:t>
            </a:r>
            <a:r>
              <a:rPr lang="en-US" dirty="0" smtClean="0"/>
              <a:t>; </a:t>
            </a:r>
            <a:r>
              <a:rPr lang="en-US" dirty="0" err="1" smtClean="0"/>
              <a:t>LocalDate</a:t>
            </a:r>
            <a:r>
              <a:rPr lang="en-US" dirty="0" smtClean="0"/>
              <a:t>; </a:t>
            </a:r>
            <a:r>
              <a:rPr lang="en-US" dirty="0" err="1" smtClean="0"/>
              <a:t>LocalDateTime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98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33" y="2489152"/>
            <a:ext cx="1600248" cy="16002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305" y="233266"/>
            <a:ext cx="8513310" cy="1644086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198" y="2315142"/>
            <a:ext cx="5193144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Ruslan Perciun</a:t>
            </a:r>
          </a:p>
          <a:p>
            <a:pPr lvl="1"/>
            <a:r>
              <a:rPr lang="en-US" dirty="0" smtClean="0"/>
              <a:t>Software engineer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4542" y="3653907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r</a:t>
            </a:r>
            <a:r>
              <a:rPr lang="en-US" sz="2400" dirty="0" smtClean="0"/>
              <a:t>uslan.perciun@endava.com</a:t>
            </a:r>
          </a:p>
          <a:p>
            <a:pPr lvl="1"/>
            <a:r>
              <a:rPr lang="en-US" sz="2400" dirty="0" smtClean="0"/>
              <a:t>(+373) 22 944 786</a:t>
            </a:r>
          </a:p>
          <a:p>
            <a:pPr lvl="1"/>
            <a:r>
              <a:rPr lang="en-US" sz="2400" dirty="0" err="1" smtClean="0"/>
              <a:t>ruslan.perciun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102007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3689329"/>
            <a:ext cx="32385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50249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Essential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Class hierarchy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Object class</a:t>
            </a:r>
            <a:endParaRPr lang="en-US" dirty="0"/>
          </a:p>
          <a:p>
            <a:r>
              <a:rPr lang="en-US" dirty="0"/>
              <a:t>Number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String manipulation</a:t>
            </a:r>
          </a:p>
          <a:p>
            <a:r>
              <a:rPr lang="en-US" dirty="0"/>
              <a:t>Regular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Working </a:t>
            </a:r>
            <a:r>
              <a:rPr lang="en-US" dirty="0"/>
              <a:t>with regular Expression</a:t>
            </a:r>
          </a:p>
          <a:p>
            <a:r>
              <a:rPr lang="en-US" dirty="0"/>
              <a:t>Parsing and Matching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Date </a:t>
            </a:r>
            <a:r>
              <a:rPr lang="en-US" dirty="0"/>
              <a:t>and </a:t>
            </a:r>
            <a:r>
              <a:rPr lang="en-US" dirty="0" smtClean="0"/>
              <a:t>Time </a:t>
            </a:r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class hierarchy?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we need they?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use they?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in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2316523" y="1324947"/>
            <a:ext cx="7693155" cy="4286640"/>
            <a:chOff x="415372" y="1124744"/>
            <a:chExt cx="7693155" cy="4286640"/>
          </a:xfrm>
        </p:grpSpPr>
        <p:sp>
          <p:nvSpPr>
            <p:cNvPr id="48" name="Rounded Rectangle 47"/>
            <p:cNvSpPr/>
            <p:nvPr/>
          </p:nvSpPr>
          <p:spPr>
            <a:xfrm>
              <a:off x="3733056" y="1124744"/>
              <a:ext cx="864096" cy="2880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endParaRPr lang="en-US" sz="14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15372" y="1281336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Boolean</a:t>
              </a:r>
              <a:endParaRPr lang="en-US" sz="14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34136" y="1758736"/>
              <a:ext cx="936104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Character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67492" y="2156887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Class</a:t>
              </a:r>
              <a:endParaRPr lang="en-US" sz="14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026529" y="2355406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String</a:t>
              </a:r>
              <a:endParaRPr lang="en-US" sz="14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963542" y="2203368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Thread</a:t>
              </a:r>
              <a:endParaRPr lang="en-US" sz="14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398835" y="2710016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cxnSp>
          <p:nvCxnSpPr>
            <p:cNvPr id="55" name="Straight Arrow Connector 54"/>
            <p:cNvCxnSpPr>
              <a:stCxn id="48" idx="1"/>
              <a:endCxn id="49" idx="3"/>
            </p:cNvCxnSpPr>
            <p:nvPr/>
          </p:nvCxnSpPr>
          <p:spPr>
            <a:xfrm flipH="1">
              <a:off x="1279468" y="1268760"/>
              <a:ext cx="2453588" cy="15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8" idx="1"/>
              <a:endCxn id="50" idx="3"/>
            </p:cNvCxnSpPr>
            <p:nvPr/>
          </p:nvCxnSpPr>
          <p:spPr>
            <a:xfrm flipH="1">
              <a:off x="1570240" y="1268760"/>
              <a:ext cx="2162816" cy="63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1"/>
              <a:endCxn id="51" idx="3"/>
            </p:cNvCxnSpPr>
            <p:nvPr/>
          </p:nvCxnSpPr>
          <p:spPr>
            <a:xfrm flipH="1">
              <a:off x="2031588" y="1268760"/>
              <a:ext cx="1701468" cy="1032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2"/>
              <a:endCxn id="52" idx="0"/>
            </p:cNvCxnSpPr>
            <p:nvPr/>
          </p:nvCxnSpPr>
          <p:spPr>
            <a:xfrm flipH="1">
              <a:off x="3458577" y="1412776"/>
              <a:ext cx="706527" cy="942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2"/>
              <a:endCxn id="71" idx="0"/>
            </p:cNvCxnSpPr>
            <p:nvPr/>
          </p:nvCxnSpPr>
          <p:spPr>
            <a:xfrm>
              <a:off x="4165104" y="1412776"/>
              <a:ext cx="27492" cy="152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2"/>
              <a:endCxn id="54" idx="0"/>
            </p:cNvCxnSpPr>
            <p:nvPr/>
          </p:nvCxnSpPr>
          <p:spPr>
            <a:xfrm>
              <a:off x="4165104" y="1412776"/>
              <a:ext cx="1665779" cy="129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3"/>
              <a:endCxn id="53" idx="1"/>
            </p:cNvCxnSpPr>
            <p:nvPr/>
          </p:nvCxnSpPr>
          <p:spPr>
            <a:xfrm>
              <a:off x="4597152" y="1268760"/>
              <a:ext cx="1366390" cy="1078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6977743" y="1266051"/>
              <a:ext cx="1130784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ClassLoader</a:t>
              </a:r>
              <a:endParaRPr lang="en-US" sz="14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516394" y="1758736"/>
              <a:ext cx="1026741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Throwable</a:t>
              </a:r>
              <a:endParaRPr lang="en-US" sz="14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466765" y="2938624"/>
              <a:ext cx="5841539" cy="2472760"/>
              <a:chOff x="1500877" y="3271867"/>
              <a:chExt cx="5841539" cy="247276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794660" y="3271867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Number</a:t>
                </a:r>
                <a:endParaRPr lang="en-US" sz="14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593503" y="5052181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Double</a:t>
                </a:r>
                <a:endParaRPr lang="en-US" sz="14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733820" y="4166387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Long</a:t>
                </a:r>
                <a:endParaRPr lang="en-US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00877" y="3738239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Integer</a:t>
                </a:r>
                <a:endParaRPr lang="en-US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164714" y="4599527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Float</a:t>
                </a:r>
                <a:endParaRPr lang="en-US" sz="1400" dirty="0"/>
              </a:p>
            </p:txBody>
          </p:sp>
          <p:cxnSp>
            <p:nvCxnSpPr>
              <p:cNvPr id="76" name="Straight Arrow Connector 75"/>
              <p:cNvCxnSpPr>
                <a:stCxn id="71" idx="2"/>
                <a:endCxn id="75" idx="0"/>
              </p:cNvCxnSpPr>
              <p:nvPr/>
            </p:nvCxnSpPr>
            <p:spPr>
              <a:xfrm flipH="1">
                <a:off x="2596762" y="3559899"/>
                <a:ext cx="1629946" cy="1039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1" idx="2"/>
                <a:endCxn id="73" idx="0"/>
              </p:cNvCxnSpPr>
              <p:nvPr/>
            </p:nvCxnSpPr>
            <p:spPr>
              <a:xfrm flipH="1">
                <a:off x="2165868" y="3559899"/>
                <a:ext cx="2060840" cy="606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3025551" y="3559899"/>
                <a:ext cx="1201157" cy="1492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1" idx="2"/>
                <a:endCxn id="74" idx="0"/>
              </p:cNvCxnSpPr>
              <p:nvPr/>
            </p:nvCxnSpPr>
            <p:spPr>
              <a:xfrm flipH="1">
                <a:off x="1932925" y="3559899"/>
                <a:ext cx="2293783" cy="178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3362514" y="5456595"/>
                <a:ext cx="1065300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BigDecimal</a:t>
                </a:r>
                <a:endParaRPr lang="en-US" sz="14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25568" y="5382633"/>
                <a:ext cx="1080120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BigInteger</a:t>
                </a:r>
                <a:endParaRPr lang="en-US" sz="14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5181448" y="4925417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Short</a:t>
                </a:r>
                <a:endParaRPr lang="en-US" sz="14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5657626" y="4472141"/>
                <a:ext cx="86409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Byte</a:t>
                </a:r>
                <a:endParaRPr lang="en-US" sz="14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726650" y="3870909"/>
                <a:ext cx="1615766" cy="288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Atomic Numbers...</a:t>
                </a:r>
                <a:endParaRPr lang="en-US" sz="1400" dirty="0"/>
              </a:p>
            </p:txBody>
          </p:sp>
          <p:cxnSp>
            <p:nvCxnSpPr>
              <p:cNvPr id="85" name="Straight Arrow Connector 84"/>
              <p:cNvCxnSpPr>
                <a:stCxn id="71" idx="2"/>
                <a:endCxn id="80" idx="0"/>
              </p:cNvCxnSpPr>
              <p:nvPr/>
            </p:nvCxnSpPr>
            <p:spPr>
              <a:xfrm flipH="1">
                <a:off x="3895164" y="3559899"/>
                <a:ext cx="331544" cy="1896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1" idx="2"/>
                <a:endCxn id="81" idx="0"/>
              </p:cNvCxnSpPr>
              <p:nvPr/>
            </p:nvCxnSpPr>
            <p:spPr>
              <a:xfrm>
                <a:off x="4226708" y="3559899"/>
                <a:ext cx="938920" cy="1822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1" idx="2"/>
                <a:endCxn id="82" idx="0"/>
              </p:cNvCxnSpPr>
              <p:nvPr/>
            </p:nvCxnSpPr>
            <p:spPr>
              <a:xfrm>
                <a:off x="4226708" y="3559899"/>
                <a:ext cx="1386788" cy="1365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1" idx="2"/>
                <a:endCxn id="83" idx="0"/>
              </p:cNvCxnSpPr>
              <p:nvPr/>
            </p:nvCxnSpPr>
            <p:spPr>
              <a:xfrm>
                <a:off x="4226708" y="3559899"/>
                <a:ext cx="1862966" cy="912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1" idx="2"/>
                <a:endCxn id="84" idx="0"/>
              </p:cNvCxnSpPr>
              <p:nvPr/>
            </p:nvCxnSpPr>
            <p:spPr>
              <a:xfrm>
                <a:off x="4226708" y="3559899"/>
                <a:ext cx="2307825" cy="311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/>
            <p:cNvCxnSpPr>
              <a:stCxn id="48" idx="3"/>
              <a:endCxn id="62" idx="1"/>
            </p:cNvCxnSpPr>
            <p:nvPr/>
          </p:nvCxnSpPr>
          <p:spPr>
            <a:xfrm>
              <a:off x="4597152" y="1268760"/>
              <a:ext cx="2380591" cy="141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8" idx="3"/>
              <a:endCxn id="63" idx="1"/>
            </p:cNvCxnSpPr>
            <p:nvPr/>
          </p:nvCxnSpPr>
          <p:spPr>
            <a:xfrm>
              <a:off x="4597152" y="1268760"/>
              <a:ext cx="1919242" cy="63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4329899" y="2337392"/>
              <a:ext cx="864096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Math</a:t>
              </a:r>
            </a:p>
          </p:txBody>
        </p:sp>
        <p:cxnSp>
          <p:nvCxnSpPr>
            <p:cNvPr id="68" name="Straight Arrow Connector 67"/>
            <p:cNvCxnSpPr>
              <a:stCxn id="48" idx="2"/>
              <a:endCxn id="67" idx="0"/>
            </p:cNvCxnSpPr>
            <p:nvPr/>
          </p:nvCxnSpPr>
          <p:spPr>
            <a:xfrm>
              <a:off x="4165104" y="1412776"/>
              <a:ext cx="596843" cy="924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1529692" y="2711986"/>
              <a:ext cx="1456665" cy="2880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Date and Time…</a:t>
              </a:r>
            </a:p>
          </p:txBody>
        </p:sp>
        <p:cxnSp>
          <p:nvCxnSpPr>
            <p:cNvPr id="70" name="Straight Arrow Connector 69"/>
            <p:cNvCxnSpPr>
              <a:stCxn id="48" idx="2"/>
              <a:endCxn id="69" idx="0"/>
            </p:cNvCxnSpPr>
            <p:nvPr/>
          </p:nvCxnSpPr>
          <p:spPr>
            <a:xfrm flipH="1">
              <a:off x="2258025" y="1412776"/>
              <a:ext cx="1907079" cy="129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1700" b="1" dirty="0" smtClean="0">
                <a:solidFill>
                  <a:srgbClr val="AA0B19"/>
                </a:solidFill>
              </a:rPr>
              <a:t>Introduction</a:t>
            </a:r>
            <a:endParaRPr lang="en-US" sz="1700" b="1" dirty="0">
              <a:solidFill>
                <a:srgbClr val="AA0B19"/>
              </a:solidFill>
            </a:endParaRPr>
          </a:p>
          <a:p>
            <a:pPr lvl="2"/>
            <a:r>
              <a:rPr lang="en-US" dirty="0" smtClean="0"/>
              <a:t>Object </a:t>
            </a:r>
            <a:r>
              <a:rPr lang="en-US" dirty="0"/>
              <a:t>class is the root of the class hierarchy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Every class has Object as a superclass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All objects, including arrays, implement the methods of this class</a:t>
            </a:r>
            <a:r>
              <a:rPr lang="en-US" dirty="0" smtClean="0"/>
              <a:t>.</a:t>
            </a:r>
            <a:endParaRPr lang="en-GB" dirty="0"/>
          </a:p>
          <a:p>
            <a:pPr lvl="1"/>
            <a:r>
              <a:rPr lang="en-US" sz="1700" b="1" dirty="0">
                <a:solidFill>
                  <a:srgbClr val="AA0B19"/>
                </a:solidFill>
              </a:rPr>
              <a:t>Instantiation </a:t>
            </a:r>
            <a:endParaRPr lang="en-US" sz="1700" b="1" dirty="0" smtClean="0">
              <a:solidFill>
                <a:srgbClr val="AA0B19"/>
              </a:solidFill>
            </a:endParaRPr>
          </a:p>
          <a:p>
            <a:pPr marL="1028700" lvl="2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126BA2"/>
                </a:solidFill>
              </a:rPr>
              <a:t>Object </a:t>
            </a:r>
            <a:r>
              <a:rPr lang="en-US" b="1" dirty="0" err="1">
                <a:solidFill>
                  <a:srgbClr val="126BA2"/>
                </a:solidFill>
              </a:rPr>
              <a:t>object</a:t>
            </a:r>
            <a:r>
              <a:rPr lang="en-US" b="1" dirty="0">
                <a:solidFill>
                  <a:srgbClr val="126BA2"/>
                </a:solidFill>
              </a:rPr>
              <a:t> = new Object();</a:t>
            </a:r>
            <a:endParaRPr lang="en-US" dirty="0" smtClean="0">
              <a:solidFill>
                <a:srgbClr val="126BA2"/>
              </a:solidFill>
            </a:endParaRPr>
          </a:p>
          <a:p>
            <a:pPr lvl="1"/>
            <a:r>
              <a:rPr lang="en-GB" sz="1700" b="1" dirty="0" smtClean="0">
                <a:solidFill>
                  <a:srgbClr val="AA0B19"/>
                </a:solidFill>
              </a:rPr>
              <a:t>Methods</a:t>
            </a:r>
          </a:p>
          <a:p>
            <a:pPr lvl="2"/>
            <a:r>
              <a:rPr lang="en-GB" dirty="0" smtClean="0"/>
              <a:t>Utility</a:t>
            </a:r>
          </a:p>
          <a:p>
            <a:pPr lvl="3"/>
            <a:r>
              <a:rPr lang="en-US" dirty="0"/>
              <a:t>Class&lt;?&gt; </a:t>
            </a:r>
            <a:r>
              <a:rPr lang="en-US" dirty="0" err="1"/>
              <a:t>getClass</a:t>
            </a:r>
            <a:r>
              <a:rPr lang="en-US" dirty="0"/>
              <a:t>() 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protected Object clone() </a:t>
            </a:r>
          </a:p>
          <a:p>
            <a:pPr lvl="3"/>
            <a:r>
              <a:rPr lang="en-US" dirty="0"/>
              <a:t>protected void finalize() </a:t>
            </a:r>
            <a:endParaRPr lang="en-GB" dirty="0" smtClean="0"/>
          </a:p>
          <a:p>
            <a:pPr lvl="2"/>
            <a:r>
              <a:rPr lang="en-GB" dirty="0" smtClean="0"/>
              <a:t>Multithreading</a:t>
            </a:r>
          </a:p>
          <a:p>
            <a:pPr lvl="3"/>
            <a:r>
              <a:rPr lang="en-GB" dirty="0"/>
              <a:t>void notify() </a:t>
            </a:r>
          </a:p>
          <a:p>
            <a:pPr lvl="3"/>
            <a:r>
              <a:rPr lang="en-GB" dirty="0"/>
              <a:t>void </a:t>
            </a:r>
            <a:r>
              <a:rPr lang="en-GB" dirty="0" err="1"/>
              <a:t>notifyAll</a:t>
            </a:r>
            <a:r>
              <a:rPr lang="en-GB" dirty="0"/>
              <a:t>() </a:t>
            </a:r>
          </a:p>
          <a:p>
            <a:pPr lvl="3"/>
            <a:r>
              <a:rPr lang="en-GB" dirty="0"/>
              <a:t>void wait() </a:t>
            </a:r>
          </a:p>
          <a:p>
            <a:pPr lvl="3"/>
            <a:r>
              <a:rPr lang="en-GB" dirty="0"/>
              <a:t>void wait(long timeout) </a:t>
            </a:r>
          </a:p>
          <a:p>
            <a:pPr lvl="3"/>
            <a:r>
              <a:rPr lang="en-GB" dirty="0"/>
              <a:t>void wait(long timeout,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nanos</a:t>
            </a:r>
            <a:r>
              <a:rPr lang="en-GB" dirty="0"/>
              <a:t>) </a:t>
            </a:r>
          </a:p>
          <a:p>
            <a:pPr lvl="3"/>
            <a:endParaRPr lang="en-GB" dirty="0" smtClean="0"/>
          </a:p>
          <a:p>
            <a:pPr lvl="3"/>
            <a:endParaRPr lang="en-GB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7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57756"/>
            <a:ext cx="10543495" cy="5159323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AA0B19"/>
                </a:solidFill>
              </a:rPr>
              <a:t>Instantiation</a:t>
            </a:r>
            <a:r>
              <a:rPr lang="en-GB" b="1" dirty="0" smtClean="0">
                <a:solidFill>
                  <a:srgbClr val="AA0B19"/>
                </a:solidFill>
              </a:rPr>
              <a:t> </a:t>
            </a:r>
          </a:p>
          <a:p>
            <a:pPr marL="1257300" lvl="3" indent="0">
              <a:buNone/>
            </a:pPr>
            <a:r>
              <a:rPr lang="en-US" sz="1000" dirty="0" err="1" smtClean="0">
                <a:solidFill>
                  <a:srgbClr val="126BA2"/>
                </a:solidFill>
              </a:rPr>
              <a:t>NumberType</a:t>
            </a:r>
            <a:r>
              <a:rPr lang="en-US" sz="1000" dirty="0" smtClean="0">
                <a:solidFill>
                  <a:srgbClr val="126BA2"/>
                </a:solidFill>
              </a:rPr>
              <a:t> </a:t>
            </a:r>
            <a:r>
              <a:rPr lang="en-US" sz="1000" dirty="0">
                <a:solidFill>
                  <a:srgbClr val="126BA2"/>
                </a:solidFill>
              </a:rPr>
              <a:t>number = 1</a:t>
            </a:r>
            <a:r>
              <a:rPr lang="en-US" sz="1000" dirty="0" smtClean="0">
                <a:solidFill>
                  <a:srgbClr val="126BA2"/>
                </a:solidFill>
              </a:rPr>
              <a:t>;</a:t>
            </a:r>
          </a:p>
          <a:p>
            <a:pPr marL="1257300" lvl="3" indent="0">
              <a:buNone/>
            </a:pPr>
            <a:r>
              <a:rPr lang="en-US" sz="1000" dirty="0" err="1" smtClean="0">
                <a:solidFill>
                  <a:srgbClr val="126BA2"/>
                </a:solidFill>
              </a:rPr>
              <a:t>NumberType</a:t>
            </a:r>
            <a:r>
              <a:rPr lang="en-US" sz="1000" dirty="0" smtClean="0">
                <a:solidFill>
                  <a:srgbClr val="126BA2"/>
                </a:solidFill>
              </a:rPr>
              <a:t> </a:t>
            </a:r>
            <a:r>
              <a:rPr lang="en-US" sz="1000" dirty="0">
                <a:solidFill>
                  <a:srgbClr val="126BA2"/>
                </a:solidFill>
              </a:rPr>
              <a:t>number = </a:t>
            </a:r>
            <a:r>
              <a:rPr lang="en-US" sz="1000" dirty="0" smtClean="0">
                <a:solidFill>
                  <a:srgbClr val="126BA2"/>
                </a:solidFill>
              </a:rPr>
              <a:t>1L;</a:t>
            </a:r>
          </a:p>
          <a:p>
            <a:pPr marL="1257300" lvl="3" indent="0">
              <a:buNone/>
            </a:pPr>
            <a:r>
              <a:rPr lang="en-US" sz="1000" dirty="0" err="1" smtClean="0">
                <a:solidFill>
                  <a:srgbClr val="126BA2"/>
                </a:solidFill>
              </a:rPr>
              <a:t>NumberType</a:t>
            </a:r>
            <a:r>
              <a:rPr lang="en-US" sz="1000" dirty="0" smtClean="0">
                <a:solidFill>
                  <a:srgbClr val="126BA2"/>
                </a:solidFill>
              </a:rPr>
              <a:t> </a:t>
            </a:r>
            <a:r>
              <a:rPr lang="en-US" sz="1000" dirty="0">
                <a:solidFill>
                  <a:srgbClr val="126BA2"/>
                </a:solidFill>
              </a:rPr>
              <a:t>number = </a:t>
            </a:r>
            <a:r>
              <a:rPr lang="en-US" sz="1000" b="1" dirty="0">
                <a:solidFill>
                  <a:srgbClr val="126BA2"/>
                </a:solidFill>
              </a:rPr>
              <a:t>new </a:t>
            </a:r>
            <a:r>
              <a:rPr lang="en-US" sz="1000" dirty="0" err="1">
                <a:solidFill>
                  <a:srgbClr val="126BA2"/>
                </a:solidFill>
              </a:rPr>
              <a:t>NumberType</a:t>
            </a:r>
            <a:r>
              <a:rPr lang="en-US" sz="1000" dirty="0">
                <a:solidFill>
                  <a:srgbClr val="126BA2"/>
                </a:solidFill>
              </a:rPr>
              <a:t>(1.004);</a:t>
            </a:r>
            <a:r>
              <a:rPr lang="en-US" sz="1000" b="1" dirty="0">
                <a:solidFill>
                  <a:srgbClr val="126BA2"/>
                </a:solidFill>
              </a:rPr>
              <a:t>  // bad </a:t>
            </a:r>
            <a:r>
              <a:rPr lang="en-US" sz="1000" b="1" dirty="0" smtClean="0">
                <a:solidFill>
                  <a:srgbClr val="126BA2"/>
                </a:solidFill>
              </a:rPr>
              <a:t>approach</a:t>
            </a:r>
          </a:p>
          <a:p>
            <a:pPr marL="1257300" lvl="3" indent="0">
              <a:buNone/>
            </a:pPr>
            <a:r>
              <a:rPr lang="en-US" sz="1000" dirty="0" err="1" smtClean="0">
                <a:solidFill>
                  <a:srgbClr val="126BA2"/>
                </a:solidFill>
              </a:rPr>
              <a:t>NumberType</a:t>
            </a:r>
            <a:r>
              <a:rPr lang="en-US" sz="1000" dirty="0" smtClean="0">
                <a:solidFill>
                  <a:srgbClr val="126BA2"/>
                </a:solidFill>
              </a:rPr>
              <a:t> </a:t>
            </a:r>
            <a:r>
              <a:rPr lang="en-US" sz="1000" dirty="0">
                <a:solidFill>
                  <a:srgbClr val="126BA2"/>
                </a:solidFill>
              </a:rPr>
              <a:t>number = </a:t>
            </a:r>
            <a:r>
              <a:rPr lang="en-US" sz="1000" dirty="0" err="1">
                <a:solidFill>
                  <a:srgbClr val="126BA2"/>
                </a:solidFill>
              </a:rPr>
              <a:t>NumberType.valueOf</a:t>
            </a:r>
            <a:r>
              <a:rPr lang="en-US" sz="1000" dirty="0">
                <a:solidFill>
                  <a:srgbClr val="126BA2"/>
                </a:solidFill>
              </a:rPr>
              <a:t>(1.1F</a:t>
            </a:r>
            <a:r>
              <a:rPr lang="en-US" sz="1000" dirty="0" smtClean="0">
                <a:solidFill>
                  <a:srgbClr val="126BA2"/>
                </a:solidFill>
              </a:rPr>
              <a:t>);</a:t>
            </a:r>
          </a:p>
          <a:p>
            <a:pPr marL="1257300" lvl="3" indent="0">
              <a:buNone/>
            </a:pPr>
            <a:r>
              <a:rPr lang="en-US" sz="1000" dirty="0" err="1" smtClean="0">
                <a:solidFill>
                  <a:srgbClr val="126BA2"/>
                </a:solidFill>
              </a:rPr>
              <a:t>NumberType</a:t>
            </a:r>
            <a:r>
              <a:rPr lang="en-US" sz="1000" dirty="0" smtClean="0">
                <a:solidFill>
                  <a:srgbClr val="126BA2"/>
                </a:solidFill>
              </a:rPr>
              <a:t> </a:t>
            </a:r>
            <a:r>
              <a:rPr lang="en-US" sz="1000" dirty="0">
                <a:solidFill>
                  <a:srgbClr val="126BA2"/>
                </a:solidFill>
              </a:rPr>
              <a:t>number = </a:t>
            </a:r>
            <a:r>
              <a:rPr lang="en-US" sz="1000" dirty="0" err="1">
                <a:solidFill>
                  <a:srgbClr val="126BA2"/>
                </a:solidFill>
              </a:rPr>
              <a:t>NumberType.valueOf</a:t>
            </a:r>
            <a:r>
              <a:rPr lang="en-US" sz="1000" dirty="0" smtClean="0">
                <a:solidFill>
                  <a:srgbClr val="126BA2"/>
                </a:solidFill>
              </a:rPr>
              <a:t>("1.101");</a:t>
            </a:r>
            <a:endParaRPr lang="en-GB" sz="1000" dirty="0">
              <a:solidFill>
                <a:srgbClr val="126BA2"/>
              </a:solidFill>
            </a:endParaRPr>
          </a:p>
          <a:p>
            <a:pPr lvl="1"/>
            <a:r>
              <a:rPr lang="en-GB" b="1" dirty="0" smtClean="0">
                <a:solidFill>
                  <a:srgbClr val="AA0B19"/>
                </a:solidFill>
              </a:rPr>
              <a:t>Methods </a:t>
            </a:r>
          </a:p>
          <a:p>
            <a:pPr marL="1543050" lvl="2" indent="-285750"/>
            <a:r>
              <a:rPr lang="en-US" dirty="0" err="1" smtClean="0"/>
              <a:t>xxxValue</a:t>
            </a:r>
            <a:r>
              <a:rPr lang="en-US" dirty="0"/>
              <a:t>() – ex. </a:t>
            </a:r>
            <a:r>
              <a:rPr lang="en-US" dirty="0" err="1"/>
              <a:t>intValue</a:t>
            </a:r>
            <a:r>
              <a:rPr lang="en-US" dirty="0"/>
              <a:t>(), </a:t>
            </a:r>
            <a:r>
              <a:rPr lang="en-US" dirty="0" err="1"/>
              <a:t>doubleValue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err="1" smtClean="0"/>
              <a:t>compareTo</a:t>
            </a:r>
            <a:r>
              <a:rPr lang="en-US" dirty="0" smtClean="0"/>
              <a:t>()</a:t>
            </a:r>
          </a:p>
          <a:p>
            <a:pPr marL="1543050" lvl="2" indent="-285750"/>
            <a:r>
              <a:rPr lang="en-US" dirty="0" smtClean="0"/>
              <a:t>Inherited </a:t>
            </a:r>
            <a:r>
              <a:rPr lang="en-US" dirty="0"/>
              <a:t>from </a:t>
            </a:r>
            <a:r>
              <a:rPr lang="en-US" dirty="0" smtClean="0"/>
              <a:t>Object class</a:t>
            </a:r>
          </a:p>
          <a:p>
            <a:pPr lvl="1"/>
            <a:r>
              <a:rPr lang="en-US" b="1" dirty="0">
                <a:solidFill>
                  <a:srgbClr val="AA0B19"/>
                </a:solidFill>
              </a:rPr>
              <a:t>Main Operation using Math </a:t>
            </a:r>
            <a:r>
              <a:rPr lang="en-US" b="1" dirty="0" smtClean="0">
                <a:solidFill>
                  <a:srgbClr val="AA0B19"/>
                </a:solidFill>
              </a:rPr>
              <a:t>class</a:t>
            </a:r>
          </a:p>
          <a:p>
            <a:pPr marL="1543050" lvl="2" indent="-285750"/>
            <a:r>
              <a:rPr lang="en-US" u="sng" dirty="0" smtClean="0"/>
              <a:t>Abs()</a:t>
            </a:r>
          </a:p>
          <a:p>
            <a:pPr marL="1543050" lvl="2" indent="-285750"/>
            <a:r>
              <a:rPr lang="en-US" u="sng" dirty="0" smtClean="0"/>
              <a:t>Round()</a:t>
            </a:r>
          </a:p>
          <a:p>
            <a:pPr marL="1543050" lvl="2" indent="-285750"/>
            <a:r>
              <a:rPr lang="en-US" u="sng" dirty="0" smtClean="0"/>
              <a:t>Min</a:t>
            </a:r>
            <a:r>
              <a:rPr lang="en-US" u="sng" dirty="0"/>
              <a:t>() and max</a:t>
            </a:r>
            <a:r>
              <a:rPr lang="en-US" u="sng" dirty="0" smtClean="0"/>
              <a:t>()</a:t>
            </a:r>
          </a:p>
          <a:p>
            <a:pPr marL="1543050" lvl="2" indent="-285750"/>
            <a:r>
              <a:rPr lang="en-US" u="sng" dirty="0" smtClean="0"/>
              <a:t>Pow()</a:t>
            </a:r>
          </a:p>
          <a:p>
            <a:pPr marL="1543050" lvl="2" indent="-285750"/>
            <a:r>
              <a:rPr lang="en-US" u="sng" dirty="0" smtClean="0"/>
              <a:t>Random()</a:t>
            </a:r>
          </a:p>
          <a:p>
            <a:pPr marL="1543050" lvl="2" indent="-285750"/>
            <a:r>
              <a:rPr lang="en-US" u="sng" dirty="0" err="1" smtClean="0"/>
              <a:t>Trigonometrical</a:t>
            </a:r>
            <a:endParaRPr lang="en-US" u="sng" dirty="0" smtClean="0"/>
          </a:p>
          <a:p>
            <a:pPr marL="1885950" lvl="3" indent="-285750"/>
            <a:r>
              <a:rPr lang="en-US" u="sng" dirty="0" smtClean="0"/>
              <a:t>Sin()</a:t>
            </a:r>
          </a:p>
          <a:p>
            <a:pPr marL="1885950" lvl="3" indent="-285750"/>
            <a:r>
              <a:rPr lang="en-US" u="sng" dirty="0" smtClean="0"/>
              <a:t>Cos</a:t>
            </a:r>
            <a:r>
              <a:rPr lang="en-US" u="sng" dirty="0"/>
              <a:t>()</a:t>
            </a:r>
          </a:p>
          <a:p>
            <a:pPr lvl="3"/>
            <a:endParaRPr lang="en-US" dirty="0" smtClean="0"/>
          </a:p>
          <a:p>
            <a:pPr lvl="3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25388"/>
            <a:ext cx="10543495" cy="5191691"/>
          </a:xfrm>
        </p:spPr>
        <p:txBody>
          <a:bodyPr/>
          <a:lstStyle/>
          <a:p>
            <a:r>
              <a:rPr lang="en-US" dirty="0" smtClean="0"/>
              <a:t>Other operation</a:t>
            </a:r>
          </a:p>
          <a:p>
            <a:pPr marL="1543050" lvl="2" indent="-285750"/>
            <a:r>
              <a:rPr lang="en-US" dirty="0" smtClean="0"/>
              <a:t>Basic </a:t>
            </a:r>
            <a:r>
              <a:rPr lang="en-US" dirty="0"/>
              <a:t>arithmetic </a:t>
            </a:r>
            <a:r>
              <a:rPr lang="en-US" dirty="0" smtClean="0"/>
              <a:t>operation</a:t>
            </a:r>
          </a:p>
          <a:p>
            <a:pPr marL="1885950" lvl="3" indent="-285750"/>
            <a:r>
              <a:rPr lang="en-US" dirty="0" smtClean="0"/>
              <a:t>-</a:t>
            </a:r>
          </a:p>
          <a:p>
            <a:pPr marL="1885950" lvl="3" indent="-285750"/>
            <a:r>
              <a:rPr lang="en-US" dirty="0" smtClean="0"/>
              <a:t>+</a:t>
            </a:r>
          </a:p>
          <a:p>
            <a:pPr marL="1885950" lvl="3" indent="-285750"/>
            <a:r>
              <a:rPr lang="en-US" dirty="0" smtClean="0"/>
              <a:t>/</a:t>
            </a:r>
          </a:p>
          <a:p>
            <a:pPr marL="1885950" lvl="3" indent="-285750"/>
            <a:r>
              <a:rPr lang="en-US" dirty="0" smtClean="0"/>
              <a:t>*</a:t>
            </a:r>
          </a:p>
          <a:p>
            <a:pPr marL="1885950" lvl="3" indent="-285750"/>
            <a:r>
              <a:rPr lang="en-US" dirty="0"/>
              <a:t>%</a:t>
            </a:r>
          </a:p>
          <a:p>
            <a:pPr lvl="1"/>
            <a:r>
              <a:rPr lang="en-US" i="1" dirty="0" smtClean="0">
                <a:solidFill>
                  <a:srgbClr val="DC5D2A"/>
                </a:solidFill>
              </a:rPr>
              <a:t>	Note</a:t>
            </a:r>
            <a:r>
              <a:rPr lang="en-US" i="1" dirty="0">
                <a:solidFill>
                  <a:srgbClr val="DC5D2A"/>
                </a:solidFill>
              </a:rPr>
              <a:t>:</a:t>
            </a:r>
            <a:r>
              <a:rPr lang="en-US" dirty="0"/>
              <a:t> Specific for </a:t>
            </a:r>
            <a:r>
              <a:rPr lang="en-US" dirty="0" err="1"/>
              <a:t>BigInteger</a:t>
            </a:r>
            <a:r>
              <a:rPr lang="en-US" dirty="0"/>
              <a:t> and </a:t>
            </a:r>
            <a:r>
              <a:rPr lang="en-US" dirty="0" err="1"/>
              <a:t>BigDecimal</a:t>
            </a:r>
            <a:r>
              <a:rPr lang="en-US" dirty="0"/>
              <a:t> is </a:t>
            </a:r>
            <a:r>
              <a:rPr lang="en-US" dirty="0" smtClean="0"/>
              <a:t>that to </a:t>
            </a:r>
            <a:r>
              <a:rPr lang="en-US" dirty="0"/>
              <a:t>do arithmetic </a:t>
            </a:r>
            <a:r>
              <a:rPr lang="en-US" dirty="0" smtClean="0"/>
              <a:t>operation, </a:t>
            </a:r>
            <a:r>
              <a:rPr lang="en-US" dirty="0"/>
              <a:t>you should use class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126BA2"/>
                </a:solidFill>
              </a:rPr>
              <a:t>add() 		subtract()		multiply() 		divide()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Number Representation</a:t>
            </a:r>
          </a:p>
          <a:p>
            <a:pPr marL="1543050" lvl="2" indent="-285750"/>
            <a:r>
              <a:rPr lang="en-US" dirty="0" smtClean="0"/>
              <a:t>Integer – 1</a:t>
            </a:r>
          </a:p>
          <a:p>
            <a:pPr marL="1543050" lvl="2" indent="-285750"/>
            <a:r>
              <a:rPr lang="en-US" dirty="0" smtClean="0"/>
              <a:t>Long – 1L</a:t>
            </a:r>
          </a:p>
          <a:p>
            <a:pPr marL="1543050" lvl="2" indent="-285750"/>
            <a:r>
              <a:rPr lang="en-US" dirty="0" smtClean="0"/>
              <a:t>Double – 1.0</a:t>
            </a:r>
          </a:p>
          <a:p>
            <a:pPr marL="1543050" lvl="2" indent="-285750"/>
            <a:r>
              <a:rPr lang="en-US" dirty="0" smtClean="0"/>
              <a:t>Float – 1.0F</a:t>
            </a:r>
          </a:p>
          <a:p>
            <a:pPr marL="1543050" lvl="2" indent="-285750"/>
            <a:r>
              <a:rPr lang="en-US" dirty="0" smtClean="0"/>
              <a:t>Byte </a:t>
            </a:r>
            <a:r>
              <a:rPr lang="en-US" dirty="0"/>
              <a:t>–</a:t>
            </a:r>
            <a:r>
              <a:rPr lang="en-US" dirty="0" smtClean="0"/>
              <a:t> 0x01/1</a:t>
            </a:r>
          </a:p>
          <a:p>
            <a:pPr marL="1543050" lvl="2" indent="-285750"/>
            <a:endParaRPr lang="en-US" dirty="0" smtClean="0"/>
          </a:p>
          <a:p>
            <a:pPr marL="1543050" lvl="2" indent="-285750"/>
            <a:endParaRPr lang="en-US" dirty="0" smtClean="0"/>
          </a:p>
          <a:p>
            <a:pPr marL="1543050" lvl="2" indent="-285750"/>
            <a:endParaRPr lang="en-US" dirty="0" smtClean="0"/>
          </a:p>
          <a:p>
            <a:pPr marL="1543050" lvl="2" indent="-285750"/>
            <a:endParaRPr lang="en-US" dirty="0" smtClean="0"/>
          </a:p>
          <a:p>
            <a:pPr marL="1543050" lvl="2" indent="-285750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17296"/>
            <a:ext cx="10543495" cy="5199783"/>
          </a:xfrm>
        </p:spPr>
        <p:txBody>
          <a:bodyPr>
            <a:normAutofit/>
          </a:bodyPr>
          <a:lstStyle/>
          <a:p>
            <a:r>
              <a:rPr lang="en-US" dirty="0" smtClean="0"/>
              <a:t>Formatting</a:t>
            </a:r>
          </a:p>
          <a:p>
            <a:pPr marL="1543050" lvl="2" indent="-285750"/>
            <a:r>
              <a:rPr lang="en-US" dirty="0" smtClean="0"/>
              <a:t>Print into out stream </a:t>
            </a:r>
            <a:r>
              <a:rPr lang="en-US" dirty="0"/>
              <a:t>- </a:t>
            </a:r>
            <a:r>
              <a:rPr lang="en-US" dirty="0" err="1">
                <a:solidFill>
                  <a:srgbClr val="126BA2"/>
                </a:solidFill>
              </a:rPr>
              <a:t>System.out.format</a:t>
            </a:r>
            <a:r>
              <a:rPr lang="en-US" dirty="0">
                <a:solidFill>
                  <a:srgbClr val="126BA2"/>
                </a:solidFill>
              </a:rPr>
              <a:t>(.....);</a:t>
            </a:r>
            <a:endParaRPr lang="en-US" dirty="0" smtClean="0">
              <a:solidFill>
                <a:srgbClr val="126BA2"/>
              </a:solidFill>
            </a:endParaRPr>
          </a:p>
          <a:p>
            <a:pPr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2" indent="0">
              <a:buNone/>
            </a:pPr>
            <a:r>
              <a:rPr lang="en-US" dirty="0" smtClean="0">
                <a:solidFill>
                  <a:srgbClr val="126BA2"/>
                </a:solidFill>
              </a:rPr>
              <a:t>	</a:t>
            </a:r>
            <a:r>
              <a:rPr lang="en-US" dirty="0" err="1" smtClean="0">
                <a:solidFill>
                  <a:srgbClr val="126BA2"/>
                </a:solidFill>
              </a:rPr>
              <a:t>System.out.format</a:t>
            </a:r>
            <a:r>
              <a:rPr lang="en-US" dirty="0" smtClean="0">
                <a:solidFill>
                  <a:srgbClr val="126BA2"/>
                </a:solidFill>
              </a:rPr>
              <a:t>("The </a:t>
            </a:r>
            <a:r>
              <a:rPr lang="en-US" dirty="0">
                <a:solidFill>
                  <a:srgbClr val="126BA2"/>
                </a:solidFill>
              </a:rPr>
              <a:t>value of </a:t>
            </a:r>
            <a:r>
              <a:rPr lang="en-US" dirty="0" smtClean="0">
                <a:solidFill>
                  <a:srgbClr val="126BA2"/>
                </a:solidFill>
              </a:rPr>
              <a:t>" </a:t>
            </a:r>
            <a:r>
              <a:rPr lang="en-US" dirty="0">
                <a:solidFill>
                  <a:srgbClr val="126BA2"/>
                </a:solidFill>
              </a:rPr>
              <a:t>+ </a:t>
            </a:r>
            <a:r>
              <a:rPr lang="en-US" dirty="0" smtClean="0">
                <a:solidFill>
                  <a:srgbClr val="126BA2"/>
                </a:solidFill>
              </a:rPr>
              <a:t>"the </a:t>
            </a:r>
            <a:r>
              <a:rPr lang="en-US" dirty="0">
                <a:solidFill>
                  <a:srgbClr val="126BA2"/>
                </a:solidFill>
              </a:rPr>
              <a:t>float variable is </a:t>
            </a:r>
            <a:r>
              <a:rPr lang="en-US" dirty="0" smtClean="0">
                <a:solidFill>
                  <a:srgbClr val="126BA2"/>
                </a:solidFill>
              </a:rPr>
              <a:t>" </a:t>
            </a:r>
            <a:r>
              <a:rPr lang="en-US" dirty="0">
                <a:solidFill>
                  <a:srgbClr val="126BA2"/>
                </a:solidFill>
              </a:rPr>
              <a:t>+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     </a:t>
            </a:r>
            <a:r>
              <a:rPr lang="en-US" dirty="0" smtClean="0">
                <a:solidFill>
                  <a:srgbClr val="126BA2"/>
                </a:solidFill>
              </a:rPr>
              <a:t>		"%</a:t>
            </a:r>
            <a:r>
              <a:rPr lang="en-US" dirty="0">
                <a:solidFill>
                  <a:srgbClr val="126BA2"/>
                </a:solidFill>
              </a:rPr>
              <a:t>f, while the value of the </a:t>
            </a:r>
            <a:r>
              <a:rPr lang="en-US" dirty="0" smtClean="0">
                <a:solidFill>
                  <a:srgbClr val="126BA2"/>
                </a:solidFill>
              </a:rPr>
              <a:t>" </a:t>
            </a:r>
            <a:r>
              <a:rPr lang="en-US" dirty="0">
                <a:solidFill>
                  <a:srgbClr val="126BA2"/>
                </a:solidFill>
              </a:rPr>
              <a:t>+ </a:t>
            </a:r>
            <a:r>
              <a:rPr lang="en-US" dirty="0" smtClean="0">
                <a:solidFill>
                  <a:srgbClr val="126BA2"/>
                </a:solidFill>
              </a:rPr>
              <a:t>"integer </a:t>
            </a:r>
            <a:r>
              <a:rPr lang="en-US" dirty="0">
                <a:solidFill>
                  <a:srgbClr val="126BA2"/>
                </a:solidFill>
              </a:rPr>
              <a:t>variable is %</a:t>
            </a:r>
            <a:r>
              <a:rPr lang="en-US" dirty="0" smtClean="0">
                <a:solidFill>
                  <a:srgbClr val="126BA2"/>
                </a:solidFill>
              </a:rPr>
              <a:t>d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	</a:t>
            </a:r>
            <a:r>
              <a:rPr lang="en-US" dirty="0" smtClean="0">
                <a:solidFill>
                  <a:srgbClr val="126BA2"/>
                </a:solidFill>
              </a:rPr>
              <a:t>	, </a:t>
            </a:r>
            <a:r>
              <a:rPr lang="en-US" dirty="0" err="1">
                <a:solidFill>
                  <a:srgbClr val="126BA2"/>
                </a:solidFill>
              </a:rPr>
              <a:t>floatVar</a:t>
            </a:r>
            <a:r>
              <a:rPr lang="en-US" dirty="0">
                <a:solidFill>
                  <a:srgbClr val="126BA2"/>
                </a:solidFill>
              </a:rPr>
              <a:t>, </a:t>
            </a:r>
            <a:r>
              <a:rPr lang="en-US" dirty="0" err="1" smtClean="0">
                <a:solidFill>
                  <a:srgbClr val="126BA2"/>
                </a:solidFill>
              </a:rPr>
              <a:t>intVar</a:t>
            </a:r>
            <a:r>
              <a:rPr lang="en-US" dirty="0" smtClean="0">
                <a:solidFill>
                  <a:srgbClr val="126BA2"/>
                </a:solidFill>
              </a:rPr>
              <a:t>); </a:t>
            </a:r>
          </a:p>
          <a:p>
            <a:pPr lvl="2" indent="0">
              <a:buNone/>
            </a:pPr>
            <a:endParaRPr lang="en-US" dirty="0" smtClean="0">
              <a:solidFill>
                <a:srgbClr val="126BA2"/>
              </a:solidFill>
            </a:endParaRPr>
          </a:p>
          <a:p>
            <a:pPr marL="1543050" lvl="2" indent="-285750"/>
            <a:r>
              <a:rPr lang="en-US" dirty="0" smtClean="0"/>
              <a:t>Using specialized class - </a:t>
            </a:r>
            <a:r>
              <a:rPr lang="en-US" b="1" dirty="0" err="1"/>
              <a:t>DecimalFormat</a:t>
            </a:r>
            <a:r>
              <a:rPr lang="en-US" b="1" dirty="0"/>
              <a:t> </a:t>
            </a:r>
          </a:p>
          <a:p>
            <a:pPr lvl="2" indent="0">
              <a:buNone/>
            </a:pPr>
            <a:r>
              <a:rPr lang="en-US" b="1" dirty="0" err="1" smtClean="0"/>
              <a:t>DecimalFormat</a:t>
            </a:r>
            <a:r>
              <a:rPr lang="en-US" b="1" dirty="0" smtClean="0"/>
              <a:t> class use patterns to convert number in string. Accepted patterns have combination of # and 0:</a:t>
            </a:r>
          </a:p>
          <a:p>
            <a:pPr lvl="2" indent="0">
              <a:buNone/>
            </a:pPr>
            <a:r>
              <a:rPr lang="en-US" b="1" dirty="0" smtClean="0"/>
              <a:t>###,###.###; </a:t>
            </a:r>
            <a:r>
              <a:rPr lang="en-US" b="1" dirty="0"/>
              <a:t>###,###.</a:t>
            </a:r>
            <a:r>
              <a:rPr lang="en-US" b="1" dirty="0" smtClean="0"/>
              <a:t>0##; </a:t>
            </a:r>
            <a:r>
              <a:rPr lang="en-US" b="1" dirty="0"/>
              <a:t>###,###.</a:t>
            </a:r>
            <a:r>
              <a:rPr lang="en-US" b="1" dirty="0" smtClean="0"/>
              <a:t>000; ###,000.000; etc.</a:t>
            </a:r>
            <a:endParaRPr lang="en-US" b="1" dirty="0"/>
          </a:p>
          <a:p>
            <a:pPr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2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126BA2"/>
                </a:solidFill>
              </a:rPr>
              <a:t>DecimalFormat</a:t>
            </a:r>
            <a:r>
              <a:rPr lang="en-US" dirty="0" smtClean="0">
                <a:solidFill>
                  <a:srgbClr val="126BA2"/>
                </a:solidFill>
              </a:rPr>
              <a:t> </a:t>
            </a:r>
            <a:r>
              <a:rPr lang="en-US" dirty="0" err="1">
                <a:solidFill>
                  <a:srgbClr val="126BA2"/>
                </a:solidFill>
              </a:rPr>
              <a:t>myFormatter</a:t>
            </a:r>
            <a:r>
              <a:rPr lang="en-US" dirty="0">
                <a:solidFill>
                  <a:srgbClr val="126BA2"/>
                </a:solidFill>
              </a:rPr>
              <a:t> = new </a:t>
            </a:r>
            <a:r>
              <a:rPr lang="en-US" dirty="0" err="1">
                <a:solidFill>
                  <a:srgbClr val="126BA2"/>
                </a:solidFill>
              </a:rPr>
              <a:t>DecimalFormat</a:t>
            </a:r>
            <a:r>
              <a:rPr lang="en-US" dirty="0" smtClean="0">
                <a:solidFill>
                  <a:srgbClr val="126BA2"/>
                </a:solidFill>
              </a:rPr>
              <a:t>("###,###.000");</a:t>
            </a:r>
            <a:endParaRPr lang="en-US" dirty="0">
              <a:solidFill>
                <a:srgbClr val="126BA2"/>
              </a:solidFill>
            </a:endParaRP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      </a:t>
            </a:r>
            <a:r>
              <a:rPr lang="en-US" dirty="0" smtClean="0">
                <a:solidFill>
                  <a:srgbClr val="126BA2"/>
                </a:solidFill>
              </a:rPr>
              <a:t>	String result = </a:t>
            </a:r>
            <a:r>
              <a:rPr lang="en-US" dirty="0" err="1" smtClean="0">
                <a:solidFill>
                  <a:srgbClr val="126BA2"/>
                </a:solidFill>
              </a:rPr>
              <a:t>myFormatter.format</a:t>
            </a:r>
            <a:r>
              <a:rPr lang="en-US" dirty="0" smtClean="0">
                <a:solidFill>
                  <a:srgbClr val="126BA2"/>
                </a:solidFill>
              </a:rPr>
              <a:t>(</a:t>
            </a:r>
            <a:r>
              <a:rPr lang="en-US" dirty="0" err="1" smtClean="0">
                <a:solidFill>
                  <a:srgbClr val="126BA2"/>
                </a:solidFill>
              </a:rPr>
              <a:t>numberValue</a:t>
            </a:r>
            <a:r>
              <a:rPr lang="en-US" dirty="0" smtClean="0">
                <a:solidFill>
                  <a:srgbClr val="126BA2"/>
                </a:solidFill>
              </a:rPr>
              <a:t>);</a:t>
            </a:r>
          </a:p>
          <a:p>
            <a:pPr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Result: </a:t>
            </a:r>
          </a:p>
          <a:p>
            <a:pPr lvl="2" indent="0">
              <a:buNone/>
            </a:pPr>
            <a:r>
              <a:rPr lang="en-US" dirty="0">
                <a:solidFill>
                  <a:srgbClr val="DC5D2A"/>
                </a:solidFill>
              </a:rPr>
              <a:t>	</a:t>
            </a:r>
            <a:r>
              <a:rPr lang="en-US" dirty="0" smtClean="0">
                <a:solidFill>
                  <a:srgbClr val="DC5D2A"/>
                </a:solidFill>
              </a:rPr>
              <a:t>52 | 52.0 | 52.000 | 052.000</a:t>
            </a:r>
            <a:endParaRPr lang="en-US" dirty="0">
              <a:solidFill>
                <a:srgbClr val="DC5D2A"/>
              </a:solidFill>
            </a:endParaRPr>
          </a:p>
          <a:p>
            <a:pPr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653142"/>
          </a:xfrm>
        </p:spPr>
        <p:txBody>
          <a:bodyPr>
            <a:normAutofit/>
          </a:bodyPr>
          <a:lstStyle/>
          <a:p>
            <a:r>
              <a:rPr lang="en-US" dirty="0"/>
              <a:t>Number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821094"/>
            <a:ext cx="10543495" cy="5195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Conversion</a:t>
            </a:r>
          </a:p>
          <a:p>
            <a:pPr marL="1543050" lvl="2" indent="-285750"/>
            <a:r>
              <a:rPr lang="en-US" dirty="0"/>
              <a:t>Casting</a:t>
            </a: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Ex: 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126BA2"/>
                </a:solidFill>
              </a:rPr>
              <a:t>Integer d = </a:t>
            </a:r>
            <a:r>
              <a:rPr lang="en-US" dirty="0" err="1">
                <a:solidFill>
                  <a:srgbClr val="126BA2"/>
                </a:solidFill>
              </a:rPr>
              <a:t>Integer.valueOf</a:t>
            </a:r>
            <a:r>
              <a:rPr lang="en-US" dirty="0">
                <a:solidFill>
                  <a:srgbClr val="126BA2"/>
                </a:solidFill>
              </a:rPr>
              <a:t>(1);</a:t>
            </a:r>
          </a:p>
          <a:p>
            <a:pPr lvl="2" indent="0">
              <a:buNone/>
            </a:pPr>
            <a:r>
              <a:rPr lang="en-US" dirty="0">
                <a:solidFill>
                  <a:srgbClr val="126BA2"/>
                </a:solidFill>
              </a:rPr>
              <a:t>	Number t = (Number) d; </a:t>
            </a:r>
          </a:p>
          <a:p>
            <a:pPr marL="1543050" lvl="2" indent="-285750"/>
            <a:r>
              <a:rPr lang="en-US" dirty="0"/>
              <a:t>Methods from Number</a:t>
            </a:r>
          </a:p>
          <a:p>
            <a:pPr marL="1885950" lvl="3" indent="-285750"/>
            <a:r>
              <a:rPr lang="en-US" dirty="0" err="1"/>
              <a:t>xxxxValue</a:t>
            </a:r>
            <a:r>
              <a:rPr lang="en-US" dirty="0"/>
              <a:t>()</a:t>
            </a: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Ex:</a:t>
            </a:r>
          </a:p>
          <a:p>
            <a:pPr lvl="3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126BA2"/>
                </a:solidFill>
              </a:rPr>
              <a:t>Integer d = </a:t>
            </a:r>
            <a:r>
              <a:rPr lang="en-US" dirty="0" err="1">
                <a:solidFill>
                  <a:srgbClr val="126BA2"/>
                </a:solidFill>
              </a:rPr>
              <a:t>Integer.valueOf</a:t>
            </a:r>
            <a:r>
              <a:rPr lang="en-US" dirty="0">
                <a:solidFill>
                  <a:srgbClr val="126BA2"/>
                </a:solidFill>
              </a:rPr>
              <a:t>(1);</a:t>
            </a:r>
          </a:p>
          <a:p>
            <a:pPr lvl="3" indent="0">
              <a:buNone/>
            </a:pPr>
            <a:r>
              <a:rPr lang="en-US" dirty="0">
                <a:solidFill>
                  <a:srgbClr val="126BA2"/>
                </a:solidFill>
              </a:rPr>
              <a:t>	Double d = </a:t>
            </a:r>
            <a:r>
              <a:rPr lang="en-US" dirty="0" err="1">
                <a:solidFill>
                  <a:srgbClr val="126BA2"/>
                </a:solidFill>
              </a:rPr>
              <a:t>d.doubleValue</a:t>
            </a:r>
            <a:r>
              <a:rPr lang="en-US" dirty="0">
                <a:solidFill>
                  <a:srgbClr val="126BA2"/>
                </a:solidFill>
              </a:rPr>
              <a:t>();</a:t>
            </a:r>
            <a:endParaRPr lang="en-US" dirty="0"/>
          </a:p>
          <a:p>
            <a:pPr marL="1885950" lvl="3" indent="-285750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1543050" lvl="2" indent="-285750"/>
            <a:r>
              <a:rPr lang="en-US" dirty="0" err="1"/>
              <a:t>DecimalFormat</a:t>
            </a:r>
            <a:r>
              <a:rPr lang="en-US" dirty="0"/>
              <a:t> class</a:t>
            </a: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Ex:</a:t>
            </a:r>
          </a:p>
          <a:p>
            <a:pPr lvl="3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126BA2"/>
                </a:solidFill>
              </a:rPr>
              <a:t>DecimalFormat</a:t>
            </a:r>
            <a:r>
              <a:rPr lang="en-US" dirty="0">
                <a:solidFill>
                  <a:srgbClr val="126BA2"/>
                </a:solidFill>
              </a:rPr>
              <a:t> f = new </a:t>
            </a:r>
            <a:r>
              <a:rPr lang="en-US" dirty="0" err="1">
                <a:solidFill>
                  <a:srgbClr val="126BA2"/>
                </a:solidFill>
              </a:rPr>
              <a:t>DecimalFormat</a:t>
            </a:r>
            <a:r>
              <a:rPr lang="en-US" dirty="0" smtClean="0">
                <a:solidFill>
                  <a:srgbClr val="126BA2"/>
                </a:solidFill>
              </a:rPr>
              <a:t>("###,###.00##");</a:t>
            </a:r>
            <a:endParaRPr lang="en-US" dirty="0">
              <a:solidFill>
                <a:srgbClr val="126BA2"/>
              </a:solidFill>
            </a:endParaRPr>
          </a:p>
          <a:p>
            <a:pPr lvl="3" indent="0">
              <a:buNone/>
            </a:pPr>
            <a:r>
              <a:rPr lang="en-US" dirty="0">
                <a:solidFill>
                  <a:srgbClr val="126BA2"/>
                </a:solidFill>
              </a:rPr>
              <a:t>	Number n = </a:t>
            </a:r>
            <a:r>
              <a:rPr lang="en-US" dirty="0" err="1">
                <a:solidFill>
                  <a:srgbClr val="126BA2"/>
                </a:solidFill>
              </a:rPr>
              <a:t>f.parse</a:t>
            </a:r>
            <a:r>
              <a:rPr lang="en-US" dirty="0" smtClean="0">
                <a:solidFill>
                  <a:srgbClr val="126BA2"/>
                </a:solidFill>
              </a:rPr>
              <a:t>("0.00001");</a:t>
            </a:r>
            <a:endParaRPr lang="en-US" dirty="0">
              <a:solidFill>
                <a:srgbClr val="126BA2"/>
              </a:solidFill>
            </a:endParaRP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Res:</a:t>
            </a:r>
          </a:p>
          <a:p>
            <a:pPr lvl="3" indent="0">
              <a:buNone/>
            </a:pPr>
            <a:r>
              <a:rPr lang="en-US" dirty="0">
                <a:solidFill>
                  <a:srgbClr val="DC5D2A"/>
                </a:solidFill>
              </a:rPr>
              <a:t>	???????????????????????</a:t>
            </a:r>
          </a:p>
          <a:p>
            <a:pPr marL="1543050" lvl="2" indent="-285750"/>
            <a:r>
              <a:rPr lang="en-US" dirty="0" smtClean="0"/>
              <a:t>Primitive data type</a:t>
            </a:r>
          </a:p>
          <a:p>
            <a:pPr lvl="3" indent="0">
              <a:buNone/>
            </a:pPr>
            <a:r>
              <a:rPr lang="en-US" dirty="0" smtClean="0">
                <a:solidFill>
                  <a:srgbClr val="DC5D2A"/>
                </a:solidFill>
              </a:rPr>
              <a:t>Ex:</a:t>
            </a:r>
          </a:p>
          <a:p>
            <a:pPr lvl="3" indent="0">
              <a:buNone/>
            </a:pPr>
            <a:r>
              <a:rPr lang="en-US" dirty="0">
                <a:solidFill>
                  <a:srgbClr val="126BA2"/>
                </a:solidFill>
              </a:rPr>
              <a:t>	long </a:t>
            </a:r>
            <a:r>
              <a:rPr lang="en-US" dirty="0" smtClean="0">
                <a:solidFill>
                  <a:srgbClr val="126BA2"/>
                </a:solidFill>
              </a:rPr>
              <a:t>l </a:t>
            </a:r>
            <a:r>
              <a:rPr lang="en-US" dirty="0">
                <a:solidFill>
                  <a:srgbClr val="126BA2"/>
                </a:solidFill>
              </a:rPr>
              <a:t>= </a:t>
            </a:r>
            <a:r>
              <a:rPr lang="en-US" dirty="0" err="1">
                <a:solidFill>
                  <a:srgbClr val="126BA2"/>
                </a:solidFill>
              </a:rPr>
              <a:t>Double.valueOf</a:t>
            </a:r>
            <a:r>
              <a:rPr lang="en-US" dirty="0">
                <a:solidFill>
                  <a:srgbClr val="126BA2"/>
                </a:solidFill>
              </a:rPr>
              <a:t>(1.1).</a:t>
            </a:r>
            <a:r>
              <a:rPr lang="en-US" dirty="0" err="1">
                <a:solidFill>
                  <a:srgbClr val="126BA2"/>
                </a:solidFill>
              </a:rPr>
              <a:t>longValue</a:t>
            </a:r>
            <a:r>
              <a:rPr lang="en-US" dirty="0">
                <a:solidFill>
                  <a:srgbClr val="126BA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12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FE1F9A2C-BC1B-4A94-ACD5-8B819B602136}" vid="{3E7519DC-5C3B-412A-B974-E729F4038F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06-Java Essential Classes</Template>
  <TotalTime>1008</TotalTime>
  <Words>1167</Words>
  <Application>Microsoft Office PowerPoint</Application>
  <PresentationFormat>Widescreen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Symbol</vt:lpstr>
      <vt:lpstr>Office Theme</vt:lpstr>
      <vt:lpstr>Java Essential Classes</vt:lpstr>
      <vt:lpstr>Java Essential Classes</vt:lpstr>
      <vt:lpstr>Introduction</vt:lpstr>
      <vt:lpstr>Class hierarchy in Java</vt:lpstr>
      <vt:lpstr>Object class</vt:lpstr>
      <vt:lpstr>Number types</vt:lpstr>
      <vt:lpstr>Number types</vt:lpstr>
      <vt:lpstr>Number types</vt:lpstr>
      <vt:lpstr>Number types</vt:lpstr>
      <vt:lpstr>String manipulation</vt:lpstr>
      <vt:lpstr>String manipulation</vt:lpstr>
      <vt:lpstr>String manipulation</vt:lpstr>
      <vt:lpstr>Regular Expression</vt:lpstr>
      <vt:lpstr>Regular Expression</vt:lpstr>
      <vt:lpstr>Working with regular Expression</vt:lpstr>
      <vt:lpstr>Working with regular Expression</vt:lpstr>
      <vt:lpstr>Date and Time data types</vt:lpstr>
      <vt:lpstr>Date and Time data types</vt:lpstr>
      <vt:lpstr>Thank you! 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Essential Classes</dc:title>
  <dc:creator>Ruslan Perciun</dc:creator>
  <cp:lastModifiedBy>Ruslan Perciun</cp:lastModifiedBy>
  <cp:revision>162</cp:revision>
  <dcterms:created xsi:type="dcterms:W3CDTF">2014-09-17T13:57:16Z</dcterms:created>
  <dcterms:modified xsi:type="dcterms:W3CDTF">2014-10-17T14:24:45Z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