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1"/>
  </p:notesMasterIdLst>
  <p:sldIdLst>
    <p:sldId id="256" r:id="rId2"/>
    <p:sldId id="341" r:id="rId3"/>
    <p:sldId id="296" r:id="rId4"/>
    <p:sldId id="342" r:id="rId5"/>
    <p:sldId id="343" r:id="rId6"/>
    <p:sldId id="345" r:id="rId7"/>
    <p:sldId id="346" r:id="rId8"/>
    <p:sldId id="347" r:id="rId9"/>
    <p:sldId id="34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32494-DFF5-4DF9-A429-8AC956D27388}" type="datetimeFigureOut">
              <a:rPr lang="fr-CH" smtClean="0"/>
              <a:t>13.11.2023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337F8-87ED-4DC8-A7C3-1A2D5CE2F784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3872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="" xmlns:a16="http://schemas.microsoft.com/office/drawing/2014/main" id="{E840AF0C-687B-4A74-A93B-3A808115B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B449747-D12B-4865-A7AF-9C54D1646F17}" type="slidenum">
              <a:rPr lang="fr-CA" altLang="fr-FR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fr-CA" altLang="fr-FR" sz="1200" dirty="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="" xmlns:a16="http://schemas.microsoft.com/office/drawing/2014/main" id="{0C68A012-CE5C-4931-9BC4-63033FF8D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1203" name="Rectangle 3">
            <a:extLst>
              <a:ext uri="{FF2B5EF4-FFF2-40B4-BE49-F238E27FC236}">
                <a16:creationId xmlns="" xmlns:a16="http://schemas.microsoft.com/office/drawing/2014/main" id="{36F4C785-343B-4AE4-A605-6C3FA46EC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0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Maintenant je passe à l’étude de réactivité et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régiosélectivité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réaction en utilisant les indices locaux (</a:t>
            </a:r>
            <a:r>
              <a:rPr lang="en-US" altLang="fr-FR" sz="1200" dirty="0" err="1" smtClean="0">
                <a:latin typeface="Bodoni MT" panose="02070603080606020203" pitchFamily="18" charset="0"/>
              </a:rPr>
              <a:t>ω</a:t>
            </a:r>
            <a:r>
              <a:rPr lang="en-US" altLang="fr-FR" sz="1200" baseline="-25000" dirty="0" err="1" smtClean="0">
                <a:latin typeface="Bodoni MT" panose="02070603080606020203" pitchFamily="18" charset="0"/>
              </a:rPr>
              <a:t>k</a:t>
            </a:r>
            <a:r>
              <a:rPr lang="en-US" altLang="fr-FR" sz="1200" baseline="-25000" dirty="0" smtClean="0">
                <a:latin typeface="Bodoni MT" panose="02070603080606020203" pitchFamily="18" charset="0"/>
              </a:rPr>
              <a:t> </a:t>
            </a:r>
            <a:r>
              <a:rPr lang="en-US" altLang="fr-FR" sz="1200" baseline="0" dirty="0" smtClean="0">
                <a:latin typeface="Bodoni MT" panose="02070603080606020203" pitchFamily="18" charset="0"/>
              </a:rPr>
              <a:t>et</a:t>
            </a:r>
            <a:r>
              <a:rPr lang="en-US" altLang="fr-FR" sz="1200" baseline="-25000" dirty="0" smtClean="0">
                <a:latin typeface="Bodoni MT" panose="02070603080606020203" pitchFamily="18" charset="0"/>
              </a:rPr>
              <a:t> </a:t>
            </a:r>
            <a:r>
              <a:rPr lang="en-US" altLang="fr-FR" sz="1200" dirty="0" err="1" smtClean="0">
                <a:latin typeface="Bodoni MT" panose="02070603080606020203" pitchFamily="18" charset="0"/>
              </a:rPr>
              <a:t>N</a:t>
            </a:r>
            <a:r>
              <a:rPr lang="en-US" altLang="fr-FR" sz="1200" baseline="-25000" dirty="0" err="1" smtClean="0">
                <a:latin typeface="Bodoni MT" panose="02070603080606020203" pitchFamily="18" charset="0"/>
              </a:rPr>
              <a:t>k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réactivité dérivé de la fonction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L'analyse des indices de nucléophilie et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électrophilie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locales d’ alcyne et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azide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indique que la position C5 est le centre le plus nucléophile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position N3 est le centre le plus nucléophile, Par conséquent, le chemin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régioisomérique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plus favorable sera celui associé à la formation de liaison C-N entre le carbone C5 des alcynes et l’azote N3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azides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ce qui est en bon accord avec les résultats expérimentaux.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466B4-9ED1-470A-BC34-C1736FB00961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99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Maintenant je passe à l’étude de réactivité et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régiosélectivité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réaction en utilisant les indices locaux (</a:t>
            </a:r>
            <a:r>
              <a:rPr lang="en-US" altLang="fr-FR" sz="1200" dirty="0" err="1" smtClean="0">
                <a:latin typeface="Bodoni MT" panose="02070603080606020203" pitchFamily="18" charset="0"/>
              </a:rPr>
              <a:t>ω</a:t>
            </a:r>
            <a:r>
              <a:rPr lang="en-US" altLang="fr-FR" sz="1200" baseline="-25000" dirty="0" err="1" smtClean="0">
                <a:latin typeface="Bodoni MT" panose="02070603080606020203" pitchFamily="18" charset="0"/>
              </a:rPr>
              <a:t>k</a:t>
            </a:r>
            <a:r>
              <a:rPr lang="en-US" altLang="fr-FR" sz="1200" baseline="-25000" dirty="0" smtClean="0">
                <a:latin typeface="Bodoni MT" panose="02070603080606020203" pitchFamily="18" charset="0"/>
              </a:rPr>
              <a:t> </a:t>
            </a:r>
            <a:r>
              <a:rPr lang="en-US" altLang="fr-FR" sz="1200" baseline="0" dirty="0" smtClean="0">
                <a:latin typeface="Bodoni MT" panose="02070603080606020203" pitchFamily="18" charset="0"/>
              </a:rPr>
              <a:t>et</a:t>
            </a:r>
            <a:r>
              <a:rPr lang="en-US" altLang="fr-FR" sz="1200" baseline="-25000" dirty="0" smtClean="0">
                <a:latin typeface="Bodoni MT" panose="02070603080606020203" pitchFamily="18" charset="0"/>
              </a:rPr>
              <a:t> </a:t>
            </a:r>
            <a:r>
              <a:rPr lang="en-US" altLang="fr-FR" sz="1200" dirty="0" err="1" smtClean="0">
                <a:latin typeface="Bodoni MT" panose="02070603080606020203" pitchFamily="18" charset="0"/>
              </a:rPr>
              <a:t>N</a:t>
            </a:r>
            <a:r>
              <a:rPr lang="en-US" altLang="fr-FR" sz="1200" baseline="-25000" dirty="0" err="1" smtClean="0">
                <a:latin typeface="Bodoni MT" panose="02070603080606020203" pitchFamily="18" charset="0"/>
              </a:rPr>
              <a:t>k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réactivité dérivé de la fonction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L'analyse des indices de nucléophilie et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électrophilie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locales d’ alcyne et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azide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indique que la position C5 est le centre le plus nucléophile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position N3 est le centre le plus nucléophile, Par conséquent, le chemin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régioisomérique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plus favorable sera celui associé à la formation de liaison C-N entre le carbone C5 des alcynes et l’azote N3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azides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ce qui est en bon accord avec les résultats expérimentaux.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466B4-9ED1-470A-BC34-C1736FB00961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992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Maintenant je passe à l’étude de réactivité et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régiosélectivité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réaction en utilisant les indices locaux (</a:t>
            </a:r>
            <a:r>
              <a:rPr lang="en-US" altLang="fr-FR" sz="1200" dirty="0" err="1" smtClean="0">
                <a:latin typeface="Bodoni MT" panose="02070603080606020203" pitchFamily="18" charset="0"/>
              </a:rPr>
              <a:t>ω</a:t>
            </a:r>
            <a:r>
              <a:rPr lang="en-US" altLang="fr-FR" sz="1200" baseline="-25000" dirty="0" err="1" smtClean="0">
                <a:latin typeface="Bodoni MT" panose="02070603080606020203" pitchFamily="18" charset="0"/>
              </a:rPr>
              <a:t>k</a:t>
            </a:r>
            <a:r>
              <a:rPr lang="en-US" altLang="fr-FR" sz="1200" baseline="-25000" dirty="0" smtClean="0">
                <a:latin typeface="Bodoni MT" panose="02070603080606020203" pitchFamily="18" charset="0"/>
              </a:rPr>
              <a:t> </a:t>
            </a:r>
            <a:r>
              <a:rPr lang="en-US" altLang="fr-FR" sz="1200" baseline="0" dirty="0" smtClean="0">
                <a:latin typeface="Bodoni MT" panose="02070603080606020203" pitchFamily="18" charset="0"/>
              </a:rPr>
              <a:t>et</a:t>
            </a:r>
            <a:r>
              <a:rPr lang="en-US" altLang="fr-FR" sz="1200" baseline="-25000" dirty="0" smtClean="0">
                <a:latin typeface="Bodoni MT" panose="02070603080606020203" pitchFamily="18" charset="0"/>
              </a:rPr>
              <a:t> </a:t>
            </a:r>
            <a:r>
              <a:rPr lang="en-US" altLang="fr-FR" sz="1200" dirty="0" err="1" smtClean="0">
                <a:latin typeface="Bodoni MT" panose="02070603080606020203" pitchFamily="18" charset="0"/>
              </a:rPr>
              <a:t>N</a:t>
            </a:r>
            <a:r>
              <a:rPr lang="en-US" altLang="fr-FR" sz="1200" baseline="-25000" dirty="0" err="1" smtClean="0">
                <a:latin typeface="Bodoni MT" panose="02070603080606020203" pitchFamily="18" charset="0"/>
              </a:rPr>
              <a:t>k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réactivité dérivé de la fonction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L'analyse des indices de nucléophilie et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électrophilie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locales d’ alcyne et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azide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indique que la position C5 est le centre le plus nucléophile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position N3 est le centre le plus nucléophile, Par conséquent, le chemin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régioisomérique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plus favorable sera celui associé à la formation de liaison C-N entre le carbone C5 des alcynes et l’azote N3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azides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ce qui est en bon accord avec les résultats expérimentaux.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466B4-9ED1-470A-BC34-C1736FB00961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99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Maintenant je passe à l’étude de réactivité et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régiosélectivité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réaction en utilisant les indices locaux (</a:t>
            </a:r>
            <a:r>
              <a:rPr lang="en-US" altLang="fr-FR" sz="1200" dirty="0" err="1" smtClean="0">
                <a:latin typeface="Bodoni MT" panose="02070603080606020203" pitchFamily="18" charset="0"/>
              </a:rPr>
              <a:t>ω</a:t>
            </a:r>
            <a:r>
              <a:rPr lang="en-US" altLang="fr-FR" sz="1200" baseline="-25000" dirty="0" err="1" smtClean="0">
                <a:latin typeface="Bodoni MT" panose="02070603080606020203" pitchFamily="18" charset="0"/>
              </a:rPr>
              <a:t>k</a:t>
            </a:r>
            <a:r>
              <a:rPr lang="en-US" altLang="fr-FR" sz="1200" baseline="-25000" dirty="0" smtClean="0">
                <a:latin typeface="Bodoni MT" panose="02070603080606020203" pitchFamily="18" charset="0"/>
              </a:rPr>
              <a:t> </a:t>
            </a:r>
            <a:r>
              <a:rPr lang="en-US" altLang="fr-FR" sz="1200" baseline="0" dirty="0" smtClean="0">
                <a:latin typeface="Bodoni MT" panose="02070603080606020203" pitchFamily="18" charset="0"/>
              </a:rPr>
              <a:t>et</a:t>
            </a:r>
            <a:r>
              <a:rPr lang="en-US" altLang="fr-FR" sz="1200" baseline="-25000" dirty="0" smtClean="0">
                <a:latin typeface="Bodoni MT" panose="02070603080606020203" pitchFamily="18" charset="0"/>
              </a:rPr>
              <a:t> </a:t>
            </a:r>
            <a:r>
              <a:rPr lang="en-US" altLang="fr-FR" sz="1200" dirty="0" err="1" smtClean="0">
                <a:latin typeface="Bodoni MT" panose="02070603080606020203" pitchFamily="18" charset="0"/>
              </a:rPr>
              <a:t>N</a:t>
            </a:r>
            <a:r>
              <a:rPr lang="en-US" altLang="fr-FR" sz="1200" baseline="-25000" dirty="0" err="1" smtClean="0">
                <a:latin typeface="Bodoni MT" panose="02070603080606020203" pitchFamily="18" charset="0"/>
              </a:rPr>
              <a:t>k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réactivité dérivé de la fonction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L'analyse des indices de nucléophilie et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électrophilie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locales d’ alcyne et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azide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indique que la position C5 est le centre le plus nucléophile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position N3 est le centre le plus nucléophile, Par conséquent, le chemin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régioisomérique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plus favorable sera celui associé à la formation de liaison C-N entre le carbone C5 des alcynes et l’azote N3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azides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ce qui est en bon accord avec les résultats expérimentaux.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466B4-9ED1-470A-BC34-C1736FB00961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992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Maintenant je passe à l’étude de réactivité et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régiosélectivité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réaction en utilisant les indices locaux (</a:t>
            </a:r>
            <a:r>
              <a:rPr lang="en-US" altLang="fr-FR" sz="1200" dirty="0" err="1" smtClean="0">
                <a:latin typeface="Bodoni MT" panose="02070603080606020203" pitchFamily="18" charset="0"/>
              </a:rPr>
              <a:t>ω</a:t>
            </a:r>
            <a:r>
              <a:rPr lang="en-US" altLang="fr-FR" sz="1200" baseline="-25000" dirty="0" err="1" smtClean="0">
                <a:latin typeface="Bodoni MT" panose="02070603080606020203" pitchFamily="18" charset="0"/>
              </a:rPr>
              <a:t>k</a:t>
            </a:r>
            <a:r>
              <a:rPr lang="en-US" altLang="fr-FR" sz="1200" baseline="-25000" dirty="0" smtClean="0">
                <a:latin typeface="Bodoni MT" panose="02070603080606020203" pitchFamily="18" charset="0"/>
              </a:rPr>
              <a:t> </a:t>
            </a:r>
            <a:r>
              <a:rPr lang="en-US" altLang="fr-FR" sz="1200" baseline="0" dirty="0" smtClean="0">
                <a:latin typeface="Bodoni MT" panose="02070603080606020203" pitchFamily="18" charset="0"/>
              </a:rPr>
              <a:t>et</a:t>
            </a:r>
            <a:r>
              <a:rPr lang="en-US" altLang="fr-FR" sz="1200" baseline="-25000" dirty="0" smtClean="0">
                <a:latin typeface="Bodoni MT" panose="02070603080606020203" pitchFamily="18" charset="0"/>
              </a:rPr>
              <a:t> </a:t>
            </a:r>
            <a:r>
              <a:rPr lang="en-US" altLang="fr-FR" sz="1200" dirty="0" err="1" smtClean="0">
                <a:latin typeface="Bodoni MT" panose="02070603080606020203" pitchFamily="18" charset="0"/>
              </a:rPr>
              <a:t>N</a:t>
            </a:r>
            <a:r>
              <a:rPr lang="en-US" altLang="fr-FR" sz="1200" baseline="-25000" dirty="0" err="1" smtClean="0">
                <a:latin typeface="Bodoni MT" panose="02070603080606020203" pitchFamily="18" charset="0"/>
              </a:rPr>
              <a:t>k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réactivité dérivé de la fonction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L'analyse des indices de nucléophilie et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électrophilie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locales d’ alcyne et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azide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indique que la position C5 est le centre le plus nucléophile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position N3 est le centre le plus nucléophile, Par conséquent, le chemin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régioisomérique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plus favorable sera celui associé à la formation de liaison C-N entre le carbone C5 des alcynes et l’azote N3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azides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ce qui est en bon accord avec les résultats expérimentaux.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466B4-9ED1-470A-BC34-C1736FB00961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992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Maintenant je passe à l’étude de réactivité et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régiosélectivité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réaction en utilisant les indices locaux (</a:t>
            </a:r>
            <a:r>
              <a:rPr lang="en-US" altLang="fr-FR" sz="1200" dirty="0" err="1" smtClean="0">
                <a:latin typeface="Bodoni MT" panose="02070603080606020203" pitchFamily="18" charset="0"/>
              </a:rPr>
              <a:t>ω</a:t>
            </a:r>
            <a:r>
              <a:rPr lang="en-US" altLang="fr-FR" sz="1200" baseline="-25000" dirty="0" err="1" smtClean="0">
                <a:latin typeface="Bodoni MT" panose="02070603080606020203" pitchFamily="18" charset="0"/>
              </a:rPr>
              <a:t>k</a:t>
            </a:r>
            <a:r>
              <a:rPr lang="en-US" altLang="fr-FR" sz="1200" baseline="-25000" dirty="0" smtClean="0">
                <a:latin typeface="Bodoni MT" panose="02070603080606020203" pitchFamily="18" charset="0"/>
              </a:rPr>
              <a:t> </a:t>
            </a:r>
            <a:r>
              <a:rPr lang="en-US" altLang="fr-FR" sz="1200" baseline="0" dirty="0" smtClean="0">
                <a:latin typeface="Bodoni MT" panose="02070603080606020203" pitchFamily="18" charset="0"/>
              </a:rPr>
              <a:t>et</a:t>
            </a:r>
            <a:r>
              <a:rPr lang="en-US" altLang="fr-FR" sz="1200" baseline="-25000" dirty="0" smtClean="0">
                <a:latin typeface="Bodoni MT" panose="02070603080606020203" pitchFamily="18" charset="0"/>
              </a:rPr>
              <a:t> </a:t>
            </a:r>
            <a:r>
              <a:rPr lang="en-US" altLang="fr-FR" sz="1200" dirty="0" err="1" smtClean="0">
                <a:latin typeface="Bodoni MT" panose="02070603080606020203" pitchFamily="18" charset="0"/>
              </a:rPr>
              <a:t>N</a:t>
            </a:r>
            <a:r>
              <a:rPr lang="en-US" altLang="fr-FR" sz="1200" baseline="-25000" dirty="0" err="1" smtClean="0">
                <a:latin typeface="Bodoni MT" panose="02070603080606020203" pitchFamily="18" charset="0"/>
              </a:rPr>
              <a:t>k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réactivité dérivé de la fonction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L'analyse des indices de nucléophilie et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électrophilie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locales d’ alcyne et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azide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indique que la position C5 est le centre le plus nucléophile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position N3 est le centre le plus nucléophile, Par conséquent, le chemin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régioisomérique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plus favorable sera celui associé à la formation de liaison C-N entre le carbone C5 des alcynes et l’azote N3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azides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ce qui est en bon accord avec les résultats expérimentaux.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466B4-9ED1-470A-BC34-C1736FB00961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99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4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2" y="329308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8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8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2" y="798974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3" y="798974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8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0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40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8" y="3806196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8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8" y="804890"/>
            <a:ext cx="9605636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2" y="2010879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8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4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3"/>
            <a:ext cx="9607660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0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3" y="2023004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3" y="2821492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8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6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8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2" y="798974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69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3" y="3205492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1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2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1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9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2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0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4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1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4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0" y="2015733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30371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8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4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="" xmlns:a16="http://schemas.microsoft.com/office/drawing/2014/main" id="{F7127AD3-CA13-4B90-94A7-F2C18ADE699C}"/>
              </a:ext>
            </a:extLst>
          </p:cNvPr>
          <p:cNvSpPr txBox="1">
            <a:spLocks/>
          </p:cNvSpPr>
          <p:nvPr/>
        </p:nvSpPr>
        <p:spPr>
          <a:xfrm>
            <a:off x="952500" y="1663700"/>
            <a:ext cx="10007598" cy="3822700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b">
            <a:noAutofit/>
          </a:bodyPr>
          <a:lstStyle/>
          <a:p>
            <a:pPr algn="ctr" defTabSz="914400" rtl="1">
              <a:lnSpc>
                <a:spcPct val="150000"/>
              </a:lnSpc>
              <a:spcBef>
                <a:spcPct val="0"/>
              </a:spcBef>
              <a:defRPr/>
            </a:pPr>
            <a:r>
              <a:rPr lang="fr-CH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Compétence orale</a:t>
            </a:r>
            <a:r>
              <a:rPr lang="fr-CH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CH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fr-CH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914400" rtl="1">
              <a:lnSpc>
                <a:spcPct val="150000"/>
              </a:lnSpc>
              <a:spcBef>
                <a:spcPct val="0"/>
              </a:spcBef>
              <a:defRPr/>
            </a:pPr>
            <a:r>
              <a:rPr lang="fr-CH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 présenter son plan d’action après avoir eu le stage </a:t>
            </a:r>
            <a:r>
              <a:rPr lang="fr-CH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fr-CH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914400" rtl="1">
              <a:lnSpc>
                <a:spcPct val="150000"/>
              </a:lnSpc>
              <a:spcBef>
                <a:spcPct val="0"/>
              </a:spcBef>
              <a:defRPr/>
            </a:pPr>
            <a:r>
              <a:rPr lang="fr-CH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Répondre à la question : comment allez-vous </a:t>
            </a:r>
            <a:r>
              <a:rPr lang="fr-CH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procéder</a:t>
            </a:r>
            <a:r>
              <a:rPr lang="fr-CH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CH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pour réaliser l’objectif visé?</a:t>
            </a:r>
            <a:endParaRPr lang="fr-CH" sz="28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086099" y="203200"/>
            <a:ext cx="7636179" cy="9779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Youcode</a:t>
            </a:r>
            <a:r>
              <a:rPr lang="fr-F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Safi: </a:t>
            </a:r>
            <a:r>
              <a:rPr lang="fr-F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Communication-insertion</a:t>
            </a:r>
            <a:r>
              <a:rPr lang="fr-F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fr-FR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age 10" descr="C:\Users\HASSAN\Desktop\Capture 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702"/>
            <a:ext cx="2730674" cy="1368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52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265129" y="87682"/>
            <a:ext cx="8530224" cy="88934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Parlez-moi de vous ? // Présentez-vous? </a:t>
            </a:r>
          </a:p>
          <a:p>
            <a:pPr algn="ctr"/>
            <a:r>
              <a:rPr lang="fr-F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// On vous entend.</a:t>
            </a:r>
            <a:endParaRPr lang="fr-F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Connecteur en angle 10"/>
          <p:cNvCxnSpPr/>
          <p:nvPr/>
        </p:nvCxnSpPr>
        <p:spPr>
          <a:xfrm rot="16200000" flipH="1">
            <a:off x="9106421" y="814188"/>
            <a:ext cx="726512" cy="651353"/>
          </a:xfrm>
          <a:prstGeom prst="bentConnector3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8258829" y="1530262"/>
            <a:ext cx="3294345" cy="132567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Trois bonnes réponses pour démarrer</a:t>
            </a:r>
            <a:endParaRPr lang="fr-F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Connecteur droit 40"/>
          <p:cNvCxnSpPr/>
          <p:nvPr/>
        </p:nvCxnSpPr>
        <p:spPr>
          <a:xfrm flipH="1">
            <a:off x="8242128" y="2671164"/>
            <a:ext cx="16701" cy="254487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8242128" y="3250505"/>
            <a:ext cx="363254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8254654" y="4060519"/>
            <a:ext cx="363254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8242128" y="5209767"/>
            <a:ext cx="363254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8436282" y="2943617"/>
            <a:ext cx="3609582" cy="613776"/>
          </a:xfrm>
          <a:prstGeom prst="roundRect">
            <a:avLst>
              <a:gd name="adj" fmla="val 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  Faire une introduction thématique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8634610" y="3779727"/>
            <a:ext cx="3204575" cy="613776"/>
          </a:xfrm>
          <a:prstGeom prst="roundRect">
            <a:avLst>
              <a:gd name="adj" fmla="val 115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Dire son objectif derrière le poste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8605382" y="4902879"/>
            <a:ext cx="3204575" cy="1159718"/>
          </a:xfrm>
          <a:prstGeom prst="roundRect">
            <a:avLst>
              <a:gd name="adj" fmla="val 115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Enoncer son plan d’action après avoir eu </a:t>
            </a:r>
            <a:r>
              <a:rPr lang="fr-FR" sz="2000" b="1" dirty="0" smtClean="0">
                <a:solidFill>
                  <a:schemeClr val="tx1"/>
                </a:solidFill>
              </a:rPr>
              <a:t>le stage.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2699" y="446153"/>
            <a:ext cx="3538775" cy="488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1. </a:t>
            </a:r>
            <a:r>
              <a:rPr lang="fr-F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Compétences</a:t>
            </a:r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fr-FR" sz="32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0709" y="456327"/>
            <a:ext cx="4128370" cy="488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 Objectif/ but visé</a:t>
            </a:r>
            <a:r>
              <a:rPr lang="fr-FR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fr-F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lèche droite 1"/>
          <p:cNvSpPr/>
          <p:nvPr/>
        </p:nvSpPr>
        <p:spPr>
          <a:xfrm>
            <a:off x="3349669" y="487122"/>
            <a:ext cx="363254" cy="576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8023268" y="435345"/>
            <a:ext cx="363254" cy="576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526048" y="163119"/>
            <a:ext cx="3586620" cy="120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3.</a:t>
            </a:r>
            <a:r>
              <a:rPr lang="fr-F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Potentiels pour réaliser l’objectif </a:t>
            </a:r>
            <a:endParaRPr lang="fr-FR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Virage 6"/>
          <p:cNvSpPr/>
          <p:nvPr/>
        </p:nvSpPr>
        <p:spPr>
          <a:xfrm rot="10800000">
            <a:off x="8605583" y="1421217"/>
            <a:ext cx="914198" cy="820941"/>
          </a:xfrm>
          <a:prstGeom prst="bentArrow">
            <a:avLst>
              <a:gd name="adj1" fmla="val 27809"/>
              <a:gd name="adj2" fmla="val 24183"/>
              <a:gd name="adj3" fmla="val 40979"/>
              <a:gd name="adj4" fmla="val 35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57339" y="1568119"/>
            <a:ext cx="1923960" cy="1023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4. Plan d’action </a:t>
            </a:r>
            <a:endParaRPr lang="fr-FR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0434" y="1545070"/>
            <a:ext cx="4000236" cy="84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Expliquer les étapes à suivre pour réaliser l’objectif </a:t>
            </a:r>
            <a:endParaRPr lang="fr-FR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4822521" y="2135897"/>
            <a:ext cx="205966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09176" y="2610695"/>
            <a:ext cx="7947766" cy="562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Quoi ? </a:t>
            </a: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la tâche à réaliser pendant le stage</a:t>
            </a: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864296" y="1881269"/>
            <a:ext cx="27557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864296" y="1841327"/>
            <a:ext cx="0" cy="404590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870558" y="2891978"/>
            <a:ext cx="53862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874733" y="3710622"/>
            <a:ext cx="53862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870558" y="4537063"/>
            <a:ext cx="53862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893522" y="5272476"/>
            <a:ext cx="53862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09177" y="3400817"/>
            <a:ext cx="6510142" cy="562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Pourquoi ? (objectif</a:t>
            </a: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13352" y="4255780"/>
            <a:ext cx="7694042" cy="562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Qui ? (</a:t>
            </a: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personnes avec qui travailler)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32140" y="4991193"/>
            <a:ext cx="10342325" cy="562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Comment ? </a:t>
            </a: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(parler des étapes à suivre et les moyens déployés)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839241" y="5887233"/>
            <a:ext cx="53862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93516" y="5553759"/>
            <a:ext cx="8677410" cy="562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quand ? </a:t>
            </a: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tâche à réaliser dans quel délai ?</a:t>
            </a:r>
            <a:r>
              <a:rPr lang="fr-F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fr-F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2" grpId="0" animBg="1"/>
      <p:bldP spid="8" grpId="0" animBg="1"/>
      <p:bldP spid="9" grpId="0"/>
      <p:bldP spid="7" grpId="0" animBg="1"/>
      <p:bldP spid="12" grpId="0"/>
      <p:bldP spid="13" grpId="0"/>
      <p:bldP spid="19" grpId="0"/>
      <p:bldP spid="33" grpId="0"/>
      <p:bldP spid="34" grpId="0"/>
      <p:bldP spid="35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008326" y="61574"/>
            <a:ext cx="35506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Plan d’action</a:t>
            </a:r>
            <a:endParaRPr lang="fr-F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V="1">
            <a:off x="35060" y="836712"/>
            <a:ext cx="12192000" cy="1"/>
          </a:xfrm>
          <a:prstGeom prst="line">
            <a:avLst/>
          </a:prstGeom>
          <a:ln w="38100">
            <a:solidFill>
              <a:srgbClr val="92D050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Rectangle à coins arrondis 1"/>
          <p:cNvSpPr/>
          <p:nvPr/>
        </p:nvSpPr>
        <p:spPr>
          <a:xfrm>
            <a:off x="1553227" y="939452"/>
            <a:ext cx="8642959" cy="5386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 tâche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faire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quoi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travailler sur quoi/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parvenir à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quoi)</a:t>
            </a:r>
            <a:endParaRPr lang="fr-F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5805814" y="1478072"/>
            <a:ext cx="0" cy="30062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2229633" y="1782869"/>
            <a:ext cx="7315200" cy="5386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L’objectif :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pourquoi avoir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quoi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parvenir à quoi ?)</a:t>
            </a:r>
            <a:endParaRPr lang="fr-F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Connecteur droit 27"/>
          <p:cNvCxnSpPr/>
          <p:nvPr/>
        </p:nvCxnSpPr>
        <p:spPr>
          <a:xfrm>
            <a:off x="2931090" y="2321489"/>
            <a:ext cx="0" cy="2713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1077238" y="2592888"/>
            <a:ext cx="186637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089764" y="2580362"/>
            <a:ext cx="0" cy="275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35061" y="2906029"/>
            <a:ext cx="2194572" cy="2192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Personnes impliquées  :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(avec qui ? à l’aide de qui réaliser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tâche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?)</a:t>
            </a:r>
            <a:endParaRPr lang="fr-F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6205382" y="2321489"/>
            <a:ext cx="0" cy="5720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584527" y="2918556"/>
            <a:ext cx="3920646" cy="23047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es étapes et les moyens: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quelles les étapes de la réalisation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Quels sont les potentiels disponibles pour réaliser la tâche? </a:t>
            </a:r>
            <a:endParaRPr lang="fr-F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10600545" y="2569912"/>
            <a:ext cx="0" cy="2860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à coins arrondis 38"/>
          <p:cNvSpPr/>
          <p:nvPr/>
        </p:nvSpPr>
        <p:spPr>
          <a:xfrm>
            <a:off x="9433753" y="2937339"/>
            <a:ext cx="2758247" cy="20354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L’échéance: (date limite de réalisation)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(quand réaliser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tâche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?) </a:t>
            </a:r>
            <a:endParaRPr lang="fr-F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Connecteur droit 40"/>
          <p:cNvCxnSpPr/>
          <p:nvPr/>
        </p:nvCxnSpPr>
        <p:spPr>
          <a:xfrm flipH="1">
            <a:off x="8734167" y="2582438"/>
            <a:ext cx="186637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8736254" y="2321489"/>
            <a:ext cx="0" cy="2713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1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34" grpId="0" animBg="1"/>
      <p:bldP spid="37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145090" y="27586"/>
            <a:ext cx="72293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fr-FR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 tâche à réaliser  </a:t>
            </a:r>
            <a:r>
              <a:rPr lang="fr-FR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(quoi ?) </a:t>
            </a:r>
            <a:endParaRPr lang="fr-F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V="1">
            <a:off x="35060" y="836712"/>
            <a:ext cx="12192000" cy="1"/>
          </a:xfrm>
          <a:prstGeom prst="line">
            <a:avLst/>
          </a:prstGeom>
          <a:ln w="38100">
            <a:solidFill>
              <a:srgbClr val="92D050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35060" y="2111406"/>
            <a:ext cx="883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+ 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1039659" y="1826507"/>
            <a:ext cx="1432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voudrais</a:t>
            </a:r>
            <a:endParaRPr lang="fr-FR" sz="2400" dirty="0"/>
          </a:p>
        </p:txBody>
      </p:sp>
      <p:sp>
        <p:nvSpPr>
          <p:cNvPr id="21" name="Rectangle 20"/>
          <p:cNvSpPr/>
          <p:nvPr/>
        </p:nvSpPr>
        <p:spPr>
          <a:xfrm>
            <a:off x="985374" y="2166053"/>
            <a:ext cx="1770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cherche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endParaRPr lang="fr-FR" sz="2400" dirty="0"/>
          </a:p>
        </p:txBody>
      </p:sp>
      <p:sp>
        <p:nvSpPr>
          <p:cNvPr id="22" name="Rectangle 21"/>
          <p:cNvSpPr/>
          <p:nvPr/>
        </p:nvSpPr>
        <p:spPr>
          <a:xfrm>
            <a:off x="996435" y="2497411"/>
            <a:ext cx="1770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pense à</a:t>
            </a:r>
            <a:endParaRPr lang="fr-FR" sz="2400" dirty="0"/>
          </a:p>
        </p:txBody>
      </p:sp>
      <p:sp>
        <p:nvSpPr>
          <p:cNvPr id="23" name="Rectangle 22"/>
          <p:cNvSpPr/>
          <p:nvPr/>
        </p:nvSpPr>
        <p:spPr>
          <a:xfrm>
            <a:off x="-43836" y="4825673"/>
            <a:ext cx="1062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J’ai + </a:t>
            </a:r>
            <a:endParaRPr lang="fr-FR" sz="2400" dirty="0"/>
          </a:p>
        </p:txBody>
      </p:sp>
      <p:sp>
        <p:nvSpPr>
          <p:cNvPr id="25" name="Accolade fermante 24"/>
          <p:cNvSpPr/>
          <p:nvPr/>
        </p:nvSpPr>
        <p:spPr>
          <a:xfrm rot="10800000">
            <a:off x="787660" y="1745389"/>
            <a:ext cx="371611" cy="1193700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16902" y="4594284"/>
            <a:ext cx="2112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l’ambition de </a:t>
            </a:r>
            <a:endParaRPr lang="fr-FR" sz="2400" dirty="0"/>
          </a:p>
        </p:txBody>
      </p:sp>
      <p:sp>
        <p:nvSpPr>
          <p:cNvPr id="27" name="Accolade fermante 26"/>
          <p:cNvSpPr/>
          <p:nvPr/>
        </p:nvSpPr>
        <p:spPr>
          <a:xfrm rot="10800000">
            <a:off x="853854" y="4100177"/>
            <a:ext cx="371611" cy="1912656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088728" y="4132619"/>
            <a:ext cx="2112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l’intention de </a:t>
            </a:r>
            <a:endParaRPr lang="fr-FR" sz="2400" dirty="0"/>
          </a:p>
        </p:txBody>
      </p:sp>
      <p:sp>
        <p:nvSpPr>
          <p:cNvPr id="30" name="Rectangle 29"/>
          <p:cNvSpPr/>
          <p:nvPr/>
        </p:nvSpPr>
        <p:spPr>
          <a:xfrm>
            <a:off x="1164918" y="5516807"/>
            <a:ext cx="2112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 volonté de </a:t>
            </a:r>
            <a:endParaRPr lang="fr-FR" sz="2400" dirty="0"/>
          </a:p>
        </p:txBody>
      </p:sp>
      <p:sp>
        <p:nvSpPr>
          <p:cNvPr id="32" name="Rectangle 31"/>
          <p:cNvSpPr/>
          <p:nvPr/>
        </p:nvSpPr>
        <p:spPr>
          <a:xfrm>
            <a:off x="1196026" y="5055142"/>
            <a:ext cx="2112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hâte de </a:t>
            </a:r>
            <a:endParaRPr lang="fr-FR" sz="2400" dirty="0"/>
          </a:p>
        </p:txBody>
      </p:sp>
      <p:sp>
        <p:nvSpPr>
          <p:cNvPr id="36" name="Accolade fermante 35"/>
          <p:cNvSpPr/>
          <p:nvPr/>
        </p:nvSpPr>
        <p:spPr>
          <a:xfrm>
            <a:off x="2296428" y="1752330"/>
            <a:ext cx="371611" cy="1193700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668039" y="2123412"/>
            <a:ext cx="441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 </a:t>
            </a:r>
            <a:endParaRPr lang="fr-FR" sz="2400" dirty="0"/>
          </a:p>
        </p:txBody>
      </p:sp>
      <p:sp>
        <p:nvSpPr>
          <p:cNvPr id="43" name="Rectangle 42"/>
          <p:cNvSpPr/>
          <p:nvPr/>
        </p:nvSpPr>
        <p:spPr>
          <a:xfrm>
            <a:off x="3277645" y="911366"/>
            <a:ext cx="2842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m’</a:t>
            </a:r>
            <a:r>
              <a:rPr lang="fr-FR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entraîner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sur </a:t>
            </a:r>
            <a:endParaRPr lang="fr-FR" sz="2400" dirty="0"/>
          </a:p>
        </p:txBody>
      </p:sp>
      <p:sp>
        <p:nvSpPr>
          <p:cNvPr id="44" name="Accolade fermante 43"/>
          <p:cNvSpPr/>
          <p:nvPr/>
        </p:nvSpPr>
        <p:spPr>
          <a:xfrm rot="10800000">
            <a:off x="3015646" y="856402"/>
            <a:ext cx="447798" cy="2906885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3229627" y="1603864"/>
            <a:ext cx="4461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faire avancer / élargir / enrichir</a:t>
            </a:r>
            <a:endParaRPr lang="fr-FR" sz="2400" dirty="0"/>
          </a:p>
        </p:txBody>
      </p:sp>
      <p:sp>
        <p:nvSpPr>
          <p:cNvPr id="46" name="Rectangle 45"/>
          <p:cNvSpPr/>
          <p:nvPr/>
        </p:nvSpPr>
        <p:spPr>
          <a:xfrm>
            <a:off x="3319614" y="2014004"/>
            <a:ext cx="4281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développer / </a:t>
            </a:r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approfondir</a:t>
            </a:r>
            <a:endParaRPr lang="fr-FR" sz="2400" dirty="0"/>
          </a:p>
        </p:txBody>
      </p:sp>
      <p:sp>
        <p:nvSpPr>
          <p:cNvPr id="47" name="Rectangle 46"/>
          <p:cNvSpPr/>
          <p:nvPr/>
        </p:nvSpPr>
        <p:spPr>
          <a:xfrm>
            <a:off x="3313961" y="2323437"/>
            <a:ext cx="4742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mettre au point / mettre en oeuvre  </a:t>
            </a:r>
            <a:endParaRPr lang="fr-FR" sz="2400" dirty="0"/>
          </a:p>
        </p:txBody>
      </p:sp>
      <p:sp>
        <p:nvSpPr>
          <p:cNvPr id="49" name="Rectangle 48"/>
          <p:cNvSpPr/>
          <p:nvPr/>
        </p:nvSpPr>
        <p:spPr>
          <a:xfrm>
            <a:off x="5445004" y="911366"/>
            <a:ext cx="5966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 création des sites web </a:t>
            </a:r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 des plateformes </a:t>
            </a:r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....... </a:t>
            </a:r>
            <a:endParaRPr lang="fr-FR" sz="2400" dirty="0"/>
          </a:p>
        </p:txBody>
      </p:sp>
      <p:sp>
        <p:nvSpPr>
          <p:cNvPr id="51" name="Rectangle 50"/>
          <p:cNvSpPr/>
          <p:nvPr/>
        </p:nvSpPr>
        <p:spPr>
          <a:xfrm>
            <a:off x="3313961" y="3120780"/>
            <a:ext cx="4413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devenir un(e)... / être un(e)... </a:t>
            </a:r>
            <a:endParaRPr lang="fr-FR" sz="2400" dirty="0"/>
          </a:p>
        </p:txBody>
      </p:sp>
      <p:sp>
        <p:nvSpPr>
          <p:cNvPr id="52" name="Accolade fermante 51"/>
          <p:cNvSpPr/>
          <p:nvPr/>
        </p:nvSpPr>
        <p:spPr>
          <a:xfrm>
            <a:off x="7734604" y="1647856"/>
            <a:ext cx="296559" cy="1193963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/>
          <p:nvPr/>
        </p:nvCxnSpPr>
        <p:spPr>
          <a:xfrm>
            <a:off x="8031163" y="2244837"/>
            <a:ext cx="22150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015629" y="4254684"/>
            <a:ext cx="75083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avoir un poste dans..</a:t>
            </a:r>
          </a:p>
          <a:p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profiter d’un stage dans...</a:t>
            </a:r>
          </a:p>
          <a:p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travailler dans... comme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développeur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web..</a:t>
            </a:r>
          </a:p>
          <a:p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avoir l’occasion de....  </a:t>
            </a:r>
            <a:endParaRPr lang="fr-FR" sz="2400" dirty="0"/>
          </a:p>
        </p:txBody>
      </p:sp>
      <p:sp>
        <p:nvSpPr>
          <p:cNvPr id="55" name="Accolade fermante 54"/>
          <p:cNvSpPr/>
          <p:nvPr/>
        </p:nvSpPr>
        <p:spPr>
          <a:xfrm rot="10800000">
            <a:off x="8276677" y="1603863"/>
            <a:ext cx="303651" cy="1124381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7189288" y="3431534"/>
            <a:ext cx="22150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410797" y="3070465"/>
            <a:ext cx="43788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développeur/ développeuse de...</a:t>
            </a:r>
          </a:p>
          <a:p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Technicien/ technicienne en            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Créateur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 créatrice de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.....</a:t>
            </a:r>
          </a:p>
          <a:p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Start-</a:t>
            </a:r>
            <a:r>
              <a:rPr lang="fr-FR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upeur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 start-uppeuse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2400" dirty="0"/>
          </a:p>
        </p:txBody>
      </p:sp>
      <p:sp>
        <p:nvSpPr>
          <p:cNvPr id="58" name="Accolade fermante 57"/>
          <p:cNvSpPr/>
          <p:nvPr/>
        </p:nvSpPr>
        <p:spPr>
          <a:xfrm>
            <a:off x="3043821" y="4228822"/>
            <a:ext cx="371611" cy="1749649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3463445" y="4824093"/>
            <a:ext cx="441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 </a:t>
            </a:r>
            <a:endParaRPr lang="fr-FR" sz="2400" dirty="0"/>
          </a:p>
        </p:txBody>
      </p:sp>
      <p:sp>
        <p:nvSpPr>
          <p:cNvPr id="61" name="Accolade fermante 60"/>
          <p:cNvSpPr/>
          <p:nvPr/>
        </p:nvSpPr>
        <p:spPr>
          <a:xfrm rot="10800000">
            <a:off x="3822518" y="4266869"/>
            <a:ext cx="386226" cy="1558073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8428502" y="1565888"/>
            <a:ext cx="3406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es compétences en...</a:t>
            </a:r>
          </a:p>
          <a:p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es techniques en... </a:t>
            </a:r>
          </a:p>
          <a:p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es savoirs-faire en...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5437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5" grpId="0" animBg="1"/>
      <p:bldP spid="26" grpId="0"/>
      <p:bldP spid="27" grpId="0" animBg="1"/>
      <p:bldP spid="29" grpId="0"/>
      <p:bldP spid="30" grpId="0"/>
      <p:bldP spid="32" grpId="0"/>
      <p:bldP spid="36" grpId="0" animBg="1"/>
      <p:bldP spid="40" grpId="0"/>
      <p:bldP spid="44" grpId="0" animBg="1"/>
      <p:bldP spid="45" grpId="0"/>
      <p:bldP spid="46" grpId="0"/>
      <p:bldP spid="47" grpId="0"/>
      <p:bldP spid="49" grpId="0"/>
      <p:bldP spid="51" grpId="0"/>
      <p:bldP spid="52" grpId="0" animBg="1"/>
      <p:bldP spid="54" grpId="0"/>
      <p:bldP spid="55" grpId="0" animBg="1"/>
      <p:bldP spid="57" grpId="0"/>
      <p:bldP spid="58" grpId="0" animBg="1"/>
      <p:bldP spid="59" grpId="0"/>
      <p:bldP spid="61" grpId="0" animBg="1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743197" y="101992"/>
            <a:ext cx="61236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L’objectif (pourquoi ?)</a:t>
            </a:r>
            <a:endParaRPr lang="fr-F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V="1">
            <a:off x="35060" y="836712"/>
            <a:ext cx="12192000" cy="1"/>
          </a:xfrm>
          <a:prstGeom prst="line">
            <a:avLst/>
          </a:prstGeom>
          <a:ln w="38100">
            <a:solidFill>
              <a:srgbClr val="92D050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2246133" y="1890064"/>
            <a:ext cx="1062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J’ai + 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3390372" y="1586293"/>
            <a:ext cx="2112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l’ambition de </a:t>
            </a:r>
            <a:endParaRPr lang="fr-FR" sz="2400" dirty="0"/>
          </a:p>
        </p:txBody>
      </p:sp>
      <p:sp>
        <p:nvSpPr>
          <p:cNvPr id="27" name="Accolade fermante 26"/>
          <p:cNvSpPr/>
          <p:nvPr/>
        </p:nvSpPr>
        <p:spPr>
          <a:xfrm rot="10800000">
            <a:off x="3141940" y="1126711"/>
            <a:ext cx="371611" cy="1912656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327745" y="1126711"/>
            <a:ext cx="2112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l’intention de </a:t>
            </a:r>
            <a:endParaRPr lang="fr-FR" sz="2400" dirty="0"/>
          </a:p>
        </p:txBody>
      </p:sp>
      <p:sp>
        <p:nvSpPr>
          <p:cNvPr id="30" name="Rectangle 29"/>
          <p:cNvSpPr/>
          <p:nvPr/>
        </p:nvSpPr>
        <p:spPr>
          <a:xfrm>
            <a:off x="3415432" y="2498537"/>
            <a:ext cx="2112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 volonté de </a:t>
            </a:r>
            <a:endParaRPr lang="fr-FR" sz="2400" dirty="0"/>
          </a:p>
        </p:txBody>
      </p:sp>
      <p:sp>
        <p:nvSpPr>
          <p:cNvPr id="32" name="Rectangle 31"/>
          <p:cNvSpPr/>
          <p:nvPr/>
        </p:nvSpPr>
        <p:spPr>
          <a:xfrm>
            <a:off x="3463445" y="2047958"/>
            <a:ext cx="2112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hâte de </a:t>
            </a:r>
            <a:endParaRPr lang="fr-FR" sz="2400" dirty="0"/>
          </a:p>
        </p:txBody>
      </p:sp>
      <p:sp>
        <p:nvSpPr>
          <p:cNvPr id="54" name="Rectangle 53"/>
          <p:cNvSpPr/>
          <p:nvPr/>
        </p:nvSpPr>
        <p:spPr>
          <a:xfrm>
            <a:off x="6425850" y="836713"/>
            <a:ext cx="55740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avoir un poste dans..</a:t>
            </a:r>
          </a:p>
          <a:p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profiter d’un stage dans...</a:t>
            </a:r>
          </a:p>
          <a:p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travailler dans... comme développeur de sites web..</a:t>
            </a:r>
          </a:p>
          <a:p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avoir l’occasion de....</a:t>
            </a:r>
          </a:p>
          <a:p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Approfondir mes connaissances en...</a:t>
            </a:r>
          </a:p>
          <a:p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Élargir /enrichir mes compétences en....  </a:t>
            </a:r>
            <a:endParaRPr lang="fr-FR" sz="2400" dirty="0"/>
          </a:p>
        </p:txBody>
      </p:sp>
      <p:sp>
        <p:nvSpPr>
          <p:cNvPr id="58" name="Accolade fermante 57"/>
          <p:cNvSpPr/>
          <p:nvPr/>
        </p:nvSpPr>
        <p:spPr>
          <a:xfrm>
            <a:off x="5317291" y="1219189"/>
            <a:ext cx="371611" cy="1749649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688902" y="1852206"/>
            <a:ext cx="441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 </a:t>
            </a:r>
            <a:endParaRPr lang="fr-FR" sz="2400" dirty="0"/>
          </a:p>
        </p:txBody>
      </p:sp>
      <p:sp>
        <p:nvSpPr>
          <p:cNvPr id="61" name="Accolade fermante 60"/>
          <p:cNvSpPr/>
          <p:nvPr/>
        </p:nvSpPr>
        <p:spPr>
          <a:xfrm rot="10800000">
            <a:off x="6039625" y="817886"/>
            <a:ext cx="386226" cy="2655806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2365" y="926802"/>
            <a:ext cx="2112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Parce que</a:t>
            </a:r>
            <a:r>
              <a:rPr lang="fr-FR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3200" dirty="0"/>
          </a:p>
        </p:txBody>
      </p:sp>
      <p:sp>
        <p:nvSpPr>
          <p:cNvPr id="38" name="Rectangle 37"/>
          <p:cNvSpPr/>
          <p:nvPr/>
        </p:nvSpPr>
        <p:spPr>
          <a:xfrm>
            <a:off x="66589" y="1359911"/>
            <a:ext cx="1545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que</a:t>
            </a:r>
            <a:r>
              <a:rPr lang="fr-FR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3200" dirty="0"/>
          </a:p>
        </p:txBody>
      </p:sp>
      <p:sp>
        <p:nvSpPr>
          <p:cNvPr id="39" name="Rectangle 38"/>
          <p:cNvSpPr/>
          <p:nvPr/>
        </p:nvSpPr>
        <p:spPr>
          <a:xfrm>
            <a:off x="159490" y="1790652"/>
            <a:ext cx="963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car</a:t>
            </a:r>
            <a:r>
              <a:rPr lang="fr-FR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3200" dirty="0"/>
          </a:p>
        </p:txBody>
      </p:sp>
      <p:sp>
        <p:nvSpPr>
          <p:cNvPr id="41" name="Rectangle 40"/>
          <p:cNvSpPr/>
          <p:nvPr/>
        </p:nvSpPr>
        <p:spPr>
          <a:xfrm>
            <a:off x="152400" y="2375427"/>
            <a:ext cx="1828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puisque</a:t>
            </a:r>
            <a:r>
              <a:rPr lang="fr-FR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3200" dirty="0"/>
          </a:p>
        </p:txBody>
      </p:sp>
      <p:sp>
        <p:nvSpPr>
          <p:cNvPr id="42" name="Accolade fermante 41"/>
          <p:cNvSpPr/>
          <p:nvPr/>
        </p:nvSpPr>
        <p:spPr>
          <a:xfrm>
            <a:off x="1959284" y="1126711"/>
            <a:ext cx="371611" cy="1749649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0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 animBg="1"/>
      <p:bldP spid="29" grpId="0"/>
      <p:bldP spid="30" grpId="0"/>
      <p:bldP spid="32" grpId="0"/>
      <p:bldP spid="54" grpId="0"/>
      <p:bldP spid="58" grpId="0" animBg="1"/>
      <p:bldP spid="59" grpId="0"/>
      <p:bldP spid="61" grpId="0" animBg="1"/>
      <p:bldP spid="37" grpId="0"/>
      <p:bldP spid="38" grpId="0"/>
      <p:bldP spid="39" grpId="0"/>
      <p:bldP spid="41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25885" y="101992"/>
            <a:ext cx="11574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Responsable//partenaire (qui ? //avec qui ?)</a:t>
            </a:r>
            <a:endParaRPr lang="fr-F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V="1">
            <a:off x="35060" y="836712"/>
            <a:ext cx="12192000" cy="1"/>
          </a:xfrm>
          <a:prstGeom prst="line">
            <a:avLst/>
          </a:prstGeom>
          <a:ln w="38100">
            <a:solidFill>
              <a:srgbClr val="92D050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0" y="2180171"/>
            <a:ext cx="126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vais 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1759906" y="2709218"/>
            <a:ext cx="2112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compter sur </a:t>
            </a:r>
            <a:endParaRPr lang="fr-FR" sz="2400" dirty="0"/>
          </a:p>
        </p:txBody>
      </p:sp>
      <p:sp>
        <p:nvSpPr>
          <p:cNvPr id="27" name="Accolade fermante 26"/>
          <p:cNvSpPr/>
          <p:nvPr/>
        </p:nvSpPr>
        <p:spPr>
          <a:xfrm rot="10800000">
            <a:off x="1388295" y="1147058"/>
            <a:ext cx="371611" cy="2443088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574101" y="1239729"/>
            <a:ext cx="2985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travailler avec </a:t>
            </a:r>
            <a:endParaRPr lang="fr-FR" sz="2400" dirty="0"/>
          </a:p>
        </p:txBody>
      </p:sp>
      <p:sp>
        <p:nvSpPr>
          <p:cNvPr id="30" name="Rectangle 29"/>
          <p:cNvSpPr/>
          <p:nvPr/>
        </p:nvSpPr>
        <p:spPr>
          <a:xfrm>
            <a:off x="1622121" y="3170883"/>
            <a:ext cx="3630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m’appuyer sur  </a:t>
            </a:r>
            <a:endParaRPr lang="fr-FR" sz="2400" dirty="0"/>
          </a:p>
        </p:txBody>
      </p:sp>
      <p:sp>
        <p:nvSpPr>
          <p:cNvPr id="32" name="Rectangle 31"/>
          <p:cNvSpPr/>
          <p:nvPr/>
        </p:nvSpPr>
        <p:spPr>
          <a:xfrm>
            <a:off x="1695186" y="1621251"/>
            <a:ext cx="3743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artager la tâche avec  </a:t>
            </a:r>
            <a:endParaRPr lang="fr-FR" sz="2400" dirty="0"/>
          </a:p>
        </p:txBody>
      </p:sp>
      <p:sp>
        <p:nvSpPr>
          <p:cNvPr id="19" name="Rectangle 18"/>
          <p:cNvSpPr/>
          <p:nvPr/>
        </p:nvSpPr>
        <p:spPr>
          <a:xfrm>
            <a:off x="1018781" y="2175540"/>
            <a:ext cx="441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 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5031393" y="1667411"/>
            <a:ext cx="7160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un(e)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collègue comme partenaire pour réaliser le....    </a:t>
            </a:r>
            <a:endParaRPr lang="fr-FR" sz="2400" dirty="0"/>
          </a:p>
        </p:txBody>
      </p:sp>
      <p:sp>
        <p:nvSpPr>
          <p:cNvPr id="21" name="Rectangle 20"/>
          <p:cNvSpPr/>
          <p:nvPr/>
        </p:nvSpPr>
        <p:spPr>
          <a:xfrm>
            <a:off x="1759906" y="2069234"/>
            <a:ext cx="3743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coopérer avec  </a:t>
            </a:r>
            <a:endParaRPr lang="fr-FR" sz="2400" dirty="0"/>
          </a:p>
        </p:txBody>
      </p:sp>
      <p:sp>
        <p:nvSpPr>
          <p:cNvPr id="22" name="Rectangle 21"/>
          <p:cNvSpPr/>
          <p:nvPr/>
        </p:nvSpPr>
        <p:spPr>
          <a:xfrm>
            <a:off x="4273153" y="2832457"/>
            <a:ext cx="76032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l’aide / la coopération / le soutien d’un ami / collègue pour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réaliser la mission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/ ta tâche.....  </a:t>
            </a:r>
            <a:endParaRPr lang="fr-FR" sz="2400" dirty="0"/>
          </a:p>
        </p:txBody>
      </p:sp>
      <p:sp>
        <p:nvSpPr>
          <p:cNvPr id="25" name="Accolade fermante 24"/>
          <p:cNvSpPr/>
          <p:nvPr/>
        </p:nvSpPr>
        <p:spPr>
          <a:xfrm>
            <a:off x="4562613" y="1253465"/>
            <a:ext cx="358026" cy="1341439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ccolade fermante 27"/>
          <p:cNvSpPr/>
          <p:nvPr/>
        </p:nvSpPr>
        <p:spPr>
          <a:xfrm>
            <a:off x="3693618" y="2832457"/>
            <a:ext cx="358026" cy="800091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4051644" y="3235180"/>
            <a:ext cx="22150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4920639" y="1924184"/>
            <a:ext cx="22150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27330" y="4300955"/>
            <a:ext cx="6941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serai le seul responsable de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 tâche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...... </a:t>
            </a:r>
            <a:endParaRPr lang="fr-FR" sz="2400" dirty="0"/>
          </a:p>
        </p:txBody>
      </p:sp>
      <p:sp>
        <p:nvSpPr>
          <p:cNvPr id="35" name="Rectangle 34"/>
          <p:cNvSpPr/>
          <p:nvPr/>
        </p:nvSpPr>
        <p:spPr>
          <a:xfrm>
            <a:off x="91839" y="4929343"/>
            <a:ext cx="10605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vais compter sur mon propre effort pour faire......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104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 animBg="1"/>
      <p:bldP spid="29" grpId="0"/>
      <p:bldP spid="30" grpId="0"/>
      <p:bldP spid="32" grpId="0"/>
      <p:bldP spid="19" grpId="0"/>
      <p:bldP spid="20" grpId="0"/>
      <p:bldP spid="21" grpId="0"/>
      <p:bldP spid="22" grpId="0"/>
      <p:bldP spid="25" grpId="0" animBg="1"/>
      <p:bldP spid="28" grpId="0" animBg="1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25885" y="101992"/>
            <a:ext cx="11574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Étapes et moyens (comment ? //avec quoi ?)</a:t>
            </a:r>
            <a:endParaRPr lang="fr-F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V="1">
            <a:off x="35060" y="836712"/>
            <a:ext cx="12192000" cy="1"/>
          </a:xfrm>
          <a:prstGeom prst="line">
            <a:avLst/>
          </a:prstGeom>
          <a:ln w="38100">
            <a:solidFill>
              <a:srgbClr val="92D050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35059" y="3269935"/>
            <a:ext cx="31841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pour arriver au but visé, voilà les étapes à suivre </a:t>
            </a:r>
            <a:endParaRPr lang="fr-FR" sz="2400" dirty="0"/>
          </a:p>
        </p:txBody>
      </p:sp>
      <p:sp>
        <p:nvSpPr>
          <p:cNvPr id="29" name="Rectangle 28"/>
          <p:cNvSpPr/>
          <p:nvPr/>
        </p:nvSpPr>
        <p:spPr>
          <a:xfrm>
            <a:off x="4140451" y="959530"/>
            <a:ext cx="2546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Premièrement,...</a:t>
            </a:r>
          </a:p>
          <a:p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 premier lieu,...</a:t>
            </a:r>
          </a:p>
          <a:p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D’abord,..... </a:t>
            </a:r>
            <a:endParaRPr lang="fr-FR" sz="2400" dirty="0"/>
          </a:p>
        </p:txBody>
      </p:sp>
      <p:sp>
        <p:nvSpPr>
          <p:cNvPr id="19" name="Rectangle 18"/>
          <p:cNvSpPr/>
          <p:nvPr/>
        </p:nvSpPr>
        <p:spPr>
          <a:xfrm>
            <a:off x="2998418" y="3639266"/>
            <a:ext cx="441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 </a:t>
            </a:r>
            <a:endParaRPr lang="fr-FR" sz="2400" dirty="0"/>
          </a:p>
        </p:txBody>
      </p:sp>
      <p:sp>
        <p:nvSpPr>
          <p:cNvPr id="25" name="Accolade fermante 24"/>
          <p:cNvSpPr/>
          <p:nvPr/>
        </p:nvSpPr>
        <p:spPr>
          <a:xfrm>
            <a:off x="6508400" y="1027151"/>
            <a:ext cx="358026" cy="1065088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3219188" y="1653436"/>
            <a:ext cx="705195" cy="21043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ccolade fermante 35"/>
          <p:cNvSpPr/>
          <p:nvPr/>
        </p:nvSpPr>
        <p:spPr>
          <a:xfrm rot="10800000">
            <a:off x="3924383" y="1008896"/>
            <a:ext cx="358026" cy="1065088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866426" y="1328862"/>
            <a:ext cx="126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vais </a:t>
            </a:r>
            <a:endParaRPr lang="fr-FR" sz="2400" dirty="0"/>
          </a:p>
        </p:txBody>
      </p:sp>
      <p:sp>
        <p:nvSpPr>
          <p:cNvPr id="38" name="Accolade fermante 37"/>
          <p:cNvSpPr/>
          <p:nvPr/>
        </p:nvSpPr>
        <p:spPr>
          <a:xfrm rot="10800000">
            <a:off x="7949412" y="1008895"/>
            <a:ext cx="267661" cy="1235744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8128426" y="941275"/>
            <a:ext cx="3959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apprendre</a:t>
            </a:r>
            <a:r>
              <a:rPr lang="fr-FR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les techniques....</a:t>
            </a:r>
          </a:p>
          <a:p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Acquérir des compétences...</a:t>
            </a:r>
          </a:p>
          <a:p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Profiter du monde de l’entreprise pour... </a:t>
            </a:r>
            <a:endParaRPr lang="fr-FR" sz="2000" dirty="0"/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3219188" y="2943616"/>
            <a:ext cx="705195" cy="9264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ccolade fermante 40"/>
          <p:cNvSpPr/>
          <p:nvPr/>
        </p:nvSpPr>
        <p:spPr>
          <a:xfrm rot="10800000">
            <a:off x="3979694" y="2411072"/>
            <a:ext cx="186332" cy="1065088"/>
          </a:xfrm>
          <a:prstGeom prst="rightBrace">
            <a:avLst>
              <a:gd name="adj1" fmla="val 0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103396" y="2378295"/>
            <a:ext cx="2546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Deuxièmement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,...</a:t>
            </a:r>
          </a:p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 second lieu,...</a:t>
            </a:r>
          </a:p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Ensuite,..... 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Accolade fermante 42"/>
          <p:cNvSpPr/>
          <p:nvPr/>
        </p:nvSpPr>
        <p:spPr>
          <a:xfrm>
            <a:off x="6446372" y="2519490"/>
            <a:ext cx="358026" cy="1065088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6804398" y="2821201"/>
            <a:ext cx="1145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vais </a:t>
            </a:r>
            <a:endParaRPr lang="fr-FR" sz="2400" dirty="0"/>
          </a:p>
        </p:txBody>
      </p:sp>
      <p:sp>
        <p:nvSpPr>
          <p:cNvPr id="46" name="Accolade fermante 45"/>
          <p:cNvSpPr/>
          <p:nvPr/>
        </p:nvSpPr>
        <p:spPr>
          <a:xfrm rot="10800000">
            <a:off x="7859048" y="2595981"/>
            <a:ext cx="358026" cy="1065088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8083242" y="2614958"/>
            <a:ext cx="3959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appliquer mes compétences....</a:t>
            </a:r>
          </a:p>
          <a:p>
            <a:r>
              <a:rPr lang="fr-F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Choisir un binôme/associé...</a:t>
            </a:r>
          </a:p>
          <a:p>
            <a:r>
              <a:rPr lang="fr-F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Tracer un plan de travail...... 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3219188" y="3983277"/>
            <a:ext cx="921263" cy="8517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colade fermante 48"/>
          <p:cNvSpPr/>
          <p:nvPr/>
        </p:nvSpPr>
        <p:spPr>
          <a:xfrm rot="10800000">
            <a:off x="4189243" y="4470264"/>
            <a:ext cx="186332" cy="1065088"/>
          </a:xfrm>
          <a:prstGeom prst="rightBrace">
            <a:avLst>
              <a:gd name="adj1" fmla="val 0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319464" y="4409162"/>
            <a:ext cx="2832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Dernièrement</a:t>
            </a: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,...</a:t>
            </a:r>
          </a:p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 fin de compte,...</a:t>
            </a:r>
          </a:p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Finalement,..... 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Accolade fermante 50"/>
          <p:cNvSpPr/>
          <p:nvPr/>
        </p:nvSpPr>
        <p:spPr>
          <a:xfrm>
            <a:off x="6804398" y="4551121"/>
            <a:ext cx="358026" cy="1065088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7072058" y="4852832"/>
            <a:ext cx="1145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Je vais </a:t>
            </a:r>
            <a:endParaRPr lang="fr-FR" sz="2400" dirty="0"/>
          </a:p>
        </p:txBody>
      </p:sp>
      <p:sp>
        <p:nvSpPr>
          <p:cNvPr id="53" name="Accolade fermante 52"/>
          <p:cNvSpPr/>
          <p:nvPr/>
        </p:nvSpPr>
        <p:spPr>
          <a:xfrm rot="10800000">
            <a:off x="8128426" y="4551121"/>
            <a:ext cx="358026" cy="1065088"/>
          </a:xfrm>
          <a:prstGeom prst="rightBrace">
            <a:avLst>
              <a:gd name="adj1" fmla="val 8333"/>
              <a:gd name="adj2" fmla="val 49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8307439" y="4551282"/>
            <a:ext cx="34795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Déterminer une date limite....</a:t>
            </a:r>
          </a:p>
          <a:p>
            <a:r>
              <a:rPr lang="fr-F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Faire une étude du marché...</a:t>
            </a:r>
          </a:p>
          <a:p>
            <a:r>
              <a:rPr lang="fr-F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Chercher le financement......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28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  <p:bldP spid="25" grpId="0" animBg="1"/>
      <p:bldP spid="36" grpId="0" animBg="1"/>
      <p:bldP spid="37" grpId="0"/>
      <p:bldP spid="38" grpId="0" animBg="1"/>
      <p:bldP spid="39" grpId="0"/>
      <p:bldP spid="41" grpId="0" animBg="1"/>
      <p:bldP spid="42" grpId="0"/>
      <p:bldP spid="43" grpId="0" animBg="1"/>
      <p:bldP spid="44" grpId="0"/>
      <p:bldP spid="46" grpId="0" animBg="1"/>
      <p:bldP spid="47" grpId="0"/>
      <p:bldP spid="49" grpId="0" animBg="1"/>
      <p:bldP spid="50" grpId="0"/>
      <p:bldP spid="51" grpId="0" animBg="1"/>
      <p:bldP spid="53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25885" y="101992"/>
            <a:ext cx="11574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Échéance / date limite (quand?)</a:t>
            </a:r>
            <a:endParaRPr lang="fr-F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V="1">
            <a:off x="35060" y="836712"/>
            <a:ext cx="12192000" cy="1"/>
          </a:xfrm>
          <a:prstGeom prst="line">
            <a:avLst/>
          </a:prstGeom>
          <a:ln w="38100">
            <a:solidFill>
              <a:srgbClr val="92D050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35061" y="1492420"/>
            <a:ext cx="120525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 j’aurai la chance d’avoir ce </a:t>
            </a:r>
            <a:r>
              <a:rPr lang="fr-FR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stage, </a:t>
            </a:r>
            <a:r>
              <a:rPr lang="fr-FR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je réaliserai le travail dans...... Mois / une année/.</a:t>
            </a:r>
            <a:endParaRPr lang="fr-FR" sz="2200" dirty="0"/>
          </a:p>
        </p:txBody>
      </p:sp>
      <p:sp>
        <p:nvSpPr>
          <p:cNvPr id="27" name="Rectangle 26"/>
          <p:cNvSpPr/>
          <p:nvPr/>
        </p:nvSpPr>
        <p:spPr>
          <a:xfrm>
            <a:off x="35061" y="2521641"/>
            <a:ext cx="120525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 vous faites le choix de me retenir pour ce </a:t>
            </a:r>
            <a:r>
              <a:rPr lang="fr-FR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stage, </a:t>
            </a:r>
            <a:r>
              <a:rPr lang="fr-FR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je vous </a:t>
            </a:r>
            <a:r>
              <a:rPr lang="fr-FR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promets </a:t>
            </a:r>
            <a:r>
              <a:rPr lang="fr-FR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 réaliser la tâche / le travail d’ici...... </a:t>
            </a:r>
            <a:r>
              <a:rPr lang="fr-FR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Mois / </a:t>
            </a:r>
            <a:r>
              <a:rPr lang="fr-FR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ans / une année/.</a:t>
            </a:r>
            <a:endParaRPr lang="fr-FR" sz="2200" dirty="0"/>
          </a:p>
        </p:txBody>
      </p:sp>
      <p:sp>
        <p:nvSpPr>
          <p:cNvPr id="28" name="Rectangle 27"/>
          <p:cNvSpPr/>
          <p:nvPr/>
        </p:nvSpPr>
        <p:spPr>
          <a:xfrm>
            <a:off x="104782" y="3550863"/>
            <a:ext cx="120525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Soyez </a:t>
            </a:r>
            <a:r>
              <a:rPr lang="fr-FR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sûr(s) </a:t>
            </a:r>
            <a:r>
              <a:rPr lang="fr-FR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certain(s) </a:t>
            </a:r>
            <a:r>
              <a:rPr lang="fr-FR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que le travail / la tâche sera réalisé(e) dans le délai de ....... .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67438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lémentaire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5325</TotalTime>
  <Words>1356</Words>
  <Application>Microsoft Office PowerPoint</Application>
  <PresentationFormat>Personnalisé</PresentationFormat>
  <Paragraphs>131</Paragraphs>
  <Slides>9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Galerie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Nadia</dc:creator>
  <cp:lastModifiedBy>HASSAN</cp:lastModifiedBy>
  <cp:revision>582</cp:revision>
  <dcterms:created xsi:type="dcterms:W3CDTF">2017-11-01T11:41:19Z</dcterms:created>
  <dcterms:modified xsi:type="dcterms:W3CDTF">2023-11-13T15:02:41Z</dcterms:modified>
</cp:coreProperties>
</file>