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HK Grotesk Medium" charset="1" panose="00000600000000000000"/>
      <p:regular r:id="rId14"/>
    </p:embeddedFont>
    <p:embeddedFont>
      <p:font typeface="HK Grotesk Semi-Bold" charset="1" panose="00000700000000000000"/>
      <p:regular r:id="rId15"/>
    </p:embeddedFont>
    <p:embeddedFont>
      <p:font typeface="HK Grotesk Light" charset="1" panose="00000400000000000000"/>
      <p:regular r:id="rId16"/>
    </p:embeddedFont>
    <p:embeddedFont>
      <p:font typeface="HK Grotesk"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Bonjour à tous,</a:t>
            </a:r>
          </a:p>
          <a:p>
            <a:r>
              <a:rPr lang="en-US"/>
              <a:t/>
            </a:r>
          </a:p>
          <a:p>
            <a:r>
              <a:rPr lang="en-US"/>
              <a:t>Aujourd'hui, je vais vous présenter l'apprentissage fédéré, ou federated learning. </a:t>
            </a:r>
          </a:p>
          <a:p>
            <a:r>
              <a:rPr lang="en-US"/>
              <a:t/>
            </a:r>
          </a:p>
          <a:p>
            <a:r>
              <a:rPr lang="en-US"/>
              <a:t>[Prenez une pause pour établir le contact visuel avec le public]</a:t>
            </a:r>
          </a:p>
          <a:p>
            <a:r>
              <a:rPr lang="en-US"/>
              <a:t/>
            </a:r>
          </a:p>
          <a:p>
            <a:r>
              <a:rPr lang="en-US"/>
              <a:t>L'apprentissage fédéré représente une approche très innovante de l'apprentissage automatique. Contrairement à l'entraînement traditionnel, où toutes les données sont centralisées, ici, chaque dispositif entraîne son propre modèle local. </a:t>
            </a:r>
          </a:p>
          <a:p>
            <a:r>
              <a:rPr lang="en-US"/>
              <a:t/>
            </a:r>
          </a:p>
          <a:p>
            <a:r>
              <a:rPr lang="en-US"/>
              <a:t>[Accentuez le mot "décentralisée"]</a:t>
            </a:r>
          </a:p>
          <a:p>
            <a:r>
              <a:rPr lang="en-US"/>
              <a:t/>
            </a:r>
          </a:p>
          <a:p>
            <a:r>
              <a:rPr lang="en-US"/>
              <a:t>Cela signifie que les données restent sur chaque appareil, et seul le résultat, comme les mises à jour du modèle, est envoyé à un serveur central. Ce serveur va ensuite agréger ces mises à jour pour améliorer le modèle global.</a:t>
            </a:r>
          </a:p>
          <a:p>
            <a:r>
              <a:rPr lang="en-US"/>
              <a:t/>
            </a:r>
          </a:p>
          <a:p>
            <a:r>
              <a:rPr lang="en-US"/>
              <a:t>[Prenez une courte pause pour laisser le temps aux idées de s'ancrer]</a:t>
            </a:r>
          </a:p>
          <a:p>
            <a:r>
              <a:rPr lang="en-US"/>
              <a:t/>
            </a:r>
          </a:p>
          <a:p>
            <a:r>
              <a:rPr lang="en-US"/>
              <a:t>En résumé, cette méthode permet de préserver la confidentialité des données, de réduire les coûts de transfert et de s'adapter facilement aux environnements mobiles et IoT. </a:t>
            </a:r>
          </a:p>
          <a:p>
            <a:r>
              <a:rPr lang="en-US"/>
              <a:t/>
            </a:r>
          </a:p>
          <a:p>
            <a:r>
              <a:rPr lang="en-US"/>
              <a:t>[Terminez avec un sourire et un regard engageant] </a:t>
            </a:r>
          </a:p>
          <a:p>
            <a:r>
              <a:rPr lang="en-US"/>
              <a:t/>
            </a:r>
          </a:p>
          <a:p>
            <a:r>
              <a:rPr lang="en-US"/>
              <a:t>Merci de votre attention, et préparons-nous à explorer davantage les principes techniques de l'apprentissage fédéré.</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21212"/>
        </a:solidFill>
      </p:bgPr>
    </p:bg>
    <p:spTree>
      <p:nvGrpSpPr>
        <p:cNvPr id="1" name=""/>
        <p:cNvGrpSpPr/>
        <p:nvPr/>
      </p:nvGrpSpPr>
      <p:grpSpPr>
        <a:xfrm>
          <a:off x="0" y="0"/>
          <a:ext cx="0" cy="0"/>
          <a:chOff x="0" y="0"/>
          <a:chExt cx="0" cy="0"/>
        </a:xfrm>
      </p:grpSpPr>
      <p:sp>
        <p:nvSpPr>
          <p:cNvPr name="AutoShape 2" id="2"/>
          <p:cNvSpPr/>
          <p:nvPr/>
        </p:nvSpPr>
        <p:spPr>
          <a:xfrm rot="0">
            <a:off x="0" y="0"/>
            <a:ext cx="8322582" cy="10556513"/>
          </a:xfrm>
          <a:prstGeom prst="rect">
            <a:avLst/>
          </a:prstGeom>
          <a:solidFill>
            <a:srgbClr val="FFFFFF"/>
          </a:solidFill>
        </p:spPr>
      </p:sp>
      <p:sp>
        <p:nvSpPr>
          <p:cNvPr name="Freeform 3" id="3"/>
          <p:cNvSpPr/>
          <p:nvPr/>
        </p:nvSpPr>
        <p:spPr>
          <a:xfrm flipH="false" flipV="false" rot="0">
            <a:off x="0" y="2173491"/>
            <a:ext cx="8322582" cy="5063808"/>
          </a:xfrm>
          <a:custGeom>
            <a:avLst/>
            <a:gdLst/>
            <a:ahLst/>
            <a:cxnLst/>
            <a:rect r="r" b="b" t="t" l="l"/>
            <a:pathLst>
              <a:path h="5063808" w="8322582">
                <a:moveTo>
                  <a:pt x="0" y="0"/>
                </a:moveTo>
                <a:lnTo>
                  <a:pt x="8322582" y="0"/>
                </a:lnTo>
                <a:lnTo>
                  <a:pt x="8322582" y="5063808"/>
                </a:lnTo>
                <a:lnTo>
                  <a:pt x="0" y="5063808"/>
                </a:lnTo>
                <a:lnTo>
                  <a:pt x="0" y="0"/>
                </a:lnTo>
                <a:close/>
              </a:path>
            </a:pathLst>
          </a:custGeom>
          <a:blipFill>
            <a:blip r:embed="rId2"/>
            <a:stretch>
              <a:fillRect l="0" t="-3294" r="-5479" b="-2228"/>
            </a:stretch>
          </a:blipFill>
        </p:spPr>
      </p:sp>
      <p:sp>
        <p:nvSpPr>
          <p:cNvPr name="Freeform 4" id="4"/>
          <p:cNvSpPr/>
          <p:nvPr/>
        </p:nvSpPr>
        <p:spPr>
          <a:xfrm flipH="false" flipV="false" rot="0">
            <a:off x="5240589" y="0"/>
            <a:ext cx="3081993" cy="1500786"/>
          </a:xfrm>
          <a:custGeom>
            <a:avLst/>
            <a:gdLst/>
            <a:ahLst/>
            <a:cxnLst/>
            <a:rect r="r" b="b" t="t" l="l"/>
            <a:pathLst>
              <a:path h="1500786" w="3081993">
                <a:moveTo>
                  <a:pt x="0" y="0"/>
                </a:moveTo>
                <a:lnTo>
                  <a:pt x="3081993" y="0"/>
                </a:lnTo>
                <a:lnTo>
                  <a:pt x="3081993" y="1500786"/>
                </a:lnTo>
                <a:lnTo>
                  <a:pt x="0" y="1500786"/>
                </a:lnTo>
                <a:lnTo>
                  <a:pt x="0" y="0"/>
                </a:lnTo>
                <a:close/>
              </a:path>
            </a:pathLst>
          </a:custGeom>
          <a:blipFill>
            <a:blip r:embed="rId3"/>
            <a:stretch>
              <a:fillRect l="0" t="-41426" r="0" b="-51851"/>
            </a:stretch>
          </a:blipFill>
        </p:spPr>
      </p:sp>
      <p:sp>
        <p:nvSpPr>
          <p:cNvPr name="TextBox 5" id="5"/>
          <p:cNvSpPr txBox="true"/>
          <p:nvPr/>
        </p:nvSpPr>
        <p:spPr>
          <a:xfrm rot="0">
            <a:off x="8715630" y="7665871"/>
            <a:ext cx="8765610" cy="2016432"/>
          </a:xfrm>
          <a:prstGeom prst="rect">
            <a:avLst/>
          </a:prstGeom>
        </p:spPr>
        <p:txBody>
          <a:bodyPr anchor="t" rtlCol="false" tIns="0" lIns="0" bIns="0" rIns="0">
            <a:spAutoFit/>
          </a:bodyPr>
          <a:lstStyle/>
          <a:p>
            <a:pPr algn="l">
              <a:lnSpc>
                <a:spcPts val="2819"/>
              </a:lnSpc>
            </a:pPr>
            <a:r>
              <a:rPr lang="en-US" sz="2013" b="true">
                <a:solidFill>
                  <a:srgbClr val="FFFFFF"/>
                </a:solidFill>
                <a:latin typeface="HK Grotesk Medium"/>
                <a:ea typeface="HK Grotesk Medium"/>
                <a:cs typeface="HK Grotesk Medium"/>
                <a:sym typeface="HK Grotesk Medium"/>
              </a:rPr>
              <a:t>PRÉSENTEE PAR :                                                     ENCADRE PAR:</a:t>
            </a:r>
          </a:p>
          <a:p>
            <a:pPr algn="l">
              <a:lnSpc>
                <a:spcPts val="2819"/>
              </a:lnSpc>
            </a:pPr>
            <a:r>
              <a:rPr lang="en-US" sz="2013" b="true">
                <a:solidFill>
                  <a:srgbClr val="FFFFFF"/>
                </a:solidFill>
                <a:latin typeface="HK Grotesk Medium"/>
                <a:ea typeface="HK Grotesk Medium"/>
                <a:cs typeface="HK Grotesk Medium"/>
                <a:sym typeface="HK Grotesk Medium"/>
              </a:rPr>
              <a:t>DAAMACH MERIEM                                                  PR MAHMOUDI ABDELHAK  </a:t>
            </a:r>
          </a:p>
          <a:p>
            <a:pPr algn="l">
              <a:lnSpc>
                <a:spcPts val="2819"/>
              </a:lnSpc>
            </a:pPr>
            <a:r>
              <a:rPr lang="en-US" sz="2013" b="true">
                <a:solidFill>
                  <a:srgbClr val="FFFFFF"/>
                </a:solidFill>
                <a:latin typeface="HK Grotesk Medium"/>
                <a:ea typeface="HK Grotesk Medium"/>
                <a:cs typeface="HK Grotesk Medium"/>
                <a:sym typeface="HK Grotesk Medium"/>
              </a:rPr>
              <a:t>EL MOUDEN HIND</a:t>
            </a:r>
          </a:p>
          <a:p>
            <a:pPr algn="l">
              <a:lnSpc>
                <a:spcPts val="2550"/>
              </a:lnSpc>
            </a:pPr>
          </a:p>
          <a:p>
            <a:pPr algn="l">
              <a:lnSpc>
                <a:spcPts val="2550"/>
              </a:lnSpc>
            </a:pPr>
            <a:r>
              <a:rPr lang="en-US" sz="1822" b="true">
                <a:solidFill>
                  <a:srgbClr val="FFFFFF"/>
                </a:solidFill>
                <a:latin typeface="HK Grotesk Medium"/>
                <a:ea typeface="HK Grotesk Medium"/>
                <a:cs typeface="HK Grotesk Medium"/>
                <a:sym typeface="HK Grotesk Medium"/>
              </a:rPr>
              <a:t> </a:t>
            </a:r>
          </a:p>
          <a:p>
            <a:pPr algn="l">
              <a:lnSpc>
                <a:spcPts val="2550"/>
              </a:lnSpc>
            </a:pPr>
          </a:p>
        </p:txBody>
      </p:sp>
      <p:grpSp>
        <p:nvGrpSpPr>
          <p:cNvPr name="Group 6" id="6"/>
          <p:cNvGrpSpPr/>
          <p:nvPr/>
        </p:nvGrpSpPr>
        <p:grpSpPr>
          <a:xfrm rot="0">
            <a:off x="8630076" y="1837818"/>
            <a:ext cx="8936718" cy="4919933"/>
            <a:chOff x="0" y="0"/>
            <a:chExt cx="11915624" cy="6559911"/>
          </a:xfrm>
        </p:grpSpPr>
        <p:sp>
          <p:nvSpPr>
            <p:cNvPr name="TextBox 7" id="7"/>
            <p:cNvSpPr txBox="true"/>
            <p:nvPr/>
          </p:nvSpPr>
          <p:spPr>
            <a:xfrm rot="0">
              <a:off x="0" y="946150"/>
              <a:ext cx="11915624" cy="4641850"/>
            </a:xfrm>
            <a:prstGeom prst="rect">
              <a:avLst/>
            </a:prstGeom>
          </p:spPr>
          <p:txBody>
            <a:bodyPr anchor="t" rtlCol="false" tIns="0" lIns="0" bIns="0" rIns="0">
              <a:spAutoFit/>
            </a:bodyPr>
            <a:lstStyle/>
            <a:p>
              <a:pPr algn="l">
                <a:lnSpc>
                  <a:spcPts val="13125"/>
                </a:lnSpc>
              </a:pPr>
              <a:r>
                <a:rPr lang="en-US" sz="13125" b="true">
                  <a:solidFill>
                    <a:srgbClr val="67DB7D"/>
                  </a:solidFill>
                  <a:latin typeface="HK Grotesk Semi-Bold"/>
                  <a:ea typeface="HK Grotesk Semi-Bold"/>
                  <a:cs typeface="HK Grotesk Semi-Bold"/>
                  <a:sym typeface="HK Grotesk Semi-Bold"/>
                </a:rPr>
                <a:t>Federated learning</a:t>
              </a:r>
            </a:p>
          </p:txBody>
        </p:sp>
        <p:sp>
          <p:nvSpPr>
            <p:cNvPr name="TextBox 8" id="8"/>
            <p:cNvSpPr txBox="true"/>
            <p:nvPr/>
          </p:nvSpPr>
          <p:spPr>
            <a:xfrm rot="0">
              <a:off x="0" y="5981214"/>
              <a:ext cx="11915624" cy="578697"/>
            </a:xfrm>
            <a:prstGeom prst="rect">
              <a:avLst/>
            </a:prstGeom>
          </p:spPr>
          <p:txBody>
            <a:bodyPr anchor="t" rtlCol="false" tIns="0" lIns="0" bIns="0" rIns="0">
              <a:spAutoFit/>
            </a:bodyPr>
            <a:lstStyle/>
            <a:p>
              <a:pPr algn="l">
                <a:lnSpc>
                  <a:spcPts val="3640"/>
                </a:lnSpc>
              </a:pPr>
            </a:p>
          </p:txBody>
        </p:sp>
      </p:grpSp>
      <p:sp>
        <p:nvSpPr>
          <p:cNvPr name="TextBox 9" id="9"/>
          <p:cNvSpPr txBox="true"/>
          <p:nvPr/>
        </p:nvSpPr>
        <p:spPr>
          <a:xfrm rot="0">
            <a:off x="8448075" y="242300"/>
            <a:ext cx="8685731" cy="1595518"/>
          </a:xfrm>
          <a:prstGeom prst="rect">
            <a:avLst/>
          </a:prstGeom>
        </p:spPr>
        <p:txBody>
          <a:bodyPr anchor="t" rtlCol="false" tIns="0" lIns="0" bIns="0" rIns="0">
            <a:spAutoFit/>
          </a:bodyPr>
          <a:lstStyle/>
          <a:p>
            <a:pPr algn="l">
              <a:lnSpc>
                <a:spcPts val="2752"/>
              </a:lnSpc>
            </a:pPr>
          </a:p>
          <a:p>
            <a:pPr algn="l">
              <a:lnSpc>
                <a:spcPts val="2490"/>
              </a:lnSpc>
            </a:pPr>
            <a:r>
              <a:rPr lang="en-US" sz="1778" b="true">
                <a:solidFill>
                  <a:srgbClr val="FFFFFF"/>
                </a:solidFill>
                <a:latin typeface="HK Grotesk Medium"/>
                <a:ea typeface="HK Grotesk Medium"/>
                <a:cs typeface="HK Grotesk Medium"/>
                <a:sym typeface="HK Grotesk Medium"/>
              </a:rPr>
              <a:t>MASTER INFORMATIQUES ET TÉLÉCOMMUNICATIONS   </a:t>
            </a:r>
          </a:p>
          <a:p>
            <a:pPr algn="l">
              <a:lnSpc>
                <a:spcPts val="2490"/>
              </a:lnSpc>
            </a:pPr>
            <a:r>
              <a:rPr lang="en-US" sz="1778" b="true">
                <a:solidFill>
                  <a:srgbClr val="FFFFFF"/>
                </a:solidFill>
                <a:latin typeface="HK Grotesk Medium"/>
                <a:ea typeface="HK Grotesk Medium"/>
                <a:cs typeface="HK Grotesk Medium"/>
                <a:sym typeface="HK Grotesk Medium"/>
              </a:rPr>
              <a:t>ANNEE UNIVESRITAURE : 2024/2025</a:t>
            </a:r>
          </a:p>
          <a:p>
            <a:pPr algn="l">
              <a:lnSpc>
                <a:spcPts val="2490"/>
              </a:lnSpc>
            </a:pPr>
            <a:r>
              <a:rPr lang="en-US" sz="1778" b="true">
                <a:solidFill>
                  <a:srgbClr val="FFFFFF"/>
                </a:solidFill>
                <a:latin typeface="HK Grotesk Medium"/>
                <a:ea typeface="HK Grotesk Medium"/>
                <a:cs typeface="HK Grotesk Medium"/>
                <a:sym typeface="HK Grotesk Medium"/>
              </a:rPr>
              <a:t>   </a:t>
            </a:r>
          </a:p>
          <a:p>
            <a:pPr algn="l">
              <a:lnSpc>
                <a:spcPts val="249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sp>
        <p:nvSpPr>
          <p:cNvPr name="TextBox 2" id="2"/>
          <p:cNvSpPr txBox="true"/>
          <p:nvPr/>
        </p:nvSpPr>
        <p:spPr>
          <a:xfrm rot="0">
            <a:off x="1622589" y="1649691"/>
            <a:ext cx="4342567" cy="1162050"/>
          </a:xfrm>
          <a:prstGeom prst="rect">
            <a:avLst/>
          </a:prstGeom>
        </p:spPr>
        <p:txBody>
          <a:bodyPr anchor="t" rtlCol="false" tIns="0" lIns="0" bIns="0" rIns="0">
            <a:spAutoFit/>
          </a:bodyPr>
          <a:lstStyle/>
          <a:p>
            <a:pPr algn="l">
              <a:lnSpc>
                <a:spcPts val="9120"/>
              </a:lnSpc>
            </a:pPr>
            <a:r>
              <a:rPr lang="en-US" sz="7600" b="true">
                <a:solidFill>
                  <a:srgbClr val="121212"/>
                </a:solidFill>
                <a:latin typeface="HK Grotesk Semi-Bold"/>
                <a:ea typeface="HK Grotesk Semi-Bold"/>
                <a:cs typeface="HK Grotesk Semi-Bold"/>
                <a:sym typeface="HK Grotesk Semi-Bold"/>
              </a:rPr>
              <a:t>Sommaire</a:t>
            </a:r>
          </a:p>
        </p:txBody>
      </p:sp>
      <p:grpSp>
        <p:nvGrpSpPr>
          <p:cNvPr name="Group 3" id="3"/>
          <p:cNvGrpSpPr/>
          <p:nvPr/>
        </p:nvGrpSpPr>
        <p:grpSpPr>
          <a:xfrm rot="0">
            <a:off x="6859853" y="2235478"/>
            <a:ext cx="9675006" cy="6968569"/>
            <a:chOff x="0" y="0"/>
            <a:chExt cx="3272780" cy="2357269"/>
          </a:xfrm>
        </p:grpSpPr>
        <p:sp>
          <p:nvSpPr>
            <p:cNvPr name="Freeform 4" id="4"/>
            <p:cNvSpPr/>
            <p:nvPr/>
          </p:nvSpPr>
          <p:spPr>
            <a:xfrm flipH="false" flipV="false" rot="0">
              <a:off x="0" y="0"/>
              <a:ext cx="3272780" cy="2357269"/>
            </a:xfrm>
            <a:custGeom>
              <a:avLst/>
              <a:gdLst/>
              <a:ahLst/>
              <a:cxnLst/>
              <a:rect r="r" b="b" t="t" l="l"/>
              <a:pathLst>
                <a:path h="2357269" w="3272780">
                  <a:moveTo>
                    <a:pt x="3148320" y="2357269"/>
                  </a:moveTo>
                  <a:lnTo>
                    <a:pt x="124460" y="2357269"/>
                  </a:lnTo>
                  <a:cubicBezTo>
                    <a:pt x="55880" y="2357269"/>
                    <a:pt x="0" y="2301389"/>
                    <a:pt x="0" y="2232809"/>
                  </a:cubicBezTo>
                  <a:lnTo>
                    <a:pt x="0" y="124460"/>
                  </a:lnTo>
                  <a:cubicBezTo>
                    <a:pt x="0" y="55880"/>
                    <a:pt x="55880" y="0"/>
                    <a:pt x="124460" y="0"/>
                  </a:cubicBezTo>
                  <a:lnTo>
                    <a:pt x="3148320" y="0"/>
                  </a:lnTo>
                  <a:cubicBezTo>
                    <a:pt x="3216900" y="0"/>
                    <a:pt x="3272780" y="55880"/>
                    <a:pt x="3272780" y="124460"/>
                  </a:cubicBezTo>
                  <a:lnTo>
                    <a:pt x="3272780" y="2232809"/>
                  </a:lnTo>
                  <a:cubicBezTo>
                    <a:pt x="3272780" y="2301389"/>
                    <a:pt x="3216900" y="2357269"/>
                    <a:pt x="3148320" y="2357269"/>
                  </a:cubicBezTo>
                  <a:close/>
                </a:path>
              </a:pathLst>
            </a:custGeom>
            <a:solidFill>
              <a:srgbClr val="FFFFFF"/>
            </a:solidFill>
          </p:spPr>
        </p:sp>
      </p:grpSp>
      <p:sp>
        <p:nvSpPr>
          <p:cNvPr name="TextBox 5" id="5"/>
          <p:cNvSpPr txBox="true"/>
          <p:nvPr/>
        </p:nvSpPr>
        <p:spPr>
          <a:xfrm rot="0">
            <a:off x="7862027" y="2402153"/>
            <a:ext cx="8366478" cy="514350"/>
          </a:xfrm>
          <a:prstGeom prst="rect">
            <a:avLst/>
          </a:prstGeom>
        </p:spPr>
        <p:txBody>
          <a:bodyPr anchor="t" rtlCol="false" tIns="0" lIns="0" bIns="0" rIns="0">
            <a:spAutoFit/>
          </a:bodyPr>
          <a:lstStyle/>
          <a:p>
            <a:pPr algn="l">
              <a:lnSpc>
                <a:spcPts val="4079"/>
              </a:lnSpc>
            </a:pPr>
            <a:r>
              <a:rPr lang="en-US" b="true" sz="3400">
                <a:solidFill>
                  <a:srgbClr val="121212"/>
                </a:solidFill>
                <a:latin typeface="HK Grotesk Semi-Bold"/>
                <a:ea typeface="HK Grotesk Semi-Bold"/>
                <a:cs typeface="HK Grotesk Semi-Bold"/>
                <a:sym typeface="HK Grotesk Semi-Bold"/>
              </a:rPr>
              <a:t>POINTS À DISCUTER :</a:t>
            </a:r>
          </a:p>
        </p:txBody>
      </p:sp>
      <p:grpSp>
        <p:nvGrpSpPr>
          <p:cNvPr name="Group 6" id="6"/>
          <p:cNvGrpSpPr/>
          <p:nvPr/>
        </p:nvGrpSpPr>
        <p:grpSpPr>
          <a:xfrm rot="0">
            <a:off x="7862027" y="3573728"/>
            <a:ext cx="228600" cy="2286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8" id="8"/>
          <p:cNvGrpSpPr/>
          <p:nvPr/>
        </p:nvGrpSpPr>
        <p:grpSpPr>
          <a:xfrm rot="0">
            <a:off x="7862027" y="4358614"/>
            <a:ext cx="228600" cy="2286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10" id="10"/>
          <p:cNvGrpSpPr/>
          <p:nvPr/>
        </p:nvGrpSpPr>
        <p:grpSpPr>
          <a:xfrm rot="0">
            <a:off x="7862027" y="5143500"/>
            <a:ext cx="228600" cy="22860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12" id="12"/>
          <p:cNvGrpSpPr/>
          <p:nvPr/>
        </p:nvGrpSpPr>
        <p:grpSpPr>
          <a:xfrm rot="0">
            <a:off x="7862027" y="6029325"/>
            <a:ext cx="228600" cy="228600"/>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14" id="14"/>
          <p:cNvGrpSpPr/>
          <p:nvPr/>
        </p:nvGrpSpPr>
        <p:grpSpPr>
          <a:xfrm rot="0">
            <a:off x="7848110" y="6906260"/>
            <a:ext cx="228600" cy="228600"/>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16" id="16"/>
          <p:cNvSpPr txBox="true"/>
          <p:nvPr/>
        </p:nvSpPr>
        <p:spPr>
          <a:xfrm rot="0">
            <a:off x="8291392" y="3418788"/>
            <a:ext cx="7937113" cy="481330"/>
          </a:xfrm>
          <a:prstGeom prst="rect">
            <a:avLst/>
          </a:prstGeom>
        </p:spPr>
        <p:txBody>
          <a:bodyPr anchor="t" rtlCol="false" tIns="0" lIns="0" bIns="0" rIns="0">
            <a:spAutoFit/>
          </a:bodyPr>
          <a:lstStyle/>
          <a:p>
            <a:pPr algn="l">
              <a:lnSpc>
                <a:spcPts val="3919"/>
              </a:lnSpc>
            </a:pPr>
            <a:r>
              <a:rPr lang="en-US" sz="2799">
                <a:solidFill>
                  <a:srgbClr val="121212"/>
                </a:solidFill>
                <a:latin typeface="HK Grotesk Light"/>
                <a:ea typeface="HK Grotesk Light"/>
                <a:cs typeface="HK Grotesk Light"/>
                <a:sym typeface="HK Grotesk Light"/>
              </a:rPr>
              <a:t>Introduction </a:t>
            </a:r>
          </a:p>
        </p:txBody>
      </p:sp>
      <p:sp>
        <p:nvSpPr>
          <p:cNvPr name="TextBox 17" id="17"/>
          <p:cNvSpPr txBox="true"/>
          <p:nvPr/>
        </p:nvSpPr>
        <p:spPr>
          <a:xfrm rot="0">
            <a:off x="8291392" y="4203674"/>
            <a:ext cx="7937113" cy="481330"/>
          </a:xfrm>
          <a:prstGeom prst="rect">
            <a:avLst/>
          </a:prstGeom>
        </p:spPr>
        <p:txBody>
          <a:bodyPr anchor="t" rtlCol="false" tIns="0" lIns="0" bIns="0" rIns="0">
            <a:spAutoFit/>
          </a:bodyPr>
          <a:lstStyle/>
          <a:p>
            <a:pPr algn="l">
              <a:lnSpc>
                <a:spcPts val="3919"/>
              </a:lnSpc>
            </a:pPr>
            <a:r>
              <a:rPr lang="en-US" sz="2799">
                <a:solidFill>
                  <a:srgbClr val="121212"/>
                </a:solidFill>
                <a:latin typeface="HK Grotesk Light"/>
                <a:ea typeface="HK Grotesk Light"/>
                <a:cs typeface="HK Grotesk Light"/>
                <a:sym typeface="HK Grotesk Light"/>
              </a:rPr>
              <a:t>Principes Techniques</a:t>
            </a:r>
          </a:p>
        </p:txBody>
      </p:sp>
      <p:sp>
        <p:nvSpPr>
          <p:cNvPr name="TextBox 18" id="18"/>
          <p:cNvSpPr txBox="true"/>
          <p:nvPr/>
        </p:nvSpPr>
        <p:spPr>
          <a:xfrm rot="0">
            <a:off x="8291392" y="4988560"/>
            <a:ext cx="7937113" cy="481330"/>
          </a:xfrm>
          <a:prstGeom prst="rect">
            <a:avLst/>
          </a:prstGeom>
        </p:spPr>
        <p:txBody>
          <a:bodyPr anchor="t" rtlCol="false" tIns="0" lIns="0" bIns="0" rIns="0">
            <a:spAutoFit/>
          </a:bodyPr>
          <a:lstStyle/>
          <a:p>
            <a:pPr algn="l">
              <a:lnSpc>
                <a:spcPts val="3919"/>
              </a:lnSpc>
            </a:pPr>
            <a:r>
              <a:rPr lang="en-US" sz="2799">
                <a:solidFill>
                  <a:srgbClr val="121212"/>
                </a:solidFill>
                <a:latin typeface="HK Grotesk Light"/>
                <a:ea typeface="HK Grotesk Light"/>
                <a:cs typeface="HK Grotesk Light"/>
                <a:sym typeface="HK Grotesk Light"/>
              </a:rPr>
              <a:t>Avantages</a:t>
            </a:r>
          </a:p>
        </p:txBody>
      </p:sp>
      <p:sp>
        <p:nvSpPr>
          <p:cNvPr name="TextBox 19" id="19"/>
          <p:cNvSpPr txBox="true"/>
          <p:nvPr/>
        </p:nvSpPr>
        <p:spPr>
          <a:xfrm rot="0">
            <a:off x="8291392" y="5869940"/>
            <a:ext cx="7937113" cy="481330"/>
          </a:xfrm>
          <a:prstGeom prst="rect">
            <a:avLst/>
          </a:prstGeom>
        </p:spPr>
        <p:txBody>
          <a:bodyPr anchor="t" rtlCol="false" tIns="0" lIns="0" bIns="0" rIns="0">
            <a:spAutoFit/>
          </a:bodyPr>
          <a:lstStyle/>
          <a:p>
            <a:pPr algn="l">
              <a:lnSpc>
                <a:spcPts val="3919"/>
              </a:lnSpc>
            </a:pPr>
            <a:r>
              <a:rPr lang="en-US" sz="2799">
                <a:solidFill>
                  <a:srgbClr val="121212"/>
                </a:solidFill>
                <a:latin typeface="HK Grotesk Light"/>
                <a:ea typeface="HK Grotesk Light"/>
                <a:cs typeface="HK Grotesk Light"/>
                <a:sym typeface="HK Grotesk Light"/>
              </a:rPr>
              <a:t> Démo/Technique</a:t>
            </a:r>
          </a:p>
        </p:txBody>
      </p:sp>
      <p:sp>
        <p:nvSpPr>
          <p:cNvPr name="TextBox 20" id="20"/>
          <p:cNvSpPr txBox="true"/>
          <p:nvPr/>
        </p:nvSpPr>
        <p:spPr>
          <a:xfrm rot="0">
            <a:off x="8291392" y="6751320"/>
            <a:ext cx="7937113" cy="481330"/>
          </a:xfrm>
          <a:prstGeom prst="rect">
            <a:avLst/>
          </a:prstGeom>
        </p:spPr>
        <p:txBody>
          <a:bodyPr anchor="t" rtlCol="false" tIns="0" lIns="0" bIns="0" rIns="0">
            <a:spAutoFit/>
          </a:bodyPr>
          <a:lstStyle/>
          <a:p>
            <a:pPr algn="l">
              <a:lnSpc>
                <a:spcPts val="3919"/>
              </a:lnSpc>
            </a:pPr>
            <a:r>
              <a:rPr lang="en-US" sz="2799">
                <a:solidFill>
                  <a:srgbClr val="121212"/>
                </a:solidFill>
                <a:latin typeface="HK Grotesk Light"/>
                <a:ea typeface="HK Grotesk Light"/>
                <a:cs typeface="HK Grotesk Light"/>
                <a:sym typeface="HK Grotesk Light"/>
              </a:rPr>
              <a:t>Conclusion &amp; Perspectives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grpSp>
        <p:nvGrpSpPr>
          <p:cNvPr name="Group 2" id="2"/>
          <p:cNvGrpSpPr/>
          <p:nvPr/>
        </p:nvGrpSpPr>
        <p:grpSpPr>
          <a:xfrm rot="0">
            <a:off x="469621" y="1531189"/>
            <a:ext cx="17000599" cy="6477174"/>
            <a:chOff x="0" y="0"/>
            <a:chExt cx="22667465" cy="8636232"/>
          </a:xfrm>
        </p:grpSpPr>
        <p:sp>
          <p:nvSpPr>
            <p:cNvPr name="TextBox 3" id="3"/>
            <p:cNvSpPr txBox="true"/>
            <p:nvPr/>
          </p:nvSpPr>
          <p:spPr>
            <a:xfrm rot="0">
              <a:off x="0" y="21744"/>
              <a:ext cx="22667465" cy="1603517"/>
            </a:xfrm>
            <a:prstGeom prst="rect">
              <a:avLst/>
            </a:prstGeom>
          </p:spPr>
          <p:txBody>
            <a:bodyPr anchor="t" rtlCol="false" tIns="0" lIns="0" bIns="0" rIns="0">
              <a:spAutoFit/>
            </a:bodyPr>
            <a:lstStyle/>
            <a:p>
              <a:pPr algn="l">
                <a:lnSpc>
                  <a:spcPts val="9485"/>
                </a:lnSpc>
              </a:pPr>
              <a:r>
                <a:rPr lang="en-US" sz="7904" b="true">
                  <a:solidFill>
                    <a:srgbClr val="FFFFFF"/>
                  </a:solidFill>
                  <a:latin typeface="HK Grotesk Semi-Bold"/>
                  <a:ea typeface="HK Grotesk Semi-Bold"/>
                  <a:cs typeface="HK Grotesk Semi-Bold"/>
                  <a:sym typeface="HK Grotesk Semi-Bold"/>
                </a:rPr>
                <a:t>Introduction</a:t>
              </a:r>
              <a:r>
                <a:rPr lang="en-US" sz="7904" b="true">
                  <a:solidFill>
                    <a:srgbClr val="FFFFFF"/>
                  </a:solidFill>
                  <a:latin typeface="HK Grotesk Semi-Bold"/>
                  <a:ea typeface="HK Grotesk Semi-Bold"/>
                  <a:cs typeface="HK Grotesk Semi-Bold"/>
                  <a:sym typeface="HK Grotesk Semi-Bold"/>
                </a:rPr>
                <a:t> </a:t>
              </a:r>
            </a:p>
          </p:txBody>
        </p:sp>
        <p:sp>
          <p:nvSpPr>
            <p:cNvPr name="TextBox 4" id="4"/>
            <p:cNvSpPr txBox="true"/>
            <p:nvPr/>
          </p:nvSpPr>
          <p:spPr>
            <a:xfrm rot="0">
              <a:off x="0" y="3072000"/>
              <a:ext cx="22667465" cy="5116297"/>
            </a:xfrm>
            <a:prstGeom prst="rect">
              <a:avLst/>
            </a:prstGeom>
          </p:spPr>
          <p:txBody>
            <a:bodyPr anchor="t" rtlCol="false" tIns="0" lIns="0" bIns="0" rIns="0">
              <a:spAutoFit/>
            </a:bodyPr>
            <a:lstStyle/>
            <a:p>
              <a:pPr algn="just">
                <a:lnSpc>
                  <a:spcPts val="4405"/>
                </a:lnSpc>
              </a:pPr>
              <a:r>
                <a:rPr lang="en-US" sz="3147">
                  <a:solidFill>
                    <a:srgbClr val="FFFFFF"/>
                  </a:solidFill>
                  <a:latin typeface="HK Grotesk Light"/>
                  <a:ea typeface="HK Grotesk Light"/>
                  <a:cs typeface="HK Grotesk Light"/>
                  <a:sym typeface="HK Grotesk Light"/>
                </a:rPr>
                <a:t>L'apprentissage fédéré (ou federated learning en anglais) est une approche de l'apprentissage automatique où le modèle est entraîné de manière décentralisée sur plusieurs dispositifs ou serveurs qui détiennent des données locales, sans que les données ne soient échangées entre eux. Au lieu de centraliser les données pour l'entraînement, chaque dispositif participant entraîne un modèle local en fonction de ses propres données et ne partage que les mises à jour du modèle (comme les gradients ou les poids) avec un serveur central. Ce serveur agrège ces mises à jour pour améliorer le modèle global.</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11662729" y="0"/>
            <a:ext cx="7933271" cy="10287000"/>
          </a:xfrm>
          <a:prstGeom prst="rect">
            <a:avLst/>
          </a:prstGeom>
          <a:solidFill>
            <a:srgbClr val="F6F6F6"/>
          </a:solidFill>
        </p:spPr>
      </p:sp>
      <p:grpSp>
        <p:nvGrpSpPr>
          <p:cNvPr name="Group 3" id="3"/>
          <p:cNvGrpSpPr/>
          <p:nvPr/>
        </p:nvGrpSpPr>
        <p:grpSpPr>
          <a:xfrm rot="0">
            <a:off x="1028700" y="4520496"/>
            <a:ext cx="228600" cy="2286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5" id="5"/>
          <p:cNvGrpSpPr/>
          <p:nvPr/>
        </p:nvGrpSpPr>
        <p:grpSpPr>
          <a:xfrm rot="0">
            <a:off x="1028700" y="5981327"/>
            <a:ext cx="228600" cy="22860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7" id="7"/>
          <p:cNvGrpSpPr/>
          <p:nvPr/>
        </p:nvGrpSpPr>
        <p:grpSpPr>
          <a:xfrm rot="0">
            <a:off x="1028700" y="7975558"/>
            <a:ext cx="228600" cy="22860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9" id="9"/>
          <p:cNvGrpSpPr/>
          <p:nvPr/>
        </p:nvGrpSpPr>
        <p:grpSpPr>
          <a:xfrm rot="0">
            <a:off x="10223400" y="7975558"/>
            <a:ext cx="228600" cy="228600"/>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Freeform 11" id="11"/>
          <p:cNvSpPr/>
          <p:nvPr/>
        </p:nvSpPr>
        <p:spPr>
          <a:xfrm flipH="false" flipV="false" rot="0">
            <a:off x="11662729" y="2690683"/>
            <a:ext cx="6625271" cy="5399175"/>
          </a:xfrm>
          <a:custGeom>
            <a:avLst/>
            <a:gdLst/>
            <a:ahLst/>
            <a:cxnLst/>
            <a:rect r="r" b="b" t="t" l="l"/>
            <a:pathLst>
              <a:path h="5399175" w="6625271">
                <a:moveTo>
                  <a:pt x="0" y="0"/>
                </a:moveTo>
                <a:lnTo>
                  <a:pt x="6625271" y="0"/>
                </a:lnTo>
                <a:lnTo>
                  <a:pt x="6625271" y="5399175"/>
                </a:lnTo>
                <a:lnTo>
                  <a:pt x="0" y="5399175"/>
                </a:lnTo>
                <a:lnTo>
                  <a:pt x="0" y="0"/>
                </a:lnTo>
                <a:close/>
              </a:path>
            </a:pathLst>
          </a:custGeom>
          <a:blipFill>
            <a:blip r:embed="rId2"/>
            <a:stretch>
              <a:fillRect l="0" t="0" r="-7288" b="0"/>
            </a:stretch>
          </a:blipFill>
        </p:spPr>
      </p:sp>
      <p:grpSp>
        <p:nvGrpSpPr>
          <p:cNvPr name="Group 12" id="12"/>
          <p:cNvGrpSpPr/>
          <p:nvPr/>
        </p:nvGrpSpPr>
        <p:grpSpPr>
          <a:xfrm rot="0">
            <a:off x="435345" y="1565142"/>
            <a:ext cx="10130908" cy="7156715"/>
            <a:chOff x="0" y="0"/>
            <a:chExt cx="13507878" cy="9542287"/>
          </a:xfrm>
        </p:grpSpPr>
        <p:sp>
          <p:nvSpPr>
            <p:cNvPr name="TextBox 13" id="13"/>
            <p:cNvSpPr txBox="true"/>
            <p:nvPr/>
          </p:nvSpPr>
          <p:spPr>
            <a:xfrm rot="0">
              <a:off x="0" y="9909"/>
              <a:ext cx="13507878" cy="2384425"/>
            </a:xfrm>
            <a:prstGeom prst="rect">
              <a:avLst/>
            </a:prstGeom>
          </p:spPr>
          <p:txBody>
            <a:bodyPr anchor="t" rtlCol="false" tIns="0" lIns="0" bIns="0" rIns="0">
              <a:spAutoFit/>
            </a:bodyPr>
            <a:lstStyle/>
            <a:p>
              <a:pPr algn="l">
                <a:lnSpc>
                  <a:spcPts val="5906"/>
                </a:lnSpc>
              </a:pPr>
              <a:r>
                <a:rPr lang="en-US" sz="4922" b="true">
                  <a:solidFill>
                    <a:srgbClr val="FFFFFF"/>
                  </a:solidFill>
                  <a:latin typeface="HK Grotesk Semi-Bold"/>
                  <a:ea typeface="HK Grotesk Semi-Bold"/>
                  <a:cs typeface="HK Grotesk Semi-Bold"/>
                  <a:sym typeface="HK Grotesk Semi-Bold"/>
                </a:rPr>
                <a:t>Principe du Federated Learning</a:t>
              </a:r>
            </a:p>
            <a:p>
              <a:pPr algn="l">
                <a:lnSpc>
                  <a:spcPts val="8232"/>
                </a:lnSpc>
              </a:pPr>
            </a:p>
          </p:txBody>
        </p:sp>
        <p:sp>
          <p:nvSpPr>
            <p:cNvPr name="TextBox 14" id="14"/>
            <p:cNvSpPr txBox="true"/>
            <p:nvPr/>
          </p:nvSpPr>
          <p:spPr>
            <a:xfrm rot="0">
              <a:off x="0" y="3689815"/>
              <a:ext cx="13507878" cy="5452124"/>
            </a:xfrm>
            <a:prstGeom prst="rect">
              <a:avLst/>
            </a:prstGeom>
          </p:spPr>
          <p:txBody>
            <a:bodyPr anchor="t" rtlCol="false" tIns="0" lIns="0" bIns="0" rIns="0">
              <a:spAutoFit/>
            </a:bodyPr>
            <a:lstStyle/>
            <a:p>
              <a:pPr algn="just" marL="627728" indent="-313864" lvl="1">
                <a:lnSpc>
                  <a:spcPts val="4070"/>
                </a:lnSpc>
                <a:buAutoNum type="arabicPeriod" startAt="1"/>
              </a:pPr>
              <a:r>
                <a:rPr lang="en-US" sz="2907">
                  <a:solidFill>
                    <a:srgbClr val="FFFFFF"/>
                  </a:solidFill>
                  <a:latin typeface="HK Grotesk Light"/>
                  <a:ea typeface="HK Grotesk Light"/>
                  <a:cs typeface="HK Grotesk Light"/>
                  <a:sym typeface="HK Grotesk Light"/>
                </a:rPr>
                <a:t>Initialisation : Un serveur central envoie un modèle initial à tous les appareils clients.</a:t>
              </a:r>
            </a:p>
            <a:p>
              <a:pPr algn="just" marL="627728" indent="-313864" lvl="1">
                <a:lnSpc>
                  <a:spcPts val="4070"/>
                </a:lnSpc>
                <a:buAutoNum type="arabicPeriod" startAt="1"/>
              </a:pPr>
              <a:r>
                <a:rPr lang="en-US" sz="2907">
                  <a:solidFill>
                    <a:srgbClr val="FFFFFF"/>
                  </a:solidFill>
                  <a:latin typeface="HK Grotesk Light"/>
                  <a:ea typeface="HK Grotesk Light"/>
                  <a:cs typeface="HK Grotesk Light"/>
                  <a:sym typeface="HK Grotesk Light"/>
                </a:rPr>
                <a:t>Apprentissage local : Chaque client entraîne le modèle sur ses propres données.</a:t>
              </a:r>
            </a:p>
            <a:p>
              <a:pPr algn="just" marL="627728" indent="-313864" lvl="1">
                <a:lnSpc>
                  <a:spcPts val="4070"/>
                </a:lnSpc>
                <a:buAutoNum type="arabicPeriod" startAt="1"/>
              </a:pPr>
              <a:r>
                <a:rPr lang="en-US" sz="2907">
                  <a:solidFill>
                    <a:srgbClr val="FFFFFF"/>
                  </a:solidFill>
                  <a:latin typeface="HK Grotesk Light"/>
                  <a:ea typeface="HK Grotesk Light"/>
                  <a:cs typeface="HK Grotesk Light"/>
                  <a:sym typeface="HK Grotesk Light"/>
                </a:rPr>
                <a:t>Aggrégation : Les mises à jour locales sont envoyées au serveur, qui les combine pour améliorer le modèle global.</a:t>
              </a:r>
            </a:p>
            <a:p>
              <a:pPr algn="just" marL="627728" indent="-313864" lvl="1">
                <a:lnSpc>
                  <a:spcPts val="4070"/>
                </a:lnSpc>
                <a:buAutoNum type="arabicPeriod" startAt="1"/>
              </a:pPr>
              <a:r>
                <a:rPr lang="en-US" sz="2907">
                  <a:solidFill>
                    <a:srgbClr val="FFFFFF"/>
                  </a:solidFill>
                  <a:latin typeface="HK Grotesk Light"/>
                  <a:ea typeface="HK Grotesk Light"/>
                  <a:cs typeface="HK Grotesk Light"/>
                  <a:sym typeface="HK Grotesk Light"/>
                </a:rPr>
                <a:t>Itération : Le processus se répète jusqu'à convergence.</a:t>
              </a:r>
            </a:p>
            <a:p>
              <a:pPr algn="just">
                <a:lnSpc>
                  <a:spcPts val="407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7247401" y="3467929"/>
            <a:ext cx="9675006" cy="5063569"/>
            <a:chOff x="0" y="0"/>
            <a:chExt cx="3272780" cy="1712861"/>
          </a:xfrm>
        </p:grpSpPr>
        <p:sp>
          <p:nvSpPr>
            <p:cNvPr name="Freeform 3" id="3"/>
            <p:cNvSpPr/>
            <p:nvPr/>
          </p:nvSpPr>
          <p:spPr>
            <a:xfrm flipH="false" flipV="false" rot="0">
              <a:off x="0" y="0"/>
              <a:ext cx="3272780" cy="1712862"/>
            </a:xfrm>
            <a:custGeom>
              <a:avLst/>
              <a:gdLst/>
              <a:ahLst/>
              <a:cxnLst/>
              <a:rect r="r" b="b" t="t" l="l"/>
              <a:pathLst>
                <a:path h="1712862" w="3272780">
                  <a:moveTo>
                    <a:pt x="3148320" y="1712862"/>
                  </a:moveTo>
                  <a:lnTo>
                    <a:pt x="124460" y="1712862"/>
                  </a:lnTo>
                  <a:cubicBezTo>
                    <a:pt x="55880" y="1712862"/>
                    <a:pt x="0" y="1656982"/>
                    <a:pt x="0" y="1588401"/>
                  </a:cubicBezTo>
                  <a:lnTo>
                    <a:pt x="0" y="124460"/>
                  </a:lnTo>
                  <a:cubicBezTo>
                    <a:pt x="0" y="55880"/>
                    <a:pt x="55880" y="0"/>
                    <a:pt x="124460" y="0"/>
                  </a:cubicBezTo>
                  <a:lnTo>
                    <a:pt x="3148320" y="0"/>
                  </a:lnTo>
                  <a:cubicBezTo>
                    <a:pt x="3216900" y="0"/>
                    <a:pt x="3272780" y="55880"/>
                    <a:pt x="3272780" y="124460"/>
                  </a:cubicBezTo>
                  <a:lnTo>
                    <a:pt x="3272780" y="1588402"/>
                  </a:lnTo>
                  <a:cubicBezTo>
                    <a:pt x="3272780" y="1656982"/>
                    <a:pt x="3216900" y="1712862"/>
                    <a:pt x="3148320" y="1712862"/>
                  </a:cubicBezTo>
                  <a:close/>
                </a:path>
              </a:pathLst>
            </a:custGeom>
            <a:solidFill>
              <a:srgbClr val="FFFFFF"/>
            </a:solidFill>
          </p:spPr>
        </p:sp>
      </p:grpSp>
      <p:sp>
        <p:nvSpPr>
          <p:cNvPr name="Freeform 4" id="4"/>
          <p:cNvSpPr/>
          <p:nvPr/>
        </p:nvSpPr>
        <p:spPr>
          <a:xfrm flipH="false" flipV="false" rot="0">
            <a:off x="371974" y="2032869"/>
            <a:ext cx="6433536" cy="6668588"/>
          </a:xfrm>
          <a:custGeom>
            <a:avLst/>
            <a:gdLst/>
            <a:ahLst/>
            <a:cxnLst/>
            <a:rect r="r" b="b" t="t" l="l"/>
            <a:pathLst>
              <a:path h="6668588" w="6433536">
                <a:moveTo>
                  <a:pt x="0" y="0"/>
                </a:moveTo>
                <a:lnTo>
                  <a:pt x="6433535" y="0"/>
                </a:lnTo>
                <a:lnTo>
                  <a:pt x="6433535" y="6668587"/>
                </a:lnTo>
                <a:lnTo>
                  <a:pt x="0" y="6668587"/>
                </a:lnTo>
                <a:lnTo>
                  <a:pt x="0" y="0"/>
                </a:lnTo>
                <a:close/>
              </a:path>
            </a:pathLst>
          </a:custGeom>
          <a:blipFill>
            <a:blip r:embed="rId2"/>
            <a:stretch>
              <a:fillRect l="-1553" t="0" r="-1553" b="0"/>
            </a:stretch>
          </a:blipFill>
        </p:spPr>
      </p:sp>
      <p:sp>
        <p:nvSpPr>
          <p:cNvPr name="TextBox 5" id="5"/>
          <p:cNvSpPr txBox="true"/>
          <p:nvPr/>
        </p:nvSpPr>
        <p:spPr>
          <a:xfrm rot="0">
            <a:off x="7247401" y="1244118"/>
            <a:ext cx="9675006" cy="1990725"/>
          </a:xfrm>
          <a:prstGeom prst="rect">
            <a:avLst/>
          </a:prstGeom>
        </p:spPr>
        <p:txBody>
          <a:bodyPr anchor="t" rtlCol="false" tIns="0" lIns="0" bIns="0" rIns="0">
            <a:spAutoFit/>
          </a:bodyPr>
          <a:lstStyle/>
          <a:p>
            <a:pPr algn="l">
              <a:lnSpc>
                <a:spcPts val="7829"/>
              </a:lnSpc>
            </a:pPr>
            <a:r>
              <a:rPr lang="en-US" sz="6524" b="true">
                <a:solidFill>
                  <a:srgbClr val="56A3FE"/>
                </a:solidFill>
                <a:latin typeface="HK Grotesk Semi-Bold"/>
                <a:ea typeface="HK Grotesk Semi-Bold"/>
                <a:cs typeface="HK Grotesk Semi-Bold"/>
                <a:sym typeface="HK Grotesk Semi-Bold"/>
              </a:rPr>
              <a:t>Les avantages du Federated Learning</a:t>
            </a:r>
          </a:p>
        </p:txBody>
      </p:sp>
      <p:grpSp>
        <p:nvGrpSpPr>
          <p:cNvPr name="Group 6" id="6"/>
          <p:cNvGrpSpPr/>
          <p:nvPr/>
        </p:nvGrpSpPr>
        <p:grpSpPr>
          <a:xfrm rot="0">
            <a:off x="7483047" y="3776560"/>
            <a:ext cx="9203714" cy="3187205"/>
            <a:chOff x="0" y="0"/>
            <a:chExt cx="12271618" cy="4249606"/>
          </a:xfrm>
        </p:grpSpPr>
        <p:sp>
          <p:nvSpPr>
            <p:cNvPr name="TextBox 7" id="7"/>
            <p:cNvSpPr txBox="true"/>
            <p:nvPr/>
          </p:nvSpPr>
          <p:spPr>
            <a:xfrm rot="0">
              <a:off x="0" y="1147187"/>
              <a:ext cx="12271618" cy="3102419"/>
            </a:xfrm>
            <a:prstGeom prst="rect">
              <a:avLst/>
            </a:prstGeom>
          </p:spPr>
          <p:txBody>
            <a:bodyPr anchor="t" rtlCol="false" tIns="0" lIns="0" bIns="0" rIns="0">
              <a:spAutoFit/>
            </a:bodyPr>
            <a:lstStyle/>
            <a:p>
              <a:pPr algn="l" marL="725835" indent="-362918" lvl="1">
                <a:lnSpc>
                  <a:spcPts val="4706"/>
                </a:lnSpc>
                <a:buFont typeface="Arial"/>
                <a:buChar char="•"/>
              </a:pPr>
              <a:r>
                <a:rPr lang="en-US" sz="3361">
                  <a:solidFill>
                    <a:srgbClr val="121212"/>
                  </a:solidFill>
                  <a:latin typeface="HK Grotesk"/>
                  <a:ea typeface="HK Grotesk"/>
                  <a:cs typeface="HK Grotesk"/>
                  <a:sym typeface="HK Grotesk"/>
                </a:rPr>
                <a:t>Préservation</a:t>
              </a:r>
              <a:r>
                <a:rPr lang="en-US" sz="3361">
                  <a:solidFill>
                    <a:srgbClr val="121212"/>
                  </a:solidFill>
                  <a:latin typeface="HK Grotesk Light"/>
                  <a:ea typeface="HK Grotesk Light"/>
                  <a:cs typeface="HK Grotesk Light"/>
                  <a:sym typeface="HK Grotesk Light"/>
                </a:rPr>
                <a:t> de la vie privée</a:t>
              </a:r>
            </a:p>
            <a:p>
              <a:pPr algn="l" marL="725834" indent="-362917" lvl="1">
                <a:lnSpc>
                  <a:spcPts val="4706"/>
                </a:lnSpc>
                <a:buFont typeface="Arial"/>
                <a:buChar char="•"/>
              </a:pPr>
              <a:r>
                <a:rPr lang="en-US" sz="3361">
                  <a:solidFill>
                    <a:srgbClr val="121212"/>
                  </a:solidFill>
                  <a:latin typeface="HK Grotesk Light"/>
                  <a:ea typeface="HK Grotesk Light"/>
                  <a:cs typeface="HK Grotesk Light"/>
                  <a:sym typeface="HK Grotesk Light"/>
                </a:rPr>
                <a:t>Réduction des coûts de transfert de données</a:t>
              </a:r>
            </a:p>
            <a:p>
              <a:pPr algn="l" marL="725834" indent="-362917" lvl="1">
                <a:lnSpc>
                  <a:spcPts val="4706"/>
                </a:lnSpc>
                <a:buFont typeface="Arial"/>
                <a:buChar char="•"/>
              </a:pPr>
              <a:r>
                <a:rPr lang="en-US" sz="3361">
                  <a:solidFill>
                    <a:srgbClr val="121212"/>
                  </a:solidFill>
                  <a:latin typeface="HK Grotesk Light"/>
                  <a:ea typeface="HK Grotesk Light"/>
                  <a:cs typeface="HK Grotesk Light"/>
                  <a:sym typeface="HK Grotesk Light"/>
                </a:rPr>
                <a:t>Scalabilité (grand nombre de clients)</a:t>
              </a:r>
            </a:p>
            <a:p>
              <a:pPr algn="l" marL="725834" indent="-362917" lvl="1">
                <a:lnSpc>
                  <a:spcPts val="4706"/>
                </a:lnSpc>
                <a:buFont typeface="Arial"/>
                <a:buChar char="•"/>
              </a:pPr>
              <a:r>
                <a:rPr lang="en-US" sz="3361">
                  <a:solidFill>
                    <a:srgbClr val="121212"/>
                  </a:solidFill>
                  <a:latin typeface="HK Grotesk Light"/>
                  <a:ea typeface="HK Grotesk Light"/>
                  <a:cs typeface="HK Grotesk Light"/>
                  <a:sym typeface="HK Grotesk Light"/>
                </a:rPr>
                <a:t>Adapté aux environnements mobiles et IoT</a:t>
              </a:r>
            </a:p>
          </p:txBody>
        </p:sp>
        <p:sp>
          <p:nvSpPr>
            <p:cNvPr name="TextBox 8" id="8"/>
            <p:cNvSpPr txBox="true"/>
            <p:nvPr/>
          </p:nvSpPr>
          <p:spPr>
            <a:xfrm rot="0">
              <a:off x="0" y="-66675"/>
              <a:ext cx="12271618" cy="685082"/>
            </a:xfrm>
            <a:prstGeom prst="rect">
              <a:avLst/>
            </a:prstGeom>
          </p:spPr>
          <p:txBody>
            <a:bodyPr anchor="t" rtlCol="false" tIns="0" lIns="0" bIns="0" rIns="0">
              <a:spAutoFit/>
            </a:bodyPr>
            <a:lstStyle/>
            <a:p>
              <a:pPr algn="l">
                <a:lnSpc>
                  <a:spcPts val="4316"/>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21212"/>
        </a:solidFill>
      </p:bgPr>
    </p:bg>
    <p:spTree>
      <p:nvGrpSpPr>
        <p:cNvPr id="1" name=""/>
        <p:cNvGrpSpPr/>
        <p:nvPr/>
      </p:nvGrpSpPr>
      <p:grpSpPr>
        <a:xfrm>
          <a:off x="0" y="0"/>
          <a:ext cx="0" cy="0"/>
          <a:chOff x="0" y="0"/>
          <a:chExt cx="0" cy="0"/>
        </a:xfrm>
      </p:grpSpPr>
      <p:sp>
        <p:nvSpPr>
          <p:cNvPr name="AutoShape 2" id="2"/>
          <p:cNvSpPr/>
          <p:nvPr/>
        </p:nvSpPr>
        <p:spPr>
          <a:xfrm rot="0">
            <a:off x="9811500" y="0"/>
            <a:ext cx="8476500" cy="10473709"/>
          </a:xfrm>
          <a:prstGeom prst="rect">
            <a:avLst/>
          </a:prstGeom>
          <a:solidFill>
            <a:srgbClr val="FFFFFF"/>
          </a:solidFill>
        </p:spPr>
      </p:sp>
      <p:sp>
        <p:nvSpPr>
          <p:cNvPr name="Freeform 3" id="3"/>
          <p:cNvSpPr/>
          <p:nvPr/>
        </p:nvSpPr>
        <p:spPr>
          <a:xfrm flipH="false" flipV="false" rot="0">
            <a:off x="9964079" y="2560179"/>
            <a:ext cx="8430993" cy="5880618"/>
          </a:xfrm>
          <a:custGeom>
            <a:avLst/>
            <a:gdLst/>
            <a:ahLst/>
            <a:cxnLst/>
            <a:rect r="r" b="b" t="t" l="l"/>
            <a:pathLst>
              <a:path h="5880618" w="8430993">
                <a:moveTo>
                  <a:pt x="0" y="0"/>
                </a:moveTo>
                <a:lnTo>
                  <a:pt x="8430993" y="0"/>
                </a:lnTo>
                <a:lnTo>
                  <a:pt x="8430993" y="5880617"/>
                </a:lnTo>
                <a:lnTo>
                  <a:pt x="0" y="5880617"/>
                </a:lnTo>
                <a:lnTo>
                  <a:pt x="0" y="0"/>
                </a:lnTo>
                <a:close/>
              </a:path>
            </a:pathLst>
          </a:custGeom>
          <a:blipFill>
            <a:blip r:embed="rId2"/>
            <a:stretch>
              <a:fillRect l="0" t="0" r="0" b="0"/>
            </a:stretch>
          </a:blipFill>
        </p:spPr>
      </p:sp>
      <p:sp>
        <p:nvSpPr>
          <p:cNvPr name="TextBox 4" id="4"/>
          <p:cNvSpPr txBox="true"/>
          <p:nvPr/>
        </p:nvSpPr>
        <p:spPr>
          <a:xfrm rot="0">
            <a:off x="1181100" y="4624388"/>
            <a:ext cx="7021062" cy="1038225"/>
          </a:xfrm>
          <a:prstGeom prst="rect">
            <a:avLst/>
          </a:prstGeom>
        </p:spPr>
        <p:txBody>
          <a:bodyPr anchor="t" rtlCol="false" tIns="0" lIns="0" bIns="0" rIns="0">
            <a:spAutoFit/>
          </a:bodyPr>
          <a:lstStyle/>
          <a:p>
            <a:pPr algn="l">
              <a:lnSpc>
                <a:spcPts val="8190"/>
              </a:lnSpc>
            </a:pPr>
            <a:r>
              <a:rPr lang="en-US" b="true" sz="6825" u="sng">
                <a:solidFill>
                  <a:srgbClr val="67DB7D"/>
                </a:solidFill>
                <a:latin typeface="HK Grotesk Semi-Bold"/>
                <a:ea typeface="HK Grotesk Semi-Bold"/>
                <a:cs typeface="HK Grotesk Semi-Bold"/>
                <a:sym typeface="HK Grotesk Semi-Bold"/>
              </a:rPr>
              <a:t>Démo/technique</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grpSp>
        <p:nvGrpSpPr>
          <p:cNvPr name="Group 2" id="2"/>
          <p:cNvGrpSpPr/>
          <p:nvPr/>
        </p:nvGrpSpPr>
        <p:grpSpPr>
          <a:xfrm rot="0">
            <a:off x="8182768" y="550992"/>
            <a:ext cx="9423870" cy="9185016"/>
            <a:chOff x="0" y="0"/>
            <a:chExt cx="2796728" cy="2725843"/>
          </a:xfrm>
        </p:grpSpPr>
        <p:sp>
          <p:nvSpPr>
            <p:cNvPr name="Freeform 3" id="3"/>
            <p:cNvSpPr/>
            <p:nvPr/>
          </p:nvSpPr>
          <p:spPr>
            <a:xfrm flipH="false" flipV="false" rot="0">
              <a:off x="0" y="0"/>
              <a:ext cx="2796728" cy="2725844"/>
            </a:xfrm>
            <a:custGeom>
              <a:avLst/>
              <a:gdLst/>
              <a:ahLst/>
              <a:cxnLst/>
              <a:rect r="r" b="b" t="t" l="l"/>
              <a:pathLst>
                <a:path h="2725844" w="2796728">
                  <a:moveTo>
                    <a:pt x="2672268" y="2725843"/>
                  </a:moveTo>
                  <a:lnTo>
                    <a:pt x="124460" y="2725843"/>
                  </a:lnTo>
                  <a:cubicBezTo>
                    <a:pt x="55880" y="2725843"/>
                    <a:pt x="0" y="2669963"/>
                    <a:pt x="0" y="2601383"/>
                  </a:cubicBezTo>
                  <a:lnTo>
                    <a:pt x="0" y="124460"/>
                  </a:lnTo>
                  <a:cubicBezTo>
                    <a:pt x="0" y="55880"/>
                    <a:pt x="55880" y="0"/>
                    <a:pt x="124460" y="0"/>
                  </a:cubicBezTo>
                  <a:lnTo>
                    <a:pt x="2672268" y="0"/>
                  </a:lnTo>
                  <a:cubicBezTo>
                    <a:pt x="2740848" y="0"/>
                    <a:pt x="2796728" y="55880"/>
                    <a:pt x="2796728" y="124460"/>
                  </a:cubicBezTo>
                  <a:lnTo>
                    <a:pt x="2796728" y="2601383"/>
                  </a:lnTo>
                  <a:cubicBezTo>
                    <a:pt x="2796728" y="2669963"/>
                    <a:pt x="2740848" y="2725844"/>
                    <a:pt x="2672268" y="2725844"/>
                  </a:cubicBezTo>
                  <a:close/>
                </a:path>
              </a:pathLst>
            </a:custGeom>
            <a:solidFill>
              <a:srgbClr val="FFFFFF"/>
            </a:solidFill>
          </p:spPr>
        </p:sp>
      </p:grpSp>
      <p:sp>
        <p:nvSpPr>
          <p:cNvPr name="TextBox 4" id="4"/>
          <p:cNvSpPr txBox="true"/>
          <p:nvPr/>
        </p:nvSpPr>
        <p:spPr>
          <a:xfrm rot="0">
            <a:off x="293894" y="4347373"/>
            <a:ext cx="5470995" cy="2038350"/>
          </a:xfrm>
          <a:prstGeom prst="rect">
            <a:avLst/>
          </a:prstGeom>
        </p:spPr>
        <p:txBody>
          <a:bodyPr anchor="t" rtlCol="false" tIns="0" lIns="0" bIns="0" rIns="0">
            <a:spAutoFit/>
          </a:bodyPr>
          <a:lstStyle/>
          <a:p>
            <a:pPr algn="l">
              <a:lnSpc>
                <a:spcPts val="8038"/>
              </a:lnSpc>
            </a:pPr>
            <a:r>
              <a:rPr lang="en-US" sz="6699" b="true">
                <a:solidFill>
                  <a:srgbClr val="FFFFFF"/>
                </a:solidFill>
                <a:latin typeface="HK Grotesk Semi-Bold"/>
                <a:ea typeface="HK Grotesk Semi-Bold"/>
                <a:cs typeface="HK Grotesk Semi-Bold"/>
                <a:sym typeface="HK Grotesk Semi-Bold"/>
              </a:rPr>
              <a:t>Conclusion &amp; Perspectives</a:t>
            </a:r>
          </a:p>
        </p:txBody>
      </p:sp>
      <p:grpSp>
        <p:nvGrpSpPr>
          <p:cNvPr name="Group 5" id="5"/>
          <p:cNvGrpSpPr/>
          <p:nvPr/>
        </p:nvGrpSpPr>
        <p:grpSpPr>
          <a:xfrm rot="0">
            <a:off x="8530105" y="2247094"/>
            <a:ext cx="8729195" cy="4926729"/>
            <a:chOff x="0" y="0"/>
            <a:chExt cx="11638926" cy="6568972"/>
          </a:xfrm>
        </p:grpSpPr>
        <p:sp>
          <p:nvSpPr>
            <p:cNvPr name="TextBox 6" id="6"/>
            <p:cNvSpPr txBox="true"/>
            <p:nvPr/>
          </p:nvSpPr>
          <p:spPr>
            <a:xfrm rot="0">
              <a:off x="0" y="128664"/>
              <a:ext cx="11638926" cy="680956"/>
            </a:xfrm>
            <a:prstGeom prst="rect">
              <a:avLst/>
            </a:prstGeom>
          </p:spPr>
          <p:txBody>
            <a:bodyPr anchor="t" rtlCol="false" tIns="0" lIns="0" bIns="0" rIns="0">
              <a:spAutoFit/>
            </a:bodyPr>
            <a:lstStyle/>
            <a:p>
              <a:pPr algn="l">
                <a:lnSpc>
                  <a:spcPts val="4389"/>
                </a:lnSpc>
              </a:pPr>
            </a:p>
          </p:txBody>
        </p:sp>
        <p:sp>
          <p:nvSpPr>
            <p:cNvPr name="TextBox 7" id="7"/>
            <p:cNvSpPr txBox="true"/>
            <p:nvPr/>
          </p:nvSpPr>
          <p:spPr>
            <a:xfrm rot="0">
              <a:off x="0" y="2176825"/>
              <a:ext cx="11638926" cy="3984019"/>
            </a:xfrm>
            <a:prstGeom prst="rect">
              <a:avLst/>
            </a:prstGeom>
          </p:spPr>
          <p:txBody>
            <a:bodyPr anchor="t" rtlCol="false" tIns="0" lIns="0" bIns="0" rIns="0">
              <a:spAutoFit/>
            </a:bodyPr>
            <a:lstStyle/>
            <a:p>
              <a:pPr algn="l">
                <a:lnSpc>
                  <a:spcPts val="4023"/>
                </a:lnSpc>
              </a:pPr>
              <a:r>
                <a:rPr lang="en-US" sz="2873">
                  <a:solidFill>
                    <a:srgbClr val="121212"/>
                  </a:solidFill>
                  <a:latin typeface="HK Grotesk Light"/>
                  <a:ea typeface="HK Grotesk Light"/>
                  <a:cs typeface="HK Grotesk Light"/>
                  <a:sym typeface="HK Grotesk Light"/>
                </a:rPr>
                <a:t>Le federated learning est une solution puissante pour entraîner des modèles sans collecter les données des clients.</a:t>
              </a:r>
            </a:p>
            <a:p>
              <a:pPr algn="l">
                <a:lnSpc>
                  <a:spcPts val="4023"/>
                </a:lnSpc>
              </a:pPr>
              <a:r>
                <a:rPr lang="en-US" sz="2873">
                  <a:solidFill>
                    <a:srgbClr val="121212"/>
                  </a:solidFill>
                  <a:latin typeface="HK Grotesk Light"/>
                  <a:ea typeface="HK Grotesk Light"/>
                  <a:cs typeface="HK Grotesk Light"/>
                  <a:sym typeface="HK Grotesk Light"/>
                </a:rPr>
                <a:t>C’est une approche innovante pour respecter la confidentialité tout en gardant une performance élevée. </a:t>
              </a:r>
            </a:p>
            <a:p>
              <a:pPr algn="l">
                <a:lnSpc>
                  <a:spcPts val="4023"/>
                </a:lnSpc>
              </a:pP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grpSp>
        <p:nvGrpSpPr>
          <p:cNvPr name="Group 2" id="2"/>
          <p:cNvGrpSpPr/>
          <p:nvPr/>
        </p:nvGrpSpPr>
        <p:grpSpPr>
          <a:xfrm rot="0">
            <a:off x="1864093" y="2784386"/>
            <a:ext cx="14559814" cy="4718229"/>
            <a:chOff x="0" y="0"/>
            <a:chExt cx="19413085" cy="6290972"/>
          </a:xfrm>
        </p:grpSpPr>
        <p:sp>
          <p:nvSpPr>
            <p:cNvPr name="TextBox 3" id="3"/>
            <p:cNvSpPr txBox="true"/>
            <p:nvPr/>
          </p:nvSpPr>
          <p:spPr>
            <a:xfrm rot="0">
              <a:off x="0" y="-9525"/>
              <a:ext cx="19413085" cy="3413125"/>
            </a:xfrm>
            <a:prstGeom prst="rect">
              <a:avLst/>
            </a:prstGeom>
          </p:spPr>
          <p:txBody>
            <a:bodyPr anchor="t" rtlCol="false" tIns="0" lIns="0" bIns="0" rIns="0">
              <a:spAutoFit/>
            </a:bodyPr>
            <a:lstStyle/>
            <a:p>
              <a:pPr algn="l">
                <a:lnSpc>
                  <a:spcPts val="9439"/>
                </a:lnSpc>
              </a:pPr>
            </a:p>
            <a:p>
              <a:pPr algn="l">
                <a:lnSpc>
                  <a:spcPts val="10758"/>
                </a:lnSpc>
              </a:pPr>
              <a:r>
                <a:rPr lang="en-US" sz="8965" b="true">
                  <a:solidFill>
                    <a:srgbClr val="FFFFFF"/>
                  </a:solidFill>
                  <a:latin typeface="HK Grotesk Medium"/>
                  <a:ea typeface="HK Grotesk Medium"/>
                  <a:cs typeface="HK Grotesk Medium"/>
                  <a:sym typeface="HK Grotesk Medium"/>
                </a:rPr>
                <a:t>Merci pour votre attention </a:t>
              </a:r>
            </a:p>
          </p:txBody>
        </p:sp>
        <p:sp>
          <p:nvSpPr>
            <p:cNvPr name="TextBox 4" id="4"/>
            <p:cNvSpPr txBox="true"/>
            <p:nvPr/>
          </p:nvSpPr>
          <p:spPr>
            <a:xfrm rot="0">
              <a:off x="609261" y="5450452"/>
              <a:ext cx="7830420" cy="840519"/>
            </a:xfrm>
            <a:prstGeom prst="rect">
              <a:avLst/>
            </a:prstGeom>
          </p:spPr>
          <p:txBody>
            <a:bodyPr anchor="t" rtlCol="false" tIns="0" lIns="0" bIns="0" rIns="0">
              <a:spAutoFit/>
            </a:bodyPr>
            <a:lstStyle/>
            <a:p>
              <a:pPr algn="l">
                <a:lnSpc>
                  <a:spcPts val="5311"/>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DAGmn6peQBo</dc:identifier>
  <dcterms:modified xsi:type="dcterms:W3CDTF">2011-08-01T06:04:30Z</dcterms:modified>
  <cp:revision>1</cp:revision>
  <dc:title>Noir Vert Net Professionnel Maquettes Technologie dans les entreprises et au travail Technologie Présentation</dc:title>
</cp:coreProperties>
</file>