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644" y="-1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t kothari" userId="23715c566fae6040" providerId="LiveId" clId="{868E0F76-5754-479B-BDE3-B88E0B910BEE}"/>
    <pc:docChg chg="modSld">
      <pc:chgData name="prabhat kothari" userId="23715c566fae6040" providerId="LiveId" clId="{868E0F76-5754-479B-BDE3-B88E0B910BEE}" dt="2024-09-04T15:00:52.771" v="1" actId="1076"/>
      <pc:docMkLst>
        <pc:docMk/>
      </pc:docMkLst>
      <pc:sldChg chg="modSp mod">
        <pc:chgData name="prabhat kothari" userId="23715c566fae6040" providerId="LiveId" clId="{868E0F76-5754-479B-BDE3-B88E0B910BEE}" dt="2024-09-04T15:00:52.771" v="1" actId="1076"/>
        <pc:sldMkLst>
          <pc:docMk/>
          <pc:sldMk cId="2986442291" sldId="268"/>
        </pc:sldMkLst>
        <pc:spChg chg="mod">
          <ac:chgData name="prabhat kothari" userId="23715c566fae6040" providerId="LiveId" clId="{868E0F76-5754-479B-BDE3-B88E0B910BEE}" dt="2024-09-04T15:00:52.771" v="1" actId="1076"/>
          <ac:spMkLst>
            <pc:docMk/>
            <pc:sldMk cId="2986442291" sldId="268"/>
            <ac:spMk id="4" creationId="{225502B5-909A-8CE9-5A7F-AA00DF5D323D}"/>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d.docs.live.net/23715c566fae6040/Desktop/PROJECT%20DATA%20HINDHUJA/HINDHUJA%20EXCEL%201.od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Aptos Narrow"/>
              </a:defRPr>
            </a:pPr>
            <a:r>
              <a:rPr lang="en-IN" sz="1400" b="0" i="0" u="none" strike="noStrike" kern="1200" cap="none" spc="0" baseline="0">
                <a:solidFill>
                  <a:srgbClr val="595959"/>
                </a:solidFill>
                <a:uFillTx/>
                <a:latin typeface="Aptos Narrow"/>
              </a:rPr>
              <a:t>EMPLOYEE PERFORMANCE ANALYSIS </a:t>
            </a:r>
          </a:p>
        </c:rich>
      </c:tx>
      <c:overlay val="0"/>
      <c:spPr>
        <a:noFill/>
        <a:ln>
          <a:noFill/>
        </a:ln>
      </c:spPr>
    </c:title>
    <c:autoTitleDeleted val="0"/>
    <c:plotArea>
      <c:layout/>
      <c:barChart>
        <c:barDir val="col"/>
        <c:grouping val="clustered"/>
        <c:varyColors val="0"/>
        <c:ser>
          <c:idx val="0"/>
          <c:order val="0"/>
          <c:tx>
            <c:v>HIGH</c:v>
          </c:tx>
          <c:spPr>
            <a:solidFill>
              <a:srgbClr val="15608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16</c:v>
              </c:pt>
              <c:pt idx="1">
                <c:v>18</c:v>
              </c:pt>
              <c:pt idx="2">
                <c:v>21</c:v>
              </c:pt>
              <c:pt idx="3">
                <c:v>17</c:v>
              </c:pt>
              <c:pt idx="4">
                <c:v>21</c:v>
              </c:pt>
              <c:pt idx="5">
                <c:v>29</c:v>
              </c:pt>
              <c:pt idx="6">
                <c:v>26</c:v>
              </c:pt>
              <c:pt idx="7">
                <c:v>26</c:v>
              </c:pt>
              <c:pt idx="8">
                <c:v>21</c:v>
              </c:pt>
              <c:pt idx="9">
                <c:v>25</c:v>
              </c:pt>
            </c:numLit>
          </c:val>
          <c:extLst>
            <c:ext xmlns:c16="http://schemas.microsoft.com/office/drawing/2014/chart" uri="{C3380CC4-5D6E-409C-BE32-E72D297353CC}">
              <c16:uniqueId val="{00000000-E575-4A2B-B9B6-B181BC131186}"/>
            </c:ext>
          </c:extLst>
        </c:ser>
        <c:ser>
          <c:idx val="1"/>
          <c:order val="1"/>
          <c:tx>
            <c:v>LOW</c:v>
          </c:tx>
          <c:spPr>
            <a:solidFill>
              <a:srgbClr val="E9713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34</c:v>
              </c:pt>
              <c:pt idx="1">
                <c:v>47</c:v>
              </c:pt>
              <c:pt idx="2">
                <c:v>41</c:v>
              </c:pt>
              <c:pt idx="3">
                <c:v>39</c:v>
              </c:pt>
              <c:pt idx="4">
                <c:v>41</c:v>
              </c:pt>
              <c:pt idx="5">
                <c:v>33</c:v>
              </c:pt>
              <c:pt idx="6">
                <c:v>41</c:v>
              </c:pt>
              <c:pt idx="7">
                <c:v>43</c:v>
              </c:pt>
              <c:pt idx="8">
                <c:v>45</c:v>
              </c:pt>
              <c:pt idx="9">
                <c:v>34</c:v>
              </c:pt>
            </c:numLit>
          </c:val>
          <c:extLst>
            <c:ext xmlns:c16="http://schemas.microsoft.com/office/drawing/2014/chart" uri="{C3380CC4-5D6E-409C-BE32-E72D297353CC}">
              <c16:uniqueId val="{00000001-E575-4A2B-B9B6-B181BC131186}"/>
            </c:ext>
          </c:extLst>
        </c:ser>
        <c:ser>
          <c:idx val="2"/>
          <c:order val="2"/>
          <c:tx>
            <c:v>MED</c:v>
          </c:tx>
          <c:spPr>
            <a:solidFill>
              <a:srgbClr val="196B24"/>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85</c:v>
              </c:pt>
              <c:pt idx="1">
                <c:v>65</c:v>
              </c:pt>
              <c:pt idx="2">
                <c:v>78</c:v>
              </c:pt>
              <c:pt idx="3">
                <c:v>92</c:v>
              </c:pt>
              <c:pt idx="4">
                <c:v>77</c:v>
              </c:pt>
              <c:pt idx="5">
                <c:v>69</c:v>
              </c:pt>
              <c:pt idx="6">
                <c:v>75</c:v>
              </c:pt>
              <c:pt idx="7">
                <c:v>82</c:v>
              </c:pt>
              <c:pt idx="8">
                <c:v>71</c:v>
              </c:pt>
              <c:pt idx="9">
                <c:v>84</c:v>
              </c:pt>
            </c:numLit>
          </c:val>
          <c:extLst>
            <c:ext xmlns:c16="http://schemas.microsoft.com/office/drawing/2014/chart" uri="{C3380CC4-5D6E-409C-BE32-E72D297353CC}">
              <c16:uniqueId val="{00000002-E575-4A2B-B9B6-B181BC131186}"/>
            </c:ext>
          </c:extLst>
        </c:ser>
        <c:ser>
          <c:idx val="3"/>
          <c:order val="3"/>
          <c:tx>
            <c:v>VERY HIGH</c:v>
          </c:tx>
          <c:spPr>
            <a:solidFill>
              <a:srgbClr val="0F9ED5"/>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15</c:v>
              </c:pt>
              <c:pt idx="1">
                <c:v>15</c:v>
              </c:pt>
              <c:pt idx="2">
                <c:v>14</c:v>
              </c:pt>
              <c:pt idx="3">
                <c:v>9</c:v>
              </c:pt>
              <c:pt idx="4">
                <c:v>15</c:v>
              </c:pt>
              <c:pt idx="5">
                <c:v>12</c:v>
              </c:pt>
              <c:pt idx="6">
                <c:v>15</c:v>
              </c:pt>
              <c:pt idx="7">
                <c:v>16</c:v>
              </c:pt>
              <c:pt idx="8">
                <c:v>13</c:v>
              </c:pt>
              <c:pt idx="9">
                <c:v>13</c:v>
              </c:pt>
            </c:numLit>
          </c:val>
          <c:extLst>
            <c:ext xmlns:c16="http://schemas.microsoft.com/office/drawing/2014/chart" uri="{C3380CC4-5D6E-409C-BE32-E72D297353CC}">
              <c16:uniqueId val="{00000003-E575-4A2B-B9B6-B181BC131186}"/>
            </c:ext>
          </c:extLst>
        </c:ser>
        <c:dLbls>
          <c:showLegendKey val="0"/>
          <c:showVal val="0"/>
          <c:showCatName val="0"/>
          <c:showSerName val="0"/>
          <c:showPercent val="0"/>
          <c:showBubbleSize val="0"/>
        </c:dLbls>
        <c:gapWidth val="219"/>
        <c:overlap val="-27"/>
        <c:axId val="1380609103"/>
        <c:axId val="1380631183"/>
      </c:barChart>
      <c:valAx>
        <c:axId val="1380631183"/>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crossAx val="1380609103"/>
        <c:crosses val="autoZero"/>
        <c:crossBetween val="between"/>
      </c:valAx>
      <c:catAx>
        <c:axId val="1380609103"/>
        <c:scaling>
          <c:orientation val="minMax"/>
        </c:scaling>
        <c:delete val="0"/>
        <c:axPos val="b"/>
        <c:numFmt formatCode="General" sourceLinked="0"/>
        <c:majorTickMark val="none"/>
        <c:minorTickMark val="none"/>
        <c:tickLblPos val="nextTo"/>
        <c:spPr>
          <a:no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crossAx val="1380631183"/>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Aptos Narrow"/>
            </a:defRPr>
          </a:pPr>
          <a:endParaRPr lang="en-US"/>
        </a:p>
      </c:txPr>
    </c:legend>
    <c:plotVisOnly val="1"/>
    <c:dispBlanksAs val="gap"/>
    <c:showDLblsOverMax val="0"/>
  </c:chart>
  <c:spPr>
    <a:solidFill>
      <a:srgbClr val="FFFFFF"/>
    </a:solidFill>
    <a:ln w="9528" cap="flat">
      <a:solidFill>
        <a:srgbClr val="D9D9D9"/>
      </a:solidFill>
      <a:prstDash val="solid"/>
      <a:round/>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Aptos Narrow"/>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HINDHUJA P.R </a:t>
            </a:r>
          </a:p>
          <a:p>
            <a:r>
              <a:rPr lang="en-US" sz="2400" dirty="0"/>
              <a:t>REGISTER NO:122202157</a:t>
            </a:r>
          </a:p>
          <a:p>
            <a:r>
              <a:rPr lang="en-US" sz="2400" dirty="0"/>
              <a:t>DEPARTMENT: B.COM (CS)</a:t>
            </a:r>
          </a:p>
          <a:p>
            <a:r>
              <a:rPr lang="en-US" sz="2400" dirty="0"/>
              <a:t>COLLEGE; ANNA ADARSH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FCE8037-039C-AD2F-4734-924D4911836D}"/>
              </a:ext>
            </a:extLst>
          </p:cNvPr>
          <p:cNvSpPr txBox="1"/>
          <p:nvPr/>
        </p:nvSpPr>
        <p:spPr>
          <a:xfrm>
            <a:off x="753382" y="1372904"/>
            <a:ext cx="8534400" cy="3693319"/>
          </a:xfrm>
          <a:prstGeom prst="rect">
            <a:avLst/>
          </a:prstGeom>
          <a:noFill/>
        </p:spPr>
        <p:txBody>
          <a:bodyPr wrap="square">
            <a:spAutoFit/>
          </a:bodyPr>
          <a:lstStyle/>
          <a:p>
            <a:r>
              <a:rPr lang="en-IN" dirty="0"/>
              <a:t>Data collection is the process of gathering information from various sources to answer research questions, solve problems, or </a:t>
            </a:r>
            <a:r>
              <a:rPr lang="en-IN" dirty="0" err="1"/>
              <a:t>analyze</a:t>
            </a:r>
            <a:r>
              <a:rPr lang="en-IN" dirty="0"/>
              <a:t> trends.</a:t>
            </a:r>
          </a:p>
          <a:p>
            <a:endParaRPr lang="en-IN" dirty="0"/>
          </a:p>
          <a:p>
            <a:r>
              <a:rPr lang="en-US" dirty="0"/>
              <a:t>Data cleaning is the process of preparing raw data for analysis by correcting or removing errors, inconsistencies, and inaccuracies.</a:t>
            </a:r>
            <a:endParaRPr lang="en-IN" dirty="0"/>
          </a:p>
          <a:p>
            <a:endParaRPr lang="en-IN" dirty="0"/>
          </a:p>
          <a:p>
            <a:r>
              <a:rPr lang="en-US" dirty="0"/>
              <a:t>Techniques ensures that the data is accurate, consistent, and ready for analysis, which is crucial for making reliable and informed decisions.</a:t>
            </a:r>
          </a:p>
          <a:p>
            <a:endParaRPr lang="en-US" dirty="0"/>
          </a:p>
          <a:p>
            <a:r>
              <a:rPr lang="en-US" dirty="0"/>
              <a:t>The result of data cleaning is a dataset that is accurate, consistent, and ready for analysis.</a:t>
            </a:r>
          </a:p>
          <a:p>
            <a:endParaRPr lang="en-US" dirty="0"/>
          </a:p>
          <a:p>
            <a:r>
              <a:rPr lang="en-US" dirty="0"/>
              <a:t>Charts and graphs are visual tools used to represent data, making it easier to understand patterns, trends, and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BACED7F-2F43-263A-7837-E04F137234DF}"/>
              </a:ext>
            </a:extLst>
          </p:cNvPr>
          <p:cNvGraphicFramePr>
            <a:graphicFrameLocks/>
          </p:cNvGraphicFramePr>
          <p:nvPr>
            <p:extLst>
              <p:ext uri="{D42A27DB-BD31-4B8C-83A1-F6EECF244321}">
                <p14:modId xmlns:p14="http://schemas.microsoft.com/office/powerpoint/2010/main" val="2634013208"/>
              </p:ext>
            </p:extLst>
          </p:nvPr>
        </p:nvGraphicFramePr>
        <p:xfrm>
          <a:off x="1143000" y="1447800"/>
          <a:ext cx="8077200" cy="4371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5502B5-909A-8CE9-5A7F-AA00DF5D323D}"/>
              </a:ext>
            </a:extLst>
          </p:cNvPr>
          <p:cNvSpPr txBox="1"/>
          <p:nvPr/>
        </p:nvSpPr>
        <p:spPr>
          <a:xfrm>
            <a:off x="1447800" y="1752600"/>
            <a:ext cx="6101442" cy="3785652"/>
          </a:xfrm>
          <a:prstGeom prst="rect">
            <a:avLst/>
          </a:prstGeom>
          <a:noFill/>
        </p:spPr>
        <p:txBody>
          <a:bodyPr wrap="square">
            <a:spAutoFit/>
          </a:bodyPr>
          <a:lstStyle/>
          <a:p>
            <a:r>
              <a:rPr lang="en-IN" sz="2000" dirty="0"/>
              <a:t>The analysis reveals that employees involved in high-priority projects have consistently met or exceeded deadlines, contributing significantly to project success. Conversely, projects with high levels of team turnover or insufficient resource allocation experienced delays and quality issues.</a:t>
            </a:r>
          </a:p>
          <a:p>
            <a:endParaRPr lang="en-IN" sz="2000" dirty="0"/>
          </a:p>
          <a:p>
            <a:r>
              <a:rPr lang="en-IN" sz="2000" dirty="0"/>
              <a:t> Employees with specialized skills in project management and technical areas have demonstrated higher productivity and project success rates. There are noticeable variations in performance based on project complexity and team dynamics</a:t>
            </a:r>
            <a:r>
              <a:rPr lang="en-IN" dirty="0"/>
              <a: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477CA940-EF27-4A3E-6A80-433DC2E8AFCA}"/>
              </a:ext>
            </a:extLst>
          </p:cNvPr>
          <p:cNvSpPr>
            <a:spLocks noGrp="1"/>
          </p:cNvSpPr>
          <p:nvPr>
            <p:ph type="body" idx="1"/>
          </p:nvPr>
        </p:nvSpPr>
        <p:spPr>
          <a:xfrm>
            <a:off x="1066800" y="1600200"/>
            <a:ext cx="4572000" cy="3323987"/>
          </a:xfrm>
        </p:spPr>
        <p:txBody>
          <a:bodyPr/>
          <a:lstStyle/>
          <a:p>
            <a:r>
              <a:rPr lang="en-US" b="1" dirty="0"/>
              <a:t>Employee data analysis can present various challenges and issues that organizations need to address.</a:t>
            </a:r>
          </a:p>
          <a:p>
            <a:endParaRPr lang="en-US" b="1" dirty="0"/>
          </a:p>
          <a:p>
            <a:endParaRPr lang="en-US" b="1" dirty="0"/>
          </a:p>
          <a:p>
            <a:r>
              <a:rPr lang="en-US" b="1" dirty="0"/>
              <a:t> Here's an overview of common problems encountered in employee data analysis:</a:t>
            </a:r>
          </a:p>
          <a:p>
            <a:pPr marL="285750" indent="-285750">
              <a:buFont typeface="Arial" panose="020B0604020202020204" pitchFamily="34" charset="0"/>
              <a:buChar char="•"/>
            </a:pPr>
            <a:r>
              <a:rPr lang="en-IN" b="1" dirty="0"/>
              <a:t>Data Quality Issues</a:t>
            </a:r>
          </a:p>
          <a:p>
            <a:pPr marL="285750" indent="-285750">
              <a:buFont typeface="Arial" panose="020B0604020202020204" pitchFamily="34" charset="0"/>
              <a:buChar char="•"/>
            </a:pPr>
            <a:r>
              <a:rPr lang="en-IN" b="1" dirty="0"/>
              <a:t>Privacy and Compliance</a:t>
            </a:r>
          </a:p>
          <a:p>
            <a:pPr marL="285750" indent="-285750">
              <a:buFont typeface="Arial" panose="020B0604020202020204" pitchFamily="34" charset="0"/>
              <a:buChar char="•"/>
            </a:pPr>
            <a:r>
              <a:rPr lang="en-IN" b="1" dirty="0"/>
              <a:t>Bias in Analysis</a:t>
            </a:r>
          </a:p>
          <a:p>
            <a:pPr marL="285750" indent="-285750">
              <a:buFont typeface="Arial" panose="020B0604020202020204" pitchFamily="34" charset="0"/>
              <a:buChar char="•"/>
            </a:pPr>
            <a:r>
              <a:rPr lang="en-IN" b="1" dirty="0"/>
              <a:t>Integration and Accessibility</a:t>
            </a:r>
            <a:endParaRPr lang="en-US" b="1" dirty="0"/>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34875995-99D2-A557-FD2E-99F4F24183DE}"/>
              </a:ext>
            </a:extLst>
          </p:cNvPr>
          <p:cNvSpPr txBox="1"/>
          <p:nvPr/>
        </p:nvSpPr>
        <p:spPr>
          <a:xfrm>
            <a:off x="773566" y="1635780"/>
            <a:ext cx="6101442" cy="4524315"/>
          </a:xfrm>
          <a:prstGeom prst="rect">
            <a:avLst/>
          </a:prstGeom>
          <a:noFill/>
        </p:spPr>
        <p:txBody>
          <a:bodyPr wrap="square">
            <a:spAutoFit/>
          </a:bodyPr>
          <a:lstStyle/>
          <a:p>
            <a:r>
              <a:rPr lang="en-US" dirty="0"/>
              <a:t>The goal of the Employee Data Analysis project is to gather, analyze, and interpret employee-related data to drive informed decision-making within the organization. </a:t>
            </a:r>
          </a:p>
          <a:p>
            <a:endParaRPr lang="en-US" dirty="0"/>
          </a:p>
          <a:p>
            <a:r>
              <a:rPr lang="en-US" dirty="0"/>
              <a:t>The project will focus on analyzing various aspects of employee data, including but not limited to:</a:t>
            </a:r>
          </a:p>
          <a:p>
            <a:pPr>
              <a:buFont typeface="Arial" panose="020B0604020202020204" pitchFamily="34" charset="0"/>
              <a:buChar char="•"/>
            </a:pPr>
            <a:r>
              <a:rPr lang="en-US" b="1" dirty="0"/>
              <a:t>Demographics:</a:t>
            </a:r>
            <a:r>
              <a:rPr lang="en-US" dirty="0"/>
              <a:t> Age, gender, education, tenure, etc.</a:t>
            </a:r>
          </a:p>
          <a:p>
            <a:pPr>
              <a:buFont typeface="Arial" panose="020B0604020202020204" pitchFamily="34" charset="0"/>
              <a:buChar char="•"/>
            </a:pPr>
            <a:r>
              <a:rPr lang="en-US" b="1" dirty="0"/>
              <a:t>Performance Metrics:</a:t>
            </a:r>
            <a:r>
              <a:rPr lang="en-US" dirty="0"/>
              <a:t> Productivity, performance ratings, quality of work, etc.</a:t>
            </a:r>
          </a:p>
          <a:p>
            <a:pPr>
              <a:buFont typeface="Arial" panose="020B0604020202020204" pitchFamily="34" charset="0"/>
              <a:buChar char="•"/>
            </a:pPr>
            <a:r>
              <a:rPr lang="en-US" b="1" dirty="0"/>
              <a:t>Compensation and Benefits:</a:t>
            </a:r>
            <a:r>
              <a:rPr lang="en-US" dirty="0"/>
              <a:t> Salary distribution, benefits utilization, etc.</a:t>
            </a:r>
          </a:p>
          <a:p>
            <a:pPr>
              <a:buFont typeface="Arial" panose="020B0604020202020204" pitchFamily="34" charset="0"/>
              <a:buChar char="•"/>
            </a:pPr>
            <a:r>
              <a:rPr lang="en-US" b="1" dirty="0"/>
              <a:t>Employee Engagement:</a:t>
            </a:r>
            <a:r>
              <a:rPr lang="en-US" dirty="0"/>
              <a:t> Satisfaction surveys, turnover rates, etc.</a:t>
            </a:r>
          </a:p>
          <a:p>
            <a:pPr>
              <a:buFont typeface="Arial" panose="020B0604020202020204" pitchFamily="34" charset="0"/>
              <a:buChar char="•"/>
            </a:pPr>
            <a:r>
              <a:rPr lang="en-US" b="1" dirty="0"/>
              <a:t>Training and Development:</a:t>
            </a:r>
            <a:r>
              <a:rPr lang="en-US" dirty="0"/>
              <a:t> Participation in training programs, skills acquired, etc.</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AutoShape 2">
            <a:extLst>
              <a:ext uri="{FF2B5EF4-FFF2-40B4-BE49-F238E27FC236}">
                <a16:creationId xmlns:a16="http://schemas.microsoft.com/office/drawing/2014/main" id="{51284B7E-D6EF-D5AF-90ED-23DDB9C5B2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AutoShape 6">
            <a:extLst>
              <a:ext uri="{FF2B5EF4-FFF2-40B4-BE49-F238E27FC236}">
                <a16:creationId xmlns:a16="http://schemas.microsoft.com/office/drawing/2014/main" id="{20CF3A7C-025F-2050-C23B-88498F443E71}"/>
              </a:ext>
            </a:extLst>
          </p:cNvPr>
          <p:cNvSpPr>
            <a:spLocks noGrp="1" noChangeAspect="1" noChangeArrowheads="1"/>
          </p:cNvSpPr>
          <p:nvPr>
            <p:ph type="body" idx="1"/>
          </p:nvPr>
        </p:nvSpPr>
        <p:spPr bwMode="auto">
          <a:xfrm>
            <a:off x="885824" y="2195812"/>
            <a:ext cx="5445760" cy="64633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 </a:t>
            </a:r>
          </a:p>
          <a:p>
            <a:endParaRPr lang="en-IN" dirty="0"/>
          </a:p>
        </p:txBody>
      </p:sp>
      <p:pic>
        <p:nvPicPr>
          <p:cNvPr id="1034" name="Picture 10" descr="Organizational Chart Examples for Small Businesses - EdrawMind">
            <a:extLst>
              <a:ext uri="{FF2B5EF4-FFF2-40B4-BE49-F238E27FC236}">
                <a16:creationId xmlns:a16="http://schemas.microsoft.com/office/drawing/2014/main" id="{47169074-7C35-41E3-AE34-596A8EBB45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247775"/>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8B75B2AC-860E-005B-90F7-3F7C9D8B7995}"/>
              </a:ext>
            </a:extLst>
          </p:cNvPr>
          <p:cNvSpPr>
            <a:spLocks noGrp="1"/>
          </p:cNvSpPr>
          <p:nvPr>
            <p:ph type="body" idx="1"/>
          </p:nvPr>
        </p:nvSpPr>
        <p:spPr>
          <a:xfrm>
            <a:off x="2818382" y="1580016"/>
            <a:ext cx="8610600" cy="3323987"/>
          </a:xfrm>
        </p:spPr>
        <p:txBody>
          <a:bodyPr/>
          <a:lstStyle/>
          <a:p>
            <a:r>
              <a:rPr lang="en-US" dirty="0"/>
              <a:t>Conditional formatting is a feature found in spreadsheet software (such as Microsoft Excel, Google Sheets, etc.) that allows you to automatically apply formatting</a:t>
            </a:r>
          </a:p>
          <a:p>
            <a:endParaRPr lang="en-US" dirty="0"/>
          </a:p>
          <a:p>
            <a:r>
              <a:rPr lang="en-US" dirty="0"/>
              <a:t>A "filter" in the context of data management, particularly in spreadsheet software like Excel or Google Sheets, is a tool that allows you to view only the data that meets specific criteria, temporarily hiding the rest. When you "remove" a filter, you're undoing this action</a:t>
            </a:r>
          </a:p>
          <a:p>
            <a:endParaRPr lang="en-US" dirty="0"/>
          </a:p>
          <a:p>
            <a:r>
              <a:rPr lang="en-US" dirty="0"/>
              <a:t>A Pivot Summary refers to the aggregated and summarized data that results from using a pivot table in spreadsheet software like Microsoft Excel or Google Sheets</a:t>
            </a:r>
          </a:p>
          <a:p>
            <a:endParaRPr lang="en-US" dirty="0"/>
          </a:p>
          <a:p>
            <a:r>
              <a:rPr lang="en-US" dirty="0"/>
              <a:t>Graph data visualization is the process of representing data in a graphical format, such as charts, graphs, or maps, to make the data easier to understand and interpret</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58190"/>
          </a:xfrm>
        </p:spPr>
        <p:txBody>
          <a:bodyPr wrap="square">
            <a:normAutofit/>
          </a:bodyPr>
          <a:lstStyle/>
          <a:p>
            <a:r>
              <a:rPr lang="en-IN" dirty="0"/>
              <a:t>Dataset Description</a:t>
            </a:r>
          </a:p>
        </p:txBody>
      </p:sp>
      <p:sp>
        <p:nvSpPr>
          <p:cNvPr id="8" name="Text Placeholder 2">
            <a:extLst>
              <a:ext uri="{FF2B5EF4-FFF2-40B4-BE49-F238E27FC236}">
                <a16:creationId xmlns:a16="http://schemas.microsoft.com/office/drawing/2014/main" id="{F64B5A2F-A794-7C26-125F-40FFA043BF5A}"/>
              </a:ext>
            </a:extLst>
          </p:cNvPr>
          <p:cNvSpPr>
            <a:spLocks noGrp="1"/>
          </p:cNvSpPr>
          <p:nvPr>
            <p:ph type="body" idx="1"/>
          </p:nvPr>
        </p:nvSpPr>
        <p:spPr>
          <a:xfrm>
            <a:off x="609599" y="1447800"/>
            <a:ext cx="10972800" cy="4431983"/>
          </a:xfrm>
        </p:spPr>
        <p:txBody>
          <a:bodyPr/>
          <a:lstStyle/>
          <a:p>
            <a:r>
              <a:rPr lang="en-IN" dirty="0"/>
              <a:t>FEATURES :</a:t>
            </a:r>
          </a:p>
          <a:p>
            <a:endParaRPr lang="en-IN" dirty="0"/>
          </a:p>
          <a:p>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organization.(numerical )</a:t>
            </a:r>
          </a:p>
          <a:p>
            <a:endParaRPr lang="en-US" b="0" i="0" dirty="0">
              <a:solidFill>
                <a:srgbClr val="3C4043"/>
              </a:solidFill>
              <a:effectLst/>
              <a:latin typeface="inherit"/>
            </a:endParaRPr>
          </a:p>
          <a:p>
            <a:r>
              <a:rPr lang="en-US" b="1" i="0" dirty="0">
                <a:solidFill>
                  <a:srgbClr val="3C4043"/>
                </a:solidFill>
                <a:effectLst/>
                <a:latin typeface="inherit"/>
              </a:rPr>
              <a:t>First Name:</a:t>
            </a:r>
            <a:r>
              <a:rPr lang="en-US" b="0" i="0" dirty="0">
                <a:solidFill>
                  <a:srgbClr val="3C4043"/>
                </a:solidFill>
                <a:effectLst/>
                <a:latin typeface="inherit"/>
              </a:rPr>
              <a:t> The first name of the employee.(text)</a:t>
            </a:r>
          </a:p>
          <a:p>
            <a:endParaRPr lang="en-US" b="0" i="0" dirty="0">
              <a:solidFill>
                <a:srgbClr val="3C4043"/>
              </a:solidFill>
              <a:effectLst/>
              <a:latin typeface="inherit"/>
            </a:endParaRPr>
          </a:p>
          <a:p>
            <a:r>
              <a:rPr lang="en-US" b="1" i="0" dirty="0">
                <a:solidFill>
                  <a:srgbClr val="3C4043"/>
                </a:solidFill>
                <a:effectLst/>
                <a:latin typeface="inherit"/>
              </a:rPr>
              <a:t>Last Name:</a:t>
            </a:r>
            <a:r>
              <a:rPr lang="en-US" b="0" i="0" dirty="0">
                <a:solidFill>
                  <a:srgbClr val="3C4043"/>
                </a:solidFill>
                <a:effectLst/>
                <a:latin typeface="inherit"/>
              </a:rPr>
              <a:t> The last name of the employee.(text)</a:t>
            </a:r>
          </a:p>
          <a:p>
            <a:endParaRPr lang="en-US" b="0" i="0" dirty="0">
              <a:solidFill>
                <a:srgbClr val="3C4043"/>
              </a:solidFill>
              <a:effectLst/>
              <a:latin typeface="inherit"/>
            </a:endParaRPr>
          </a:p>
          <a:p>
            <a:r>
              <a:rPr lang="en-US" b="1" i="0" dirty="0">
                <a:solidFill>
                  <a:srgbClr val="3C4043"/>
                </a:solidFill>
                <a:effectLst/>
                <a:latin typeface="inherit"/>
              </a:rPr>
              <a:t>Employee Type:</a:t>
            </a:r>
            <a:r>
              <a:rPr lang="en-US" b="0" i="0" dirty="0">
                <a:solidFill>
                  <a:srgbClr val="3C4043"/>
                </a:solidFill>
                <a:effectLst/>
                <a:latin typeface="inherit"/>
              </a:rPr>
              <a:t> The type of employment the employee has (e.g., Full-time, Part-time, Contract) (text)</a:t>
            </a:r>
          </a:p>
          <a:p>
            <a:endParaRPr lang="en-US" b="0" i="0" dirty="0">
              <a:solidFill>
                <a:srgbClr val="3C4043"/>
              </a:solidFill>
              <a:effectLst/>
              <a:latin typeface="inherit"/>
            </a:endParaRPr>
          </a:p>
          <a:p>
            <a:r>
              <a:rPr lang="en-US" b="1" i="0" dirty="0">
                <a:solidFill>
                  <a:srgbClr val="3C4043"/>
                </a:solidFill>
                <a:effectLst/>
                <a:latin typeface="inherit"/>
              </a:rPr>
              <a:t>Performance Level :</a:t>
            </a:r>
            <a:r>
              <a:rPr lang="en-US" b="0" i="0" dirty="0">
                <a:solidFill>
                  <a:srgbClr val="3C4043"/>
                </a:solidFill>
                <a:effectLst/>
                <a:latin typeface="inherit"/>
              </a:rPr>
              <a:t> A </a:t>
            </a:r>
            <a:r>
              <a:rPr lang="en-US" dirty="0">
                <a:solidFill>
                  <a:srgbClr val="3C4043"/>
                </a:solidFill>
                <a:latin typeface="inherit"/>
              </a:rPr>
              <a:t>level </a:t>
            </a:r>
            <a:r>
              <a:rPr lang="en-US" b="0" i="0" dirty="0">
                <a:solidFill>
                  <a:srgbClr val="3C4043"/>
                </a:solidFill>
                <a:effectLst/>
                <a:latin typeface="inherit"/>
              </a:rPr>
              <a:t>indicating the employee's performance level (e.g., very high, high, </a:t>
            </a:r>
            <a:r>
              <a:rPr lang="en-US" b="0" i="0" dirty="0" err="1">
                <a:solidFill>
                  <a:srgbClr val="3C4043"/>
                </a:solidFill>
                <a:effectLst/>
                <a:latin typeface="inherit"/>
              </a:rPr>
              <a:t>med,low</a:t>
            </a:r>
            <a:r>
              <a:rPr lang="en-US" dirty="0">
                <a:solidFill>
                  <a:srgbClr val="3C4043"/>
                </a:solidFill>
                <a:latin typeface="inherit"/>
              </a:rPr>
              <a:t>) (text)</a:t>
            </a:r>
          </a:p>
          <a:p>
            <a:endParaRPr lang="en-US" dirty="0">
              <a:solidFill>
                <a:srgbClr val="3C4043"/>
              </a:solidFill>
              <a:latin typeface="inherit"/>
            </a:endParaRPr>
          </a:p>
          <a:p>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Non-binary).(text)</a:t>
            </a:r>
          </a:p>
          <a:p>
            <a:endParaRPr lang="en-US" b="0" i="0" dirty="0">
              <a:solidFill>
                <a:srgbClr val="3C4043"/>
              </a:solidFill>
              <a:effectLst/>
              <a:latin typeface="inherit"/>
            </a:endParaRPr>
          </a:p>
          <a:p>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performance.(numerical)</a:t>
            </a:r>
          </a:p>
          <a:p>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800" b="0" i="0" dirty="0">
                <a:solidFill>
                  <a:srgbClr val="0D0D0D"/>
                </a:solidFill>
                <a:effectLst/>
                <a:latin typeface="Times New Roman" panose="02020603050405020304" pitchFamily="18" charset="0"/>
                <a:cs typeface="Times New Roman" panose="02020603050405020304" pitchFamily="18" charset="0"/>
              </a:rPr>
              <a:t>PERFORMANCE LEVEL </a:t>
            </a:r>
            <a:r>
              <a:rPr lang="en-IN" sz="2800" dirty="0">
                <a:latin typeface="Times New Roman" panose="02020603050405020304" pitchFamily="18" charset="0"/>
                <a:cs typeface="Times New Roman" panose="02020603050405020304" pitchFamily="18" charset="0"/>
              </a:rPr>
              <a:t>=IFS(Z8&gt;=5,”VERY HIGH”, Z8&gt;=4,”HIGH”, Z8&gt;=3,”MED”, TRUE, “LOW”)</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749</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 Narrow</vt:lpstr>
      <vt:lpstr>Arial</vt:lpstr>
      <vt:lpstr>Calibri</vt:lpstr>
      <vt:lpstr>inherit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prabhat kothari</cp:lastModifiedBy>
  <cp:revision>14</cp:revision>
  <dcterms:created xsi:type="dcterms:W3CDTF">2024-03-29T15:07:22Z</dcterms:created>
  <dcterms:modified xsi:type="dcterms:W3CDTF">2024-09-04T15:00:59Z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