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9" r:id="rId6"/>
    <p:sldId id="263" r:id="rId7"/>
    <p:sldId id="268" r:id="rId8"/>
    <p:sldId id="262" r:id="rId9"/>
    <p:sldId id="264" r:id="rId10"/>
    <p:sldId id="265" r:id="rId11"/>
    <p:sldId id="266" r:id="rId12"/>
    <p:sldId id="267" r:id="rId13"/>
    <p:sldId id="270" r:id="rId14"/>
    <p:sldId id="271" r:id="rId15"/>
    <p:sldId id="274" r:id="rId16"/>
    <p:sldId id="272" r:id="rId17"/>
    <p:sldId id="273" r:id="rId18"/>
    <p:sldId id="275" r:id="rId19"/>
    <p:sldId id="276" r:id="rId20"/>
    <p:sldId id="277" r:id="rId21"/>
    <p:sldId id="278" r:id="rId22"/>
    <p:sldId id="280" r:id="rId23"/>
    <p:sldId id="279"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9C43E34-6908-4290-B372-5C25A9892119}">
          <p14:sldIdLst>
            <p14:sldId id="257"/>
            <p14:sldId id="259"/>
            <p14:sldId id="260"/>
            <p14:sldId id="261"/>
            <p14:sldId id="269"/>
            <p14:sldId id="263"/>
            <p14:sldId id="268"/>
            <p14:sldId id="262"/>
            <p14:sldId id="264"/>
            <p14:sldId id="265"/>
            <p14:sldId id="266"/>
            <p14:sldId id="267"/>
            <p14:sldId id="270"/>
            <p14:sldId id="271"/>
            <p14:sldId id="274"/>
            <p14:sldId id="272"/>
            <p14:sldId id="273"/>
            <p14:sldId id="275"/>
            <p14:sldId id="276"/>
            <p14:sldId id="277"/>
            <p14:sldId id="278"/>
            <p14:sldId id="280"/>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51"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70CCB-8AEF-F884-984E-48438D5794F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2D3FE73-400C-AA5D-8880-822765C60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09CFF58-24A6-4415-64B7-BE3EABEBD5A8}"/>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5" name="Espace réservé du pied de page 4">
            <a:extLst>
              <a:ext uri="{FF2B5EF4-FFF2-40B4-BE49-F238E27FC236}">
                <a16:creationId xmlns:a16="http://schemas.microsoft.com/office/drawing/2014/main" id="{791D84A7-81D4-0BA9-2E44-39BC6DB015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932308-2DF8-36C6-3B52-7AC135F40EBF}"/>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49772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63042-DF31-BE43-421C-665F957A1A6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F2FE6D-8142-F73B-5E93-2609E0F4C15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D6F965-FD42-7C40-4290-7057618B27CA}"/>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5" name="Espace réservé du pied de page 4">
            <a:extLst>
              <a:ext uri="{FF2B5EF4-FFF2-40B4-BE49-F238E27FC236}">
                <a16:creationId xmlns:a16="http://schemas.microsoft.com/office/drawing/2014/main" id="{4F726959-7D1A-44F8-F526-3F3C83CA49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BE1E21-2415-76CE-0FBE-59A4B4A44A2C}"/>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325909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54E4F25-64E6-52E2-446E-513946D9C5F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9F4740D-CB00-3204-4F5C-1C4B01C9D3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FE8F17-A8D3-20FF-7B76-A72330D965CC}"/>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5" name="Espace réservé du pied de page 4">
            <a:extLst>
              <a:ext uri="{FF2B5EF4-FFF2-40B4-BE49-F238E27FC236}">
                <a16:creationId xmlns:a16="http://schemas.microsoft.com/office/drawing/2014/main" id="{46C52C87-9437-7D62-0654-694D638B50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44F024-1894-83ED-12FB-27D95D9AE191}"/>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124015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CB0274-4C17-0403-5E46-631C97E8A4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24455C-7505-0F40-0ED3-2B6C86344D3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455A1E-7D3D-082C-C8F9-51C39B836DDF}"/>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5" name="Espace réservé du pied de page 4">
            <a:extLst>
              <a:ext uri="{FF2B5EF4-FFF2-40B4-BE49-F238E27FC236}">
                <a16:creationId xmlns:a16="http://schemas.microsoft.com/office/drawing/2014/main" id="{7F16E26F-A479-0C49-CAE4-51C0C90B5A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F1115E-E044-D861-4C1E-8C4141BDA23A}"/>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343455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578A60-E0FF-8D5C-6310-44084A96CAD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EA03F6-EFE1-805E-D0AF-A21BCDECA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4EFC6F3-F2D1-0B25-398A-5EABB0E32A0F}"/>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5" name="Espace réservé du pied de page 4">
            <a:extLst>
              <a:ext uri="{FF2B5EF4-FFF2-40B4-BE49-F238E27FC236}">
                <a16:creationId xmlns:a16="http://schemas.microsoft.com/office/drawing/2014/main" id="{231C069E-19BE-F817-DD72-91560DC0A6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B3513D-D1FB-D6A1-ED87-18D9B7638F08}"/>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273650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C9C8F-6DB5-4763-D4EF-8954BAA10D1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5634E0-98FC-EA2D-EB95-2AC352EB669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32767A8-8784-1283-4455-9935CF0FBFC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7353639-6E0D-BD89-47EE-B32D35D13AD9}"/>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6" name="Espace réservé du pied de page 5">
            <a:extLst>
              <a:ext uri="{FF2B5EF4-FFF2-40B4-BE49-F238E27FC236}">
                <a16:creationId xmlns:a16="http://schemas.microsoft.com/office/drawing/2014/main" id="{358ABB88-A1B5-5E95-3C96-6F4BC86699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9CE76BE-3368-0DEA-8EC1-D47C8A779797}"/>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30477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85F03-8D8C-9F0A-B50F-15EBEAF51E2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DBB1CD7-A627-21AC-4C63-667B37033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465478-4009-F537-5187-C3C25476571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A1422EB-5E78-F9D5-DEC7-16DBD03FA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D7D235D-477D-2756-3D4F-DD3228DE902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1FE9CEF-D45E-4015-178A-950BEDA11495}"/>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8" name="Espace réservé du pied de page 7">
            <a:extLst>
              <a:ext uri="{FF2B5EF4-FFF2-40B4-BE49-F238E27FC236}">
                <a16:creationId xmlns:a16="http://schemas.microsoft.com/office/drawing/2014/main" id="{2FC3C38F-319A-AE21-6477-9AC1239667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DE32A47-3F1F-8E17-A04D-6D034BE30541}"/>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266121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7DC726-B668-5661-8072-988C1F01CE8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8F000DE-2BC8-3AEF-B242-21CC939E1E15}"/>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4" name="Espace réservé du pied de page 3">
            <a:extLst>
              <a:ext uri="{FF2B5EF4-FFF2-40B4-BE49-F238E27FC236}">
                <a16:creationId xmlns:a16="http://schemas.microsoft.com/office/drawing/2014/main" id="{946A3884-399F-4F5A-0BA4-67BDC618C20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D9212AC-E7FA-A6DF-D422-EE714ED62A2D}"/>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256940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C3C6FE7-41F2-16E1-46EB-12332503C298}"/>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3" name="Espace réservé du pied de page 2">
            <a:extLst>
              <a:ext uri="{FF2B5EF4-FFF2-40B4-BE49-F238E27FC236}">
                <a16:creationId xmlns:a16="http://schemas.microsoft.com/office/drawing/2014/main" id="{825BFC27-D580-0A24-DCEA-F8AE1610065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A2423F0-E1CA-3929-C957-BC325630057F}"/>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278364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571646-EF35-1570-D5F7-B840A313138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1514CE9-547D-4452-8E53-7CDC38009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9758C2E-9DAE-440B-8835-0C2914D46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EDAD2A-2FE3-3B2E-90E0-0963D96AC403}"/>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6" name="Espace réservé du pied de page 5">
            <a:extLst>
              <a:ext uri="{FF2B5EF4-FFF2-40B4-BE49-F238E27FC236}">
                <a16:creationId xmlns:a16="http://schemas.microsoft.com/office/drawing/2014/main" id="{B50403CD-3EFD-8D0F-A370-B589B1415B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3766CB-96AD-21D9-3A83-89C2F473FFA4}"/>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175934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89C1A-B8B3-53D0-098D-3110A8E19F6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A94EA80-207D-297D-6A51-E729A4757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43203AE-E0C7-9547-C718-BFF47A3EB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F75394-26D8-A345-2EF0-34D88C735B52}"/>
              </a:ext>
            </a:extLst>
          </p:cNvPr>
          <p:cNvSpPr>
            <a:spLocks noGrp="1"/>
          </p:cNvSpPr>
          <p:nvPr>
            <p:ph type="dt" sz="half" idx="10"/>
          </p:nvPr>
        </p:nvSpPr>
        <p:spPr/>
        <p:txBody>
          <a:bodyPr/>
          <a:lstStyle/>
          <a:p>
            <a:fld id="{5565B10B-0B2A-4BF4-810D-01C67395568F}" type="datetimeFigureOut">
              <a:rPr lang="fr-FR" smtClean="0"/>
              <a:t>10/04/2023</a:t>
            </a:fld>
            <a:endParaRPr lang="fr-FR"/>
          </a:p>
        </p:txBody>
      </p:sp>
      <p:sp>
        <p:nvSpPr>
          <p:cNvPr id="6" name="Espace réservé du pied de page 5">
            <a:extLst>
              <a:ext uri="{FF2B5EF4-FFF2-40B4-BE49-F238E27FC236}">
                <a16:creationId xmlns:a16="http://schemas.microsoft.com/office/drawing/2014/main" id="{73254EE0-8A6D-15E5-C67B-465D47370B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F3CB02-2A06-9FEF-E96D-45B6DD19D9AF}"/>
              </a:ext>
            </a:extLst>
          </p:cNvPr>
          <p:cNvSpPr>
            <a:spLocks noGrp="1"/>
          </p:cNvSpPr>
          <p:nvPr>
            <p:ph type="sldNum" sz="quarter" idx="12"/>
          </p:nvPr>
        </p:nvSpPr>
        <p:spPr/>
        <p:txBody>
          <a:bodyPr/>
          <a:lstStyle/>
          <a:p>
            <a:fld id="{0BC8D158-1FE8-46F7-9CA3-3D8A7A212B45}" type="slidenum">
              <a:rPr lang="fr-FR" smtClean="0"/>
              <a:t>‹N°›</a:t>
            </a:fld>
            <a:endParaRPr lang="fr-FR"/>
          </a:p>
        </p:txBody>
      </p:sp>
    </p:spTree>
    <p:extLst>
      <p:ext uri="{BB962C8B-B14F-4D97-AF65-F5344CB8AC3E}">
        <p14:creationId xmlns:p14="http://schemas.microsoft.com/office/powerpoint/2010/main" val="59882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8E178D0-C995-5BAD-C0B5-CC2A6D858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DC6D7C6-FCEF-18BA-DFCF-C4C39C21A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F13955-FBD3-2215-A1D6-96233F2BB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5B10B-0B2A-4BF4-810D-01C67395568F}" type="datetimeFigureOut">
              <a:rPr lang="fr-FR" smtClean="0"/>
              <a:t>10/04/2023</a:t>
            </a:fld>
            <a:endParaRPr lang="fr-FR"/>
          </a:p>
        </p:txBody>
      </p:sp>
      <p:sp>
        <p:nvSpPr>
          <p:cNvPr id="5" name="Espace réservé du pied de page 4">
            <a:extLst>
              <a:ext uri="{FF2B5EF4-FFF2-40B4-BE49-F238E27FC236}">
                <a16:creationId xmlns:a16="http://schemas.microsoft.com/office/drawing/2014/main" id="{7D842345-ECF7-7F93-E5D3-F935FE096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7D5A454-98B8-5268-E0B9-544C714CD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8D158-1FE8-46F7-9CA3-3D8A7A212B45}" type="slidenum">
              <a:rPr lang="fr-FR" smtClean="0"/>
              <a:t>‹N°›</a:t>
            </a:fld>
            <a:endParaRPr lang="fr-FR"/>
          </a:p>
        </p:txBody>
      </p:sp>
    </p:spTree>
    <p:extLst>
      <p:ext uri="{BB962C8B-B14F-4D97-AF65-F5344CB8AC3E}">
        <p14:creationId xmlns:p14="http://schemas.microsoft.com/office/powerpoint/2010/main" val="133798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logo&#10;&#10;Description générée automatiquement">
            <a:extLst>
              <a:ext uri="{FF2B5EF4-FFF2-40B4-BE49-F238E27FC236}">
                <a16:creationId xmlns:a16="http://schemas.microsoft.com/office/drawing/2014/main" id="{5D7E5D99-573F-940B-FE70-3B3056E7C024}"/>
              </a:ext>
            </a:extLst>
          </p:cNvPr>
          <p:cNvPicPr>
            <a:picLocks noChangeAspect="1"/>
          </p:cNvPicPr>
          <p:nvPr/>
        </p:nvPicPr>
        <p:blipFill rotWithShape="1">
          <a:blip r:embed="rId2"/>
          <a:srcRect t="10113" r="-2" b="12186"/>
          <a:stretch/>
        </p:blipFill>
        <p:spPr>
          <a:xfrm>
            <a:off x="82512" y="939499"/>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
        <p:nvSpPr>
          <p:cNvPr id="2" name="ZoneTexte 1">
            <a:extLst>
              <a:ext uri="{FF2B5EF4-FFF2-40B4-BE49-F238E27FC236}">
                <a16:creationId xmlns:a16="http://schemas.microsoft.com/office/drawing/2014/main" id="{DA7656BC-997F-D79E-57F6-EB0367DB688B}"/>
              </a:ext>
            </a:extLst>
          </p:cNvPr>
          <p:cNvSpPr txBox="1"/>
          <p:nvPr/>
        </p:nvSpPr>
        <p:spPr>
          <a:xfrm>
            <a:off x="9137254" y="6210666"/>
            <a:ext cx="2837468" cy="369332"/>
          </a:xfrm>
          <a:prstGeom prst="rect">
            <a:avLst/>
          </a:prstGeom>
          <a:noFill/>
        </p:spPr>
        <p:txBody>
          <a:bodyPr wrap="square" rtlCol="0">
            <a:spAutoFit/>
          </a:bodyPr>
          <a:lstStyle/>
          <a:p>
            <a:r>
              <a:rPr lang="fr-FR" dirty="0">
                <a:solidFill>
                  <a:srgbClr val="FF0000"/>
                </a:solidFill>
              </a:rPr>
              <a:t>Présenté par: Hind moussaif </a:t>
            </a:r>
          </a:p>
        </p:txBody>
      </p:sp>
    </p:spTree>
    <p:extLst>
      <p:ext uri="{BB962C8B-B14F-4D97-AF65-F5344CB8AC3E}">
        <p14:creationId xmlns:p14="http://schemas.microsoft.com/office/powerpoint/2010/main" val="356465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logo">
            <a:extLst>
              <a:ext uri="{FF2B5EF4-FFF2-40B4-BE49-F238E27FC236}">
                <a16:creationId xmlns:a16="http://schemas.microsoft.com/office/drawing/2014/main" id="{EDF83BA0-FD2F-6D95-45A8-E7360D90EA27}"/>
              </a:ext>
            </a:extLst>
          </p:cNvPr>
          <p:cNvPicPr>
            <a:picLocks noChangeAspect="1"/>
          </p:cNvPicPr>
          <p:nvPr/>
        </p:nvPicPr>
        <p:blipFill rotWithShape="1">
          <a:blip r:embed="rId2"/>
          <a:srcRect t="10113" r="-2" b="12186"/>
          <a:stretch/>
        </p:blipFill>
        <p:spPr>
          <a:xfrm>
            <a:off x="10167736" y="54105"/>
            <a:ext cx="1460676" cy="507884"/>
          </a:xfrm>
          <a:prstGeom prst="rect">
            <a:avLst/>
          </a:prstGeom>
        </p:spPr>
      </p:pic>
      <p:pic>
        <p:nvPicPr>
          <p:cNvPr id="3" name="Image 2">
            <a:extLst>
              <a:ext uri="{FF2B5EF4-FFF2-40B4-BE49-F238E27FC236}">
                <a16:creationId xmlns:a16="http://schemas.microsoft.com/office/drawing/2014/main" id="{1D905154-F6BE-A36A-9FBF-BF5FB2566272}"/>
              </a:ext>
            </a:extLst>
          </p:cNvPr>
          <p:cNvPicPr>
            <a:picLocks noChangeAspect="1"/>
          </p:cNvPicPr>
          <p:nvPr/>
        </p:nvPicPr>
        <p:blipFill>
          <a:blip r:embed="rId3"/>
          <a:stretch>
            <a:fillRect/>
          </a:stretch>
        </p:blipFill>
        <p:spPr>
          <a:xfrm>
            <a:off x="0" y="561989"/>
            <a:ext cx="12192000" cy="1508092"/>
          </a:xfrm>
          <a:prstGeom prst="rect">
            <a:avLst/>
          </a:prstGeom>
        </p:spPr>
      </p:pic>
      <p:sp>
        <p:nvSpPr>
          <p:cNvPr id="6" name="ZoneTexte 5">
            <a:extLst>
              <a:ext uri="{FF2B5EF4-FFF2-40B4-BE49-F238E27FC236}">
                <a16:creationId xmlns:a16="http://schemas.microsoft.com/office/drawing/2014/main" id="{2A7C7091-ED8C-4C41-A55A-83E9E8075BEE}"/>
              </a:ext>
            </a:extLst>
          </p:cNvPr>
          <p:cNvSpPr txBox="1"/>
          <p:nvPr/>
        </p:nvSpPr>
        <p:spPr>
          <a:xfrm>
            <a:off x="461913" y="122548"/>
            <a:ext cx="5128182" cy="369332"/>
          </a:xfrm>
          <a:prstGeom prst="rect">
            <a:avLst/>
          </a:prstGeom>
          <a:noFill/>
        </p:spPr>
        <p:txBody>
          <a:bodyPr wrap="square" rtlCol="0">
            <a:spAutoFit/>
          </a:bodyPr>
          <a:lstStyle/>
          <a:p>
            <a:r>
              <a:rPr lang="fr-FR" b="1" u="sng" dirty="0"/>
              <a:t>Les moyennes de chaque cluster </a:t>
            </a:r>
          </a:p>
        </p:txBody>
      </p:sp>
      <p:pic>
        <p:nvPicPr>
          <p:cNvPr id="8" name="Image 7">
            <a:extLst>
              <a:ext uri="{FF2B5EF4-FFF2-40B4-BE49-F238E27FC236}">
                <a16:creationId xmlns:a16="http://schemas.microsoft.com/office/drawing/2014/main" id="{56E39CCE-C8C3-9C5B-B0B8-0C10B160BBEE}"/>
              </a:ext>
            </a:extLst>
          </p:cNvPr>
          <p:cNvPicPr>
            <a:picLocks noChangeAspect="1"/>
          </p:cNvPicPr>
          <p:nvPr/>
        </p:nvPicPr>
        <p:blipFill>
          <a:blip r:embed="rId4"/>
          <a:stretch>
            <a:fillRect/>
          </a:stretch>
        </p:blipFill>
        <p:spPr>
          <a:xfrm>
            <a:off x="0" y="2140190"/>
            <a:ext cx="5057740" cy="4071376"/>
          </a:xfrm>
          <a:prstGeom prst="rect">
            <a:avLst/>
          </a:prstGeom>
        </p:spPr>
      </p:pic>
      <p:pic>
        <p:nvPicPr>
          <p:cNvPr id="10" name="Image 9">
            <a:extLst>
              <a:ext uri="{FF2B5EF4-FFF2-40B4-BE49-F238E27FC236}">
                <a16:creationId xmlns:a16="http://schemas.microsoft.com/office/drawing/2014/main" id="{F5193259-745E-4BB4-E527-107A96966716}"/>
              </a:ext>
            </a:extLst>
          </p:cNvPr>
          <p:cNvPicPr>
            <a:picLocks noChangeAspect="1"/>
          </p:cNvPicPr>
          <p:nvPr/>
        </p:nvPicPr>
        <p:blipFill rotWithShape="1">
          <a:blip r:embed="rId5"/>
          <a:srcRect r="51130"/>
          <a:stretch/>
        </p:blipFill>
        <p:spPr>
          <a:xfrm>
            <a:off x="5057740" y="2140190"/>
            <a:ext cx="1963845" cy="2020749"/>
          </a:xfrm>
          <a:prstGeom prst="rect">
            <a:avLst/>
          </a:prstGeom>
        </p:spPr>
      </p:pic>
      <p:sp>
        <p:nvSpPr>
          <p:cNvPr id="11" name="ZoneTexte 10">
            <a:extLst>
              <a:ext uri="{FF2B5EF4-FFF2-40B4-BE49-F238E27FC236}">
                <a16:creationId xmlns:a16="http://schemas.microsoft.com/office/drawing/2014/main" id="{2F491D0E-1C92-E8CA-D042-90B75E321376}"/>
              </a:ext>
            </a:extLst>
          </p:cNvPr>
          <p:cNvSpPr txBox="1"/>
          <p:nvPr/>
        </p:nvSpPr>
        <p:spPr>
          <a:xfrm>
            <a:off x="7332597" y="2223083"/>
            <a:ext cx="4789495" cy="1938992"/>
          </a:xfrm>
          <a:prstGeom prst="rect">
            <a:avLst/>
          </a:prstGeom>
          <a:noFill/>
        </p:spPr>
        <p:txBody>
          <a:bodyPr wrap="square" rtlCol="0">
            <a:spAutoFit/>
          </a:bodyPr>
          <a:lstStyle/>
          <a:p>
            <a:pPr algn="l"/>
            <a:r>
              <a:rPr lang="fr-FR" sz="1200" b="1" i="0" dirty="0">
                <a:solidFill>
                  <a:srgbClr val="000000"/>
                </a:solidFill>
                <a:effectLst/>
                <a:latin typeface="Helvetica Neue"/>
              </a:rPr>
              <a:t>En analysant les graphes, nous pouvons constater que les pays sont répartis en trois clusters distincts :</a:t>
            </a:r>
            <a:br>
              <a:rPr lang="fr-FR" sz="1200" b="0" i="0" dirty="0">
                <a:solidFill>
                  <a:srgbClr val="000000"/>
                </a:solidFill>
                <a:effectLst/>
                <a:latin typeface="Helvetica Neue"/>
              </a:rPr>
            </a:br>
            <a:endParaRPr lang="fr-FR" sz="1200" b="0" i="0" dirty="0">
              <a:solidFill>
                <a:srgbClr val="000000"/>
              </a:solidFill>
              <a:effectLst/>
              <a:latin typeface="Helvetica Neue"/>
            </a:endParaRPr>
          </a:p>
          <a:p>
            <a:pPr algn="l"/>
            <a:r>
              <a:rPr lang="fr-FR" sz="1200" b="1" i="0" dirty="0">
                <a:solidFill>
                  <a:srgbClr val="000000"/>
                </a:solidFill>
                <a:effectLst/>
                <a:latin typeface="Helvetica Neue"/>
              </a:rPr>
              <a:t>Le cluster 1 (4 pays)</a:t>
            </a:r>
            <a:r>
              <a:rPr lang="fr-FR" sz="1200" b="0" i="0" dirty="0">
                <a:solidFill>
                  <a:srgbClr val="000000"/>
                </a:solidFill>
                <a:effectLst/>
                <a:latin typeface="Helvetica Neue"/>
              </a:rPr>
              <a:t> </a:t>
            </a:r>
          </a:p>
          <a:p>
            <a:pPr algn="l"/>
            <a:r>
              <a:rPr lang="fr-FR" sz="1200" b="1" i="0" dirty="0">
                <a:solidFill>
                  <a:srgbClr val="000000"/>
                </a:solidFill>
                <a:effectLst/>
                <a:latin typeface="Helvetica Neue"/>
              </a:rPr>
              <a:t>Le cluster 2 (87 pays)</a:t>
            </a:r>
            <a:r>
              <a:rPr lang="fr-FR" sz="1200" b="0" i="0" dirty="0">
                <a:solidFill>
                  <a:srgbClr val="000000"/>
                </a:solidFill>
                <a:effectLst/>
                <a:latin typeface="Helvetica Neue"/>
              </a:rPr>
              <a:t> </a:t>
            </a:r>
          </a:p>
          <a:p>
            <a:pPr algn="l"/>
            <a:r>
              <a:rPr lang="fr-FR" sz="1200" b="1" i="0" dirty="0">
                <a:solidFill>
                  <a:srgbClr val="000000"/>
                </a:solidFill>
                <a:effectLst/>
                <a:latin typeface="Helvetica Neue"/>
              </a:rPr>
              <a:t>Le cluster 3 (59 pays)</a:t>
            </a:r>
            <a:r>
              <a:rPr lang="fr-FR" sz="1200" b="0" i="0" dirty="0">
                <a:solidFill>
                  <a:srgbClr val="000000"/>
                </a:solidFill>
                <a:effectLst/>
                <a:latin typeface="Helvetica Neue"/>
              </a:rPr>
              <a:t> </a:t>
            </a:r>
          </a:p>
          <a:p>
            <a:pPr algn="l"/>
            <a:endParaRPr lang="fr-FR" sz="1200" b="0" i="0" dirty="0">
              <a:solidFill>
                <a:srgbClr val="000000"/>
              </a:solidFill>
              <a:effectLst/>
              <a:latin typeface="Helvetica Neue"/>
            </a:endParaRPr>
          </a:p>
          <a:p>
            <a:pPr algn="l"/>
            <a:r>
              <a:rPr lang="fr-FR" sz="1200" b="1" i="0" dirty="0">
                <a:solidFill>
                  <a:srgbClr val="000000"/>
                </a:solidFill>
                <a:effectLst/>
                <a:latin typeface="Helvetica Neue"/>
              </a:rPr>
              <a:t>on peux affiner notre analyse sur le cluster le plus intéressant de ces 3 qui est le 3eme cluster</a:t>
            </a:r>
            <a:endParaRPr lang="fr-FR" sz="1200" b="0" i="0" dirty="0">
              <a:solidFill>
                <a:srgbClr val="000000"/>
              </a:solidFill>
              <a:effectLst/>
              <a:latin typeface="Helvetica Neue"/>
            </a:endParaRPr>
          </a:p>
          <a:p>
            <a:endParaRPr lang="fr-FR" sz="1200" dirty="0"/>
          </a:p>
        </p:txBody>
      </p:sp>
      <p:pic>
        <p:nvPicPr>
          <p:cNvPr id="12" name="Image 11">
            <a:extLst>
              <a:ext uri="{FF2B5EF4-FFF2-40B4-BE49-F238E27FC236}">
                <a16:creationId xmlns:a16="http://schemas.microsoft.com/office/drawing/2014/main" id="{3BA9BB7A-4706-6E08-1031-20DA31B3D720}"/>
              </a:ext>
            </a:extLst>
          </p:cNvPr>
          <p:cNvPicPr>
            <a:picLocks noChangeAspect="1"/>
          </p:cNvPicPr>
          <p:nvPr/>
        </p:nvPicPr>
        <p:blipFill rotWithShape="1">
          <a:blip r:embed="rId5"/>
          <a:srcRect l="48869" b="-963"/>
          <a:stretch/>
        </p:blipFill>
        <p:spPr>
          <a:xfrm>
            <a:off x="5167827" y="4123427"/>
            <a:ext cx="2054683" cy="2177591"/>
          </a:xfrm>
          <a:prstGeom prst="rect">
            <a:avLst/>
          </a:prstGeom>
        </p:spPr>
      </p:pic>
    </p:spTree>
    <p:extLst>
      <p:ext uri="{BB962C8B-B14F-4D97-AF65-F5344CB8AC3E}">
        <p14:creationId xmlns:p14="http://schemas.microsoft.com/office/powerpoint/2010/main" val="123038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85978D5-CA64-1118-27C8-7ED2DD0412E6}"/>
              </a:ext>
            </a:extLst>
          </p:cNvPr>
          <p:cNvSpPr txBox="1"/>
          <p:nvPr/>
        </p:nvSpPr>
        <p:spPr>
          <a:xfrm>
            <a:off x="122549" y="146340"/>
            <a:ext cx="9316616" cy="276999"/>
          </a:xfrm>
          <a:prstGeom prst="rect">
            <a:avLst/>
          </a:prstGeom>
          <a:noFill/>
        </p:spPr>
        <p:txBody>
          <a:bodyPr wrap="square" rtlCol="0">
            <a:spAutoFit/>
          </a:bodyPr>
          <a:lstStyle/>
          <a:p>
            <a:r>
              <a:rPr lang="fr-FR" sz="1200" dirty="0"/>
              <a:t>La CAH sur le cluster3 nous donne une répartition sur 6 clusters que nous analysons avec les graphes suivants </a:t>
            </a:r>
          </a:p>
        </p:txBody>
      </p:sp>
      <p:pic>
        <p:nvPicPr>
          <p:cNvPr id="1032" name="Picture 8">
            <a:extLst>
              <a:ext uri="{FF2B5EF4-FFF2-40B4-BE49-F238E27FC236}">
                <a16:creationId xmlns:a16="http://schemas.microsoft.com/office/drawing/2014/main" id="{EB43EE6F-9DA9-F6D1-B1DB-06B78A41D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998" y="921866"/>
            <a:ext cx="3446443" cy="3643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D1AC9D8-CF3B-F4E9-1413-183BF3086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013" y="80163"/>
            <a:ext cx="2886500" cy="663149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descr="Une image contenant logo">
            <a:extLst>
              <a:ext uri="{FF2B5EF4-FFF2-40B4-BE49-F238E27FC236}">
                <a16:creationId xmlns:a16="http://schemas.microsoft.com/office/drawing/2014/main" id="{EDF83BA0-FD2F-6D95-45A8-E7360D90EA27}"/>
              </a:ext>
            </a:extLst>
          </p:cNvPr>
          <p:cNvPicPr>
            <a:picLocks noChangeAspect="1"/>
          </p:cNvPicPr>
          <p:nvPr/>
        </p:nvPicPr>
        <p:blipFill rotWithShape="1">
          <a:blip r:embed="rId4"/>
          <a:srcRect t="10113" r="-2" b="12186"/>
          <a:stretch/>
        </p:blipFill>
        <p:spPr>
          <a:xfrm>
            <a:off x="8766157" y="467584"/>
            <a:ext cx="1460676" cy="507884"/>
          </a:xfrm>
          <a:prstGeom prst="rect">
            <a:avLst/>
          </a:prstGeom>
        </p:spPr>
      </p:pic>
      <p:pic>
        <p:nvPicPr>
          <p:cNvPr id="8" name="Picture 10">
            <a:extLst>
              <a:ext uri="{FF2B5EF4-FFF2-40B4-BE49-F238E27FC236}">
                <a16:creationId xmlns:a16="http://schemas.microsoft.com/office/drawing/2014/main" id="{AC3ECD4A-48F5-4958-0F5C-1FC0B7ACD1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2" y="921866"/>
            <a:ext cx="5311884" cy="4116283"/>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6533CA77-88E9-49B6-CF1B-BA59AD7D860B}"/>
              </a:ext>
            </a:extLst>
          </p:cNvPr>
          <p:cNvSpPr txBox="1"/>
          <p:nvPr/>
        </p:nvSpPr>
        <p:spPr>
          <a:xfrm>
            <a:off x="122549" y="5348112"/>
            <a:ext cx="7921657" cy="1200329"/>
          </a:xfrm>
          <a:prstGeom prst="rect">
            <a:avLst/>
          </a:prstGeom>
          <a:noFill/>
        </p:spPr>
        <p:txBody>
          <a:bodyPr wrap="square" rtlCol="0">
            <a:spAutoFit/>
          </a:bodyPr>
          <a:lstStyle/>
          <a:p>
            <a:r>
              <a:rPr lang="fr-FR" sz="1200" b="1" i="0" u="sng" dirty="0">
                <a:solidFill>
                  <a:srgbClr val="000000"/>
                </a:solidFill>
                <a:effectLst/>
                <a:latin typeface="Helvetica Neue"/>
              </a:rPr>
              <a:t>Choix du groupe des pays pour investir:</a:t>
            </a:r>
          </a:p>
          <a:p>
            <a:r>
              <a:rPr lang="fr-FR" sz="1200" i="0" dirty="0">
                <a:solidFill>
                  <a:srgbClr val="000000"/>
                </a:solidFill>
                <a:effectLst/>
                <a:latin typeface="Helvetica Neue"/>
              </a:rPr>
              <a:t>Les clusters 3 et 6 </a:t>
            </a:r>
          </a:p>
          <a:p>
            <a:r>
              <a:rPr lang="fr-FR" sz="1200" i="0" dirty="0">
                <a:solidFill>
                  <a:srgbClr val="000000"/>
                </a:solidFill>
                <a:effectLst/>
                <a:latin typeface="Helvetica Neue"/>
              </a:rPr>
              <a:t>Les clusters 5 et 4</a:t>
            </a:r>
          </a:p>
          <a:p>
            <a:r>
              <a:rPr lang="fr-FR" sz="1200" i="0" dirty="0">
                <a:solidFill>
                  <a:srgbClr val="000000"/>
                </a:solidFill>
                <a:effectLst/>
                <a:latin typeface="Helvetica Neue"/>
              </a:rPr>
              <a:t>Les clusters 1 et 2 </a:t>
            </a:r>
          </a:p>
          <a:p>
            <a:r>
              <a:rPr lang="fr-FR" sz="1200" i="0" dirty="0">
                <a:solidFill>
                  <a:srgbClr val="000000"/>
                </a:solidFill>
                <a:effectLst/>
                <a:latin typeface="Helvetica Neue"/>
              </a:rPr>
              <a:t>On peut donc suggérer d'approfondir l'analyse sur les pays des clusters 1,2 ou 4  selon les autres variable tels que les frais du transport, la réglementation</a:t>
            </a:r>
          </a:p>
        </p:txBody>
      </p:sp>
    </p:spTree>
    <p:extLst>
      <p:ext uri="{BB962C8B-B14F-4D97-AF65-F5344CB8AC3E}">
        <p14:creationId xmlns:p14="http://schemas.microsoft.com/office/powerpoint/2010/main" val="21192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logo">
            <a:extLst>
              <a:ext uri="{FF2B5EF4-FFF2-40B4-BE49-F238E27FC236}">
                <a16:creationId xmlns:a16="http://schemas.microsoft.com/office/drawing/2014/main" id="{EDF83BA0-FD2F-6D95-45A8-E7360D90EA27}"/>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pic>
        <p:nvPicPr>
          <p:cNvPr id="3" name="Image 2">
            <a:extLst>
              <a:ext uri="{FF2B5EF4-FFF2-40B4-BE49-F238E27FC236}">
                <a16:creationId xmlns:a16="http://schemas.microsoft.com/office/drawing/2014/main" id="{C485B5CA-236A-B109-7154-7B40F85BACDA}"/>
              </a:ext>
            </a:extLst>
          </p:cNvPr>
          <p:cNvPicPr>
            <a:picLocks noChangeAspect="1"/>
          </p:cNvPicPr>
          <p:nvPr/>
        </p:nvPicPr>
        <p:blipFill>
          <a:blip r:embed="rId3"/>
          <a:stretch>
            <a:fillRect/>
          </a:stretch>
        </p:blipFill>
        <p:spPr>
          <a:xfrm>
            <a:off x="722589" y="612659"/>
            <a:ext cx="10344150" cy="4743450"/>
          </a:xfrm>
          <a:prstGeom prst="rect">
            <a:avLst/>
          </a:prstGeom>
        </p:spPr>
      </p:pic>
    </p:spTree>
    <p:extLst>
      <p:ext uri="{BB962C8B-B14F-4D97-AF65-F5344CB8AC3E}">
        <p14:creationId xmlns:p14="http://schemas.microsoft.com/office/powerpoint/2010/main" val="154932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2"/>
          <a:srcRect t="10113" r="-2" b="12186"/>
          <a:stretch/>
        </p:blipFill>
        <p:spPr>
          <a:xfrm>
            <a:off x="10403407" y="927567"/>
            <a:ext cx="1460676" cy="507884"/>
          </a:xfrm>
          <a:prstGeom prst="rect">
            <a:avLst/>
          </a:prstGeom>
        </p:spPr>
      </p:pic>
      <p:sp>
        <p:nvSpPr>
          <p:cNvPr id="6" name="ZoneTexte 5">
            <a:extLst>
              <a:ext uri="{FF2B5EF4-FFF2-40B4-BE49-F238E27FC236}">
                <a16:creationId xmlns:a16="http://schemas.microsoft.com/office/drawing/2014/main" id="{D009E461-6DD2-6AF2-9D5A-44BC896C1994}"/>
              </a:ext>
            </a:extLst>
          </p:cNvPr>
          <p:cNvSpPr txBox="1"/>
          <p:nvPr/>
        </p:nvSpPr>
        <p:spPr>
          <a:xfrm>
            <a:off x="503339" y="218114"/>
            <a:ext cx="11769755" cy="1107996"/>
          </a:xfrm>
          <a:prstGeom prst="rect">
            <a:avLst/>
          </a:prstGeom>
          <a:noFill/>
        </p:spPr>
        <p:txBody>
          <a:bodyPr wrap="square" rtlCol="0">
            <a:spAutoFit/>
          </a:bodyPr>
          <a:lstStyle/>
          <a:p>
            <a:pPr algn="l"/>
            <a:r>
              <a:rPr lang="fr-FR" b="1" i="0" dirty="0" err="1">
                <a:solidFill>
                  <a:srgbClr val="000000"/>
                </a:solidFill>
                <a:effectLst/>
                <a:latin typeface="Helvetica Neue"/>
              </a:rPr>
              <a:t>Clustring</a:t>
            </a:r>
            <a:r>
              <a:rPr lang="fr-FR" b="1" i="0" dirty="0">
                <a:solidFill>
                  <a:srgbClr val="000000"/>
                </a:solidFill>
                <a:effectLst/>
                <a:latin typeface="Helvetica Neue"/>
              </a:rPr>
              <a:t> </a:t>
            </a:r>
            <a:r>
              <a:rPr lang="fr-FR" b="1" i="0" dirty="0" err="1">
                <a:solidFill>
                  <a:srgbClr val="000000"/>
                </a:solidFill>
                <a:effectLst/>
                <a:latin typeface="Helvetica Neue"/>
              </a:rPr>
              <a:t>K_means</a:t>
            </a:r>
            <a:endParaRPr lang="fr-FR" b="1" i="0" dirty="0">
              <a:solidFill>
                <a:srgbClr val="000000"/>
              </a:solidFill>
              <a:effectLst/>
              <a:latin typeface="Helvetica Neue"/>
            </a:endParaRPr>
          </a:p>
          <a:p>
            <a:pPr algn="l"/>
            <a:r>
              <a:rPr lang="fr-FR" sz="1200" b="0" i="0" dirty="0">
                <a:effectLst/>
                <a:latin typeface="Söhne"/>
              </a:rPr>
              <a:t>L'algorithme K-</a:t>
            </a:r>
            <a:r>
              <a:rPr lang="fr-FR" sz="1200" b="0" i="0" dirty="0" err="1">
                <a:effectLst/>
                <a:latin typeface="Söhne"/>
              </a:rPr>
              <a:t>means</a:t>
            </a:r>
            <a:r>
              <a:rPr lang="fr-FR" sz="1200" b="0" i="0" dirty="0">
                <a:effectLst/>
                <a:latin typeface="Söhne"/>
              </a:rPr>
              <a:t> est une méthode d'apprentissage non supervisée largement utilisée pour la classification et la segmentation de données. Elle vise à regrouper les données en un nombre prédéfini de clusters (groupes) en se basant sur leurs similarités.</a:t>
            </a:r>
          </a:p>
          <a:p>
            <a:r>
              <a:rPr lang="fr-FR" sz="1200" b="1" i="0" dirty="0">
                <a:solidFill>
                  <a:srgbClr val="000000"/>
                </a:solidFill>
                <a:effectLst/>
                <a:latin typeface="Helvetica Neue"/>
              </a:rPr>
              <a:t>Identification du nombre optimale des clusters avec la courbe de silhouette et la méthode du coude</a:t>
            </a:r>
          </a:p>
          <a:p>
            <a:pPr algn="l"/>
            <a:endParaRPr lang="fr-FR" sz="1200" b="1" i="0" dirty="0">
              <a:effectLst/>
              <a:latin typeface="Helvetica Neue"/>
            </a:endParaRPr>
          </a:p>
        </p:txBody>
      </p:sp>
      <p:pic>
        <p:nvPicPr>
          <p:cNvPr id="8" name="Image 7">
            <a:extLst>
              <a:ext uri="{FF2B5EF4-FFF2-40B4-BE49-F238E27FC236}">
                <a16:creationId xmlns:a16="http://schemas.microsoft.com/office/drawing/2014/main" id="{70F279D0-C23E-4A05-7851-3E0413945BA2}"/>
              </a:ext>
            </a:extLst>
          </p:cNvPr>
          <p:cNvPicPr>
            <a:picLocks noChangeAspect="1"/>
          </p:cNvPicPr>
          <p:nvPr/>
        </p:nvPicPr>
        <p:blipFill>
          <a:blip r:embed="rId3"/>
          <a:stretch>
            <a:fillRect/>
          </a:stretch>
        </p:blipFill>
        <p:spPr>
          <a:xfrm>
            <a:off x="5151257" y="1181509"/>
            <a:ext cx="3427135" cy="2369378"/>
          </a:xfrm>
          <a:prstGeom prst="rect">
            <a:avLst/>
          </a:prstGeom>
        </p:spPr>
      </p:pic>
      <p:pic>
        <p:nvPicPr>
          <p:cNvPr id="10" name="Image 9">
            <a:extLst>
              <a:ext uri="{FF2B5EF4-FFF2-40B4-BE49-F238E27FC236}">
                <a16:creationId xmlns:a16="http://schemas.microsoft.com/office/drawing/2014/main" id="{6E64DFB3-CEE5-EA66-1911-A871FCD2AB7C}"/>
              </a:ext>
            </a:extLst>
          </p:cNvPr>
          <p:cNvPicPr>
            <a:picLocks noChangeAspect="1"/>
          </p:cNvPicPr>
          <p:nvPr/>
        </p:nvPicPr>
        <p:blipFill>
          <a:blip r:embed="rId4"/>
          <a:stretch>
            <a:fillRect/>
          </a:stretch>
        </p:blipFill>
        <p:spPr>
          <a:xfrm>
            <a:off x="1321717" y="1277348"/>
            <a:ext cx="3597258" cy="2412180"/>
          </a:xfrm>
          <a:prstGeom prst="rect">
            <a:avLst/>
          </a:prstGeom>
        </p:spPr>
      </p:pic>
      <p:pic>
        <p:nvPicPr>
          <p:cNvPr id="12" name="Image 11">
            <a:extLst>
              <a:ext uri="{FF2B5EF4-FFF2-40B4-BE49-F238E27FC236}">
                <a16:creationId xmlns:a16="http://schemas.microsoft.com/office/drawing/2014/main" id="{0BCB8574-23AF-2571-79A7-51801D79F2A9}"/>
              </a:ext>
            </a:extLst>
          </p:cNvPr>
          <p:cNvPicPr>
            <a:picLocks noChangeAspect="1"/>
          </p:cNvPicPr>
          <p:nvPr/>
        </p:nvPicPr>
        <p:blipFill>
          <a:blip r:embed="rId5"/>
          <a:stretch>
            <a:fillRect/>
          </a:stretch>
        </p:blipFill>
        <p:spPr>
          <a:xfrm>
            <a:off x="1398603" y="3689528"/>
            <a:ext cx="7040743" cy="2950358"/>
          </a:xfrm>
          <a:prstGeom prst="rect">
            <a:avLst/>
          </a:prstGeom>
        </p:spPr>
      </p:pic>
    </p:spTree>
    <p:extLst>
      <p:ext uri="{BB962C8B-B14F-4D97-AF65-F5344CB8AC3E}">
        <p14:creationId xmlns:p14="http://schemas.microsoft.com/office/powerpoint/2010/main" val="142041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pic>
        <p:nvPicPr>
          <p:cNvPr id="2050" name="Picture 2">
            <a:extLst>
              <a:ext uri="{FF2B5EF4-FFF2-40B4-BE49-F238E27FC236}">
                <a16:creationId xmlns:a16="http://schemas.microsoft.com/office/drawing/2014/main" id="{D368A0C6-4961-62F4-2FBE-9E0F60AC9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1" y="1020188"/>
            <a:ext cx="4609855" cy="481762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D20B436-96D9-9B4B-0BE7-7E3CB241DA28}"/>
              </a:ext>
            </a:extLst>
          </p:cNvPr>
          <p:cNvSpPr txBox="1"/>
          <p:nvPr/>
        </p:nvSpPr>
        <p:spPr>
          <a:xfrm>
            <a:off x="231885" y="235670"/>
            <a:ext cx="3576717" cy="369332"/>
          </a:xfrm>
          <a:prstGeom prst="rect">
            <a:avLst/>
          </a:prstGeom>
          <a:noFill/>
        </p:spPr>
        <p:txBody>
          <a:bodyPr wrap="square" rtlCol="0">
            <a:spAutoFit/>
          </a:bodyPr>
          <a:lstStyle/>
          <a:p>
            <a:pPr algn="l"/>
            <a:r>
              <a:rPr lang="fr-FR" b="1" i="0">
                <a:solidFill>
                  <a:srgbClr val="000000"/>
                </a:solidFill>
                <a:effectLst/>
                <a:latin typeface="Helvetica Neue"/>
              </a:rPr>
              <a:t>visualisation des clusters</a:t>
            </a:r>
          </a:p>
        </p:txBody>
      </p:sp>
      <p:sp>
        <p:nvSpPr>
          <p:cNvPr id="4" name="ZoneTexte 3">
            <a:extLst>
              <a:ext uri="{FF2B5EF4-FFF2-40B4-BE49-F238E27FC236}">
                <a16:creationId xmlns:a16="http://schemas.microsoft.com/office/drawing/2014/main" id="{985BBB8A-A5DD-E5F3-57C7-0A8138676D24}"/>
              </a:ext>
            </a:extLst>
          </p:cNvPr>
          <p:cNvSpPr txBox="1"/>
          <p:nvPr/>
        </p:nvSpPr>
        <p:spPr>
          <a:xfrm>
            <a:off x="4957894" y="1124125"/>
            <a:ext cx="6618913" cy="3231654"/>
          </a:xfrm>
          <a:prstGeom prst="rect">
            <a:avLst/>
          </a:prstGeom>
          <a:noFill/>
        </p:spPr>
        <p:txBody>
          <a:bodyPr wrap="square" rtlCol="0">
            <a:spAutoFit/>
          </a:bodyPr>
          <a:lstStyle/>
          <a:p>
            <a:pPr algn="l"/>
            <a:r>
              <a:rPr lang="fr-FR" sz="1200" b="1" i="0" dirty="0">
                <a:solidFill>
                  <a:srgbClr val="000000"/>
                </a:solidFill>
                <a:effectLst/>
                <a:latin typeface="Helvetica Neue"/>
              </a:rPr>
              <a:t>Choix du groupe des pays à analyser en profondeur</a:t>
            </a:r>
          </a:p>
          <a:p>
            <a:pPr algn="l"/>
            <a:r>
              <a:rPr lang="fr-FR" sz="1200" b="1" i="0" dirty="0">
                <a:solidFill>
                  <a:srgbClr val="000000"/>
                </a:solidFill>
                <a:effectLst/>
                <a:latin typeface="Helvetica Neue"/>
              </a:rPr>
              <a:t>En analysant la </a:t>
            </a:r>
            <a:r>
              <a:rPr lang="fr-FR" sz="1200" b="1" i="0" dirty="0" err="1">
                <a:solidFill>
                  <a:srgbClr val="000000"/>
                </a:solidFill>
                <a:effectLst/>
                <a:latin typeface="Helvetica Neue"/>
              </a:rPr>
              <a:t>heatmap</a:t>
            </a:r>
            <a:r>
              <a:rPr lang="fr-FR" sz="1200" b="1" i="0" dirty="0">
                <a:solidFill>
                  <a:srgbClr val="000000"/>
                </a:solidFill>
                <a:effectLst/>
                <a:latin typeface="Helvetica Neue"/>
              </a:rPr>
              <a:t>, nous pouvons constater que les pays sont répartis en trois clusters distincts :</a:t>
            </a:r>
            <a:br>
              <a:rPr lang="fr-FR" sz="1200" b="0" i="0" dirty="0">
                <a:solidFill>
                  <a:srgbClr val="000000"/>
                </a:solidFill>
                <a:effectLst/>
                <a:latin typeface="Helvetica Neue"/>
              </a:rPr>
            </a:br>
            <a:endParaRPr lang="fr-FR" sz="1200" b="0" i="0" dirty="0">
              <a:solidFill>
                <a:srgbClr val="000000"/>
              </a:solidFill>
              <a:effectLst/>
              <a:latin typeface="Helvetica Neue"/>
            </a:endParaRPr>
          </a:p>
          <a:p>
            <a:pPr algn="l"/>
            <a:r>
              <a:rPr lang="fr-FR" sz="1200" b="1" i="0" dirty="0">
                <a:solidFill>
                  <a:srgbClr val="000000"/>
                </a:solidFill>
                <a:effectLst/>
                <a:latin typeface="Helvetica Neue"/>
              </a:rPr>
              <a:t>Le cluster 1 (47 pays)</a:t>
            </a:r>
            <a:r>
              <a:rPr lang="fr-FR" sz="1200" b="0" i="0" dirty="0">
                <a:solidFill>
                  <a:srgbClr val="000000"/>
                </a:solidFill>
                <a:effectLst/>
                <a:latin typeface="Helvetica Neue"/>
              </a:rPr>
              <a:t> regroupe les pays les moins peuplés, mais ayant une population riche, une importation plus importante que l'exportation des volailles, un très bon accès aux services technologiques, une bonne stabilité politique et un indice climatique moyen.</a:t>
            </a:r>
            <a:br>
              <a:rPr lang="fr-FR" sz="1200" b="0" i="0" dirty="0">
                <a:solidFill>
                  <a:srgbClr val="000000"/>
                </a:solidFill>
                <a:effectLst/>
                <a:latin typeface="Helvetica Neue"/>
              </a:rPr>
            </a:br>
            <a:endParaRPr lang="fr-FR" sz="1200" b="0" i="0" dirty="0">
              <a:solidFill>
                <a:srgbClr val="000000"/>
              </a:solidFill>
              <a:effectLst/>
              <a:latin typeface="Helvetica Neue"/>
            </a:endParaRPr>
          </a:p>
          <a:p>
            <a:pPr algn="l"/>
            <a:r>
              <a:rPr lang="fr-FR" sz="1200" b="1" i="0" dirty="0">
                <a:solidFill>
                  <a:srgbClr val="000000"/>
                </a:solidFill>
                <a:effectLst/>
                <a:latin typeface="Helvetica Neue"/>
              </a:rPr>
              <a:t>Le cluster 2 (100 pays)</a:t>
            </a:r>
            <a:r>
              <a:rPr lang="fr-FR" sz="1200" b="0" i="0" dirty="0">
                <a:solidFill>
                  <a:srgbClr val="000000"/>
                </a:solidFill>
                <a:effectLst/>
                <a:latin typeface="Helvetica Neue"/>
              </a:rPr>
              <a:t> est composé de pays pauvres, moyennement peuplés, qui importent plus qu'ils n'exportent en matière de produits de volaille. Ils ont également un bon indice climatique mais une faible stabilité politique et un accès limité aux technologies.</a:t>
            </a:r>
            <a:br>
              <a:rPr lang="fr-FR" sz="1200" b="0" i="0" dirty="0">
                <a:solidFill>
                  <a:srgbClr val="000000"/>
                </a:solidFill>
                <a:effectLst/>
                <a:latin typeface="Helvetica Neue"/>
              </a:rPr>
            </a:br>
            <a:endParaRPr lang="fr-FR" sz="1200" b="0" i="0" dirty="0">
              <a:solidFill>
                <a:srgbClr val="000000"/>
              </a:solidFill>
              <a:effectLst/>
              <a:latin typeface="Helvetica Neue"/>
            </a:endParaRPr>
          </a:p>
          <a:p>
            <a:pPr algn="l"/>
            <a:r>
              <a:rPr lang="fr-FR" sz="1200" b="1" i="0" dirty="0">
                <a:solidFill>
                  <a:srgbClr val="000000"/>
                </a:solidFill>
                <a:effectLst/>
                <a:latin typeface="Helvetica Neue"/>
              </a:rPr>
              <a:t>Le cluster 3 (3 pays)</a:t>
            </a:r>
            <a:r>
              <a:rPr lang="fr-FR" sz="1200" b="0" i="0" dirty="0">
                <a:solidFill>
                  <a:srgbClr val="000000"/>
                </a:solidFill>
                <a:effectLst/>
                <a:latin typeface="Helvetica Neue"/>
              </a:rPr>
              <a:t> regroupe des pays très peuplés, moyennement riches, ayant un bon accès aux moyens technologiques et un bon indice climatique, mais qui produisent et exportent beaucoup plus qu'ils ne consomment et importent des produits de volaille. Toutefois, ils souffrent d'une faible stabilité politique.</a:t>
            </a:r>
          </a:p>
          <a:p>
            <a:pPr algn="l"/>
            <a:r>
              <a:rPr lang="fr-FR" sz="1200" b="0" i="0" dirty="0">
                <a:solidFill>
                  <a:srgbClr val="000000"/>
                </a:solidFill>
                <a:effectLst/>
                <a:latin typeface="Helvetica Neue"/>
              </a:rPr>
              <a:t>on peux affiner notre analyse sur le cluster le plus intéressant de ces 3 qui est le 1er cluster</a:t>
            </a:r>
          </a:p>
        </p:txBody>
      </p:sp>
    </p:spTree>
    <p:extLst>
      <p:ext uri="{BB962C8B-B14F-4D97-AF65-F5344CB8AC3E}">
        <p14:creationId xmlns:p14="http://schemas.microsoft.com/office/powerpoint/2010/main" val="37768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2CCAA48E-9BBE-1BEC-ACB6-51E816E80997}"/>
              </a:ext>
            </a:extLst>
          </p:cNvPr>
          <p:cNvSpPr txBox="1"/>
          <p:nvPr/>
        </p:nvSpPr>
        <p:spPr>
          <a:xfrm>
            <a:off x="6367461" y="728664"/>
            <a:ext cx="4984813" cy="3157080"/>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fr-FR" sz="5200" dirty="0">
                <a:latin typeface="+mj-lt"/>
                <a:ea typeface="+mj-ea"/>
                <a:cs typeface="+mj-cs"/>
              </a:rPr>
              <a:t>Comprendre</a:t>
            </a:r>
            <a:r>
              <a:rPr lang="en-US" sz="5200" dirty="0">
                <a:latin typeface="+mj-lt"/>
                <a:ea typeface="+mj-ea"/>
                <a:cs typeface="+mj-cs"/>
              </a:rPr>
              <a:t> la </a:t>
            </a:r>
            <a:r>
              <a:rPr lang="en-US" sz="5200" dirty="0" err="1">
                <a:latin typeface="+mj-lt"/>
                <a:ea typeface="+mj-ea"/>
                <a:cs typeface="+mj-cs"/>
              </a:rPr>
              <a:t>corrélation</a:t>
            </a:r>
            <a:r>
              <a:rPr lang="en-US" sz="5200" dirty="0">
                <a:latin typeface="+mj-lt"/>
                <a:ea typeface="+mj-ea"/>
                <a:cs typeface="+mj-cs"/>
              </a:rPr>
              <a:t> entre les </a:t>
            </a:r>
            <a:r>
              <a:rPr lang="en-US" sz="5200" dirty="0" err="1">
                <a:latin typeface="+mj-lt"/>
                <a:ea typeface="+mj-ea"/>
                <a:cs typeface="+mj-cs"/>
              </a:rPr>
              <a:t>différentes</a:t>
            </a:r>
            <a:r>
              <a:rPr lang="en-US" sz="5200" dirty="0">
                <a:latin typeface="+mj-lt"/>
                <a:ea typeface="+mj-ea"/>
                <a:cs typeface="+mj-cs"/>
              </a:rPr>
              <a:t> variables </a:t>
            </a:r>
          </a:p>
        </p:txBody>
      </p:sp>
      <p:pic>
        <p:nvPicPr>
          <p:cNvPr id="4098" name="Picture 2">
            <a:extLst>
              <a:ext uri="{FF2B5EF4-FFF2-40B4-BE49-F238E27FC236}">
                <a16:creationId xmlns:a16="http://schemas.microsoft.com/office/drawing/2014/main" id="{8F0466D8-99AE-FC04-5648-1364547EB4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55" r="2567"/>
          <a:stretch/>
        </p:blipFill>
        <p:spPr bwMode="auto">
          <a:xfrm>
            <a:off x="180974" y="136896"/>
            <a:ext cx="6005512" cy="664718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3"/>
          <a:srcRect t="10113" r="-2" b="12186"/>
          <a:stretch/>
        </p:blipFill>
        <p:spPr>
          <a:xfrm>
            <a:off x="10345039" y="6036520"/>
            <a:ext cx="1460676" cy="507884"/>
          </a:xfrm>
          <a:prstGeom prst="rect">
            <a:avLst/>
          </a:prstGeom>
        </p:spPr>
      </p:pic>
    </p:spTree>
    <p:extLst>
      <p:ext uri="{BB962C8B-B14F-4D97-AF65-F5344CB8AC3E}">
        <p14:creationId xmlns:p14="http://schemas.microsoft.com/office/powerpoint/2010/main" val="364826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sp>
        <p:nvSpPr>
          <p:cNvPr id="4" name="ZoneTexte 3">
            <a:extLst>
              <a:ext uri="{FF2B5EF4-FFF2-40B4-BE49-F238E27FC236}">
                <a16:creationId xmlns:a16="http://schemas.microsoft.com/office/drawing/2014/main" id="{79964B3A-1BCA-0951-D63A-AC04333DEE22}"/>
              </a:ext>
            </a:extLst>
          </p:cNvPr>
          <p:cNvSpPr txBox="1"/>
          <p:nvPr/>
        </p:nvSpPr>
        <p:spPr>
          <a:xfrm>
            <a:off x="231885" y="251562"/>
            <a:ext cx="11764372" cy="923330"/>
          </a:xfrm>
          <a:prstGeom prst="rect">
            <a:avLst/>
          </a:prstGeom>
          <a:noFill/>
        </p:spPr>
        <p:txBody>
          <a:bodyPr wrap="square">
            <a:spAutoFit/>
          </a:bodyPr>
          <a:lstStyle/>
          <a:p>
            <a:pPr algn="ctr"/>
            <a:r>
              <a:rPr lang="fr-FR" b="1" i="0">
                <a:solidFill>
                  <a:srgbClr val="000000"/>
                </a:solidFill>
                <a:effectLst/>
                <a:latin typeface="Helvetica Neue"/>
              </a:rPr>
              <a:t>PCA (analyse en composante principale):</a:t>
            </a:r>
          </a:p>
          <a:p>
            <a:pPr algn="l"/>
            <a:r>
              <a:rPr lang="fr-FR" sz="1200" b="0" i="0">
                <a:solidFill>
                  <a:srgbClr val="000000"/>
                </a:solidFill>
                <a:effectLst/>
                <a:latin typeface="Helvetica Neue"/>
              </a:rPr>
              <a:t>L'ACP (Analyse en Composantes Principales) est une méthode d'analyse statistique multivariée qui permet de réduire la dimensionnalité des données tout en préservant la variation maximale possible. Elle permet de déterminer les directions principales de la variation dans les données, de quantifier l'importance relative de chaque variable dans ces directions et de projeter les données dans un espace de dimension inférieure (généralement 2 ou 3 dimensions) pour une visualisation plus aisée.</a:t>
            </a:r>
            <a:endParaRPr lang="fr-FR" sz="1200" b="1" i="0" dirty="0">
              <a:solidFill>
                <a:srgbClr val="000000"/>
              </a:solidFill>
              <a:effectLst/>
              <a:latin typeface="Helvetica Neue"/>
            </a:endParaRPr>
          </a:p>
        </p:txBody>
      </p:sp>
      <p:sp>
        <p:nvSpPr>
          <p:cNvPr id="6" name="ZoneTexte 5">
            <a:extLst>
              <a:ext uri="{FF2B5EF4-FFF2-40B4-BE49-F238E27FC236}">
                <a16:creationId xmlns:a16="http://schemas.microsoft.com/office/drawing/2014/main" id="{EBC68FCA-9E89-4D20-F979-AC2ABEA63F39}"/>
              </a:ext>
            </a:extLst>
          </p:cNvPr>
          <p:cNvSpPr txBox="1"/>
          <p:nvPr/>
        </p:nvSpPr>
        <p:spPr>
          <a:xfrm>
            <a:off x="1692561" y="1279025"/>
            <a:ext cx="3014654" cy="646331"/>
          </a:xfrm>
          <a:prstGeom prst="rect">
            <a:avLst/>
          </a:prstGeom>
          <a:noFill/>
        </p:spPr>
        <p:txBody>
          <a:bodyPr wrap="square">
            <a:spAutoFit/>
          </a:bodyPr>
          <a:lstStyle/>
          <a:p>
            <a:pPr algn="ctr"/>
            <a:r>
              <a:rPr lang="fr-FR" sz="1200" b="1" i="0" dirty="0">
                <a:solidFill>
                  <a:srgbClr val="000000"/>
                </a:solidFill>
                <a:effectLst/>
                <a:latin typeface="Helvetica Neue"/>
              </a:rPr>
              <a:t>Visualisation de la variance expliquée: détermination du nombre de composantes principales</a:t>
            </a:r>
          </a:p>
        </p:txBody>
      </p:sp>
      <p:pic>
        <p:nvPicPr>
          <p:cNvPr id="3074" name="Picture 2">
            <a:extLst>
              <a:ext uri="{FF2B5EF4-FFF2-40B4-BE49-F238E27FC236}">
                <a16:creationId xmlns:a16="http://schemas.microsoft.com/office/drawing/2014/main" id="{0131F592-F62A-0A9D-F342-CBC699E94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65" y="1883272"/>
            <a:ext cx="5649125" cy="406854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E54F39B-B803-692A-54AF-4E53957D18E4}"/>
              </a:ext>
            </a:extLst>
          </p:cNvPr>
          <p:cNvSpPr txBox="1"/>
          <p:nvPr/>
        </p:nvSpPr>
        <p:spPr>
          <a:xfrm>
            <a:off x="8382699" y="1451188"/>
            <a:ext cx="2072571" cy="369332"/>
          </a:xfrm>
          <a:prstGeom prst="rect">
            <a:avLst/>
          </a:prstGeom>
          <a:noFill/>
        </p:spPr>
        <p:txBody>
          <a:bodyPr wrap="square">
            <a:spAutoFit/>
          </a:bodyPr>
          <a:lstStyle/>
          <a:p>
            <a:pPr algn="l"/>
            <a:r>
              <a:rPr lang="fr-FR" b="1" i="0" dirty="0">
                <a:solidFill>
                  <a:srgbClr val="000000"/>
                </a:solidFill>
                <a:effectLst/>
                <a:latin typeface="Helvetica Neue"/>
              </a:rPr>
              <a:t>Projection PCA</a:t>
            </a:r>
          </a:p>
        </p:txBody>
      </p:sp>
      <p:pic>
        <p:nvPicPr>
          <p:cNvPr id="3076" name="Picture 4">
            <a:extLst>
              <a:ext uri="{FF2B5EF4-FFF2-40B4-BE49-F238E27FC236}">
                <a16:creationId xmlns:a16="http://schemas.microsoft.com/office/drawing/2014/main" id="{A2A4FAE3-11E4-B294-6CBA-B7EB97DCE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511" y="1925356"/>
            <a:ext cx="48006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03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graphique">
            <a:extLst>
              <a:ext uri="{FF2B5EF4-FFF2-40B4-BE49-F238E27FC236}">
                <a16:creationId xmlns:a16="http://schemas.microsoft.com/office/drawing/2014/main" id="{229714E3-665B-1B22-C474-A64654890628}"/>
              </a:ext>
            </a:extLst>
          </p:cNvPr>
          <p:cNvPicPr>
            <a:picLocks noChangeAspect="1"/>
          </p:cNvPicPr>
          <p:nvPr/>
        </p:nvPicPr>
        <p:blipFill rotWithShape="1">
          <a:blip r:embed="rId2">
            <a:extLst>
              <a:ext uri="{28A0092B-C50C-407E-A947-70E740481C1C}">
                <a14:useLocalDpi xmlns:a14="http://schemas.microsoft.com/office/drawing/2010/main" val="0"/>
              </a:ext>
            </a:extLst>
          </a:blip>
          <a:srcRect l="18916" t="10832" b="10810"/>
          <a:stretch/>
        </p:blipFill>
        <p:spPr>
          <a:xfrm>
            <a:off x="3964813" y="941832"/>
            <a:ext cx="7995302" cy="4251960"/>
          </a:xfrm>
          <a:prstGeom prst="rect">
            <a:avLst/>
          </a:prstGeom>
        </p:spPr>
      </p:pic>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3"/>
          <a:srcRect t="10113" r="-2" b="12186"/>
          <a:stretch/>
        </p:blipFill>
        <p:spPr>
          <a:xfrm>
            <a:off x="231885" y="6052947"/>
            <a:ext cx="1460676" cy="507884"/>
          </a:xfrm>
          <a:prstGeom prst="rect">
            <a:avLst/>
          </a:prstGeom>
        </p:spPr>
      </p:pic>
      <p:sp>
        <p:nvSpPr>
          <p:cNvPr id="6" name="ZoneTexte 5">
            <a:extLst>
              <a:ext uri="{FF2B5EF4-FFF2-40B4-BE49-F238E27FC236}">
                <a16:creationId xmlns:a16="http://schemas.microsoft.com/office/drawing/2014/main" id="{951BAB7D-964E-0621-0F52-D38B68F81773}"/>
              </a:ext>
            </a:extLst>
          </p:cNvPr>
          <p:cNvSpPr txBox="1"/>
          <p:nvPr/>
        </p:nvSpPr>
        <p:spPr>
          <a:xfrm>
            <a:off x="231885" y="128867"/>
            <a:ext cx="4203954" cy="6017032"/>
          </a:xfrm>
          <a:prstGeom prst="rect">
            <a:avLst/>
          </a:prstGeom>
          <a:noFill/>
        </p:spPr>
        <p:txBody>
          <a:bodyPr wrap="square">
            <a:spAutoFit/>
          </a:bodyPr>
          <a:lstStyle/>
          <a:p>
            <a:r>
              <a:rPr lang="fr-FR" sz="1100" dirty="0"/>
              <a:t>Les pays du groupe 1 sont : Allemagne, Arabie saoudite, Australie, Autriche, Bahamas, Belgique, Bulgarie, Canada, Chine - RAS de Hong-Kong, Chine - RAS de Macao, Chine, Taiwan Province de, Chypre, Croatie, Danemark, Émirats arabes unis, Espagne, Estonie, Fédération de Russie, Finlande, France, Grèce, Hongrie, Irlande, Islande, Italie, Japon, Kazakhstan, Koweït, Lettonie, Lituanie, Luxembourg, Malaisie, Malte, Mexique, Norvège, Nouvelle-Zélande, Oman, Pays-Bas, Pologne, Portugal, République de Corée, Roumanie, Slovaquie, Slovénie, Suède, Suisse, Tchéquie</a:t>
            </a:r>
          </a:p>
          <a:p>
            <a:r>
              <a:rPr lang="fr-FR" sz="1100" dirty="0"/>
              <a:t>Il y a 47 pays dans le groupe 1</a:t>
            </a:r>
          </a:p>
          <a:p>
            <a:endParaRPr lang="fr-FR" sz="1100" dirty="0"/>
          </a:p>
          <a:p>
            <a:r>
              <a:rPr lang="fr-FR" sz="1100" dirty="0"/>
              <a:t>Les pays du groupe 2 sont : Afghanistan, Afrique du Sud, Albanie, Algérie, Angola, Argentine, Arménie, Azerbaïdjan, Bangladesh, Bélarus, Belize, Bénin, Bolivie (État plurinational de), Bosnie-Herzégovine, Botswana, Burkina Faso, Cabo Verde, Cameroun, Chili, Colombie, Congo, Congo, Côte d'Ivoire, Djibouti, Égypte, El Salvador, Équateur, Éthiopie, Fidji, Gabon, Gambie, Géorgie, Ghana, Grenade, Guatemala, Guinée, Guinée-Bissau, Haïti, Honduras, Inde, Indonésie, Iran (République islamique d'), Iraq, Israël, Jamaïque, Jordanie, Kenya, Kiribati, Lesotho, Liban, Libéria, Macédoine du Nord, Madagascar, Malawi, Maldives, Mali, Maroc, Maurice, Mauritanie, Mongolie, Monténégro, Mozambique, Myanmar, Namibie, Népal, Nicaragua, Niger, Nigéria, Ouganda, Ouzbékistan, Pakistan, Panama, Paraguay, Pérou, Philippines, République centrafricaine, République démocratique populaire lao, République dominicaine, République populaire démocratique de Corée, République-Unie de Tanzanie, Sainte-Lucie, Saint-Vincent-et-les Grenadines, Sao Tomé-et-Principe, Sénégal, Serbie, Sierra Leone, Soudan, Sri Lanka, Suriname, Tchad, Thaïlande, Timor-Leste, Togo, Tunisie, Turquie, Ukraine, Uruguay, Viet Nam, Zambie, Zimbabwe</a:t>
            </a:r>
          </a:p>
          <a:p>
            <a:r>
              <a:rPr lang="fr-FR" sz="1100" dirty="0"/>
              <a:t>Il y a 100 pays dans le groupe 2</a:t>
            </a:r>
          </a:p>
          <a:p>
            <a:endParaRPr lang="fr-FR" sz="1100" dirty="0"/>
          </a:p>
          <a:p>
            <a:r>
              <a:rPr lang="fr-FR" sz="1100" dirty="0"/>
              <a:t>Les pays du groupe 3 sont : Brésil, États-Unis d'Amérique, Chine, continentale</a:t>
            </a:r>
          </a:p>
          <a:p>
            <a:r>
              <a:rPr lang="fr-FR" sz="1100" dirty="0"/>
              <a:t>Il y a 3 pays dans le groupe 3</a:t>
            </a:r>
          </a:p>
        </p:txBody>
      </p:sp>
    </p:spTree>
    <p:extLst>
      <p:ext uri="{BB962C8B-B14F-4D97-AF65-F5344CB8AC3E}">
        <p14:creationId xmlns:p14="http://schemas.microsoft.com/office/powerpoint/2010/main" val="403957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pic>
        <p:nvPicPr>
          <p:cNvPr id="5122" name="Picture 2">
            <a:extLst>
              <a:ext uri="{FF2B5EF4-FFF2-40B4-BE49-F238E27FC236}">
                <a16:creationId xmlns:a16="http://schemas.microsoft.com/office/drawing/2014/main" id="{CE726C08-0EB7-23C5-2EFD-A8F530741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1" y="1061847"/>
            <a:ext cx="4404266" cy="42340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FC57F0D-CB7B-F883-97C3-5DD6A6155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225" y="981075"/>
            <a:ext cx="7031043"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8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pic>
        <p:nvPicPr>
          <p:cNvPr id="6146" name="Picture 2">
            <a:extLst>
              <a:ext uri="{FF2B5EF4-FFF2-40B4-BE49-F238E27FC236}">
                <a16:creationId xmlns:a16="http://schemas.microsoft.com/office/drawing/2014/main" id="{987EDF6B-8F84-1E17-F37D-E78986367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3096"/>
            <a:ext cx="5468954" cy="48738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56941F7-64B1-8168-836A-5C7CE7945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738" y="728629"/>
            <a:ext cx="6810150" cy="469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2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B255EB1-E108-B274-3C71-8DE137BF979A}"/>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sz="5400"/>
              <a:t>Ordre du jour </a:t>
            </a:r>
          </a:p>
        </p:txBody>
      </p:sp>
      <p:pic>
        <p:nvPicPr>
          <p:cNvPr id="14" name="Picture 4" descr="Puzzle blanc avec une pièce rouge">
            <a:extLst>
              <a:ext uri="{FF2B5EF4-FFF2-40B4-BE49-F238E27FC236}">
                <a16:creationId xmlns:a16="http://schemas.microsoft.com/office/drawing/2014/main" id="{CB73E69D-5D49-432B-1D20-D2DB551727D3}"/>
              </a:ext>
            </a:extLst>
          </p:cNvPr>
          <p:cNvPicPr>
            <a:picLocks noChangeAspect="1"/>
          </p:cNvPicPr>
          <p:nvPr/>
        </p:nvPicPr>
        <p:blipFill rotWithShape="1">
          <a:blip r:embed="rId2"/>
          <a:srcRect l="31702" r="30098"/>
          <a:stretch/>
        </p:blipFill>
        <p:spPr>
          <a:xfrm>
            <a:off x="1000323" y="0"/>
            <a:ext cx="2653651" cy="3907536"/>
          </a:xfrm>
          <a:prstGeom prst="rect">
            <a:avLst/>
          </a:prstGeom>
        </p:spPr>
      </p:pic>
      <p:sp>
        <p:nvSpPr>
          <p:cNvPr id="2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 11" descr="Une image contenant logo">
            <a:extLst>
              <a:ext uri="{FF2B5EF4-FFF2-40B4-BE49-F238E27FC236}">
                <a16:creationId xmlns:a16="http://schemas.microsoft.com/office/drawing/2014/main" id="{B42E5B79-9DFB-8C0D-B89C-70BEEEAABACC}"/>
              </a:ext>
            </a:extLst>
          </p:cNvPr>
          <p:cNvPicPr>
            <a:picLocks noChangeAspect="1"/>
          </p:cNvPicPr>
          <p:nvPr/>
        </p:nvPicPr>
        <p:blipFill rotWithShape="1">
          <a:blip r:embed="rId3"/>
          <a:srcRect t="10113" r="-2" b="12186"/>
          <a:stretch/>
        </p:blipFill>
        <p:spPr>
          <a:xfrm>
            <a:off x="269985" y="5605272"/>
            <a:ext cx="1460676" cy="507884"/>
          </a:xfrm>
          <a:prstGeom prst="rect">
            <a:avLst/>
          </a:prstGeom>
        </p:spPr>
      </p:pic>
      <p:sp>
        <p:nvSpPr>
          <p:cNvPr id="16" name="Espace réservé du contenu 2">
            <a:extLst>
              <a:ext uri="{FF2B5EF4-FFF2-40B4-BE49-F238E27FC236}">
                <a16:creationId xmlns:a16="http://schemas.microsoft.com/office/drawing/2014/main" id="{FA99C461-ED80-ECBE-6E47-8DAFBBD578E8}"/>
              </a:ext>
            </a:extLst>
          </p:cNvPr>
          <p:cNvSpPr>
            <a:spLocks noGrp="1"/>
          </p:cNvSpPr>
          <p:nvPr>
            <p:ph idx="1"/>
          </p:nvPr>
        </p:nvSpPr>
        <p:spPr>
          <a:xfrm>
            <a:off x="4797494" y="2706624"/>
            <a:ext cx="6755626" cy="3483864"/>
          </a:xfrm>
        </p:spPr>
        <p:txBody>
          <a:bodyPr vert="horz" lIns="91440" tIns="45720" rIns="91440" bIns="45720" rtlCol="0">
            <a:normAutofit/>
          </a:bodyPr>
          <a:lstStyle/>
          <a:p>
            <a:pPr marL="571500"/>
            <a:r>
              <a:rPr lang="en-US" sz="2200" b="0" i="0">
                <a:effectLst/>
              </a:rPr>
              <a:t>Introduction au cadre et aux buts de la recherche</a:t>
            </a:r>
            <a:r>
              <a:rPr lang="en-US" sz="2200"/>
              <a:t>	</a:t>
            </a:r>
          </a:p>
          <a:p>
            <a:pPr marL="571500"/>
            <a:r>
              <a:rPr lang="en-US" sz="2200" b="0" i="0">
                <a:effectLst/>
              </a:rPr>
              <a:t>Énumération des différentes phases ayant abouti à la classification des pays en groupes homogènes.</a:t>
            </a:r>
          </a:p>
          <a:p>
            <a:pPr marL="571500"/>
            <a:r>
              <a:rPr lang="en-US" sz="2200"/>
              <a:t>Les résultats et recommandation </a:t>
            </a:r>
          </a:p>
        </p:txBody>
      </p:sp>
    </p:spTree>
    <p:extLst>
      <p:ext uri="{BB962C8B-B14F-4D97-AF65-F5344CB8AC3E}">
        <p14:creationId xmlns:p14="http://schemas.microsoft.com/office/powerpoint/2010/main" val="43882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917E7A-DD1A-661E-062D-0E858586B503}"/>
              </a:ext>
            </a:extLst>
          </p:cNvPr>
          <p:cNvSpPr txBox="1"/>
          <p:nvPr/>
        </p:nvSpPr>
        <p:spPr>
          <a:xfrm>
            <a:off x="2772918" y="2366510"/>
            <a:ext cx="6094476" cy="1323439"/>
          </a:xfrm>
          <a:prstGeom prst="rect">
            <a:avLst/>
          </a:prstGeom>
          <a:noFill/>
        </p:spPr>
        <p:txBody>
          <a:bodyPr wrap="square">
            <a:spAutoFit/>
          </a:bodyPr>
          <a:lstStyle/>
          <a:p>
            <a:pPr algn="ctr"/>
            <a:r>
              <a:rPr lang="fr-FR" sz="4000" dirty="0"/>
              <a:t>Résultat et recommandations</a:t>
            </a:r>
          </a:p>
        </p:txBody>
      </p:sp>
      <p:pic>
        <p:nvPicPr>
          <p:cNvPr id="4" name="Image 3" descr="Une image contenant logo">
            <a:extLst>
              <a:ext uri="{FF2B5EF4-FFF2-40B4-BE49-F238E27FC236}">
                <a16:creationId xmlns:a16="http://schemas.microsoft.com/office/drawing/2014/main" id="{55A46733-C73F-30DF-564F-FC86DAA607FF}"/>
              </a:ext>
            </a:extLst>
          </p:cNvPr>
          <p:cNvPicPr>
            <a:picLocks noChangeAspect="1"/>
          </p:cNvPicPr>
          <p:nvPr/>
        </p:nvPicPr>
        <p:blipFill rotWithShape="1">
          <a:blip r:embed="rId2"/>
          <a:srcRect t="10113" r="-2" b="12186"/>
          <a:stretch/>
        </p:blipFill>
        <p:spPr>
          <a:xfrm>
            <a:off x="4361582" y="4139989"/>
            <a:ext cx="2738467" cy="952178"/>
          </a:xfrm>
          <a:prstGeom prst="rect">
            <a:avLst/>
          </a:prstGeom>
        </p:spPr>
      </p:pic>
    </p:spTree>
    <p:extLst>
      <p:ext uri="{BB962C8B-B14F-4D97-AF65-F5344CB8AC3E}">
        <p14:creationId xmlns:p14="http://schemas.microsoft.com/office/powerpoint/2010/main" val="452374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graphicFrame>
        <p:nvGraphicFramePr>
          <p:cNvPr id="5" name="Tableau 4">
            <a:extLst>
              <a:ext uri="{FF2B5EF4-FFF2-40B4-BE49-F238E27FC236}">
                <a16:creationId xmlns:a16="http://schemas.microsoft.com/office/drawing/2014/main" id="{F4405162-F8AD-7971-BC89-C6288658D82D}"/>
              </a:ext>
            </a:extLst>
          </p:cNvPr>
          <p:cNvGraphicFramePr>
            <a:graphicFrameLocks noGrp="1"/>
          </p:cNvGraphicFramePr>
          <p:nvPr>
            <p:extLst>
              <p:ext uri="{D42A27DB-BD31-4B8C-83A1-F6EECF244321}">
                <p14:modId xmlns:p14="http://schemas.microsoft.com/office/powerpoint/2010/main" val="3908114528"/>
              </p:ext>
            </p:extLst>
          </p:nvPr>
        </p:nvGraphicFramePr>
        <p:xfrm>
          <a:off x="838200" y="374076"/>
          <a:ext cx="11311822" cy="5297551"/>
        </p:xfrm>
        <a:graphic>
          <a:graphicData uri="http://schemas.openxmlformats.org/drawingml/2006/table">
            <a:tbl>
              <a:tblPr firstRow="1" firstCol="1" bandRow="1">
                <a:tableStyleId>{5C22544A-7EE6-4342-B048-85BDC9FD1C3A}</a:tableStyleId>
              </a:tblPr>
              <a:tblGrid>
                <a:gridCol w="1360299">
                  <a:extLst>
                    <a:ext uri="{9D8B030D-6E8A-4147-A177-3AD203B41FA5}">
                      <a16:colId xmlns:a16="http://schemas.microsoft.com/office/drawing/2014/main" val="706691660"/>
                    </a:ext>
                  </a:extLst>
                </a:gridCol>
                <a:gridCol w="5951535">
                  <a:extLst>
                    <a:ext uri="{9D8B030D-6E8A-4147-A177-3AD203B41FA5}">
                      <a16:colId xmlns:a16="http://schemas.microsoft.com/office/drawing/2014/main" val="1484439268"/>
                    </a:ext>
                  </a:extLst>
                </a:gridCol>
                <a:gridCol w="3999988">
                  <a:extLst>
                    <a:ext uri="{9D8B030D-6E8A-4147-A177-3AD203B41FA5}">
                      <a16:colId xmlns:a16="http://schemas.microsoft.com/office/drawing/2014/main" val="639593346"/>
                    </a:ext>
                  </a:extLst>
                </a:gridCol>
              </a:tblGrid>
              <a:tr h="124525">
                <a:tc>
                  <a:txBody>
                    <a:bodyPr/>
                    <a:lstStyle/>
                    <a:p>
                      <a:pPr>
                        <a:lnSpc>
                          <a:spcPct val="107000"/>
                        </a:lnSpc>
                        <a:spcAft>
                          <a:spcPts val="800"/>
                        </a:spcAft>
                      </a:pPr>
                      <a:r>
                        <a:rPr lang="fr-FR" sz="1100" kern="100">
                          <a:effectLst/>
                        </a:rPr>
                        <a:t>Clusters</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tc>
                  <a:txBody>
                    <a:bodyPr/>
                    <a:lstStyle/>
                    <a:p>
                      <a:pPr>
                        <a:lnSpc>
                          <a:spcPct val="107000"/>
                        </a:lnSpc>
                        <a:spcAft>
                          <a:spcPts val="800"/>
                        </a:spcAft>
                      </a:pPr>
                      <a:r>
                        <a:rPr lang="fr-FR" sz="1100" kern="100">
                          <a:effectLst/>
                        </a:rPr>
                        <a:t>Caractéristiques</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tc>
                  <a:txBody>
                    <a:bodyPr/>
                    <a:lstStyle/>
                    <a:p>
                      <a:pPr>
                        <a:lnSpc>
                          <a:spcPct val="107000"/>
                        </a:lnSpc>
                        <a:spcAft>
                          <a:spcPts val="800"/>
                        </a:spcAft>
                      </a:pPr>
                      <a:r>
                        <a:rPr lang="fr-FR" sz="1100" kern="100">
                          <a:effectLst/>
                        </a:rPr>
                        <a:t>Produits à proposer</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extLst>
                  <a:ext uri="{0D108BD9-81ED-4DB2-BD59-A6C34878D82A}">
                    <a16:rowId xmlns:a16="http://schemas.microsoft.com/office/drawing/2014/main" val="3028522167"/>
                  </a:ext>
                </a:extLst>
              </a:tr>
              <a:tr h="1095881">
                <a:tc>
                  <a:txBody>
                    <a:bodyPr/>
                    <a:lstStyle/>
                    <a:p>
                      <a:pPr>
                        <a:lnSpc>
                          <a:spcPct val="107000"/>
                        </a:lnSpc>
                        <a:spcAft>
                          <a:spcPts val="800"/>
                        </a:spcAft>
                      </a:pPr>
                      <a:r>
                        <a:rPr lang="fr-FR" sz="1100" kern="100">
                          <a:effectLst/>
                        </a:rPr>
                        <a:t>Cluster 1</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tc>
                  <a:txBody>
                    <a:bodyPr/>
                    <a:lstStyle/>
                    <a:p>
                      <a:pPr marL="342900" lvl="0" indent="-342900">
                        <a:buFont typeface="Symbol" panose="05050102010706020507" pitchFamily="18" charset="2"/>
                        <a:buChar char=""/>
                      </a:pPr>
                      <a:r>
                        <a:rPr lang="fr-FR" sz="1600" kern="100" dirty="0">
                          <a:effectLst/>
                        </a:rPr>
                        <a:t>Pays moins peuplés mais riches </a:t>
                      </a:r>
                    </a:p>
                    <a:p>
                      <a:pPr marL="342900" lvl="0" indent="-342900">
                        <a:buFont typeface="Symbol" panose="05050102010706020507" pitchFamily="18" charset="2"/>
                        <a:buChar char=""/>
                      </a:pPr>
                      <a:r>
                        <a:rPr lang="fr-FR" sz="1600" kern="100" dirty="0">
                          <a:effectLst/>
                        </a:rPr>
                        <a:t>Importation plus importante que l'exportation de volailles</a:t>
                      </a:r>
                    </a:p>
                    <a:p>
                      <a:pPr marL="342900" lvl="0" indent="-342900">
                        <a:buFont typeface="Symbol" panose="05050102010706020507" pitchFamily="18" charset="2"/>
                        <a:buChar char=""/>
                      </a:pPr>
                      <a:r>
                        <a:rPr lang="fr-FR" sz="1600" kern="100" dirty="0">
                          <a:effectLst/>
                        </a:rPr>
                        <a:t>Très bon accès aux services technologiques</a:t>
                      </a:r>
                    </a:p>
                    <a:p>
                      <a:pPr marL="342900" lvl="0" indent="-342900">
                        <a:buFont typeface="Symbol" panose="05050102010706020507" pitchFamily="18" charset="2"/>
                        <a:buChar char=""/>
                      </a:pPr>
                      <a:r>
                        <a:rPr lang="fr-FR" sz="1600" kern="100" dirty="0">
                          <a:effectLst/>
                        </a:rPr>
                        <a:t>Bonne stabilité politique</a:t>
                      </a:r>
                    </a:p>
                    <a:p>
                      <a:pPr marL="342900" lvl="0" indent="-342900">
                        <a:spcBef>
                          <a:spcPts val="1200"/>
                        </a:spcBef>
                        <a:buFont typeface="Symbol" panose="05050102010706020507" pitchFamily="18" charset="2"/>
                        <a:buChar char=""/>
                      </a:pPr>
                      <a:r>
                        <a:rPr lang="fr-FR" sz="1600" kern="100" dirty="0">
                          <a:effectLst/>
                        </a:rPr>
                        <a:t>Indice climatique moyen</a:t>
                      </a:r>
                      <a:endParaRPr lang="fr-FR" sz="16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71755" marT="0" marB="0"/>
                </a:tc>
                <a:tc>
                  <a:txBody>
                    <a:bodyPr/>
                    <a:lstStyle/>
                    <a:p>
                      <a:pPr>
                        <a:lnSpc>
                          <a:spcPct val="107000"/>
                        </a:lnSpc>
                        <a:spcAft>
                          <a:spcPts val="800"/>
                        </a:spcAft>
                      </a:pPr>
                      <a:r>
                        <a:rPr lang="fr-FR" sz="1600" kern="100">
                          <a:effectLst/>
                        </a:rPr>
                        <a:t>Produits de volailles de bonne qualité </a:t>
                      </a:r>
                    </a:p>
                    <a:p>
                      <a:pPr>
                        <a:lnSpc>
                          <a:spcPct val="107000"/>
                        </a:lnSpc>
                        <a:spcAft>
                          <a:spcPts val="800"/>
                        </a:spcAft>
                      </a:pPr>
                      <a:r>
                        <a:rPr lang="fr-FR" sz="1600" kern="100">
                          <a:effectLst/>
                        </a:rPr>
                        <a:t>Prix élevé </a:t>
                      </a:r>
                    </a:p>
                    <a:p>
                      <a:pPr>
                        <a:lnSpc>
                          <a:spcPct val="107000"/>
                        </a:lnSpc>
                        <a:spcAft>
                          <a:spcPts val="800"/>
                        </a:spcAft>
                      </a:pPr>
                      <a:r>
                        <a:rPr lang="fr-FR" sz="1600" kern="100">
                          <a:effectLst/>
                        </a:rPr>
                        <a:t> </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extLst>
                  <a:ext uri="{0D108BD9-81ED-4DB2-BD59-A6C34878D82A}">
                    <a16:rowId xmlns:a16="http://schemas.microsoft.com/office/drawing/2014/main" val="3767780695"/>
                  </a:ext>
                </a:extLst>
              </a:tr>
              <a:tr h="1306356">
                <a:tc>
                  <a:txBody>
                    <a:bodyPr/>
                    <a:lstStyle/>
                    <a:p>
                      <a:pPr>
                        <a:lnSpc>
                          <a:spcPct val="107000"/>
                        </a:lnSpc>
                        <a:spcAft>
                          <a:spcPts val="800"/>
                        </a:spcAft>
                      </a:pPr>
                      <a:r>
                        <a:rPr lang="fr-FR" sz="1100" kern="100">
                          <a:effectLst/>
                        </a:rPr>
                        <a:t>Cluster 2</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tc>
                  <a:txBody>
                    <a:bodyPr/>
                    <a:lstStyle/>
                    <a:p>
                      <a:pPr marL="342900" lvl="0" indent="-342900">
                        <a:spcBef>
                          <a:spcPts val="1200"/>
                        </a:spcBef>
                        <a:buFont typeface="Symbol" panose="05050102010706020507" pitchFamily="18" charset="2"/>
                        <a:buChar char=""/>
                      </a:pPr>
                      <a:r>
                        <a:rPr lang="fr-FR" sz="1600" kern="100">
                          <a:effectLst/>
                        </a:rPr>
                        <a:t>Pays pauvres et moyennement peuplés</a:t>
                      </a:r>
                    </a:p>
                    <a:p>
                      <a:pPr marL="342900" lvl="0" indent="-342900">
                        <a:spcBef>
                          <a:spcPts val="1200"/>
                        </a:spcBef>
                        <a:buFont typeface="Symbol" panose="05050102010706020507" pitchFamily="18" charset="2"/>
                        <a:buChar char=""/>
                      </a:pPr>
                      <a:r>
                        <a:rPr lang="fr-FR" sz="1600" kern="100">
                          <a:effectLst/>
                        </a:rPr>
                        <a:t>Importation plus importante que l'exportation de produits de volaille</a:t>
                      </a:r>
                    </a:p>
                    <a:p>
                      <a:pPr marL="342900" lvl="0" indent="-342900">
                        <a:spcBef>
                          <a:spcPts val="1200"/>
                        </a:spcBef>
                        <a:buFont typeface="Symbol" panose="05050102010706020507" pitchFamily="18" charset="2"/>
                        <a:buChar char=""/>
                      </a:pPr>
                      <a:r>
                        <a:rPr lang="fr-FR" sz="1600" kern="100">
                          <a:effectLst/>
                        </a:rPr>
                        <a:t>Bon indice climatique</a:t>
                      </a:r>
                    </a:p>
                    <a:p>
                      <a:pPr marL="342900" lvl="0" indent="-342900">
                        <a:spcBef>
                          <a:spcPts val="1200"/>
                        </a:spcBef>
                        <a:buFont typeface="Symbol" panose="05050102010706020507" pitchFamily="18" charset="2"/>
                        <a:buChar char=""/>
                      </a:pPr>
                      <a:r>
                        <a:rPr lang="fr-FR" sz="1600" kern="100">
                          <a:effectLst/>
                        </a:rPr>
                        <a:t>Faible stabilité politique</a:t>
                      </a:r>
                    </a:p>
                    <a:p>
                      <a:pPr marL="342900" lvl="0" indent="-342900">
                        <a:lnSpc>
                          <a:spcPct val="107000"/>
                        </a:lnSpc>
                        <a:spcAft>
                          <a:spcPts val="800"/>
                        </a:spcAft>
                        <a:buFont typeface="Symbol" panose="05050102010706020507" pitchFamily="18" charset="2"/>
                        <a:buChar char=""/>
                      </a:pPr>
                      <a:r>
                        <a:rPr lang="fr-FR" sz="1600" kern="0">
                          <a:effectLst/>
                        </a:rPr>
                        <a:t>Accès limité aux technologies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tc>
                  <a:txBody>
                    <a:bodyPr/>
                    <a:lstStyle/>
                    <a:p>
                      <a:pPr>
                        <a:lnSpc>
                          <a:spcPct val="107000"/>
                        </a:lnSpc>
                        <a:spcAft>
                          <a:spcPts val="800"/>
                        </a:spcAft>
                      </a:pPr>
                      <a:r>
                        <a:rPr lang="fr-FR" sz="1600" kern="100">
                          <a:effectLst/>
                        </a:rPr>
                        <a:t>Produits à qualité moyenne avec des prix bas mais en grandes quantité </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extLst>
                  <a:ext uri="{0D108BD9-81ED-4DB2-BD59-A6C34878D82A}">
                    <a16:rowId xmlns:a16="http://schemas.microsoft.com/office/drawing/2014/main" val="3743593268"/>
                  </a:ext>
                </a:extLst>
              </a:tr>
              <a:tr h="1736868">
                <a:tc>
                  <a:txBody>
                    <a:bodyPr/>
                    <a:lstStyle/>
                    <a:p>
                      <a:pPr>
                        <a:lnSpc>
                          <a:spcPct val="107000"/>
                        </a:lnSpc>
                        <a:spcAft>
                          <a:spcPts val="800"/>
                        </a:spcAft>
                      </a:pPr>
                      <a:r>
                        <a:rPr lang="fr-FR" sz="1100" kern="100" dirty="0">
                          <a:effectLst/>
                        </a:rPr>
                        <a:t>Cluster 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tc>
                  <a:txBody>
                    <a:bodyPr/>
                    <a:lstStyle/>
                    <a:p>
                      <a:pPr marL="342900" lvl="0" indent="-342900">
                        <a:spcBef>
                          <a:spcPts val="1200"/>
                        </a:spcBef>
                        <a:buFont typeface="Symbol" panose="05050102010706020507" pitchFamily="18" charset="2"/>
                        <a:buChar char=""/>
                      </a:pPr>
                      <a:r>
                        <a:rPr lang="fr-FR" sz="1600" kern="100" dirty="0">
                          <a:effectLst/>
                        </a:rPr>
                        <a:t>Pays très peuplés et moyennement riches</a:t>
                      </a:r>
                    </a:p>
                    <a:p>
                      <a:pPr marL="342900" lvl="0" indent="-342900">
                        <a:spcBef>
                          <a:spcPts val="1200"/>
                        </a:spcBef>
                        <a:buFont typeface="Symbol" panose="05050102010706020507" pitchFamily="18" charset="2"/>
                        <a:buChar char=""/>
                      </a:pPr>
                      <a:r>
                        <a:rPr lang="fr-FR" sz="1600" kern="100" dirty="0">
                          <a:effectLst/>
                        </a:rPr>
                        <a:t>Bon accès aux moyens technologiques et bon indice climatique</a:t>
                      </a:r>
                    </a:p>
                    <a:p>
                      <a:pPr marL="342900" lvl="0" indent="-342900">
                        <a:spcBef>
                          <a:spcPts val="1200"/>
                        </a:spcBef>
                        <a:buFont typeface="Symbol" panose="05050102010706020507" pitchFamily="18" charset="2"/>
                        <a:buChar char=""/>
                      </a:pPr>
                      <a:r>
                        <a:rPr lang="fr-FR" sz="1600" kern="100" dirty="0">
                          <a:effectLst/>
                        </a:rPr>
                        <a:t>Production et exportation importante de produits de volaille</a:t>
                      </a:r>
                    </a:p>
                    <a:p>
                      <a:pPr marL="342900" lvl="0" indent="-342900">
                        <a:spcBef>
                          <a:spcPts val="1200"/>
                        </a:spcBef>
                        <a:buFont typeface="Symbol" panose="05050102010706020507" pitchFamily="18" charset="2"/>
                        <a:buChar char=""/>
                      </a:pPr>
                      <a:r>
                        <a:rPr lang="fr-FR" sz="1600" kern="100" dirty="0">
                          <a:effectLst/>
                        </a:rPr>
                        <a:t>Importation moins importantes de produits de volaille</a:t>
                      </a:r>
                    </a:p>
                    <a:p>
                      <a:pPr marL="342900" lvl="0" indent="-342900">
                        <a:spcBef>
                          <a:spcPts val="1200"/>
                        </a:spcBef>
                        <a:buFont typeface="Symbol" panose="05050102010706020507" pitchFamily="18" charset="2"/>
                        <a:buChar char=""/>
                      </a:pPr>
                      <a:r>
                        <a:rPr lang="fr-FR" sz="1600" kern="100" dirty="0">
                          <a:effectLst/>
                        </a:rPr>
                        <a:t>Faible stabilité politique</a:t>
                      </a:r>
                      <a:endParaRPr lang="fr-FR" sz="16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71755" marT="0" marB="0"/>
                </a:tc>
                <a:tc>
                  <a:txBody>
                    <a:bodyPr/>
                    <a:lstStyle/>
                    <a:p>
                      <a:pPr>
                        <a:lnSpc>
                          <a:spcPct val="107000"/>
                        </a:lnSpc>
                        <a:spcAft>
                          <a:spcPts val="800"/>
                        </a:spcAft>
                      </a:pPr>
                      <a:r>
                        <a:rPr lang="fr-FR" sz="1600" kern="100" dirty="0">
                          <a:effectLst/>
                        </a:rPr>
                        <a:t>Produits typiquement français pour affronter la concurrence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71755" marT="0" marB="0"/>
                </a:tc>
                <a:extLst>
                  <a:ext uri="{0D108BD9-81ED-4DB2-BD59-A6C34878D82A}">
                    <a16:rowId xmlns:a16="http://schemas.microsoft.com/office/drawing/2014/main" val="1461229112"/>
                  </a:ext>
                </a:extLst>
              </a:tr>
            </a:tbl>
          </a:graphicData>
        </a:graphic>
      </p:graphicFrame>
    </p:spTree>
    <p:extLst>
      <p:ext uri="{BB962C8B-B14F-4D97-AF65-F5344CB8AC3E}">
        <p14:creationId xmlns:p14="http://schemas.microsoft.com/office/powerpoint/2010/main" val="3085019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738AED53-0C37-7BA4-41FF-814C79525889}"/>
              </a:ext>
            </a:extLst>
          </p:cNvPr>
          <p:cNvSpPr txBox="1"/>
          <p:nvPr/>
        </p:nvSpPr>
        <p:spPr>
          <a:xfrm>
            <a:off x="773526" y="685801"/>
            <a:ext cx="3228738" cy="145470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b="1">
                <a:solidFill>
                  <a:srgbClr val="595959"/>
                </a:solidFill>
                <a:latin typeface="+mj-lt"/>
                <a:ea typeface="+mj-ea"/>
                <a:cs typeface="+mj-cs"/>
              </a:rPr>
              <a:t>Pistes d’améliorations </a:t>
            </a:r>
          </a:p>
        </p:txBody>
      </p:sp>
      <p:sp>
        <p:nvSpPr>
          <p:cNvPr id="5" name="ZoneTexte 4">
            <a:extLst>
              <a:ext uri="{FF2B5EF4-FFF2-40B4-BE49-F238E27FC236}">
                <a16:creationId xmlns:a16="http://schemas.microsoft.com/office/drawing/2014/main" id="{42ACFE4C-84D5-EAC2-9482-661A970B5E7B}"/>
              </a:ext>
            </a:extLst>
          </p:cNvPr>
          <p:cNvSpPr txBox="1"/>
          <p:nvPr/>
        </p:nvSpPr>
        <p:spPr>
          <a:xfrm>
            <a:off x="773526" y="2427382"/>
            <a:ext cx="3228738" cy="3681023"/>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r>
              <a:rPr lang="en-US" sz="2000" dirty="0">
                <a:solidFill>
                  <a:srgbClr val="595959"/>
                </a:solidFill>
              </a:rPr>
              <a:t>Nous </a:t>
            </a:r>
            <a:r>
              <a:rPr lang="en-US" sz="2000" dirty="0" err="1">
                <a:solidFill>
                  <a:srgbClr val="595959"/>
                </a:solidFill>
              </a:rPr>
              <a:t>proposons</a:t>
            </a:r>
            <a:r>
              <a:rPr lang="en-US" sz="2000" dirty="0">
                <a:solidFill>
                  <a:srgbClr val="595959"/>
                </a:solidFill>
              </a:rPr>
              <a:t> </a:t>
            </a:r>
            <a:r>
              <a:rPr lang="en-US" sz="2000" dirty="0" err="1">
                <a:solidFill>
                  <a:srgbClr val="595959"/>
                </a:solidFill>
              </a:rPr>
              <a:t>d’affiner</a:t>
            </a:r>
            <a:r>
              <a:rPr lang="en-US" sz="2000" dirty="0">
                <a:solidFill>
                  <a:srgbClr val="595959"/>
                </a:solidFill>
              </a:rPr>
              <a:t> </a:t>
            </a:r>
            <a:r>
              <a:rPr lang="en-US" sz="2000" dirty="0" err="1">
                <a:solidFill>
                  <a:srgbClr val="595959"/>
                </a:solidFill>
              </a:rPr>
              <a:t>l’analyse</a:t>
            </a:r>
            <a:r>
              <a:rPr lang="en-US" sz="2000" dirty="0">
                <a:solidFill>
                  <a:srgbClr val="595959"/>
                </a:solidFill>
              </a:rPr>
              <a:t> </a:t>
            </a:r>
            <a:r>
              <a:rPr lang="en-US" sz="2000" dirty="0" err="1">
                <a:solidFill>
                  <a:srgbClr val="595959"/>
                </a:solidFill>
              </a:rPr>
              <a:t>selon</a:t>
            </a:r>
            <a:r>
              <a:rPr lang="en-US" sz="2000" dirty="0">
                <a:solidFill>
                  <a:srgbClr val="595959"/>
                </a:solidFill>
              </a:rPr>
              <a:t> le type des </a:t>
            </a:r>
            <a:r>
              <a:rPr lang="en-US" sz="2000" dirty="0" err="1">
                <a:solidFill>
                  <a:srgbClr val="595959"/>
                </a:solidFill>
              </a:rPr>
              <a:t>produits</a:t>
            </a:r>
            <a:r>
              <a:rPr lang="en-US" sz="2000" dirty="0">
                <a:solidFill>
                  <a:srgbClr val="595959"/>
                </a:solidFill>
              </a:rPr>
              <a:t> à </a:t>
            </a:r>
            <a:r>
              <a:rPr lang="en-US" sz="2000" dirty="0" err="1">
                <a:solidFill>
                  <a:srgbClr val="595959"/>
                </a:solidFill>
              </a:rPr>
              <a:t>commercialisée</a:t>
            </a:r>
            <a:r>
              <a:rPr lang="en-US" sz="2000" dirty="0">
                <a:solidFill>
                  <a:srgbClr val="595959"/>
                </a:solidFill>
              </a:rPr>
              <a:t> </a:t>
            </a:r>
            <a:r>
              <a:rPr lang="en-US" sz="2000" dirty="0" err="1">
                <a:solidFill>
                  <a:srgbClr val="595959"/>
                </a:solidFill>
              </a:rPr>
              <a:t>comme</a:t>
            </a:r>
            <a:r>
              <a:rPr lang="en-US" sz="2000" dirty="0">
                <a:solidFill>
                  <a:srgbClr val="595959"/>
                </a:solidFill>
              </a:rPr>
              <a:t> l </a:t>
            </a:r>
            <a:r>
              <a:rPr lang="en-US" sz="2000" dirty="0" err="1">
                <a:solidFill>
                  <a:srgbClr val="595959"/>
                </a:solidFill>
              </a:rPr>
              <a:t>exemple</a:t>
            </a:r>
            <a:r>
              <a:rPr lang="en-US" sz="2000" dirty="0">
                <a:solidFill>
                  <a:srgbClr val="595959"/>
                </a:solidFill>
              </a:rPr>
              <a:t> </a:t>
            </a:r>
            <a:r>
              <a:rPr lang="en-US" sz="2000" dirty="0" err="1">
                <a:solidFill>
                  <a:srgbClr val="595959"/>
                </a:solidFill>
              </a:rPr>
              <a:t>données</a:t>
            </a:r>
            <a:r>
              <a:rPr lang="en-US" sz="2000" dirty="0">
                <a:solidFill>
                  <a:srgbClr val="595959"/>
                </a:solidFill>
              </a:rPr>
              <a:t> par le clustering CAH sur le cluster des pays </a:t>
            </a:r>
            <a:r>
              <a:rPr lang="en-US" sz="2000" dirty="0" err="1">
                <a:solidFill>
                  <a:srgbClr val="595959"/>
                </a:solidFill>
              </a:rPr>
              <a:t>moyennement</a:t>
            </a:r>
            <a:r>
              <a:rPr lang="en-US" sz="2000" dirty="0">
                <a:solidFill>
                  <a:srgbClr val="595959"/>
                </a:solidFill>
              </a:rPr>
              <a:t> </a:t>
            </a:r>
            <a:r>
              <a:rPr lang="en-US" sz="2000" dirty="0" err="1">
                <a:solidFill>
                  <a:srgbClr val="595959"/>
                </a:solidFill>
              </a:rPr>
              <a:t>peuplé</a:t>
            </a:r>
            <a:r>
              <a:rPr lang="en-US" sz="2000" dirty="0">
                <a:solidFill>
                  <a:srgbClr val="595959"/>
                </a:solidFill>
              </a:rPr>
              <a:t> , riche et des grands </a:t>
            </a:r>
            <a:r>
              <a:rPr lang="en-US" sz="2000" dirty="0" err="1">
                <a:solidFill>
                  <a:srgbClr val="595959"/>
                </a:solidFill>
              </a:rPr>
              <a:t>importateur</a:t>
            </a:r>
            <a:r>
              <a:rPr lang="en-US" sz="2000" dirty="0">
                <a:solidFill>
                  <a:srgbClr val="595959"/>
                </a:solidFill>
              </a:rPr>
              <a:t> des </a:t>
            </a:r>
            <a:r>
              <a:rPr lang="en-US" sz="2000" dirty="0" err="1">
                <a:solidFill>
                  <a:srgbClr val="595959"/>
                </a:solidFill>
              </a:rPr>
              <a:t>produits</a:t>
            </a:r>
            <a:r>
              <a:rPr lang="en-US" sz="2000" dirty="0">
                <a:solidFill>
                  <a:srgbClr val="595959"/>
                </a:solidFill>
              </a:rPr>
              <a:t> de </a:t>
            </a:r>
            <a:r>
              <a:rPr lang="en-US" sz="2000" dirty="0" err="1">
                <a:solidFill>
                  <a:srgbClr val="595959"/>
                </a:solidFill>
              </a:rPr>
              <a:t>volailles</a:t>
            </a:r>
            <a:r>
              <a:rPr lang="en-US" sz="2000" dirty="0">
                <a:solidFill>
                  <a:srgbClr val="595959"/>
                </a:solidFill>
              </a:rPr>
              <a:t>  </a:t>
            </a:r>
          </a:p>
        </p:txBody>
      </p:sp>
      <p:pic>
        <p:nvPicPr>
          <p:cNvPr id="2050" name="Picture 2">
            <a:extLst>
              <a:ext uri="{FF2B5EF4-FFF2-40B4-BE49-F238E27FC236}">
                <a16:creationId xmlns:a16="http://schemas.microsoft.com/office/drawing/2014/main" id="{CFFF387A-F84E-30FA-59CE-0153A8FB35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0318" y="251267"/>
            <a:ext cx="6292863" cy="648896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descr="Une image contenant logo">
            <a:extLst>
              <a:ext uri="{FF2B5EF4-FFF2-40B4-BE49-F238E27FC236}">
                <a16:creationId xmlns:a16="http://schemas.microsoft.com/office/drawing/2014/main" id="{55A46733-C73F-30DF-564F-FC86DAA607FF}"/>
              </a:ext>
            </a:extLst>
          </p:cNvPr>
          <p:cNvPicPr>
            <a:picLocks noChangeAspect="1"/>
          </p:cNvPicPr>
          <p:nvPr/>
        </p:nvPicPr>
        <p:blipFill rotWithShape="1">
          <a:blip r:embed="rId3"/>
          <a:srcRect t="10113" r="-2" b="12186"/>
          <a:stretch/>
        </p:blipFill>
        <p:spPr>
          <a:xfrm>
            <a:off x="150961" y="6122259"/>
            <a:ext cx="1567003" cy="544854"/>
          </a:xfrm>
          <a:prstGeom prst="rect">
            <a:avLst/>
          </a:prstGeom>
        </p:spPr>
      </p:pic>
    </p:spTree>
    <p:extLst>
      <p:ext uri="{BB962C8B-B14F-4D97-AF65-F5344CB8AC3E}">
        <p14:creationId xmlns:p14="http://schemas.microsoft.com/office/powerpoint/2010/main" val="1053334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logo">
            <a:extLst>
              <a:ext uri="{FF2B5EF4-FFF2-40B4-BE49-F238E27FC236}">
                <a16:creationId xmlns:a16="http://schemas.microsoft.com/office/drawing/2014/main" id="{CBDF56B7-C90F-7461-0C5A-8823D7FD0DCB}"/>
              </a:ext>
            </a:extLst>
          </p:cNvPr>
          <p:cNvPicPr>
            <a:picLocks noChangeAspect="1"/>
          </p:cNvPicPr>
          <p:nvPr/>
        </p:nvPicPr>
        <p:blipFill rotWithShape="1">
          <a:blip r:embed="rId2"/>
          <a:srcRect t="10113" r="-2" b="12186"/>
          <a:stretch/>
        </p:blipFill>
        <p:spPr>
          <a:xfrm>
            <a:off x="2876526" y="708907"/>
            <a:ext cx="5488440" cy="1908357"/>
          </a:xfrm>
          <a:prstGeom prst="rect">
            <a:avLst/>
          </a:prstGeom>
        </p:spPr>
      </p:pic>
      <p:sp>
        <p:nvSpPr>
          <p:cNvPr id="3" name="ZoneTexte 2">
            <a:extLst>
              <a:ext uri="{FF2B5EF4-FFF2-40B4-BE49-F238E27FC236}">
                <a16:creationId xmlns:a16="http://schemas.microsoft.com/office/drawing/2014/main" id="{ACDBFAE5-181A-9862-4AF7-9544F64DA241}"/>
              </a:ext>
            </a:extLst>
          </p:cNvPr>
          <p:cNvSpPr txBox="1"/>
          <p:nvPr/>
        </p:nvSpPr>
        <p:spPr>
          <a:xfrm>
            <a:off x="2693921" y="3657600"/>
            <a:ext cx="6981198" cy="1569660"/>
          </a:xfrm>
          <a:prstGeom prst="rect">
            <a:avLst/>
          </a:prstGeom>
          <a:noFill/>
        </p:spPr>
        <p:txBody>
          <a:bodyPr wrap="square" rtlCol="0">
            <a:spAutoFit/>
          </a:bodyPr>
          <a:lstStyle/>
          <a:p>
            <a:pPr algn="ctr"/>
            <a:r>
              <a:rPr lang="fr-FR" sz="4800" b="1" u="sng" dirty="0">
                <a:solidFill>
                  <a:srgbClr val="FF0000"/>
                </a:solidFill>
                <a:latin typeface="Arial Black" panose="020B0A04020102020204" pitchFamily="34" charset="0"/>
              </a:rPr>
              <a:t>Merci pour votre attention </a:t>
            </a:r>
          </a:p>
        </p:txBody>
      </p:sp>
    </p:spTree>
    <p:extLst>
      <p:ext uri="{BB962C8B-B14F-4D97-AF65-F5344CB8AC3E}">
        <p14:creationId xmlns:p14="http://schemas.microsoft.com/office/powerpoint/2010/main" val="124775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321BF-76F5-CB42-F3D0-2A88A46815CA}"/>
              </a:ext>
            </a:extLst>
          </p:cNvPr>
          <p:cNvSpPr>
            <a:spLocks noGrp="1"/>
          </p:cNvSpPr>
          <p:nvPr>
            <p:ph type="title"/>
          </p:nvPr>
        </p:nvSpPr>
        <p:spPr>
          <a:xfrm>
            <a:off x="990789" y="843093"/>
            <a:ext cx="3932237" cy="1600200"/>
          </a:xfrm>
        </p:spPr>
        <p:txBody>
          <a:bodyPr/>
          <a:lstStyle/>
          <a:p>
            <a:r>
              <a:rPr lang="fr-FR" dirty="0"/>
              <a:t>Le contexte:</a:t>
            </a:r>
          </a:p>
        </p:txBody>
      </p:sp>
      <p:sp>
        <p:nvSpPr>
          <p:cNvPr id="4" name="Espace réservé du texte 3">
            <a:extLst>
              <a:ext uri="{FF2B5EF4-FFF2-40B4-BE49-F238E27FC236}">
                <a16:creationId xmlns:a16="http://schemas.microsoft.com/office/drawing/2014/main" id="{C9A87ABE-D593-4297-2CD0-AB89E243C765}"/>
              </a:ext>
            </a:extLst>
          </p:cNvPr>
          <p:cNvSpPr>
            <a:spLocks noGrp="1"/>
          </p:cNvSpPr>
          <p:nvPr>
            <p:ph type="body" sz="half" idx="2"/>
          </p:nvPr>
        </p:nvSpPr>
        <p:spPr>
          <a:xfrm>
            <a:off x="990790" y="2608087"/>
            <a:ext cx="3932237" cy="3811588"/>
          </a:xfrm>
        </p:spPr>
        <p:txBody>
          <a:bodyPr/>
          <a:lstStyle/>
          <a:p>
            <a:r>
              <a:rPr lang="fr-FR" dirty="0"/>
              <a:t>L'entreprise La Poule qui Chante envisage de se développer à l'échelle internationale et d'exporter ses poulets français vers d'autres pays. Notre objectif est de sélectionner les pays les plus attractifs pour réaliser cet investissement.</a:t>
            </a:r>
          </a:p>
        </p:txBody>
      </p:sp>
      <p:pic>
        <p:nvPicPr>
          <p:cNvPr id="6" name="Image 5">
            <a:extLst>
              <a:ext uri="{FF2B5EF4-FFF2-40B4-BE49-F238E27FC236}">
                <a16:creationId xmlns:a16="http://schemas.microsoft.com/office/drawing/2014/main" id="{4FCD1927-0A20-1028-5CA7-B826664A4BD7}"/>
              </a:ext>
            </a:extLst>
          </p:cNvPr>
          <p:cNvPicPr>
            <a:picLocks noChangeAspect="1"/>
          </p:cNvPicPr>
          <p:nvPr/>
        </p:nvPicPr>
        <p:blipFill>
          <a:blip r:embed="rId2"/>
          <a:stretch>
            <a:fillRect/>
          </a:stretch>
        </p:blipFill>
        <p:spPr>
          <a:xfrm>
            <a:off x="5634606" y="1911169"/>
            <a:ext cx="5020307" cy="1914524"/>
          </a:xfrm>
          <a:prstGeom prst="rect">
            <a:avLst/>
          </a:prstGeom>
        </p:spPr>
      </p:pic>
      <p:pic>
        <p:nvPicPr>
          <p:cNvPr id="8" name="Image 7" descr="Une image contenant logo">
            <a:extLst>
              <a:ext uri="{FF2B5EF4-FFF2-40B4-BE49-F238E27FC236}">
                <a16:creationId xmlns:a16="http://schemas.microsoft.com/office/drawing/2014/main" id="{7478D8E0-C382-77CB-076E-CC4C772BFB11}"/>
              </a:ext>
            </a:extLst>
          </p:cNvPr>
          <p:cNvPicPr>
            <a:picLocks noChangeAspect="1"/>
          </p:cNvPicPr>
          <p:nvPr/>
        </p:nvPicPr>
        <p:blipFill rotWithShape="1">
          <a:blip r:embed="rId3"/>
          <a:srcRect t="10113" r="-2" b="12186"/>
          <a:stretch/>
        </p:blipFill>
        <p:spPr>
          <a:xfrm>
            <a:off x="269985" y="5605272"/>
            <a:ext cx="1460676" cy="507884"/>
          </a:xfrm>
          <a:prstGeom prst="rect">
            <a:avLst/>
          </a:prstGeom>
        </p:spPr>
      </p:pic>
    </p:spTree>
    <p:extLst>
      <p:ext uri="{BB962C8B-B14F-4D97-AF65-F5344CB8AC3E}">
        <p14:creationId xmlns:p14="http://schemas.microsoft.com/office/powerpoint/2010/main" val="253933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280E218-A244-C32F-9E3A-680D171F6FD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a:solidFill>
                  <a:schemeClr val="tx1"/>
                </a:solidFill>
                <a:latin typeface="+mj-lt"/>
                <a:ea typeface="+mj-ea"/>
                <a:cs typeface="+mj-cs"/>
              </a:rPr>
              <a:t>Notre démarche d’analyse </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texte 3">
            <a:extLst>
              <a:ext uri="{FF2B5EF4-FFF2-40B4-BE49-F238E27FC236}">
                <a16:creationId xmlns:a16="http://schemas.microsoft.com/office/drawing/2014/main" id="{BD06F665-12C4-583E-7EA3-F2AF9A1B1F06}"/>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114300"/>
            <a:r>
              <a:rPr lang="fr-FR" sz="1700" b="1" u="sng" dirty="0"/>
              <a:t>Collecte et préparation des données</a:t>
            </a:r>
          </a:p>
          <a:p>
            <a:pPr marL="400050" indent="-285750">
              <a:buFont typeface="Wingdings" panose="05000000000000000000" pitchFamily="2" charset="2"/>
              <a:buChar char="ü"/>
            </a:pPr>
            <a:r>
              <a:rPr lang="fr-FR" sz="1700" dirty="0"/>
              <a:t>Sélection des données les plus pertinentes selon les critères PESTEL</a:t>
            </a:r>
          </a:p>
          <a:p>
            <a:pPr marL="400050" indent="-285750">
              <a:buFont typeface="Wingdings" panose="05000000000000000000" pitchFamily="2" charset="2"/>
              <a:buChar char="ü"/>
            </a:pPr>
            <a:r>
              <a:rPr lang="fr-FR" sz="1700" dirty="0"/>
              <a:t>Traitement des données</a:t>
            </a:r>
          </a:p>
          <a:p>
            <a:pPr marL="400050" indent="-285750">
              <a:buFont typeface="Wingdings" panose="05000000000000000000" pitchFamily="2" charset="2"/>
              <a:buChar char="ü"/>
            </a:pPr>
            <a:r>
              <a:rPr lang="fr-FR" sz="1700" dirty="0"/>
              <a:t>Choix des variables pour l'analyse</a:t>
            </a:r>
          </a:p>
          <a:p>
            <a:pPr marL="114300"/>
            <a:r>
              <a:rPr lang="fr-FR" sz="1700" b="1" u="sng" dirty="0"/>
              <a:t>Analyse exploratoire des données</a:t>
            </a:r>
          </a:p>
          <a:p>
            <a:pPr marL="400050" indent="-285750">
              <a:buFont typeface="Wingdings" panose="05000000000000000000" pitchFamily="2" charset="2"/>
              <a:buChar char="ü"/>
            </a:pPr>
            <a:r>
              <a:rPr lang="fr-FR" sz="1700" dirty="0"/>
              <a:t>Clustering par CAH et K-</a:t>
            </a:r>
            <a:r>
              <a:rPr lang="fr-FR" sz="1700" dirty="0" err="1"/>
              <a:t>means</a:t>
            </a:r>
            <a:endParaRPr lang="fr-FR" sz="1700" dirty="0"/>
          </a:p>
          <a:p>
            <a:pPr marL="400050" indent="-285750">
              <a:buFont typeface="Wingdings" panose="05000000000000000000" pitchFamily="2" charset="2"/>
              <a:buChar char="ü"/>
            </a:pPr>
            <a:r>
              <a:rPr lang="fr-FR" sz="1700" dirty="0"/>
              <a:t>Analyse en composantes principales</a:t>
            </a:r>
          </a:p>
          <a:p>
            <a:pPr marL="400050" indent="-285750">
              <a:buFont typeface="Wingdings" panose="05000000000000000000" pitchFamily="2" charset="2"/>
              <a:buChar char="ü"/>
            </a:pPr>
            <a:r>
              <a:rPr lang="fr-FR" sz="1700" dirty="0"/>
              <a:t>Projection des groupes de pays selon les composantes principales</a:t>
            </a:r>
            <a:endParaRPr lang="en-US" sz="1700" dirty="0"/>
          </a:p>
        </p:txBody>
      </p:sp>
      <p:pic>
        <p:nvPicPr>
          <p:cNvPr id="10" name="Image 9">
            <a:extLst>
              <a:ext uri="{FF2B5EF4-FFF2-40B4-BE49-F238E27FC236}">
                <a16:creationId xmlns:a16="http://schemas.microsoft.com/office/drawing/2014/main" id="{E558B99C-5D32-7E93-99E9-BF447F85318A}"/>
              </a:ext>
            </a:extLst>
          </p:cNvPr>
          <p:cNvPicPr>
            <a:picLocks noChangeAspect="1"/>
          </p:cNvPicPr>
          <p:nvPr/>
        </p:nvPicPr>
        <p:blipFill>
          <a:blip r:embed="rId2"/>
          <a:stretch>
            <a:fillRect/>
          </a:stretch>
        </p:blipFill>
        <p:spPr>
          <a:xfrm>
            <a:off x="6099048" y="692675"/>
            <a:ext cx="5458968" cy="5472650"/>
          </a:xfrm>
          <a:prstGeom prst="rect">
            <a:avLst/>
          </a:prstGeom>
        </p:spPr>
      </p:pic>
      <p:pic>
        <p:nvPicPr>
          <p:cNvPr id="11" name="Image 10" descr="Une image contenant logo">
            <a:extLst>
              <a:ext uri="{FF2B5EF4-FFF2-40B4-BE49-F238E27FC236}">
                <a16:creationId xmlns:a16="http://schemas.microsoft.com/office/drawing/2014/main" id="{CE990309-50F8-852E-84D7-046EB4508820}"/>
              </a:ext>
            </a:extLst>
          </p:cNvPr>
          <p:cNvPicPr>
            <a:picLocks noChangeAspect="1"/>
          </p:cNvPicPr>
          <p:nvPr/>
        </p:nvPicPr>
        <p:blipFill rotWithShape="1">
          <a:blip r:embed="rId3"/>
          <a:srcRect t="10113" r="-2" b="12186"/>
          <a:stretch/>
        </p:blipFill>
        <p:spPr>
          <a:xfrm>
            <a:off x="398001" y="6165325"/>
            <a:ext cx="1460676" cy="507884"/>
          </a:xfrm>
          <a:prstGeom prst="rect">
            <a:avLst/>
          </a:prstGeom>
        </p:spPr>
      </p:pic>
    </p:spTree>
    <p:extLst>
      <p:ext uri="{BB962C8B-B14F-4D97-AF65-F5344CB8AC3E}">
        <p14:creationId xmlns:p14="http://schemas.microsoft.com/office/powerpoint/2010/main" val="161710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logo">
            <a:extLst>
              <a:ext uri="{FF2B5EF4-FFF2-40B4-BE49-F238E27FC236}">
                <a16:creationId xmlns:a16="http://schemas.microsoft.com/office/drawing/2014/main" id="{EDF83BA0-FD2F-6D95-45A8-E7360D90EA27}"/>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sp>
        <p:nvSpPr>
          <p:cNvPr id="3" name="ZoneTexte 2">
            <a:extLst>
              <a:ext uri="{FF2B5EF4-FFF2-40B4-BE49-F238E27FC236}">
                <a16:creationId xmlns:a16="http://schemas.microsoft.com/office/drawing/2014/main" id="{DF6D7F51-19AD-8696-A79C-02E6CA448CC3}"/>
              </a:ext>
            </a:extLst>
          </p:cNvPr>
          <p:cNvSpPr txBox="1"/>
          <p:nvPr/>
        </p:nvSpPr>
        <p:spPr>
          <a:xfrm>
            <a:off x="2644902" y="1799582"/>
            <a:ext cx="6094476" cy="1754326"/>
          </a:xfrm>
          <a:prstGeom prst="rect">
            <a:avLst/>
          </a:prstGeom>
          <a:noFill/>
        </p:spPr>
        <p:txBody>
          <a:bodyPr wrap="square">
            <a:spAutoFit/>
          </a:bodyPr>
          <a:lstStyle/>
          <a:p>
            <a:pPr algn="ctr"/>
            <a:r>
              <a:rPr lang="fr-FR" sz="5400" dirty="0"/>
              <a:t>Préparation des données</a:t>
            </a:r>
          </a:p>
        </p:txBody>
      </p:sp>
    </p:spTree>
    <p:extLst>
      <p:ext uri="{BB962C8B-B14F-4D97-AF65-F5344CB8AC3E}">
        <p14:creationId xmlns:p14="http://schemas.microsoft.com/office/powerpoint/2010/main" val="222814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9A74A863-BC3B-9D64-0DDD-7654FBBC52E4}"/>
              </a:ext>
            </a:extLst>
          </p:cNvPr>
          <p:cNvSpPr>
            <a:spLocks noGrp="1"/>
          </p:cNvSpPr>
          <p:nvPr>
            <p:ph type="body" sz="half" idx="2"/>
          </p:nvPr>
        </p:nvSpPr>
        <p:spPr>
          <a:xfrm>
            <a:off x="210194" y="287644"/>
            <a:ext cx="4873870" cy="5774828"/>
          </a:xfrm>
        </p:spPr>
        <p:txBody>
          <a:bodyPr>
            <a:normAutofit/>
          </a:bodyPr>
          <a:lstStyle/>
          <a:p>
            <a:r>
              <a:rPr lang="fr-FR" sz="1400" b="1" u="sng" dirty="0"/>
              <a:t>1-Collecte des données </a:t>
            </a:r>
          </a:p>
          <a:p>
            <a:r>
              <a:rPr lang="fr-FR" sz="1200" dirty="0"/>
              <a:t>Nous avons procédé à une analyse selon les critères PESTEL :</a:t>
            </a:r>
          </a:p>
          <a:p>
            <a:r>
              <a:rPr lang="fr-FR" sz="1200" dirty="0"/>
              <a:t>P : Politique : représenté par la stabilité politique</a:t>
            </a:r>
          </a:p>
          <a:p>
            <a:r>
              <a:rPr lang="fr-FR" sz="1200" dirty="0"/>
              <a:t>E : Économique : représenté par le PIB</a:t>
            </a:r>
          </a:p>
          <a:p>
            <a:r>
              <a:rPr lang="fr-FR" sz="1200" dirty="0"/>
              <a:t>S : Sociologique : représenté par la disponibilité alimentaire (spécialement les volailles) et la population</a:t>
            </a:r>
          </a:p>
          <a:p>
            <a:r>
              <a:rPr lang="fr-FR" sz="1200" dirty="0"/>
              <a:t>T : Technologique : représenté par le pourcentage d'accès à internet dans chaque pays</a:t>
            </a:r>
          </a:p>
          <a:p>
            <a:r>
              <a:rPr lang="fr-FR" sz="1200" dirty="0"/>
              <a:t>E : Écologique : représenté par l'indice climatique de chaque pays</a:t>
            </a:r>
          </a:p>
          <a:p>
            <a:r>
              <a:rPr lang="fr-FR" sz="1200" dirty="0"/>
              <a:t>L : Législatif : représenté par la valeur "euro" (1 si le pays fait partie de l'Union européenne, sinon 0)</a:t>
            </a:r>
          </a:p>
          <a:p>
            <a:r>
              <a:rPr lang="fr-FR" sz="1400" b="1" u="sng" dirty="0"/>
              <a:t>2-Nettoyage et préparation des tables </a:t>
            </a:r>
          </a:p>
          <a:p>
            <a:r>
              <a:rPr lang="fr-FR" sz="1200" dirty="0"/>
              <a:t>Valeurs manquantes </a:t>
            </a:r>
          </a:p>
          <a:p>
            <a:r>
              <a:rPr lang="fr-FR" sz="1200" dirty="0"/>
              <a:t>Type de donnée </a:t>
            </a:r>
          </a:p>
          <a:p>
            <a:r>
              <a:rPr lang="fr-FR" sz="1200" dirty="0"/>
              <a:t>Changement de nom ("Valeur")</a:t>
            </a:r>
          </a:p>
          <a:p>
            <a:r>
              <a:rPr lang="fr-FR" sz="1400" b="1" u="sng" dirty="0"/>
              <a:t>3-Rapprochement des tables </a:t>
            </a:r>
          </a:p>
          <a:p>
            <a:r>
              <a:rPr lang="fr-FR" sz="1200" dirty="0"/>
              <a:t>Outer merge avec indicateur pour analyser les 3 cotés du rapprochement mais garder que les valeurs communes (</a:t>
            </a:r>
            <a:r>
              <a:rPr lang="fr-FR" sz="1200" dirty="0" err="1"/>
              <a:t>both</a:t>
            </a:r>
            <a:r>
              <a:rPr lang="fr-FR" sz="1200" dirty="0"/>
              <a:t>)</a:t>
            </a:r>
          </a:p>
          <a:p>
            <a:r>
              <a:rPr lang="fr-FR" sz="1200" dirty="0"/>
              <a:t>Analyse univariée </a:t>
            </a:r>
          </a:p>
          <a:p>
            <a:r>
              <a:rPr lang="fr-FR" sz="1200" dirty="0"/>
              <a:t>Exportation de la </a:t>
            </a:r>
            <a:r>
              <a:rPr lang="fr-FR" sz="1200" dirty="0" err="1"/>
              <a:t>dataframe</a:t>
            </a:r>
            <a:r>
              <a:rPr lang="fr-FR" sz="1200" dirty="0"/>
              <a:t> </a:t>
            </a:r>
          </a:p>
        </p:txBody>
      </p:sp>
      <p:pic>
        <p:nvPicPr>
          <p:cNvPr id="5" name="Image 4" descr="Une image contenant logo">
            <a:extLst>
              <a:ext uri="{FF2B5EF4-FFF2-40B4-BE49-F238E27FC236}">
                <a16:creationId xmlns:a16="http://schemas.microsoft.com/office/drawing/2014/main" id="{FD30368A-9040-CD81-6883-F405E93E3C5F}"/>
              </a:ext>
            </a:extLst>
          </p:cNvPr>
          <p:cNvPicPr>
            <a:picLocks noChangeAspect="1"/>
          </p:cNvPicPr>
          <p:nvPr/>
        </p:nvPicPr>
        <p:blipFill rotWithShape="1">
          <a:blip r:embed="rId2"/>
          <a:srcRect t="10113" r="-2" b="12186"/>
          <a:stretch/>
        </p:blipFill>
        <p:spPr>
          <a:xfrm>
            <a:off x="279510" y="6062472"/>
            <a:ext cx="1460676" cy="507884"/>
          </a:xfrm>
          <a:prstGeom prst="rect">
            <a:avLst/>
          </a:prstGeom>
        </p:spPr>
      </p:pic>
      <p:pic>
        <p:nvPicPr>
          <p:cNvPr id="7" name="Image 6">
            <a:extLst>
              <a:ext uri="{FF2B5EF4-FFF2-40B4-BE49-F238E27FC236}">
                <a16:creationId xmlns:a16="http://schemas.microsoft.com/office/drawing/2014/main" id="{C1AF993F-8A53-58BC-BC6E-101ECB17B693}"/>
              </a:ext>
            </a:extLst>
          </p:cNvPr>
          <p:cNvPicPr>
            <a:picLocks noChangeAspect="1"/>
          </p:cNvPicPr>
          <p:nvPr/>
        </p:nvPicPr>
        <p:blipFill>
          <a:blip r:embed="rId3"/>
          <a:stretch>
            <a:fillRect/>
          </a:stretch>
        </p:blipFill>
        <p:spPr>
          <a:xfrm>
            <a:off x="5967449" y="287643"/>
            <a:ext cx="5928895" cy="3772293"/>
          </a:xfrm>
          <a:prstGeom prst="rect">
            <a:avLst/>
          </a:prstGeom>
        </p:spPr>
      </p:pic>
      <p:pic>
        <p:nvPicPr>
          <p:cNvPr id="9" name="Image 8">
            <a:extLst>
              <a:ext uri="{FF2B5EF4-FFF2-40B4-BE49-F238E27FC236}">
                <a16:creationId xmlns:a16="http://schemas.microsoft.com/office/drawing/2014/main" id="{0F40146B-BD95-EA72-EFC9-E3C8A73AF7E1}"/>
              </a:ext>
            </a:extLst>
          </p:cNvPr>
          <p:cNvPicPr>
            <a:picLocks noChangeAspect="1"/>
          </p:cNvPicPr>
          <p:nvPr/>
        </p:nvPicPr>
        <p:blipFill>
          <a:blip r:embed="rId4"/>
          <a:stretch>
            <a:fillRect/>
          </a:stretch>
        </p:blipFill>
        <p:spPr>
          <a:xfrm>
            <a:off x="6324598" y="4059936"/>
            <a:ext cx="5306569" cy="2798064"/>
          </a:xfrm>
          <a:prstGeom prst="rect">
            <a:avLst/>
          </a:prstGeom>
        </p:spPr>
      </p:pic>
    </p:spTree>
    <p:extLst>
      <p:ext uri="{BB962C8B-B14F-4D97-AF65-F5344CB8AC3E}">
        <p14:creationId xmlns:p14="http://schemas.microsoft.com/office/powerpoint/2010/main" val="415828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logo">
            <a:extLst>
              <a:ext uri="{FF2B5EF4-FFF2-40B4-BE49-F238E27FC236}">
                <a16:creationId xmlns:a16="http://schemas.microsoft.com/office/drawing/2014/main" id="{EDF83BA0-FD2F-6D95-45A8-E7360D90EA27}"/>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sp>
        <p:nvSpPr>
          <p:cNvPr id="3" name="ZoneTexte 2">
            <a:extLst>
              <a:ext uri="{FF2B5EF4-FFF2-40B4-BE49-F238E27FC236}">
                <a16:creationId xmlns:a16="http://schemas.microsoft.com/office/drawing/2014/main" id="{DF6D7F51-19AD-8696-A79C-02E6CA448CC3}"/>
              </a:ext>
            </a:extLst>
          </p:cNvPr>
          <p:cNvSpPr txBox="1"/>
          <p:nvPr/>
        </p:nvSpPr>
        <p:spPr>
          <a:xfrm>
            <a:off x="2644902" y="1799582"/>
            <a:ext cx="6094476" cy="1754326"/>
          </a:xfrm>
          <a:prstGeom prst="rect">
            <a:avLst/>
          </a:prstGeom>
          <a:noFill/>
        </p:spPr>
        <p:txBody>
          <a:bodyPr wrap="square">
            <a:spAutoFit/>
          </a:bodyPr>
          <a:lstStyle/>
          <a:p>
            <a:pPr algn="ctr"/>
            <a:r>
              <a:rPr lang="fr-FR" sz="5400" dirty="0"/>
              <a:t>Analyse exploratoire des données</a:t>
            </a:r>
          </a:p>
        </p:txBody>
      </p:sp>
    </p:spTree>
    <p:extLst>
      <p:ext uri="{BB962C8B-B14F-4D97-AF65-F5344CB8AC3E}">
        <p14:creationId xmlns:p14="http://schemas.microsoft.com/office/powerpoint/2010/main" val="307253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logo">
            <a:extLst>
              <a:ext uri="{FF2B5EF4-FFF2-40B4-BE49-F238E27FC236}">
                <a16:creationId xmlns:a16="http://schemas.microsoft.com/office/drawing/2014/main" id="{EDF83BA0-FD2F-6D95-45A8-E7360D90EA27}"/>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sp>
        <p:nvSpPr>
          <p:cNvPr id="8" name="ZoneTexte 7">
            <a:extLst>
              <a:ext uri="{FF2B5EF4-FFF2-40B4-BE49-F238E27FC236}">
                <a16:creationId xmlns:a16="http://schemas.microsoft.com/office/drawing/2014/main" id="{FE41C80B-2F75-D64E-32AA-EAC78C5EF6C8}"/>
              </a:ext>
            </a:extLst>
          </p:cNvPr>
          <p:cNvSpPr txBox="1"/>
          <p:nvPr/>
        </p:nvSpPr>
        <p:spPr>
          <a:xfrm>
            <a:off x="231885" y="297169"/>
            <a:ext cx="4084934" cy="5355312"/>
          </a:xfrm>
          <a:prstGeom prst="rect">
            <a:avLst/>
          </a:prstGeom>
          <a:noFill/>
        </p:spPr>
        <p:txBody>
          <a:bodyPr wrap="square">
            <a:spAutoFit/>
          </a:bodyPr>
          <a:lstStyle/>
          <a:p>
            <a:r>
              <a:rPr lang="fr-FR" b="1" u="sng"/>
              <a:t>Clustering :</a:t>
            </a:r>
          </a:p>
          <a:p>
            <a:r>
              <a:rPr lang="fr-FR"/>
              <a:t>Le clustering, également connu sous le nom de regroupement ou partitionnement de données, est une technique d'analyse de données qui vise à organiser un ensemble d'objets ou de points de données en groupes homogènes appelés clusters. </a:t>
            </a:r>
          </a:p>
          <a:p>
            <a:endParaRPr lang="fr-FR"/>
          </a:p>
          <a:p>
            <a:r>
              <a:rPr lang="fr-FR" b="1" u="sng"/>
              <a:t>Normalisation des données « Scalling »:</a:t>
            </a:r>
          </a:p>
          <a:p>
            <a:r>
              <a:rPr lang="fr-FR"/>
              <a:t>Centrage (soustraire la moyenne) </a:t>
            </a:r>
          </a:p>
          <a:p>
            <a:r>
              <a:rPr lang="fr-FR"/>
              <a:t>Réduction (diviser par écart-type) "coordonnées" de chaque pays dans n(=nombre de variables) dimensions</a:t>
            </a:r>
          </a:p>
          <a:p>
            <a:endParaRPr lang="fr-FR"/>
          </a:p>
          <a:p>
            <a:r>
              <a:rPr lang="fr-FR" b="1" u="sng"/>
              <a:t>Méthodes de clustering utilisés: </a:t>
            </a:r>
          </a:p>
          <a:p>
            <a:r>
              <a:rPr lang="fr-FR"/>
              <a:t>Classification hiérarchique ascendante (CAH) </a:t>
            </a:r>
          </a:p>
          <a:p>
            <a:r>
              <a:rPr lang="fr-FR"/>
              <a:t>K-Means</a:t>
            </a:r>
            <a:endParaRPr lang="fr-FR" dirty="0"/>
          </a:p>
        </p:txBody>
      </p:sp>
      <p:pic>
        <p:nvPicPr>
          <p:cNvPr id="3" name="Image 2">
            <a:extLst>
              <a:ext uri="{FF2B5EF4-FFF2-40B4-BE49-F238E27FC236}">
                <a16:creationId xmlns:a16="http://schemas.microsoft.com/office/drawing/2014/main" id="{67A40E01-AE21-1A8C-A960-7DDCB0D18DED}"/>
              </a:ext>
            </a:extLst>
          </p:cNvPr>
          <p:cNvPicPr>
            <a:picLocks noChangeAspect="1"/>
          </p:cNvPicPr>
          <p:nvPr/>
        </p:nvPicPr>
        <p:blipFill>
          <a:blip r:embed="rId3"/>
          <a:stretch>
            <a:fillRect/>
          </a:stretch>
        </p:blipFill>
        <p:spPr>
          <a:xfrm>
            <a:off x="4316819" y="685291"/>
            <a:ext cx="7790283" cy="5567591"/>
          </a:xfrm>
          <a:prstGeom prst="rect">
            <a:avLst/>
          </a:prstGeom>
        </p:spPr>
      </p:pic>
    </p:spTree>
    <p:extLst>
      <p:ext uri="{BB962C8B-B14F-4D97-AF65-F5344CB8AC3E}">
        <p14:creationId xmlns:p14="http://schemas.microsoft.com/office/powerpoint/2010/main" val="11149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logo">
            <a:extLst>
              <a:ext uri="{FF2B5EF4-FFF2-40B4-BE49-F238E27FC236}">
                <a16:creationId xmlns:a16="http://schemas.microsoft.com/office/drawing/2014/main" id="{EDF83BA0-FD2F-6D95-45A8-E7360D90EA27}"/>
              </a:ext>
            </a:extLst>
          </p:cNvPr>
          <p:cNvPicPr>
            <a:picLocks noChangeAspect="1"/>
          </p:cNvPicPr>
          <p:nvPr/>
        </p:nvPicPr>
        <p:blipFill rotWithShape="1">
          <a:blip r:embed="rId2"/>
          <a:srcRect t="10113" r="-2" b="12186"/>
          <a:stretch/>
        </p:blipFill>
        <p:spPr>
          <a:xfrm>
            <a:off x="231885" y="6052947"/>
            <a:ext cx="1460676" cy="507884"/>
          </a:xfrm>
          <a:prstGeom prst="rect">
            <a:avLst/>
          </a:prstGeom>
        </p:spPr>
      </p:pic>
      <p:sp>
        <p:nvSpPr>
          <p:cNvPr id="2" name="ZoneTexte 1">
            <a:extLst>
              <a:ext uri="{FF2B5EF4-FFF2-40B4-BE49-F238E27FC236}">
                <a16:creationId xmlns:a16="http://schemas.microsoft.com/office/drawing/2014/main" id="{7982080C-8E72-1D31-ADBB-0F107D3C0081}"/>
              </a:ext>
            </a:extLst>
          </p:cNvPr>
          <p:cNvSpPr txBox="1"/>
          <p:nvPr/>
        </p:nvSpPr>
        <p:spPr>
          <a:xfrm>
            <a:off x="271246" y="112503"/>
            <a:ext cx="3855563" cy="369332"/>
          </a:xfrm>
          <a:prstGeom prst="rect">
            <a:avLst/>
          </a:prstGeom>
          <a:noFill/>
        </p:spPr>
        <p:txBody>
          <a:bodyPr wrap="square" rtlCol="0">
            <a:spAutoFit/>
          </a:bodyPr>
          <a:lstStyle/>
          <a:p>
            <a:r>
              <a:rPr lang="fr-FR" b="1" u="sng" dirty="0"/>
              <a:t>Classification ascendante hiérarchique </a:t>
            </a:r>
          </a:p>
        </p:txBody>
      </p:sp>
      <p:sp>
        <p:nvSpPr>
          <p:cNvPr id="5" name="ZoneTexte 4">
            <a:extLst>
              <a:ext uri="{FF2B5EF4-FFF2-40B4-BE49-F238E27FC236}">
                <a16:creationId xmlns:a16="http://schemas.microsoft.com/office/drawing/2014/main" id="{ECA44589-4FF4-567D-BA69-B069F4A5928E}"/>
              </a:ext>
            </a:extLst>
          </p:cNvPr>
          <p:cNvSpPr txBox="1"/>
          <p:nvPr/>
        </p:nvSpPr>
        <p:spPr>
          <a:xfrm>
            <a:off x="258267" y="599446"/>
            <a:ext cx="4389147" cy="1754326"/>
          </a:xfrm>
          <a:prstGeom prst="rect">
            <a:avLst/>
          </a:prstGeom>
          <a:noFill/>
        </p:spPr>
        <p:txBody>
          <a:bodyPr wrap="square">
            <a:spAutoFit/>
          </a:bodyPr>
          <a:lstStyle/>
          <a:p>
            <a:r>
              <a:rPr lang="fr-FR" sz="1200" b="1" i="0" dirty="0">
                <a:effectLst/>
                <a:latin typeface="Söhne"/>
              </a:rPr>
              <a:t>La Classification Ascendante Hiérarchique (CAH) </a:t>
            </a:r>
            <a:r>
              <a:rPr lang="fr-FR" sz="1200" b="0" i="0" dirty="0">
                <a:effectLst/>
                <a:latin typeface="Söhne"/>
              </a:rPr>
              <a:t>est une méthode de clustering agglomératif qui cherche à construire une hiérarchie de clusters à partir de données non étiquetées. Cette approche est particulièrement utile pour découvrir des structures ou des relations cachées entre les données.</a:t>
            </a:r>
          </a:p>
          <a:p>
            <a:r>
              <a:rPr lang="fr-FR" sz="1200" b="0" i="0" dirty="0">
                <a:effectLst/>
                <a:latin typeface="Söhne"/>
              </a:rPr>
              <a:t>On </a:t>
            </a:r>
            <a:r>
              <a:rPr lang="fr-FR" sz="1200" dirty="0">
                <a:latin typeface="Söhne"/>
              </a:rPr>
              <a:t>calcule la matrice de distance entre les échantillons puis on affiche les dendrogrammes</a:t>
            </a:r>
          </a:p>
          <a:p>
            <a:endParaRPr lang="fr-FR" sz="1200" b="0" i="0" dirty="0">
              <a:effectLst/>
              <a:latin typeface="Söhne"/>
            </a:endParaRPr>
          </a:p>
          <a:p>
            <a:endParaRPr lang="fr-FR" sz="1200" dirty="0"/>
          </a:p>
        </p:txBody>
      </p:sp>
      <p:pic>
        <p:nvPicPr>
          <p:cNvPr id="6" name="Image 5">
            <a:extLst>
              <a:ext uri="{FF2B5EF4-FFF2-40B4-BE49-F238E27FC236}">
                <a16:creationId xmlns:a16="http://schemas.microsoft.com/office/drawing/2014/main" id="{B6752EBD-8C89-9A8E-D68B-A1920A63D652}"/>
              </a:ext>
            </a:extLst>
          </p:cNvPr>
          <p:cNvPicPr>
            <a:picLocks noChangeAspect="1"/>
          </p:cNvPicPr>
          <p:nvPr/>
        </p:nvPicPr>
        <p:blipFill>
          <a:blip r:embed="rId3"/>
          <a:stretch>
            <a:fillRect/>
          </a:stretch>
        </p:blipFill>
        <p:spPr>
          <a:xfrm>
            <a:off x="6306532" y="112503"/>
            <a:ext cx="5519392" cy="6858000"/>
          </a:xfrm>
          <a:prstGeom prst="rect">
            <a:avLst/>
          </a:prstGeom>
        </p:spPr>
      </p:pic>
      <p:pic>
        <p:nvPicPr>
          <p:cNvPr id="7" name="Image 6">
            <a:extLst>
              <a:ext uri="{FF2B5EF4-FFF2-40B4-BE49-F238E27FC236}">
                <a16:creationId xmlns:a16="http://schemas.microsoft.com/office/drawing/2014/main" id="{4B4FF01A-B8FD-9F51-3328-D21F6A3200E4}"/>
              </a:ext>
            </a:extLst>
          </p:cNvPr>
          <p:cNvPicPr>
            <a:picLocks noChangeAspect="1"/>
          </p:cNvPicPr>
          <p:nvPr/>
        </p:nvPicPr>
        <p:blipFill>
          <a:blip r:embed="rId4"/>
          <a:stretch>
            <a:fillRect/>
          </a:stretch>
        </p:blipFill>
        <p:spPr>
          <a:xfrm>
            <a:off x="1692561" y="1885943"/>
            <a:ext cx="4176895" cy="4420946"/>
          </a:xfrm>
          <a:prstGeom prst="rect">
            <a:avLst/>
          </a:prstGeom>
        </p:spPr>
      </p:pic>
    </p:spTree>
    <p:extLst>
      <p:ext uri="{BB962C8B-B14F-4D97-AF65-F5344CB8AC3E}">
        <p14:creationId xmlns:p14="http://schemas.microsoft.com/office/powerpoint/2010/main" val="15650451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1821</TotalTime>
  <Words>1486</Words>
  <Application>Microsoft Office PowerPoint</Application>
  <PresentationFormat>Grand écran</PresentationFormat>
  <Paragraphs>113</Paragraphs>
  <Slides>23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Arial Black</vt:lpstr>
      <vt:lpstr>Calibri</vt:lpstr>
      <vt:lpstr>Calibri Light</vt:lpstr>
      <vt:lpstr>Helvetica Neue</vt:lpstr>
      <vt:lpstr>Söhne</vt:lpstr>
      <vt:lpstr>Symbol</vt:lpstr>
      <vt:lpstr>Wingdings</vt:lpstr>
      <vt:lpstr>Thème Office</vt:lpstr>
      <vt:lpstr>Présentation PowerPoint</vt:lpstr>
      <vt:lpstr>Ordre du jour </vt:lpstr>
      <vt:lpstr>Le contexte:</vt:lpstr>
      <vt:lpstr>Notre démarche d’analyse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hind moussaif</dc:creator>
  <cp:lastModifiedBy>hind moussaif</cp:lastModifiedBy>
  <cp:revision>10</cp:revision>
  <dcterms:created xsi:type="dcterms:W3CDTF">2023-04-07T09:29:51Z</dcterms:created>
  <dcterms:modified xsi:type="dcterms:W3CDTF">2023-04-11T10:40:27Z</dcterms:modified>
</cp:coreProperties>
</file>