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TN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5DB34-97DD-4DB3-A7C8-F75434FA2821}" type="datetimeFigureOut">
              <a:rPr lang="fr-TN" smtClean="0"/>
              <a:t>13/12/2022</a:t>
            </a:fld>
            <a:endParaRPr lang="fr-TN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TN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TN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24C78-EC4C-4FBB-BCDF-FCB5B40A82A4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2568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C5E4-25CD-400C-A91A-7B1D48843F85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822-B54A-4D53-8E15-04EDC66622D8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99E8-C562-4E96-B026-6D7027EC23DB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E290-F33C-4931-A6AE-6C4E54D6AF3E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21-7B28-4E4A-BD35-B33D311F646F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C909-1A52-48E7-88C4-C300B4E70B9A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4B73-A5DF-4CFC-B636-2DB74BCAE0D7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ED91-9293-46B6-9BB2-5D208883882B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8333-F2C9-440B-9979-E0E6745E0319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3B3C-8E32-45E6-877A-4BE4AE2AF5DD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346A-662F-48FA-B0FD-70953C0D2F00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C3D-FB4B-4E10-B833-8015B282F29D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A7EB-0A43-45C4-B2B8-476A99CAD591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047C-08B1-40BC-B38C-44476A6E088E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0AB8-5F07-48FE-B748-6C666E06AD3E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F2F9-7914-4320-81C1-1F605C13EE51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26A5C-E9E5-4E32-9FE2-2C3B00AB62D5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00CC7-C283-A546-2E6E-365D4FCBC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latin typeface="Algerian" panose="04020705040A02060702" pitchFamily="82" charset="0"/>
              </a:rPr>
              <a:t>DEEP LEARNING: </a:t>
            </a:r>
            <a:r>
              <a:rPr lang="fr-FR" b="1" dirty="0" err="1">
                <a:latin typeface="Algerian" panose="04020705040A02060702" pitchFamily="82" charset="0"/>
              </a:rPr>
              <a:t>Detection</a:t>
            </a:r>
            <a:r>
              <a:rPr lang="fr-FR" b="1" dirty="0">
                <a:latin typeface="Algerian" panose="04020705040A02060702" pitchFamily="82" charset="0"/>
              </a:rPr>
              <a:t> cancer &amp; not cancer</a:t>
            </a:r>
            <a:endParaRPr lang="fr-TN" b="1" dirty="0">
              <a:latin typeface="Algerian" panose="04020705040A02060702" pitchFamily="8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031B6A-EB56-3577-F7CF-9BA93593C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u="sng" dirty="0"/>
              <a:t>Elaborer par:</a:t>
            </a:r>
          </a:p>
          <a:p>
            <a:pPr algn="ctr"/>
            <a:r>
              <a:rPr lang="fr-FR" b="1" dirty="0">
                <a:solidFill>
                  <a:schemeClr val="tx2"/>
                </a:solidFill>
              </a:rPr>
              <a:t>Hleli Ghada &amp; Hind </a:t>
            </a:r>
            <a:r>
              <a:rPr lang="fr-FR" b="1" dirty="0" err="1">
                <a:solidFill>
                  <a:schemeClr val="tx2"/>
                </a:solidFill>
              </a:rPr>
              <a:t>Raissi</a:t>
            </a:r>
            <a:endParaRPr lang="fr-FR" b="1" dirty="0">
              <a:solidFill>
                <a:schemeClr val="tx2"/>
              </a:solidFill>
            </a:endParaRPr>
          </a:p>
          <a:p>
            <a:pPr algn="ctr"/>
            <a:r>
              <a:rPr lang="fr-FR" b="1" dirty="0">
                <a:solidFill>
                  <a:schemeClr val="tx2"/>
                </a:solidFill>
              </a:rPr>
              <a:t>3 DNI 1</a:t>
            </a:r>
            <a:endParaRPr lang="fr-TN" b="1" dirty="0">
              <a:solidFill>
                <a:schemeClr val="tx2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2B2AAD-6773-0012-25F2-5C364F19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58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62E465-B7A9-DED6-2B2A-9E82E1E1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Lire et prédire d’une image</a:t>
            </a:r>
            <a:endParaRPr lang="fr-TN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3C3C0F0-CC92-0784-81C8-E4016191B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04" y="2018882"/>
            <a:ext cx="5832174" cy="450620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EB35CA7-3754-01E5-4FE0-5C1169B54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039" y="2018883"/>
            <a:ext cx="4282811" cy="4506206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C94C216-3BBF-AFCE-ADA8-94470A61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4449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FF450-3EB8-416C-83B2-9FD09974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et évaluation </a:t>
            </a:r>
            <a:endParaRPr lang="fr-TN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C09193-085A-1944-BCA3-393AE81DD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560" y="2094087"/>
            <a:ext cx="9152413" cy="442760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4703F1-77B1-89CB-920F-0E4771EE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9867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B88016-3936-EC49-BEA3-6123F1CE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Confusion de matrix </a:t>
            </a:r>
            <a:endParaRPr lang="fr-TN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DEC1F71-0A68-A591-AD0D-FDC04D67A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2166150"/>
            <a:ext cx="8211200" cy="4518735"/>
          </a:xfrm>
          <a:prstGeom prst="rect">
            <a:avLst/>
          </a:prstGeom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14ADA00E-CAB2-636D-EC57-5A420ACF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49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7B9AA-3B31-D9BC-81E9-49949CB6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Exporter en tant que modèle enregistré et convertir en </a:t>
            </a:r>
            <a:r>
              <a:rPr lang="fr-FR" dirty="0" err="1"/>
              <a:t>TFlite</a:t>
            </a:r>
            <a:endParaRPr lang="fr-TN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1EEF4E-466B-7896-FF90-B8A81F34B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3" y="2169890"/>
            <a:ext cx="8911687" cy="406400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C20701-7923-2341-485F-0C844B9B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9987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C1ACBE-6628-64E1-C3EB-22D48655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TN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34E1AB-8996-E69B-55E3-46120160B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973335"/>
            <a:ext cx="8230313" cy="479339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B8F012-CFB2-ADA1-6D92-A57494D4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65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8A5D6-6AA6-0EF8-822B-204EFFAE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de modèle</a:t>
            </a:r>
            <a:endParaRPr lang="fr-TN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647DC8-32AD-E184-F6C1-9BDE1B983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2059087"/>
            <a:ext cx="7132938" cy="373412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9C0E04-4C11-A472-F1A9-1EFE5218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9650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6ACAD-B9DC-59A1-EFAA-999520F0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endParaRPr lang="fr-TN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77868C-117E-FF4F-93DD-0E55C11D3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b="1" dirty="0"/>
              <a:t>Valeur </a:t>
            </a:r>
            <a:r>
              <a:rPr lang="fr-FR" sz="2400" b="1" dirty="0" err="1"/>
              <a:t>accuracy</a:t>
            </a:r>
            <a:r>
              <a:rPr lang="fr-FR" sz="2400" b="1" dirty="0"/>
              <a:t> &gt; 80% =&gt; C’est un bon modèle </a:t>
            </a:r>
            <a:endParaRPr lang="fr-TN" sz="2400" b="1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EB83D9-8BB0-9501-8CBA-11463950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87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954EE-AFED-4125-4BC9-5A52794B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229339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0" i="0" dirty="0">
                <a:solidFill>
                  <a:schemeClr val="accent2"/>
                </a:solidFill>
                <a:effectLst/>
                <a:latin typeface="Halcom"/>
              </a:rPr>
              <a:t> </a:t>
            </a:r>
            <a:r>
              <a:rPr lang="fr-FR" sz="2000" b="1" i="0" u="sng" dirty="0">
                <a:solidFill>
                  <a:schemeClr val="accent2"/>
                </a:solidFill>
                <a:effectLst/>
                <a:latin typeface="Halcom"/>
              </a:rPr>
              <a:t>Le </a:t>
            </a:r>
            <a:r>
              <a:rPr lang="fr-FR" sz="2000" b="1" i="1" u="sng" dirty="0" err="1">
                <a:solidFill>
                  <a:schemeClr val="accent2"/>
                </a:solidFill>
                <a:effectLst/>
                <a:latin typeface="Halcom"/>
              </a:rPr>
              <a:t>deep</a:t>
            </a:r>
            <a:r>
              <a:rPr lang="fr-FR" sz="2000" b="1" i="1" u="sng" dirty="0">
                <a:solidFill>
                  <a:schemeClr val="accent2"/>
                </a:solidFill>
                <a:effectLst/>
                <a:latin typeface="Halcom"/>
              </a:rPr>
              <a:t> </a:t>
            </a:r>
            <a:r>
              <a:rPr lang="fr-FR" sz="2000" b="1" i="1" u="sng" dirty="0" err="1">
                <a:solidFill>
                  <a:schemeClr val="accent2"/>
                </a:solidFill>
                <a:effectLst/>
                <a:latin typeface="Halcom"/>
              </a:rPr>
              <a:t>learning</a:t>
            </a:r>
            <a:r>
              <a:rPr lang="fr-FR" sz="2000" b="1" i="0" u="sng" dirty="0">
                <a:solidFill>
                  <a:schemeClr val="accent2"/>
                </a:solidFill>
                <a:effectLst/>
                <a:latin typeface="Halcom"/>
              </a:rPr>
              <a:t> : 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Halcom"/>
              </a:rPr>
              <a:t>ou apprentissage profond est un type d'intelligence artificielle dérivé du </a:t>
            </a:r>
            <a:r>
              <a:rPr lang="fr-FR" sz="2000" b="0" i="1" dirty="0">
                <a:solidFill>
                  <a:srgbClr val="000000"/>
                </a:solidFill>
                <a:effectLst/>
                <a:latin typeface="Halcom"/>
              </a:rPr>
              <a:t>machine </a:t>
            </a:r>
            <a:r>
              <a:rPr lang="fr-FR" sz="2000" b="0" i="1" dirty="0" err="1">
                <a:solidFill>
                  <a:srgbClr val="000000"/>
                </a:solidFill>
                <a:effectLst/>
                <a:latin typeface="Halcom"/>
              </a:rPr>
              <a:t>learning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Halcom"/>
              </a:rPr>
              <a:t> (apprentissage automatique) où la machine est capable d'apprendre par elle-même, contrairement à la programmation où elle se contente d'exécuter à la lettre des règles prédéterminées.</a:t>
            </a:r>
            <a:endParaRPr lang="fr-TN" sz="2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8A33B4-869F-24C0-414D-407673F8BB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u="sng" dirty="0">
                <a:solidFill>
                  <a:schemeClr val="accent2"/>
                </a:solidFill>
              </a:rPr>
              <a:t>Idée de projet: </a:t>
            </a:r>
            <a:r>
              <a:rPr lang="fr-FR" dirty="0">
                <a:solidFill>
                  <a:schemeClr val="tx1"/>
                </a:solidFill>
              </a:rPr>
              <a:t>Utiliser un modèle </a:t>
            </a:r>
            <a:r>
              <a:rPr lang="fr-FR" dirty="0" err="1">
                <a:solidFill>
                  <a:schemeClr val="tx1"/>
                </a:solidFill>
              </a:rPr>
              <a:t>Deep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learning</a:t>
            </a:r>
            <a:r>
              <a:rPr lang="fr-FR" dirty="0">
                <a:solidFill>
                  <a:schemeClr val="tx1"/>
                </a:solidFill>
              </a:rPr>
              <a:t> avec une application mobile pour détecter une tache au corps humain et révéler</a:t>
            </a:r>
            <a:r>
              <a:rPr lang="ar-TN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qui est un cancer ou non </a:t>
            </a:r>
            <a:r>
              <a:rPr lang="ar-TN" dirty="0">
                <a:solidFill>
                  <a:schemeClr val="tx1"/>
                </a:solidFill>
              </a:rPr>
              <a:t> </a:t>
            </a:r>
            <a:endParaRPr lang="fr-TN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978B3-1C77-4EE7-FA67-8D3D469E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4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3E2DF-63BE-7BE5-56B1-60C60D56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Importation des classes</a:t>
            </a:r>
            <a:endParaRPr lang="fr-TN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D87D652-94BA-A5E4-0C42-9A6B79489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700" y="2362460"/>
            <a:ext cx="8780911" cy="387143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402A81-0AB9-BADB-E632-D0F10944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8612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035D2-69B3-C921-7FFA-AB24701F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Prétraitement de modèle </a:t>
            </a:r>
            <a:endParaRPr lang="fr-TN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7B4FD3-3CA4-307A-4B0B-C491D000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983" y="3429000"/>
            <a:ext cx="9586791" cy="257368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ABF75AD-F9D7-88E2-62A9-998FACF417AD}"/>
              </a:ext>
            </a:extLst>
          </p:cNvPr>
          <p:cNvSpPr txBox="1"/>
          <p:nvPr/>
        </p:nvSpPr>
        <p:spPr>
          <a:xfrm>
            <a:off x="2725445" y="2219417"/>
            <a:ext cx="709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Efficientnet_v2 </a:t>
            </a:r>
            <a:r>
              <a:rPr lang="fr-FR" dirty="0"/>
              <a:t>: pour distinguer l'authenticité des photos et des vidéos.</a:t>
            </a:r>
            <a:endParaRPr lang="fr-TN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71FAD8-336A-643D-CF2F-AC8C5C42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7720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339831-5240-FF1F-0D62-5F5B9BA1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des images</a:t>
            </a:r>
            <a:endParaRPr lang="fr-TN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A4CF42-209E-80D0-5433-2AB8FECA3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024109"/>
            <a:ext cx="8379876" cy="447982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5AE-1BFC-AD91-37E8-027361BB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2091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0F84E-7591-7DA9-2004-6F9CA347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Classification des </a:t>
            </a:r>
            <a:r>
              <a:rPr lang="fr-FR" dirty="0" err="1"/>
              <a:t>paramétres</a:t>
            </a:r>
            <a:endParaRPr lang="fr-TN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91B9AF1-F025-7876-F7AF-5A831E657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3" y="2006353"/>
            <a:ext cx="5468001" cy="449758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75BDA8D-19DC-B648-5954-C7D424C085B0}"/>
              </a:ext>
            </a:extLst>
          </p:cNvPr>
          <p:cNvSpPr txBox="1"/>
          <p:nvPr/>
        </p:nvSpPr>
        <p:spPr>
          <a:xfrm>
            <a:off x="8327254" y="2370338"/>
            <a:ext cx="3311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3A4F66"/>
                </a:solidFill>
                <a:effectLst/>
                <a:latin typeface="-apple-system"/>
              </a:rPr>
              <a:t>L’</a:t>
            </a:r>
            <a:r>
              <a:rPr lang="fr-FR" b="0" i="0" dirty="0" err="1">
                <a:solidFill>
                  <a:srgbClr val="3A4F66"/>
                </a:solidFill>
                <a:effectLst/>
                <a:latin typeface="-apple-system"/>
              </a:rPr>
              <a:t>overfitting</a:t>
            </a:r>
            <a:r>
              <a:rPr lang="fr-FR" b="0" i="0" dirty="0">
                <a:solidFill>
                  <a:srgbClr val="3A4F66"/>
                </a:solidFill>
                <a:effectLst/>
                <a:latin typeface="-apple-system"/>
              </a:rPr>
              <a:t> est un </a:t>
            </a:r>
            <a:r>
              <a:rPr lang="fr-FR" b="1" i="0" dirty="0">
                <a:solidFill>
                  <a:srgbClr val="3A4F66"/>
                </a:solidFill>
                <a:effectLst/>
                <a:latin typeface="-apple-system"/>
              </a:rPr>
              <a:t>problème fréquent</a:t>
            </a:r>
            <a:r>
              <a:rPr lang="fr-FR" b="0" i="0" dirty="0">
                <a:solidFill>
                  <a:srgbClr val="3A4F66"/>
                </a:solidFill>
                <a:effectLst/>
                <a:latin typeface="-apple-system"/>
              </a:rPr>
              <a:t> lors de l’entraînement d’un modèle de </a:t>
            </a:r>
            <a:r>
              <a:rPr lang="fr-FR" b="1" i="0" dirty="0" err="1">
                <a:solidFill>
                  <a:srgbClr val="3A4F66"/>
                </a:solidFill>
                <a:effectLst/>
                <a:latin typeface="-apple-system"/>
              </a:rPr>
              <a:t>Deep</a:t>
            </a:r>
            <a:r>
              <a:rPr lang="fr-FR" b="1" i="0" dirty="0">
                <a:solidFill>
                  <a:srgbClr val="3A4F66"/>
                </a:solidFill>
                <a:effectLst/>
                <a:latin typeface="-apple-system"/>
              </a:rPr>
              <a:t> Learning</a:t>
            </a:r>
            <a:r>
              <a:rPr lang="fr-FR" b="0" i="0" dirty="0">
                <a:solidFill>
                  <a:srgbClr val="3A4F66"/>
                </a:solidFill>
                <a:effectLst/>
                <a:latin typeface="-apple-system"/>
              </a:rPr>
              <a:t>, mais une technique existe pour le contrer : </a:t>
            </a:r>
            <a:r>
              <a:rPr lang="fr-FR" b="1" i="0" dirty="0">
                <a:solidFill>
                  <a:srgbClr val="3A4F66"/>
                </a:solidFill>
                <a:effectLst/>
                <a:latin typeface="-apple-system"/>
              </a:rPr>
              <a:t>le Dropout.</a:t>
            </a:r>
            <a:endParaRPr lang="fr-TN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7AAC1E-BEC3-887E-471D-B16AF0C9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0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5BA66-7484-5813-AF2F-C992A77B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Compilation du modèle</a:t>
            </a:r>
            <a:endParaRPr lang="fr-TN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C25870-C162-28B5-4419-4F93816B4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23" y="1818969"/>
            <a:ext cx="8060280" cy="187065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4612EA0-02B9-CBCF-915F-44054F8B64B0}"/>
              </a:ext>
            </a:extLst>
          </p:cNvPr>
          <p:cNvSpPr txBox="1"/>
          <p:nvPr/>
        </p:nvSpPr>
        <p:spPr>
          <a:xfrm>
            <a:off x="2672822" y="4252403"/>
            <a:ext cx="7119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u="sng" dirty="0"/>
              <a:t>Pourquoi utilisons-nous </a:t>
            </a:r>
            <a:r>
              <a:rPr lang="fr-FR" b="1" u="sng" dirty="0" err="1"/>
              <a:t>weight_decay</a:t>
            </a:r>
            <a:r>
              <a:rPr lang="fr-FR" b="1" u="sng" dirty="0"/>
              <a:t>?</a:t>
            </a:r>
          </a:p>
          <a:p>
            <a:endParaRPr lang="fr-FR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Pour éviter le </a:t>
            </a:r>
            <a:r>
              <a:rPr lang="fr-FR" dirty="0" err="1"/>
              <a:t>sur-ajustement</a:t>
            </a:r>
            <a:r>
              <a:rPr lang="fr-FR" dirty="0"/>
              <a:t>(</a:t>
            </a:r>
            <a:r>
              <a:rPr lang="fr-FR" dirty="0" err="1"/>
              <a:t>overfitting</a:t>
            </a:r>
            <a:r>
              <a:rPr lang="fr-FR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Pour garder les poids petits et éviter d'exploser le gradient.</a:t>
            </a:r>
            <a:endParaRPr lang="fr-TN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957B62A-887A-37FE-798C-DA5B7497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40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115D82-C1C7-5BCA-94F8-61329860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d’un nouveau modèle et l’augmentation de données</a:t>
            </a:r>
            <a:endParaRPr lang="fr-TN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A71CF52-CF6B-656C-377F-3EDFF79DF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49" y="2324491"/>
            <a:ext cx="5894772" cy="390939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055FE76-B50C-63A7-3174-C9B1BE72A81F}"/>
              </a:ext>
            </a:extLst>
          </p:cNvPr>
          <p:cNvSpPr txBox="1"/>
          <p:nvPr/>
        </p:nvSpPr>
        <p:spPr>
          <a:xfrm>
            <a:off x="8700117" y="2485748"/>
            <a:ext cx="28044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/>
              <a:t>Avantages de </a:t>
            </a:r>
            <a:r>
              <a:rPr lang="fr-FR" sz="1600" b="1" u="sng" dirty="0" err="1"/>
              <a:t>early</a:t>
            </a:r>
            <a:r>
              <a:rPr lang="fr-FR" sz="1600" b="1" u="sng" dirty="0"/>
              <a:t> </a:t>
            </a:r>
            <a:r>
              <a:rPr lang="fr-FR" sz="1600" b="1" u="sng" dirty="0" err="1"/>
              <a:t>stopping</a:t>
            </a:r>
            <a:r>
              <a:rPr lang="fr-FR" sz="1600" b="1" u="sng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Il est facile à mettre en œuvre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Cela nous donne la meilleure précision de notre modèle en empêchant le surajustement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Cela nous aide à former notre modèle en moins d'époques</a:t>
            </a:r>
            <a:endParaRPr lang="fr-TN" sz="160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B4225C-ED1F-C9F7-0506-2BE7E990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08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A19BC-246A-F632-4B98-7F78F7F6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et validation des données</a:t>
            </a:r>
            <a:endParaRPr lang="fr-TN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F985581-CB12-3D62-1A08-B7332FB1B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12" y="2021732"/>
            <a:ext cx="4755292" cy="455455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BB477CF-710C-7BDC-5DC9-61A06C02B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461" y="2862517"/>
            <a:ext cx="6035563" cy="2872989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B12EE76-E527-4E2E-6F2E-9571DEA4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86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140</TotalTime>
  <Words>269</Words>
  <Application>Microsoft Office PowerPoint</Application>
  <PresentationFormat>Grand écran</PresentationFormat>
  <Paragraphs>46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Algerian</vt:lpstr>
      <vt:lpstr>-apple-system</vt:lpstr>
      <vt:lpstr>Arial</vt:lpstr>
      <vt:lpstr>Calibri</vt:lpstr>
      <vt:lpstr>Century Gothic</vt:lpstr>
      <vt:lpstr>Halcom</vt:lpstr>
      <vt:lpstr>Wingdings</vt:lpstr>
      <vt:lpstr>Wingdings 3</vt:lpstr>
      <vt:lpstr>Brin</vt:lpstr>
      <vt:lpstr>DEEP LEARNING: Detection cancer &amp; not cancer</vt:lpstr>
      <vt:lpstr> Le deep learning : ou apprentissage profond est un type d'intelligence artificielle dérivé du machine learning (apprentissage automatique) où la machine est capable d'apprendre par elle-même, contrairement à la programmation où elle se contente d'exécuter à la lettre des règles prédéterminées.</vt:lpstr>
      <vt:lpstr>Importation des classes</vt:lpstr>
      <vt:lpstr>Prétraitement de modèle </vt:lpstr>
      <vt:lpstr>Traitement des images</vt:lpstr>
      <vt:lpstr>Classification des paramétres</vt:lpstr>
      <vt:lpstr>Compilation du modèle</vt:lpstr>
      <vt:lpstr>Traitement d’un nouveau modèle et l’augmentation de données</vt:lpstr>
      <vt:lpstr>Traitement et validation des données</vt:lpstr>
      <vt:lpstr>Lire et prédire d’une image</vt:lpstr>
      <vt:lpstr>Classification et évaluation </vt:lpstr>
      <vt:lpstr>Confusion de matrix </vt:lpstr>
      <vt:lpstr>Exporter en tant que modèle enregistré et convertir en TFlite</vt:lpstr>
      <vt:lpstr>Présentation PowerPoint</vt:lpstr>
      <vt:lpstr>Résultat de modèle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LEARNING: Detection cancer &amp; not cancer</dc:title>
  <dc:creator>Ghada Hleli</dc:creator>
  <cp:lastModifiedBy>Ghada Hleli</cp:lastModifiedBy>
  <cp:revision>1</cp:revision>
  <dcterms:created xsi:type="dcterms:W3CDTF">2022-12-12T21:47:37Z</dcterms:created>
  <dcterms:modified xsi:type="dcterms:W3CDTF">2022-12-13T00:07:53Z</dcterms:modified>
</cp:coreProperties>
</file>