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73" r:id="rId4"/>
    <p:sldId id="259" r:id="rId5"/>
    <p:sldId id="261" r:id="rId6"/>
    <p:sldId id="262" r:id="rId7"/>
    <p:sldId id="263" r:id="rId8"/>
    <p:sldId id="264" r:id="rId9"/>
    <p:sldId id="265" r:id="rId10"/>
    <p:sldId id="266" r:id="rId11"/>
    <p:sldId id="267"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Hinduja" userId="3179e933de298d2d" providerId="LiveId" clId="{4A35BB64-3650-4F6D-825B-C3DA88BC6D39}"/>
    <pc:docChg chg="modSld">
      <pc:chgData name="Jackie Hinduja" userId="3179e933de298d2d" providerId="LiveId" clId="{4A35BB64-3650-4F6D-825B-C3DA88BC6D39}" dt="2023-04-23T17:54:25.152" v="1" actId="1076"/>
      <pc:docMkLst>
        <pc:docMk/>
      </pc:docMkLst>
      <pc:sldChg chg="modSp mod">
        <pc:chgData name="Jackie Hinduja" userId="3179e933de298d2d" providerId="LiveId" clId="{4A35BB64-3650-4F6D-825B-C3DA88BC6D39}" dt="2023-04-23T17:54:25.152" v="1" actId="1076"/>
        <pc:sldMkLst>
          <pc:docMk/>
          <pc:sldMk cId="944841947" sldId="271"/>
        </pc:sldMkLst>
        <pc:spChg chg="mod">
          <ac:chgData name="Jackie Hinduja" userId="3179e933de298d2d" providerId="LiveId" clId="{4A35BB64-3650-4F6D-825B-C3DA88BC6D39}" dt="2023-04-23T17:54:20.333" v="0" actId="14100"/>
          <ac:spMkLst>
            <pc:docMk/>
            <pc:sldMk cId="944841947" sldId="271"/>
            <ac:spMk id="2" creationId="{490B3826-C671-443B-888E-29422F29ED4D}"/>
          </ac:spMkLst>
        </pc:spChg>
        <pc:spChg chg="mod">
          <ac:chgData name="Jackie Hinduja" userId="3179e933de298d2d" providerId="LiveId" clId="{4A35BB64-3650-4F6D-825B-C3DA88BC6D39}" dt="2023-04-23T17:54:25.152" v="1" actId="1076"/>
          <ac:spMkLst>
            <pc:docMk/>
            <pc:sldMk cId="944841947" sldId="271"/>
            <ac:spMk id="4" creationId="{10DA2471-8AA2-8270-D3ED-B4E4D9B2D5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4/23/2023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4/23/2023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latin typeface="Times New Roman" panose="02020603050405020304" pitchFamily="18" charset="0"/>
                <a:cs typeface="Times New Roman" panose="02020603050405020304" pitchFamily="18" charset="0"/>
              </a:rPr>
              <a:t>Food Delivery App Project</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92500" lnSpcReduction="20000"/>
          </a:bodyPr>
          <a:lstStyle/>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NMIMS – WX MBA</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Business Problem solving using Tableau</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id="{BEBEAA8F-870B-30D5-3A3B-762EFB624A73}"/>
              </a:ext>
            </a:extLst>
          </p:cNvPr>
          <p:cNvSpPr txBox="1">
            <a:spLocks/>
          </p:cNvSpPr>
          <p:nvPr/>
        </p:nvSpPr>
        <p:spPr>
          <a:xfrm>
            <a:off x="5289753" y="6064699"/>
            <a:ext cx="6269347" cy="10214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Jackie Hinduja</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B04F07-4266-498D-AEB6-4C256D4EF271}"/>
              </a:ext>
            </a:extLst>
          </p:cNvPr>
          <p:cNvPicPr>
            <a:picLocks noChangeAspect="1"/>
          </p:cNvPicPr>
          <p:nvPr/>
        </p:nvPicPr>
        <p:blipFill>
          <a:blip r:embed="rId2"/>
          <a:stretch>
            <a:fillRect/>
          </a:stretch>
        </p:blipFill>
        <p:spPr>
          <a:xfrm>
            <a:off x="-1" y="162374"/>
            <a:ext cx="12073203" cy="6145829"/>
          </a:xfrm>
          <a:prstGeom prst="rect">
            <a:avLst/>
          </a:prstGeom>
        </p:spPr>
      </p:pic>
    </p:spTree>
    <p:extLst>
      <p:ext uri="{BB962C8B-B14F-4D97-AF65-F5344CB8AC3E}">
        <p14:creationId xmlns:p14="http://schemas.microsoft.com/office/powerpoint/2010/main" val="158668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F54601-0769-7B2F-594A-C509E5333789}"/>
              </a:ext>
            </a:extLst>
          </p:cNvPr>
          <p:cNvPicPr>
            <a:picLocks noChangeAspect="1"/>
          </p:cNvPicPr>
          <p:nvPr/>
        </p:nvPicPr>
        <p:blipFill>
          <a:blip r:embed="rId2"/>
          <a:stretch>
            <a:fillRect/>
          </a:stretch>
        </p:blipFill>
        <p:spPr>
          <a:xfrm>
            <a:off x="0" y="121618"/>
            <a:ext cx="12192000" cy="6244458"/>
          </a:xfrm>
          <a:prstGeom prst="rect">
            <a:avLst/>
          </a:prstGeom>
        </p:spPr>
      </p:pic>
    </p:spTree>
    <p:extLst>
      <p:ext uri="{BB962C8B-B14F-4D97-AF65-F5344CB8AC3E}">
        <p14:creationId xmlns:p14="http://schemas.microsoft.com/office/powerpoint/2010/main" val="284545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B527C2-AEC4-3C51-4FDB-6C2745DAD506}"/>
              </a:ext>
            </a:extLst>
          </p:cNvPr>
          <p:cNvPicPr>
            <a:picLocks noChangeAspect="1"/>
          </p:cNvPicPr>
          <p:nvPr/>
        </p:nvPicPr>
        <p:blipFill>
          <a:blip r:embed="rId2"/>
          <a:stretch>
            <a:fillRect/>
          </a:stretch>
        </p:blipFill>
        <p:spPr>
          <a:xfrm>
            <a:off x="0" y="0"/>
            <a:ext cx="12192000" cy="6238754"/>
          </a:xfrm>
          <a:prstGeom prst="rect">
            <a:avLst/>
          </a:prstGeom>
        </p:spPr>
      </p:pic>
    </p:spTree>
    <p:extLst>
      <p:ext uri="{BB962C8B-B14F-4D97-AF65-F5344CB8AC3E}">
        <p14:creationId xmlns:p14="http://schemas.microsoft.com/office/powerpoint/2010/main" val="1689102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5B3A3F-F4B1-4A4B-F368-05C3B575BA79}"/>
              </a:ext>
            </a:extLst>
          </p:cNvPr>
          <p:cNvPicPr>
            <a:picLocks noChangeAspect="1"/>
          </p:cNvPicPr>
          <p:nvPr/>
        </p:nvPicPr>
        <p:blipFill>
          <a:blip r:embed="rId2"/>
          <a:stretch>
            <a:fillRect/>
          </a:stretch>
        </p:blipFill>
        <p:spPr>
          <a:xfrm>
            <a:off x="0" y="108801"/>
            <a:ext cx="12192000" cy="6268849"/>
          </a:xfrm>
          <a:prstGeom prst="rect">
            <a:avLst/>
          </a:prstGeom>
        </p:spPr>
      </p:pic>
    </p:spTree>
    <p:extLst>
      <p:ext uri="{BB962C8B-B14F-4D97-AF65-F5344CB8AC3E}">
        <p14:creationId xmlns:p14="http://schemas.microsoft.com/office/powerpoint/2010/main" val="100971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Process Images - Free Download on Freepik">
            <a:extLst>
              <a:ext uri="{FF2B5EF4-FFF2-40B4-BE49-F238E27FC236}">
                <a16:creationId xmlns:a16="http://schemas.microsoft.com/office/drawing/2014/main" id="{192C280C-7692-4AF3-418B-5A907A756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6759" y="4729866"/>
            <a:ext cx="3192202" cy="2128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0B3826-C671-443B-888E-29422F29ED4D}"/>
              </a:ext>
            </a:extLst>
          </p:cNvPr>
          <p:cNvSpPr>
            <a:spLocks noGrp="1"/>
          </p:cNvSpPr>
          <p:nvPr>
            <p:ph type="title"/>
          </p:nvPr>
        </p:nvSpPr>
        <p:spPr>
          <a:xfrm>
            <a:off x="203040" y="2129742"/>
            <a:ext cx="3957992" cy="726899"/>
          </a:xfrm>
        </p:spPr>
        <p:txBody>
          <a:bodyPr>
            <a:normAutofit/>
          </a:bodyPr>
          <a:lstStyle/>
          <a:p>
            <a:r>
              <a:rPr lang="en-IN" dirty="0">
                <a:latin typeface="Times New Roman" panose="02020603050405020304" pitchFamily="18" charset="0"/>
                <a:cs typeface="Times New Roman" panose="02020603050405020304" pitchFamily="18" charset="0"/>
              </a:rPr>
              <a:t>Recommendations</a:t>
            </a:r>
          </a:p>
        </p:txBody>
      </p:sp>
      <p:sp>
        <p:nvSpPr>
          <p:cNvPr id="4" name="Text Placeholder 3">
            <a:extLst>
              <a:ext uri="{FF2B5EF4-FFF2-40B4-BE49-F238E27FC236}">
                <a16:creationId xmlns:a16="http://schemas.microsoft.com/office/drawing/2014/main" id="{10DA2471-8AA2-8270-D3ED-B4E4D9B2D595}"/>
              </a:ext>
            </a:extLst>
          </p:cNvPr>
          <p:cNvSpPr>
            <a:spLocks noGrp="1"/>
          </p:cNvSpPr>
          <p:nvPr>
            <p:ph type="body" sz="half" idx="2"/>
          </p:nvPr>
        </p:nvSpPr>
        <p:spPr>
          <a:xfrm>
            <a:off x="307798" y="2995140"/>
            <a:ext cx="3517567" cy="3064505"/>
          </a:xfrm>
        </p:spPr>
        <p:txBody>
          <a:bodyPr/>
          <a:lstStyle/>
          <a:p>
            <a:r>
              <a:rPr lang="en-IN" dirty="0">
                <a:latin typeface="Times New Roman" panose="02020603050405020304" pitchFamily="18" charset="0"/>
                <a:cs typeface="Times New Roman" panose="02020603050405020304" pitchFamily="18" charset="0"/>
              </a:rPr>
              <a:t>Possible solutions to work upon to see better results.</a:t>
            </a:r>
          </a:p>
        </p:txBody>
      </p:sp>
      <p:sp>
        <p:nvSpPr>
          <p:cNvPr id="12" name="TextBox 11">
            <a:extLst>
              <a:ext uri="{FF2B5EF4-FFF2-40B4-BE49-F238E27FC236}">
                <a16:creationId xmlns:a16="http://schemas.microsoft.com/office/drawing/2014/main" id="{5446E694-998A-080B-3876-A823A5AB8780}"/>
              </a:ext>
            </a:extLst>
          </p:cNvPr>
          <p:cNvSpPr txBox="1"/>
          <p:nvPr/>
        </p:nvSpPr>
        <p:spPr>
          <a:xfrm>
            <a:off x="4861367" y="455984"/>
            <a:ext cx="7127594"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management of the food delivery app needs to:</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Target the time frames and focus on possible pain points of the customer to find out why they are not converting menu to cart.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possible issues can be the competitor is offering better price, or less delivery charges at faster delivery time.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Zones such as Zone 3 of Pune can be looked upon further to target them even better</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Offers and discounts seems to be a good way to lure the customers to order, we can push in offer/discount notifications at the breakfast and late night snack time which are the lowest order rate for Pune.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All these aspects can together solve the issue prevailing to the drastic dip in performance for Pune area.</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84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Five-Star Reviews - Are You Getting Any?">
            <a:extLst>
              <a:ext uri="{FF2B5EF4-FFF2-40B4-BE49-F238E27FC236}">
                <a16:creationId xmlns:a16="http://schemas.microsoft.com/office/drawing/2014/main" id="{1858EFD1-498E-9CDC-3FA8-6D7DCF483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442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C26CD0-A023-0198-CA3A-E879D5698F2A}"/>
              </a:ext>
            </a:extLst>
          </p:cNvPr>
          <p:cNvSpPr txBox="1"/>
          <p:nvPr/>
        </p:nvSpPr>
        <p:spPr>
          <a:xfrm>
            <a:off x="4433105" y="1286621"/>
            <a:ext cx="7905509" cy="923330"/>
          </a:xfrm>
          <a:prstGeom prst="rect">
            <a:avLst/>
          </a:prstGeom>
          <a:noFill/>
        </p:spPr>
        <p:txBody>
          <a:bodyPr wrap="square" rtlCol="0">
            <a:spAutoFit/>
          </a:bodyPr>
          <a:lstStyle/>
          <a:p>
            <a:r>
              <a:rPr lang="en-IN" sz="5400" dirty="0">
                <a:solidFill>
                  <a:schemeClr val="bg1"/>
                </a:solidFill>
                <a:latin typeface="Times New Roman" panose="02020603050405020304" pitchFamily="18" charset="0"/>
                <a:cs typeface="Times New Roman" panose="02020603050405020304" pitchFamily="18" charset="0"/>
              </a:rPr>
              <a:t>Feedback ?</a:t>
            </a:r>
          </a:p>
        </p:txBody>
      </p:sp>
    </p:spTree>
    <p:extLst>
      <p:ext uri="{BB962C8B-B14F-4D97-AF65-F5344CB8AC3E}">
        <p14:creationId xmlns:p14="http://schemas.microsoft.com/office/powerpoint/2010/main" val="158647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ector frustrated manager holding his head">
            <a:extLst>
              <a:ext uri="{FF2B5EF4-FFF2-40B4-BE49-F238E27FC236}">
                <a16:creationId xmlns:a16="http://schemas.microsoft.com/office/drawing/2014/main" id="{DB144558-1C4B-0A6D-FB0D-2E00422C6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309" y="4360703"/>
            <a:ext cx="2326511" cy="23265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5295D-16E3-DC49-8811-59CCF788C2CF}"/>
              </a:ext>
            </a:extLst>
          </p:cNvPr>
          <p:cNvSpPr txBox="1"/>
          <p:nvPr/>
        </p:nvSpPr>
        <p:spPr>
          <a:xfrm>
            <a:off x="694482" y="1713054"/>
            <a:ext cx="4074288" cy="3046988"/>
          </a:xfrm>
          <a:prstGeom prst="rect">
            <a:avLst/>
          </a:prstGeom>
          <a:noFill/>
        </p:spPr>
        <p:txBody>
          <a:bodyPr wrap="square" rtlCol="0">
            <a:spAutoFit/>
          </a:bodyPr>
          <a:lstStyle/>
          <a:p>
            <a:r>
              <a:rPr lang="en-IN" sz="4800" dirty="0">
                <a:solidFill>
                  <a:schemeClr val="bg1"/>
                </a:solidFill>
                <a:latin typeface="Times New Roman" panose="02020603050405020304" pitchFamily="18" charset="0"/>
                <a:cs typeface="Times New Roman" panose="02020603050405020304" pitchFamily="18" charset="0"/>
              </a:rPr>
              <a:t>Executive Summary of the Business Problem </a:t>
            </a:r>
          </a:p>
        </p:txBody>
      </p:sp>
      <p:sp>
        <p:nvSpPr>
          <p:cNvPr id="6" name="TextBox 5">
            <a:extLst>
              <a:ext uri="{FF2B5EF4-FFF2-40B4-BE49-F238E27FC236}">
                <a16:creationId xmlns:a16="http://schemas.microsoft.com/office/drawing/2014/main" id="{2E48C57E-B9AB-7D1A-7F7A-71CBD494D227}"/>
              </a:ext>
            </a:extLst>
          </p:cNvPr>
          <p:cNvSpPr txBox="1"/>
          <p:nvPr/>
        </p:nvSpPr>
        <p:spPr>
          <a:xfrm>
            <a:off x="4768770" y="1552462"/>
            <a:ext cx="7292050" cy="5632311"/>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A food delivery app company's senior product manager has approached </a:t>
            </a:r>
            <a:r>
              <a:rPr lang="en-US" sz="2400" dirty="0">
                <a:latin typeface="Times New Roman" panose="02020603050405020304" pitchFamily="18" charset="0"/>
                <a:cs typeface="Times New Roman" panose="02020603050405020304" pitchFamily="18" charset="0"/>
              </a:rPr>
              <a:t>us (the consultants) </a:t>
            </a:r>
            <a:r>
              <a:rPr lang="en-US" sz="2400" b="0" i="0" dirty="0">
                <a:effectLst/>
                <a:latin typeface="Times New Roman" panose="02020603050405020304" pitchFamily="18" charset="0"/>
                <a:cs typeface="Times New Roman" panose="02020603050405020304" pitchFamily="18" charset="0"/>
              </a:rPr>
              <a:t>for help in </a:t>
            </a:r>
            <a:r>
              <a:rPr lang="en-US" sz="2400" b="0" i="0" dirty="0" err="1">
                <a:effectLst/>
                <a:latin typeface="Times New Roman" panose="02020603050405020304" pitchFamily="18" charset="0"/>
                <a:cs typeface="Times New Roman" panose="02020603050405020304" pitchFamily="18" charset="0"/>
              </a:rPr>
              <a:t>dentifying</a:t>
            </a:r>
            <a:r>
              <a:rPr lang="en-US" sz="2400" b="0" i="0" dirty="0">
                <a:effectLst/>
                <a:latin typeface="Times New Roman" panose="02020603050405020304" pitchFamily="18" charset="0"/>
                <a:cs typeface="Times New Roman" panose="02020603050405020304" pitchFamily="18" charset="0"/>
              </a:rPr>
              <a:t> the root </a:t>
            </a:r>
            <a:r>
              <a:rPr lang="en-US" sz="2400" dirty="0">
                <a:latin typeface="Times New Roman" panose="02020603050405020304" pitchFamily="18" charset="0"/>
                <a:cs typeface="Times New Roman" panose="02020603050405020304" pitchFamily="18" charset="0"/>
              </a:rPr>
              <a:t>cause for </a:t>
            </a:r>
            <a:r>
              <a:rPr lang="en-US" sz="2400" b="0" i="0" dirty="0">
                <a:effectLst/>
                <a:latin typeface="Times New Roman" panose="02020603050405020304" pitchFamily="18" charset="0"/>
                <a:cs typeface="Times New Roman" panose="02020603050405020304" pitchFamily="18" charset="0"/>
              </a:rPr>
              <a:t>lower order through rate percentage in Pune, which is 10% lower than the national average and other top cities. By reviewing metrics such as demand, menu to cart percentage, cart to order percentage, order through rate percentage, and average discount shown, we are tasked to find inferences and possible causes for the sai</a:t>
            </a:r>
            <a:r>
              <a:rPr lang="en-US" sz="2400" dirty="0">
                <a:latin typeface="Times New Roman" panose="02020603050405020304" pitchFamily="18" charset="0"/>
                <a:cs typeface="Times New Roman" panose="02020603050405020304" pitchFamily="18" charset="0"/>
              </a:rPr>
              <a:t>d issue</a:t>
            </a:r>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endParaRPr lang="en-US" sz="2400" b="0" i="0" dirty="0">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br>
              <a:rPr lang="en-US" sz="2400" b="0" i="0" dirty="0">
                <a:effectLst/>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57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2D2BBE-D560-AC19-E2EA-D06D58D89C34}"/>
              </a:ext>
            </a:extLst>
          </p:cNvPr>
          <p:cNvSpPr txBox="1"/>
          <p:nvPr/>
        </p:nvSpPr>
        <p:spPr>
          <a:xfrm>
            <a:off x="0" y="153237"/>
            <a:ext cx="5968678"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Hypotheses Formulation</a:t>
            </a:r>
          </a:p>
        </p:txBody>
      </p:sp>
      <p:graphicFrame>
        <p:nvGraphicFramePr>
          <p:cNvPr id="5" name="Table 4">
            <a:extLst>
              <a:ext uri="{FF2B5EF4-FFF2-40B4-BE49-F238E27FC236}">
                <a16:creationId xmlns:a16="http://schemas.microsoft.com/office/drawing/2014/main" id="{739E3EEA-5912-0C9E-047C-570ACC05017F}"/>
              </a:ext>
            </a:extLst>
          </p:cNvPr>
          <p:cNvGraphicFramePr>
            <a:graphicFrameLocks noGrp="1"/>
          </p:cNvGraphicFramePr>
          <p:nvPr>
            <p:extLst>
              <p:ext uri="{D42A27DB-BD31-4B8C-83A1-F6EECF244321}">
                <p14:modId xmlns:p14="http://schemas.microsoft.com/office/powerpoint/2010/main" val="2551982458"/>
              </p:ext>
            </p:extLst>
          </p:nvPr>
        </p:nvGraphicFramePr>
        <p:xfrm>
          <a:off x="63661" y="827843"/>
          <a:ext cx="12128339" cy="5584532"/>
        </p:xfrm>
        <a:graphic>
          <a:graphicData uri="http://schemas.openxmlformats.org/drawingml/2006/table">
            <a:tbl>
              <a:tblPr>
                <a:tableStyleId>{5C22544A-7EE6-4342-B048-85BDC9FD1C3A}</a:tableStyleId>
              </a:tblPr>
              <a:tblGrid>
                <a:gridCol w="2269355">
                  <a:extLst>
                    <a:ext uri="{9D8B030D-6E8A-4147-A177-3AD203B41FA5}">
                      <a16:colId xmlns:a16="http://schemas.microsoft.com/office/drawing/2014/main" val="3482133724"/>
                    </a:ext>
                  </a:extLst>
                </a:gridCol>
                <a:gridCol w="2162424">
                  <a:extLst>
                    <a:ext uri="{9D8B030D-6E8A-4147-A177-3AD203B41FA5}">
                      <a16:colId xmlns:a16="http://schemas.microsoft.com/office/drawing/2014/main" val="2038080636"/>
                    </a:ext>
                  </a:extLst>
                </a:gridCol>
                <a:gridCol w="2198068">
                  <a:extLst>
                    <a:ext uri="{9D8B030D-6E8A-4147-A177-3AD203B41FA5}">
                      <a16:colId xmlns:a16="http://schemas.microsoft.com/office/drawing/2014/main" val="3329223623"/>
                    </a:ext>
                  </a:extLst>
                </a:gridCol>
                <a:gridCol w="2839666">
                  <a:extLst>
                    <a:ext uri="{9D8B030D-6E8A-4147-A177-3AD203B41FA5}">
                      <a16:colId xmlns:a16="http://schemas.microsoft.com/office/drawing/2014/main" val="946222369"/>
                    </a:ext>
                  </a:extLst>
                </a:gridCol>
                <a:gridCol w="2658826">
                  <a:extLst>
                    <a:ext uri="{9D8B030D-6E8A-4147-A177-3AD203B41FA5}">
                      <a16:colId xmlns:a16="http://schemas.microsoft.com/office/drawing/2014/main" val="537803182"/>
                    </a:ext>
                  </a:extLst>
                </a:gridCol>
              </a:tblGrid>
              <a:tr h="231029">
                <a:tc>
                  <a:txBody>
                    <a:bodyPr/>
                    <a:lstStyle/>
                    <a:p>
                      <a:pPr algn="l" fontAlgn="t"/>
                      <a:r>
                        <a:rPr lang="en-IN" sz="1300" b="0" u="none" strike="noStrike">
                          <a:effectLst/>
                          <a:latin typeface="Times New Roman" panose="02020603050405020304" pitchFamily="18" charset="0"/>
                          <a:cs typeface="Times New Roman" panose="02020603050405020304" pitchFamily="18" charset="0"/>
                        </a:rPr>
                        <a:t>Context</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IN" sz="1300" b="0" u="none" strike="noStrike">
                          <a:effectLst/>
                          <a:latin typeface="Times New Roman" panose="02020603050405020304" pitchFamily="18" charset="0"/>
                          <a:cs typeface="Times New Roman" panose="02020603050405020304" pitchFamily="18" charset="0"/>
                        </a:rPr>
                        <a:t>Customer</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IN" sz="1300" b="0" u="none" strike="noStrike">
                          <a:effectLst/>
                          <a:latin typeface="Times New Roman" panose="02020603050405020304" pitchFamily="18" charset="0"/>
                          <a:cs typeface="Times New Roman" panose="02020603050405020304" pitchFamily="18" charset="0"/>
                        </a:rPr>
                        <a:t>Company</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IN" sz="1300" b="0" u="none" strike="noStrike">
                          <a:effectLst/>
                          <a:latin typeface="Times New Roman" panose="02020603050405020304" pitchFamily="18" charset="0"/>
                          <a:cs typeface="Times New Roman" panose="02020603050405020304" pitchFamily="18" charset="0"/>
                        </a:rPr>
                        <a:t>Collaborator</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IN" sz="1300" b="0" u="none" strike="noStrike">
                          <a:effectLst/>
                          <a:latin typeface="Times New Roman" panose="02020603050405020304" pitchFamily="18" charset="0"/>
                          <a:cs typeface="Times New Roman" panose="02020603050405020304" pitchFamily="18" charset="0"/>
                        </a:rPr>
                        <a:t>Climate</a:t>
                      </a:r>
                      <a:endParaRPr lang="en-IN"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extLst>
                  <a:ext uri="{0D108BD9-81ED-4DB2-BD59-A6C34878D82A}">
                    <a16:rowId xmlns:a16="http://schemas.microsoft.com/office/drawing/2014/main" val="620399797"/>
                  </a:ext>
                </a:extLst>
              </a:tr>
              <a:tr h="2453688">
                <a:tc>
                  <a:txBody>
                    <a:bodyPr/>
                    <a:lstStyle/>
                    <a:p>
                      <a:pPr algn="l" fontAlgn="t"/>
                      <a:r>
                        <a:rPr lang="en-US" sz="1300" b="0" u="none" strike="noStrike" dirty="0">
                          <a:effectLst/>
                          <a:latin typeface="Times New Roman" panose="02020603050405020304" pitchFamily="18" charset="0"/>
                          <a:cs typeface="Times New Roman" panose="02020603050405020304" pitchFamily="18" charset="0"/>
                        </a:rPr>
                        <a:t>1) The food delivery market in Pune is highly competitive, making customers less loyal to a specific app and more likely to switch to a competitor with better deals or service.</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1) Customers are reporting issues with food quality and order accuracy. Implementing quality control processes and verifying orders before delivery can reduce the number of such issues, resulting in higher customer satisfaction.</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1) The app's management and staff in Pune are not as effective or efficient in managing the app's operations, resulting in lower quality and reliability of services. Driver shortages are causing delivery delays. Offering incentives to attract more delivery partners can solve this problem and improve delivery times.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1) Inadequate collaboration with local restaurants and delivery drivers is causing slower delivery times and lower food quality. Improving communication and collaboration with these stakeholders can improve delivery times and maintain food quality during delivery.</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1) The app's services in Pune are affected by seasonal factors such as extreme weather conditions or local festivals, resulting in lower demand or logistical challenges.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extLst>
                  <a:ext uri="{0D108BD9-81ED-4DB2-BD59-A6C34878D82A}">
                    <a16:rowId xmlns:a16="http://schemas.microsoft.com/office/drawing/2014/main" val="280216899"/>
                  </a:ext>
                </a:extLst>
              </a:tr>
              <a:tr h="2899815">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2) The app's marketing and promotional strategies in Pune are not as effective as in other regions, resulting in lower awareness and adoption of the app's services.</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2) Poor delivery routes are causing delays for customers in Pune. Incorporating optimal routes provided by the app can improve delivery times, leading to increased customer satisfaction.</a:t>
                      </a:r>
                      <a:br>
                        <a:rPr lang="en-US" sz="1300" b="0" u="none" strike="noStrike">
                          <a:effectLst/>
                          <a:latin typeface="Times New Roman" panose="02020603050405020304" pitchFamily="18" charset="0"/>
                          <a:cs typeface="Times New Roman" panose="02020603050405020304" pitchFamily="18" charset="0"/>
                        </a:rPr>
                      </a:br>
                      <a:r>
                        <a:rPr lang="en-US" sz="1300" b="0" u="none" strike="noStrike">
                          <a:effectLst/>
                          <a:latin typeface="Times New Roman" panose="02020603050405020304" pitchFamily="18" charset="0"/>
                          <a:cs typeface="Times New Roman" panose="02020603050405020304" pitchFamily="18" charset="0"/>
                        </a:rPr>
                        <a:t>The app's services in Pune are not reliable or consistent in terms of delivery time or order accuracy, leading to lower user satisfaction and repeat business. </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dirty="0">
                          <a:effectLst/>
                          <a:latin typeface="Times New Roman" panose="02020603050405020304" pitchFamily="18" charset="0"/>
                          <a:cs typeface="Times New Roman" panose="02020603050405020304" pitchFamily="18" charset="0"/>
                        </a:rPr>
                        <a:t>2) The app's pricing and fee structure in Pune are not as competitive or attractive compared to other food delivery apps in the region, resulting in lower demand and usage.</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a:effectLst/>
                          <a:latin typeface="Times New Roman" panose="02020603050405020304" pitchFamily="18" charset="0"/>
                          <a:cs typeface="Times New Roman" panose="02020603050405020304" pitchFamily="18" charset="0"/>
                        </a:rPr>
                        <a:t>2) Unresponsive customer support is causing delivery partners difficulties in delivering orders on time. Improving customer support can ensure that delivery partners receive timely assistance, leading to improved delivery times. The app's delivery fleet in Pune is not as large or well-equipped to handle high volume or long distances, resulting in lower order fulfillment rates and user satisfaction.</a:t>
                      </a:r>
                      <a:endParaRPr lang="en-US" sz="1300" b="0" i="0" u="none" strike="noStrike">
                        <a:solidFill>
                          <a:srgbClr val="000000"/>
                        </a:solidFill>
                        <a:effectLst/>
                        <a:latin typeface="Times New Roman" panose="02020603050405020304" pitchFamily="18" charset="0"/>
                        <a:cs typeface="Times New Roman" panose="02020603050405020304" pitchFamily="18" charset="0"/>
                      </a:endParaRPr>
                    </a:p>
                  </a:txBody>
                  <a:tcPr marL="5365" marR="5365" marT="5365" marB="0"/>
                </a:tc>
                <a:tc>
                  <a:txBody>
                    <a:bodyPr/>
                    <a:lstStyle/>
                    <a:p>
                      <a:pPr algn="l" fontAlgn="t"/>
                      <a:r>
                        <a:rPr lang="en-US" sz="1300" b="0" u="none" strike="noStrike" dirty="0">
                          <a:effectLst/>
                          <a:latin typeface="Times New Roman" panose="02020603050405020304" pitchFamily="18" charset="0"/>
                          <a:cs typeface="Times New Roman" panose="02020603050405020304" pitchFamily="18" charset="0"/>
                        </a:rPr>
                        <a:t>2)  The app's services in Pune are affected by local regulatory or policy constraints, such as restrictions on delivery hours or routes, resulting in lower efficiency or quality of services.</a:t>
                      </a:r>
                      <a:endParaRPr lang="en-US" sz="13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65" marR="5365" marT="5365" marB="0"/>
                </a:tc>
                <a:extLst>
                  <a:ext uri="{0D108BD9-81ED-4DB2-BD59-A6C34878D82A}">
                    <a16:rowId xmlns:a16="http://schemas.microsoft.com/office/drawing/2014/main" val="1525610062"/>
                  </a:ext>
                </a:extLst>
              </a:tr>
            </a:tbl>
          </a:graphicData>
        </a:graphic>
      </p:graphicFrame>
    </p:spTree>
    <p:extLst>
      <p:ext uri="{BB962C8B-B14F-4D97-AF65-F5344CB8AC3E}">
        <p14:creationId xmlns:p14="http://schemas.microsoft.com/office/powerpoint/2010/main" val="264739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44E0B6-B3B2-2595-3E6B-8AD249017F40}"/>
              </a:ext>
            </a:extLst>
          </p:cNvPr>
          <p:cNvSpPr txBox="1"/>
          <p:nvPr/>
        </p:nvSpPr>
        <p:spPr>
          <a:xfrm>
            <a:off x="104172" y="64195"/>
            <a:ext cx="11667281"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Issue Tree</a:t>
            </a:r>
            <a:r>
              <a:rPr lang="en-IN" sz="2800" b="0" i="0" dirty="0">
                <a:solidFill>
                  <a:srgbClr val="091E42"/>
                </a:solidFill>
                <a:effectLst/>
                <a:latin typeface="freight-text-pro"/>
              </a:rPr>
              <a:t> </a:t>
            </a:r>
            <a:endParaRPr lang="en-IN" sz="2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3C94FFC2-3EBB-F262-BC4A-4DDE1E10D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826"/>
            <a:ext cx="12192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49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9142F-384C-3E1B-966E-96141D3D4CA0}"/>
              </a:ext>
            </a:extLst>
          </p:cNvPr>
          <p:cNvSpPr txBox="1"/>
          <p:nvPr/>
        </p:nvSpPr>
        <p:spPr>
          <a:xfrm>
            <a:off x="169762" y="115747"/>
            <a:ext cx="592623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The Root Cause and Findings!</a:t>
            </a:r>
          </a:p>
        </p:txBody>
      </p:sp>
      <p:sp>
        <p:nvSpPr>
          <p:cNvPr id="3" name="TextBox 2">
            <a:extLst>
              <a:ext uri="{FF2B5EF4-FFF2-40B4-BE49-F238E27FC236}">
                <a16:creationId xmlns:a16="http://schemas.microsoft.com/office/drawing/2014/main" id="{FE3BEB4F-9B65-201C-4D2C-81DD0D0036F8}"/>
              </a:ext>
            </a:extLst>
          </p:cNvPr>
          <p:cNvSpPr txBox="1"/>
          <p:nvPr/>
        </p:nvSpPr>
        <p:spPr>
          <a:xfrm>
            <a:off x="169762" y="904754"/>
            <a:ext cx="1156503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 see that there is definitely an issue with the Pune city’s and there are various factors affecting the low performance of the food delivery app in the said city.</a:t>
            </a:r>
          </a:p>
        </p:txBody>
      </p:sp>
      <p:sp>
        <p:nvSpPr>
          <p:cNvPr id="4" name="TextBox 3">
            <a:extLst>
              <a:ext uri="{FF2B5EF4-FFF2-40B4-BE49-F238E27FC236}">
                <a16:creationId xmlns:a16="http://schemas.microsoft.com/office/drawing/2014/main" id="{24AF607B-9BD6-0C57-BFD0-10FCC41FDED9}"/>
              </a:ext>
            </a:extLst>
          </p:cNvPr>
          <p:cNvSpPr txBox="1"/>
          <p:nvPr/>
        </p:nvSpPr>
        <p:spPr>
          <a:xfrm>
            <a:off x="169761" y="1816872"/>
            <a:ext cx="11565037" cy="397031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Time Frame / Range : We see that there are certain time frames wherein there are steep decline in orders at Pune city when compared to the rest of the cities.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Meal Type : This goes hand in hand with the time frame and range we talked in the earlier point, where in Late night snack and Early morning breakfast are the 2 major pain points for the app at Pune city, both these time frames have lowest order rate.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Menu to Cart Rate : People are surfing the app at certain time frames and yet are not going ahead with selecting items to be put in cart, this is certainly related to food types, area/zones which are in to be looked at.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Cart to Order Rate : The cart to order rate too seems worrying factor with Pune having the lowest cart to order rate and people are just not placing the order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Payment Mode : Cash on Delivery order at certain zones are also certain pain point to worry about.</a:t>
            </a:r>
          </a:p>
        </p:txBody>
      </p:sp>
    </p:spTree>
    <p:extLst>
      <p:ext uri="{BB962C8B-B14F-4D97-AF65-F5344CB8AC3E}">
        <p14:creationId xmlns:p14="http://schemas.microsoft.com/office/powerpoint/2010/main" val="40502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1A53-48B6-1B4E-3227-17B9D0CD6FD5}"/>
              </a:ext>
            </a:extLst>
          </p:cNvPr>
          <p:cNvSpPr>
            <a:spLocks noGrp="1"/>
          </p:cNvSpPr>
          <p:nvPr>
            <p:ph type="ctrTitle"/>
          </p:nvPr>
        </p:nvSpPr>
        <p:spPr>
          <a:xfrm>
            <a:off x="3183038" y="2306255"/>
            <a:ext cx="10565371" cy="815089"/>
          </a:xfrm>
        </p:spPr>
        <p:txBody>
          <a:bodyPr>
            <a:normAutofit/>
          </a:bodyPr>
          <a:lstStyle/>
          <a:p>
            <a:r>
              <a:rPr lang="en-IN" sz="4800" dirty="0">
                <a:latin typeface="Times New Roman" panose="02020603050405020304" pitchFamily="18" charset="0"/>
                <a:cs typeface="Times New Roman" panose="02020603050405020304" pitchFamily="18" charset="0"/>
              </a:rPr>
              <a:t>Data and Visualizations</a:t>
            </a:r>
          </a:p>
        </p:txBody>
      </p:sp>
      <p:sp>
        <p:nvSpPr>
          <p:cNvPr id="3" name="TextBox 2">
            <a:extLst>
              <a:ext uri="{FF2B5EF4-FFF2-40B4-BE49-F238E27FC236}">
                <a16:creationId xmlns:a16="http://schemas.microsoft.com/office/drawing/2014/main" id="{65CDAD74-3B26-E5C8-79CC-40A375B5B31F}"/>
              </a:ext>
            </a:extLst>
          </p:cNvPr>
          <p:cNvSpPr txBox="1"/>
          <p:nvPr/>
        </p:nvSpPr>
        <p:spPr>
          <a:xfrm>
            <a:off x="123462" y="4710897"/>
            <a:ext cx="1206853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Note : Each visualization has its comment/inferences attached in the screenshot itself for better use of inbuilt comment feature of Tableau</a:t>
            </a:r>
          </a:p>
        </p:txBody>
      </p:sp>
    </p:spTree>
    <p:extLst>
      <p:ext uri="{BB962C8B-B14F-4D97-AF65-F5344CB8AC3E}">
        <p14:creationId xmlns:p14="http://schemas.microsoft.com/office/powerpoint/2010/main" val="2108320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53EC3D-747F-0576-9749-767BDEE2A751}"/>
              </a:ext>
            </a:extLst>
          </p:cNvPr>
          <p:cNvPicPr>
            <a:picLocks noChangeAspect="1"/>
          </p:cNvPicPr>
          <p:nvPr/>
        </p:nvPicPr>
        <p:blipFill>
          <a:blip r:embed="rId2"/>
          <a:stretch>
            <a:fillRect/>
          </a:stretch>
        </p:blipFill>
        <p:spPr>
          <a:xfrm>
            <a:off x="-1" y="0"/>
            <a:ext cx="12172829" cy="6400800"/>
          </a:xfrm>
          <a:prstGeom prst="rect">
            <a:avLst/>
          </a:prstGeom>
        </p:spPr>
      </p:pic>
    </p:spTree>
    <p:extLst>
      <p:ext uri="{BB962C8B-B14F-4D97-AF65-F5344CB8AC3E}">
        <p14:creationId xmlns:p14="http://schemas.microsoft.com/office/powerpoint/2010/main" val="1455267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CA4772-66AC-2FCD-083D-6DE0629C7A93}"/>
              </a:ext>
            </a:extLst>
          </p:cNvPr>
          <p:cNvPicPr>
            <a:picLocks noChangeAspect="1"/>
          </p:cNvPicPr>
          <p:nvPr/>
        </p:nvPicPr>
        <p:blipFill>
          <a:blip r:embed="rId2"/>
          <a:stretch>
            <a:fillRect/>
          </a:stretch>
        </p:blipFill>
        <p:spPr>
          <a:xfrm>
            <a:off x="0" y="-1"/>
            <a:ext cx="12249652" cy="6423949"/>
          </a:xfrm>
          <a:prstGeom prst="rect">
            <a:avLst/>
          </a:prstGeom>
        </p:spPr>
      </p:pic>
    </p:spTree>
    <p:extLst>
      <p:ext uri="{BB962C8B-B14F-4D97-AF65-F5344CB8AC3E}">
        <p14:creationId xmlns:p14="http://schemas.microsoft.com/office/powerpoint/2010/main" val="150868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A1A0CD-4371-BB51-07D3-4815EF68193C}"/>
              </a:ext>
            </a:extLst>
          </p:cNvPr>
          <p:cNvPicPr>
            <a:picLocks noChangeAspect="1"/>
          </p:cNvPicPr>
          <p:nvPr/>
        </p:nvPicPr>
        <p:blipFill>
          <a:blip r:embed="rId2"/>
          <a:stretch>
            <a:fillRect/>
          </a:stretch>
        </p:blipFill>
        <p:spPr>
          <a:xfrm>
            <a:off x="0" y="92147"/>
            <a:ext cx="12192000" cy="6250780"/>
          </a:xfrm>
          <a:prstGeom prst="rect">
            <a:avLst/>
          </a:prstGeom>
        </p:spPr>
      </p:pic>
    </p:spTree>
    <p:extLst>
      <p:ext uri="{BB962C8B-B14F-4D97-AF65-F5344CB8AC3E}">
        <p14:creationId xmlns:p14="http://schemas.microsoft.com/office/powerpoint/2010/main" val="89711100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{1285F0DC-9670-48AC-B742-23725F3850A8}tf56160789_win32</Template>
  <TotalTime>154</TotalTime>
  <Words>925</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Franklin Gothic Book</vt:lpstr>
      <vt:lpstr>freight-text-pro</vt:lpstr>
      <vt:lpstr>Times New Roman</vt:lpstr>
      <vt:lpstr>Wingdings</vt:lpstr>
      <vt:lpstr>1_RetrospectVTI</vt:lpstr>
      <vt:lpstr>Food Delivery App Project</vt:lpstr>
      <vt:lpstr>PowerPoint Presentation</vt:lpstr>
      <vt:lpstr>PowerPoint Presentation</vt:lpstr>
      <vt:lpstr>PowerPoint Presentation</vt:lpstr>
      <vt:lpstr>PowerPoint Presentation</vt:lpstr>
      <vt:lpstr>Data and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App Project</dc:title>
  <dc:creator>Jackie Hinduja</dc:creator>
  <cp:lastModifiedBy>Jackie Hinduja</cp:lastModifiedBy>
  <cp:revision>3</cp:revision>
  <dcterms:created xsi:type="dcterms:W3CDTF">2023-04-23T10:56:17Z</dcterms:created>
  <dcterms:modified xsi:type="dcterms:W3CDTF">2023-04-23T17:54:27Z</dcterms:modified>
</cp:coreProperties>
</file>