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sldIdLst>
    <p:sldId id="270" r:id="rId2"/>
    <p:sldId id="274" r:id="rId3"/>
    <p:sldId id="275" r:id="rId4"/>
    <p:sldId id="277" r:id="rId5"/>
    <p:sldId id="278" r:id="rId6"/>
    <p:sldId id="280" r:id="rId7"/>
    <p:sldId id="281" r:id="rId8"/>
    <p:sldId id="282"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C1A551B-B041-440F-940E-D40A494FC0A3}" type="datetimeFigureOut">
              <a:rPr lang="en-US" smtClean="0"/>
              <a:t>9/18/2023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08D0D32-0EAB-4375-8AB1-28A601FFFD9F}" type="slidenum">
              <a:rPr lang="en-US" smtClean="0"/>
              <a:t>‹#›</a:t>
            </a:fld>
            <a:endParaRPr lang="en-US"/>
          </a:p>
        </p:txBody>
      </p:sp>
    </p:spTree>
    <p:extLst>
      <p:ext uri="{BB962C8B-B14F-4D97-AF65-F5344CB8AC3E}">
        <p14:creationId xmlns:p14="http://schemas.microsoft.com/office/powerpoint/2010/main" val="421768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A551B-B041-440F-940E-D40A494FC0A3}"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282178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C1A551B-B041-440F-940E-D40A494FC0A3}" type="datetimeFigureOut">
              <a:rPr lang="en-US" smtClean="0"/>
              <a:t>9/18/2023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08D0D32-0EAB-4375-8AB1-28A601FFFD9F}" type="slidenum">
              <a:rPr lang="en-US" smtClean="0"/>
              <a:t>‹#›</a:t>
            </a:fld>
            <a:endParaRPr lang="en-US"/>
          </a:p>
        </p:txBody>
      </p:sp>
    </p:spTree>
    <p:extLst>
      <p:ext uri="{BB962C8B-B14F-4D97-AF65-F5344CB8AC3E}">
        <p14:creationId xmlns:p14="http://schemas.microsoft.com/office/powerpoint/2010/main" val="407411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A551B-B041-440F-940E-D40A494FC0A3}"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1385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C1A551B-B041-440F-940E-D40A494FC0A3}" type="datetimeFigureOut">
              <a:rPr lang="en-US" smtClean="0"/>
              <a:t>9/18/2023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08D0D32-0EAB-4375-8AB1-28A601FFFD9F}" type="slidenum">
              <a:rPr lang="en-US" smtClean="0"/>
              <a:t>‹#›</a:t>
            </a:fld>
            <a:endParaRPr lang="en-US"/>
          </a:p>
        </p:txBody>
      </p:sp>
    </p:spTree>
    <p:extLst>
      <p:ext uri="{BB962C8B-B14F-4D97-AF65-F5344CB8AC3E}">
        <p14:creationId xmlns:p14="http://schemas.microsoft.com/office/powerpoint/2010/main" val="5035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A551B-B041-440F-940E-D40A494FC0A3}"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84635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A551B-B041-440F-940E-D40A494FC0A3}"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1217154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A551B-B041-440F-940E-D40A494FC0A3}"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295575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A551B-B041-440F-940E-D40A494FC0A3}"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220638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C1A551B-B041-440F-940E-D40A494FC0A3}" type="datetimeFigureOut">
              <a:rPr lang="en-US" smtClean="0"/>
              <a:t>9/18/2023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08D0D32-0EAB-4375-8AB1-28A601FFFD9F}" type="slidenum">
              <a:rPr lang="en-US" smtClean="0"/>
              <a:t>‹#›</a:t>
            </a:fld>
            <a:endParaRPr lang="en-US"/>
          </a:p>
        </p:txBody>
      </p:sp>
    </p:spTree>
    <p:extLst>
      <p:ext uri="{BB962C8B-B14F-4D97-AF65-F5344CB8AC3E}">
        <p14:creationId xmlns:p14="http://schemas.microsoft.com/office/powerpoint/2010/main" val="123424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A551B-B041-440F-940E-D40A494FC0A3}"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0D32-0EAB-4375-8AB1-28A601FFFD9F}" type="slidenum">
              <a:rPr lang="en-US" smtClean="0"/>
              <a:t>‹#›</a:t>
            </a:fld>
            <a:endParaRPr lang="en-US"/>
          </a:p>
        </p:txBody>
      </p:sp>
    </p:spTree>
    <p:extLst>
      <p:ext uri="{BB962C8B-B14F-4D97-AF65-F5344CB8AC3E}">
        <p14:creationId xmlns:p14="http://schemas.microsoft.com/office/powerpoint/2010/main" val="275590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C1A551B-B041-440F-940E-D40A494FC0A3}" type="datetimeFigureOut">
              <a:rPr lang="en-US" smtClean="0"/>
              <a:t>9/18/2023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08D0D32-0EAB-4375-8AB1-28A601FFFD9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8912288"/>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C0A3-2B00-DEE9-DDAC-74B94DF015B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dirty="0">
                <a:solidFill>
                  <a:schemeClr val="tx2"/>
                </a:solidFill>
                <a:latin typeface="Algerian" panose="04020705040A02060702" pitchFamily="82" charset="0"/>
              </a:rPr>
              <a:t>PRESENTATION ON LEAD SCORE CASE STUDY(Logistic regression)</a:t>
            </a:r>
          </a:p>
        </p:txBody>
      </p:sp>
    </p:spTree>
    <p:extLst>
      <p:ext uri="{BB962C8B-B14F-4D97-AF65-F5344CB8AC3E}">
        <p14:creationId xmlns:p14="http://schemas.microsoft.com/office/powerpoint/2010/main" val="200748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322D-A1FB-AA69-44A3-4CC63A4AF38E}"/>
              </a:ext>
            </a:extLst>
          </p:cNvPr>
          <p:cNvSpPr>
            <a:spLocks noGrp="1"/>
          </p:cNvSpPr>
          <p:nvPr>
            <p:ph type="title"/>
          </p:nvPr>
        </p:nvSpPr>
        <p:spPr>
          <a:xfrm>
            <a:off x="547456" y="769009"/>
            <a:ext cx="9603275" cy="1049235"/>
          </a:xfrm>
        </p:spPr>
        <p:txBody>
          <a:bodyPr/>
          <a:lstStyle/>
          <a:p>
            <a:r>
              <a:rPr lang="en-US" dirty="0"/>
              <a:t>Problem Statement</a:t>
            </a:r>
            <a:endParaRPr lang="en-IN" dirty="0"/>
          </a:p>
        </p:txBody>
      </p:sp>
      <p:sp>
        <p:nvSpPr>
          <p:cNvPr id="4" name="TextBox 3">
            <a:extLst>
              <a:ext uri="{FF2B5EF4-FFF2-40B4-BE49-F238E27FC236}">
                <a16:creationId xmlns:a16="http://schemas.microsoft.com/office/drawing/2014/main" id="{130F8670-6853-9D50-FFA5-FC75FE7079CA}"/>
              </a:ext>
            </a:extLst>
          </p:cNvPr>
          <p:cNvSpPr txBox="1"/>
          <p:nvPr/>
        </p:nvSpPr>
        <p:spPr>
          <a:xfrm>
            <a:off x="547456" y="1953087"/>
            <a:ext cx="11097087" cy="3816429"/>
          </a:xfrm>
          <a:prstGeom prst="rect">
            <a:avLst/>
          </a:prstGeom>
          <a:noFill/>
        </p:spPr>
        <p:txBody>
          <a:bodyPr wrap="square">
            <a:spAutoFit/>
          </a:bodyPr>
          <a:lstStyle/>
          <a:p>
            <a:pPr algn="l"/>
            <a:r>
              <a:rPr lang="en-US" sz="1600" dirty="0">
                <a:solidFill>
                  <a:srgbClr val="091E42"/>
                </a:solidFill>
                <a:latin typeface="freight-text-pro"/>
              </a:rPr>
              <a:t>An education company named X Education sells online courses to industry professionals.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a:t>
            </a:r>
          </a:p>
          <a:p>
            <a:pPr algn="l"/>
            <a:endParaRPr lang="en-US" sz="1600" dirty="0">
              <a:solidFill>
                <a:srgbClr val="091E42"/>
              </a:solidFill>
              <a:latin typeface="freight-text-pro"/>
            </a:endParaRPr>
          </a:p>
          <a:p>
            <a:pPr algn="l"/>
            <a:r>
              <a:rPr lang="en-US" sz="1600" dirty="0">
                <a:solidFill>
                  <a:srgbClr val="091E42"/>
                </a:solidFill>
                <a:latin typeface="freight-text-pro"/>
              </a:rPr>
              <a:t>Once these leads are acquired, employees from the sales team start making calls, writing emails, etc. Through this process, some of the leads get converted while most do not. The typical lead conversion rate at X education is around 30%.</a:t>
            </a:r>
          </a:p>
          <a:p>
            <a:pPr algn="l"/>
            <a:endParaRPr lang="en-US" sz="1600" dirty="0">
              <a:solidFill>
                <a:srgbClr val="091E42"/>
              </a:solidFill>
              <a:latin typeface="freight-text-pro"/>
            </a:endParaRPr>
          </a:p>
          <a:p>
            <a:pPr algn="l"/>
            <a:r>
              <a:rPr lang="en-US" sz="1600" dirty="0">
                <a:solidFill>
                  <a:srgbClr val="091E42"/>
                </a:solidFill>
                <a:latin typeface="freight-text-pro"/>
              </a:rPr>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pPr algn="l"/>
            <a:endParaRPr lang="en-US" sz="1600" dirty="0">
              <a:solidFill>
                <a:srgbClr val="000000"/>
              </a:solidFill>
              <a:latin typeface="Helvetica Neue"/>
            </a:endParaRPr>
          </a:p>
          <a:p>
            <a:pPr algn="l"/>
            <a:r>
              <a:rPr lang="en-US" sz="1600" b="0" i="0" dirty="0">
                <a:solidFill>
                  <a:srgbClr val="091E42"/>
                </a:solidFill>
                <a:effectLst/>
                <a:latin typeface="freight-text-pro"/>
              </a:rPr>
              <a:t>The company requires a model to be built wherein lead score has been assigned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US" sz="1600" b="0" i="0" dirty="0">
              <a:solidFill>
                <a:srgbClr val="000000"/>
              </a:solidFill>
              <a:effectLst/>
              <a:latin typeface="Helvetica Neue"/>
            </a:endParaRPr>
          </a:p>
        </p:txBody>
      </p:sp>
    </p:spTree>
    <p:extLst>
      <p:ext uri="{BB962C8B-B14F-4D97-AF65-F5344CB8AC3E}">
        <p14:creationId xmlns:p14="http://schemas.microsoft.com/office/powerpoint/2010/main" val="394520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62D1-4175-D1D6-B2B1-56071A31E344}"/>
              </a:ext>
            </a:extLst>
          </p:cNvPr>
          <p:cNvSpPr>
            <a:spLocks noGrp="1"/>
          </p:cNvSpPr>
          <p:nvPr>
            <p:ph type="title"/>
          </p:nvPr>
        </p:nvSpPr>
        <p:spPr>
          <a:xfrm>
            <a:off x="1376039" y="804520"/>
            <a:ext cx="9678815" cy="1006526"/>
          </a:xfrm>
        </p:spPr>
        <p:txBody>
          <a:bodyPr/>
          <a:lstStyle/>
          <a:p>
            <a:r>
              <a:rPr lang="en-US" dirty="0"/>
              <a:t>Approach</a:t>
            </a:r>
            <a:endParaRPr lang="en-IN" dirty="0"/>
          </a:p>
        </p:txBody>
      </p:sp>
      <p:sp>
        <p:nvSpPr>
          <p:cNvPr id="4" name="TextBox 3">
            <a:extLst>
              <a:ext uri="{FF2B5EF4-FFF2-40B4-BE49-F238E27FC236}">
                <a16:creationId xmlns:a16="http://schemas.microsoft.com/office/drawing/2014/main" id="{793A5266-14DF-504C-3946-9855105C92CF}"/>
              </a:ext>
            </a:extLst>
          </p:cNvPr>
          <p:cNvSpPr txBox="1"/>
          <p:nvPr/>
        </p:nvSpPr>
        <p:spPr>
          <a:xfrm>
            <a:off x="887767" y="2032987"/>
            <a:ext cx="8620218" cy="4308872"/>
          </a:xfrm>
          <a:prstGeom prst="rect">
            <a:avLst/>
          </a:prstGeom>
          <a:noFill/>
        </p:spPr>
        <p:txBody>
          <a:bodyPr wrap="square">
            <a:spAutoFit/>
          </a:bodyPr>
          <a:lstStyle/>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Data Exploration</a:t>
            </a:r>
          </a:p>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Data Cleaning</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Missing values treatment</a:t>
            </a:r>
          </a:p>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Exploratory Data Analysis	</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Checking of Outliers	</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Checking of unwanted variables</a:t>
            </a:r>
          </a:p>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Data Preparation</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Converting Binary variables</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Creating Dummy variables</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Dropping repeated variables</a:t>
            </a:r>
          </a:p>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Feature Engineering</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Feature Scaling</a:t>
            </a:r>
          </a:p>
          <a:p>
            <a:pPr marL="742950" lvl="1"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Feature selection using RFE	</a:t>
            </a:r>
          </a:p>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Model Building</a:t>
            </a:r>
          </a:p>
          <a:p>
            <a:pPr marL="285750" indent="-285750">
              <a:buFont typeface="Wingdings" panose="05000000000000000000" pitchFamily="2" charset="2"/>
              <a:buChar char="Ø"/>
            </a:pPr>
            <a:r>
              <a:rPr lang="en-US" sz="1600" b="1" dirty="0">
                <a:latin typeface="Calibri" panose="020F0502020204030204" pitchFamily="34" charset="0"/>
                <a:cs typeface="Latha" panose="020B0604020202020204" pitchFamily="34" charset="0"/>
              </a:rPr>
              <a:t>Model Evaluation</a:t>
            </a:r>
          </a:p>
          <a:p>
            <a:endParaRPr lang="en-US" sz="1600" b="1" dirty="0">
              <a:latin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73682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A93A-4453-83C8-F031-58704C579C12}"/>
              </a:ext>
            </a:extLst>
          </p:cNvPr>
          <p:cNvSpPr>
            <a:spLocks noGrp="1"/>
          </p:cNvSpPr>
          <p:nvPr>
            <p:ph type="title"/>
          </p:nvPr>
        </p:nvSpPr>
        <p:spPr>
          <a:xfrm>
            <a:off x="575894" y="729658"/>
            <a:ext cx="11029616" cy="957099"/>
          </a:xfrm>
        </p:spPr>
        <p:txBody>
          <a:bodyPr>
            <a:normAutofit/>
          </a:bodyPr>
          <a:lstStyle/>
          <a:p>
            <a:r>
              <a:rPr lang="en-US" dirty="0"/>
              <a:t>Exploratory Data Analysis</a:t>
            </a:r>
            <a:br>
              <a:rPr lang="en-US" dirty="0"/>
            </a:br>
            <a:r>
              <a:rPr lang="en-US" sz="2000" dirty="0"/>
              <a:t>Univariate analysis</a:t>
            </a:r>
            <a:endParaRPr lang="en-IN" sz="2000" dirty="0"/>
          </a:p>
        </p:txBody>
      </p:sp>
      <p:pic>
        <p:nvPicPr>
          <p:cNvPr id="3" name="Picture 2">
            <a:extLst>
              <a:ext uri="{FF2B5EF4-FFF2-40B4-BE49-F238E27FC236}">
                <a16:creationId xmlns:a16="http://schemas.microsoft.com/office/drawing/2014/main" id="{8E5C792A-AD5C-203B-3826-D23BB2652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3" y="1958340"/>
            <a:ext cx="2483658" cy="2941320"/>
          </a:xfrm>
          <a:prstGeom prst="rect">
            <a:avLst/>
          </a:prstGeom>
        </p:spPr>
      </p:pic>
      <p:pic>
        <p:nvPicPr>
          <p:cNvPr id="4" name="Picture 3">
            <a:extLst>
              <a:ext uri="{FF2B5EF4-FFF2-40B4-BE49-F238E27FC236}">
                <a16:creationId xmlns:a16="http://schemas.microsoft.com/office/drawing/2014/main" id="{913A42A0-7D99-FD29-593E-A1A2578CD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055" y="1958340"/>
            <a:ext cx="2559483" cy="2941320"/>
          </a:xfrm>
          <a:prstGeom prst="rect">
            <a:avLst/>
          </a:prstGeom>
        </p:spPr>
      </p:pic>
      <p:pic>
        <p:nvPicPr>
          <p:cNvPr id="5" name="Picture 4">
            <a:extLst>
              <a:ext uri="{FF2B5EF4-FFF2-40B4-BE49-F238E27FC236}">
                <a16:creationId xmlns:a16="http://schemas.microsoft.com/office/drawing/2014/main" id="{68E319B2-9783-5616-1F60-354D1AEF8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064" y="1960559"/>
            <a:ext cx="2160905" cy="2788920"/>
          </a:xfrm>
          <a:prstGeom prst="rect">
            <a:avLst/>
          </a:prstGeom>
        </p:spPr>
      </p:pic>
      <p:pic>
        <p:nvPicPr>
          <p:cNvPr id="6" name="Picture 5">
            <a:extLst>
              <a:ext uri="{FF2B5EF4-FFF2-40B4-BE49-F238E27FC236}">
                <a16:creationId xmlns:a16="http://schemas.microsoft.com/office/drawing/2014/main" id="{4E328B04-5AD8-BFDC-C4A0-0E909F28B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3495" y="1958340"/>
            <a:ext cx="2249170" cy="2788920"/>
          </a:xfrm>
          <a:prstGeom prst="rect">
            <a:avLst/>
          </a:prstGeom>
        </p:spPr>
      </p:pic>
      <p:pic>
        <p:nvPicPr>
          <p:cNvPr id="7" name="Picture 6">
            <a:extLst>
              <a:ext uri="{FF2B5EF4-FFF2-40B4-BE49-F238E27FC236}">
                <a16:creationId xmlns:a16="http://schemas.microsoft.com/office/drawing/2014/main" id="{6055E7AA-22EC-A22A-4E0A-033C3F3220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4401" y="1958340"/>
            <a:ext cx="2251710" cy="2788920"/>
          </a:xfrm>
          <a:prstGeom prst="rect">
            <a:avLst/>
          </a:prstGeom>
        </p:spPr>
      </p:pic>
      <p:sp>
        <p:nvSpPr>
          <p:cNvPr id="8" name="TextBox 7">
            <a:extLst>
              <a:ext uri="{FF2B5EF4-FFF2-40B4-BE49-F238E27FC236}">
                <a16:creationId xmlns:a16="http://schemas.microsoft.com/office/drawing/2014/main" id="{C7F4A38D-D089-CFB4-747C-1E3E27C7625F}"/>
              </a:ext>
            </a:extLst>
          </p:cNvPr>
          <p:cNvSpPr txBox="1"/>
          <p:nvPr/>
        </p:nvSpPr>
        <p:spPr>
          <a:xfrm>
            <a:off x="575894" y="4899660"/>
            <a:ext cx="10467927" cy="1569660"/>
          </a:xfrm>
          <a:prstGeom prst="rect">
            <a:avLst/>
          </a:prstGeom>
          <a:noFill/>
        </p:spPr>
        <p:txBody>
          <a:bodyPr wrap="square" rtlCol="0">
            <a:spAutoFit/>
          </a:bodyPr>
          <a:lstStyle/>
          <a:p>
            <a:r>
              <a:rPr lang="en-US" sz="1600" b="1" dirty="0">
                <a:latin typeface="Aptos Display" panose="020B0004020202020204" pitchFamily="34" charset="0"/>
              </a:rPr>
              <a:t>Insights:</a:t>
            </a:r>
          </a:p>
          <a:p>
            <a:pPr marL="285750" indent="-285750">
              <a:buFont typeface="Arial" panose="020B0604020202020204" pitchFamily="34" charset="0"/>
              <a:buChar char="•"/>
            </a:pPr>
            <a:r>
              <a:rPr lang="en-US" sz="1600" dirty="0">
                <a:latin typeface="Aptos Display" panose="020B0004020202020204" pitchFamily="34" charset="0"/>
              </a:rPr>
              <a:t>Last Activity: Most of the leads has Opened their email and sent SMS</a:t>
            </a:r>
          </a:p>
          <a:p>
            <a:pPr marL="285750" indent="-285750">
              <a:buFont typeface="Arial" panose="020B0604020202020204" pitchFamily="34" charset="0"/>
              <a:buChar char="•"/>
            </a:pPr>
            <a:r>
              <a:rPr lang="en-US" sz="1600" dirty="0">
                <a:latin typeface="Aptos Display" panose="020B0004020202020204" pitchFamily="34" charset="0"/>
              </a:rPr>
              <a:t>Last Notable Activity: Most of the leads has Modified, Opened their email and sent SMS</a:t>
            </a:r>
          </a:p>
          <a:p>
            <a:pPr marL="285750" indent="-285750">
              <a:buFont typeface="Arial" panose="020B0604020202020204" pitchFamily="34" charset="0"/>
              <a:buChar char="•"/>
            </a:pPr>
            <a:r>
              <a:rPr lang="en-US" sz="1600" dirty="0">
                <a:latin typeface="Aptos Display" panose="020B0004020202020204" pitchFamily="34" charset="0"/>
              </a:rPr>
              <a:t>Lead Origin: Landing page submission &amp; API has 93% than other that identified to be a lead</a:t>
            </a:r>
          </a:p>
          <a:p>
            <a:pPr marL="285750" indent="-285750">
              <a:buFont typeface="Arial" panose="020B0604020202020204" pitchFamily="34" charset="0"/>
              <a:buChar char="•"/>
            </a:pPr>
            <a:r>
              <a:rPr lang="en-US" sz="1600" dirty="0">
                <a:latin typeface="Aptos Display" panose="020B0004020202020204" pitchFamily="34" charset="0"/>
              </a:rPr>
              <a:t>Occupation: 90% of candidates are unemployed, 8% are working professional and 2% are students</a:t>
            </a:r>
          </a:p>
          <a:p>
            <a:pPr marL="285750" indent="-285750">
              <a:buFont typeface="Arial" panose="020B0604020202020204" pitchFamily="34" charset="0"/>
              <a:buChar char="•"/>
            </a:pPr>
            <a:r>
              <a:rPr lang="en-US" sz="1600" dirty="0">
                <a:latin typeface="Aptos Display" panose="020B0004020202020204" pitchFamily="34" charset="0"/>
              </a:rPr>
              <a:t>Lead source: Google, Direct Traffic, Olark Chat &amp; Organic search has covered almost 92% of source</a:t>
            </a:r>
            <a:endParaRPr lang="en-IN" sz="1600" dirty="0">
              <a:latin typeface="Aptos Display" panose="020B0004020202020204" pitchFamily="34" charset="0"/>
            </a:endParaRPr>
          </a:p>
        </p:txBody>
      </p:sp>
    </p:spTree>
    <p:extLst>
      <p:ext uri="{BB962C8B-B14F-4D97-AF65-F5344CB8AC3E}">
        <p14:creationId xmlns:p14="http://schemas.microsoft.com/office/powerpoint/2010/main" val="369669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D98903-5387-F624-4D85-09696C10695E}"/>
              </a:ext>
            </a:extLst>
          </p:cNvPr>
          <p:cNvPicPr>
            <a:picLocks noChangeAspect="1"/>
          </p:cNvPicPr>
          <p:nvPr/>
        </p:nvPicPr>
        <p:blipFill>
          <a:blip r:embed="rId2"/>
          <a:stretch>
            <a:fillRect/>
          </a:stretch>
        </p:blipFill>
        <p:spPr>
          <a:xfrm>
            <a:off x="167523" y="350139"/>
            <a:ext cx="3827430" cy="3009900"/>
          </a:xfrm>
          <a:prstGeom prst="rect">
            <a:avLst/>
          </a:prstGeom>
        </p:spPr>
      </p:pic>
      <p:pic>
        <p:nvPicPr>
          <p:cNvPr id="6" name="Picture 5">
            <a:extLst>
              <a:ext uri="{FF2B5EF4-FFF2-40B4-BE49-F238E27FC236}">
                <a16:creationId xmlns:a16="http://schemas.microsoft.com/office/drawing/2014/main" id="{C889BD41-5FC6-AAFB-1EA0-326AB4560325}"/>
              </a:ext>
            </a:extLst>
          </p:cNvPr>
          <p:cNvPicPr>
            <a:picLocks noChangeAspect="1"/>
          </p:cNvPicPr>
          <p:nvPr/>
        </p:nvPicPr>
        <p:blipFill>
          <a:blip r:embed="rId3"/>
          <a:stretch>
            <a:fillRect/>
          </a:stretch>
        </p:blipFill>
        <p:spPr>
          <a:xfrm>
            <a:off x="4129087" y="456671"/>
            <a:ext cx="3933825" cy="3147663"/>
          </a:xfrm>
          <a:prstGeom prst="rect">
            <a:avLst/>
          </a:prstGeom>
        </p:spPr>
      </p:pic>
      <p:pic>
        <p:nvPicPr>
          <p:cNvPr id="8" name="Picture 7">
            <a:extLst>
              <a:ext uri="{FF2B5EF4-FFF2-40B4-BE49-F238E27FC236}">
                <a16:creationId xmlns:a16="http://schemas.microsoft.com/office/drawing/2014/main" id="{98E8DEEC-2077-8ECF-ED7F-5FB82390F36C}"/>
              </a:ext>
            </a:extLst>
          </p:cNvPr>
          <p:cNvPicPr>
            <a:picLocks noChangeAspect="1"/>
          </p:cNvPicPr>
          <p:nvPr/>
        </p:nvPicPr>
        <p:blipFill>
          <a:blip r:embed="rId4"/>
          <a:stretch>
            <a:fillRect/>
          </a:stretch>
        </p:blipFill>
        <p:spPr>
          <a:xfrm>
            <a:off x="8267703" y="456671"/>
            <a:ext cx="3341475" cy="3245317"/>
          </a:xfrm>
          <a:prstGeom prst="rect">
            <a:avLst/>
          </a:prstGeom>
        </p:spPr>
      </p:pic>
      <p:sp>
        <p:nvSpPr>
          <p:cNvPr id="9" name="TextBox 8">
            <a:extLst>
              <a:ext uri="{FF2B5EF4-FFF2-40B4-BE49-F238E27FC236}">
                <a16:creationId xmlns:a16="http://schemas.microsoft.com/office/drawing/2014/main" id="{CA6BFDA6-AE93-4675-5152-C45AF6945C67}"/>
              </a:ext>
            </a:extLst>
          </p:cNvPr>
          <p:cNvSpPr txBox="1"/>
          <p:nvPr/>
        </p:nvSpPr>
        <p:spPr>
          <a:xfrm>
            <a:off x="478240" y="4269346"/>
            <a:ext cx="10467927" cy="1569660"/>
          </a:xfrm>
          <a:prstGeom prst="rect">
            <a:avLst/>
          </a:prstGeom>
          <a:noFill/>
        </p:spPr>
        <p:txBody>
          <a:bodyPr wrap="square" rtlCol="0">
            <a:spAutoFit/>
          </a:bodyPr>
          <a:lstStyle/>
          <a:p>
            <a:r>
              <a:rPr lang="en-US" sz="1600" b="1" dirty="0">
                <a:latin typeface="Aptos Display" panose="020B0004020202020204" pitchFamily="34" charset="0"/>
              </a:rPr>
              <a:t>Insights:</a:t>
            </a:r>
          </a:p>
          <a:p>
            <a:endParaRPr lang="en-US" sz="1600" b="1" dirty="0">
              <a:latin typeface="Aptos Display" panose="020B0004020202020204" pitchFamily="34" charset="0"/>
            </a:endParaRPr>
          </a:p>
          <a:p>
            <a:pPr marL="285750" indent="-285750">
              <a:buFont typeface="Arial" panose="020B0604020202020204" pitchFamily="34" charset="0"/>
              <a:buChar char="•"/>
            </a:pPr>
            <a:r>
              <a:rPr lang="en-US" sz="1600" dirty="0">
                <a:latin typeface="Aptos Display" panose="020B0004020202020204" pitchFamily="34" charset="0"/>
              </a:rPr>
              <a:t>62% of leads are converted and 38% are not converted</a:t>
            </a:r>
          </a:p>
          <a:p>
            <a:pPr marL="285750" indent="-285750">
              <a:buFont typeface="Arial" panose="020B0604020202020204" pitchFamily="34" charset="0"/>
              <a:buChar char="•"/>
            </a:pPr>
            <a:r>
              <a:rPr lang="en-US" sz="1600" dirty="0">
                <a:latin typeface="Aptos Display" panose="020B0004020202020204" pitchFamily="34" charset="0"/>
              </a:rPr>
              <a:t>Most of the candidate chose No to do not email</a:t>
            </a:r>
          </a:p>
          <a:p>
            <a:pPr marL="285750" indent="-285750">
              <a:buFont typeface="Arial" panose="020B0604020202020204" pitchFamily="34" charset="0"/>
              <a:buChar char="•"/>
            </a:pPr>
            <a:r>
              <a:rPr lang="en-US" sz="1600" dirty="0">
                <a:latin typeface="Aptos Display" panose="020B0004020202020204" pitchFamily="34" charset="0"/>
              </a:rPr>
              <a:t>68% candidates chose No for A free copy of mastering the Interview</a:t>
            </a:r>
          </a:p>
          <a:p>
            <a:pPr marL="285750" indent="-285750">
              <a:buFont typeface="Arial" panose="020B0604020202020204" pitchFamily="34" charset="0"/>
              <a:buChar char="•"/>
            </a:pPr>
            <a:r>
              <a:rPr lang="en-US" sz="1600" dirty="0">
                <a:latin typeface="Aptos Display" panose="020B0004020202020204" pitchFamily="34" charset="0"/>
              </a:rPr>
              <a:t>Other variables are skewed towards only one category</a:t>
            </a:r>
          </a:p>
        </p:txBody>
      </p:sp>
    </p:spTree>
    <p:extLst>
      <p:ext uri="{BB962C8B-B14F-4D97-AF65-F5344CB8AC3E}">
        <p14:creationId xmlns:p14="http://schemas.microsoft.com/office/powerpoint/2010/main" val="188354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E1E23B-DB42-1B43-79A5-DC10B5D33F16}"/>
              </a:ext>
            </a:extLst>
          </p:cNvPr>
          <p:cNvSpPr>
            <a:spLocks noGrp="1"/>
          </p:cNvSpPr>
          <p:nvPr>
            <p:ph type="title"/>
          </p:nvPr>
        </p:nvSpPr>
        <p:spPr/>
        <p:txBody>
          <a:bodyPr>
            <a:normAutofit/>
          </a:bodyPr>
          <a:lstStyle/>
          <a:p>
            <a:r>
              <a:rPr lang="en-US" sz="2000" dirty="0"/>
              <a:t>Bivariate Analysis</a:t>
            </a:r>
            <a:endParaRPr lang="en-IN" sz="2000" dirty="0"/>
          </a:p>
        </p:txBody>
      </p:sp>
      <p:pic>
        <p:nvPicPr>
          <p:cNvPr id="9" name="Picture 8">
            <a:extLst>
              <a:ext uri="{FF2B5EF4-FFF2-40B4-BE49-F238E27FC236}">
                <a16:creationId xmlns:a16="http://schemas.microsoft.com/office/drawing/2014/main" id="{D63250DA-E7EB-D5AD-41D2-B2141652470C}"/>
              </a:ext>
            </a:extLst>
          </p:cNvPr>
          <p:cNvPicPr>
            <a:picLocks noChangeAspect="1"/>
          </p:cNvPicPr>
          <p:nvPr/>
        </p:nvPicPr>
        <p:blipFill>
          <a:blip r:embed="rId2"/>
          <a:stretch>
            <a:fillRect/>
          </a:stretch>
        </p:blipFill>
        <p:spPr>
          <a:xfrm>
            <a:off x="1" y="1918292"/>
            <a:ext cx="2831976" cy="2208674"/>
          </a:xfrm>
          <a:prstGeom prst="rect">
            <a:avLst/>
          </a:prstGeom>
        </p:spPr>
      </p:pic>
      <p:pic>
        <p:nvPicPr>
          <p:cNvPr id="11" name="Picture 10">
            <a:extLst>
              <a:ext uri="{FF2B5EF4-FFF2-40B4-BE49-F238E27FC236}">
                <a16:creationId xmlns:a16="http://schemas.microsoft.com/office/drawing/2014/main" id="{E12B1D0C-A095-154B-5D0E-36BA5F70EC20}"/>
              </a:ext>
            </a:extLst>
          </p:cNvPr>
          <p:cNvPicPr>
            <a:picLocks noChangeAspect="1"/>
          </p:cNvPicPr>
          <p:nvPr/>
        </p:nvPicPr>
        <p:blipFill>
          <a:blip r:embed="rId3"/>
          <a:stretch>
            <a:fillRect/>
          </a:stretch>
        </p:blipFill>
        <p:spPr>
          <a:xfrm>
            <a:off x="2912893" y="1918292"/>
            <a:ext cx="3097290" cy="2208676"/>
          </a:xfrm>
          <a:prstGeom prst="rect">
            <a:avLst/>
          </a:prstGeom>
        </p:spPr>
      </p:pic>
      <p:pic>
        <p:nvPicPr>
          <p:cNvPr id="13" name="Picture 12">
            <a:extLst>
              <a:ext uri="{FF2B5EF4-FFF2-40B4-BE49-F238E27FC236}">
                <a16:creationId xmlns:a16="http://schemas.microsoft.com/office/drawing/2014/main" id="{CB07FDE6-5040-EE2A-3FF9-D58F8399CDBD}"/>
              </a:ext>
            </a:extLst>
          </p:cNvPr>
          <p:cNvPicPr>
            <a:picLocks noChangeAspect="1"/>
          </p:cNvPicPr>
          <p:nvPr/>
        </p:nvPicPr>
        <p:blipFill>
          <a:blip r:embed="rId4"/>
          <a:stretch>
            <a:fillRect/>
          </a:stretch>
        </p:blipFill>
        <p:spPr>
          <a:xfrm>
            <a:off x="5887889" y="1918292"/>
            <a:ext cx="3318256" cy="2208676"/>
          </a:xfrm>
          <a:prstGeom prst="rect">
            <a:avLst/>
          </a:prstGeom>
        </p:spPr>
      </p:pic>
      <p:pic>
        <p:nvPicPr>
          <p:cNvPr id="15" name="Picture 14">
            <a:extLst>
              <a:ext uri="{FF2B5EF4-FFF2-40B4-BE49-F238E27FC236}">
                <a16:creationId xmlns:a16="http://schemas.microsoft.com/office/drawing/2014/main" id="{53641C36-F965-D8A1-814B-D1973CEB2FCA}"/>
              </a:ext>
            </a:extLst>
          </p:cNvPr>
          <p:cNvPicPr>
            <a:picLocks noChangeAspect="1"/>
          </p:cNvPicPr>
          <p:nvPr/>
        </p:nvPicPr>
        <p:blipFill>
          <a:blip r:embed="rId5"/>
          <a:stretch>
            <a:fillRect/>
          </a:stretch>
        </p:blipFill>
        <p:spPr>
          <a:xfrm>
            <a:off x="9206145" y="1918291"/>
            <a:ext cx="2823098" cy="2208675"/>
          </a:xfrm>
          <a:prstGeom prst="rect">
            <a:avLst/>
          </a:prstGeom>
        </p:spPr>
      </p:pic>
      <p:pic>
        <p:nvPicPr>
          <p:cNvPr id="17" name="Picture 16">
            <a:extLst>
              <a:ext uri="{FF2B5EF4-FFF2-40B4-BE49-F238E27FC236}">
                <a16:creationId xmlns:a16="http://schemas.microsoft.com/office/drawing/2014/main" id="{86397AFC-206A-88BA-DFBF-D72FA8F1F01F}"/>
              </a:ext>
            </a:extLst>
          </p:cNvPr>
          <p:cNvPicPr>
            <a:picLocks noChangeAspect="1"/>
          </p:cNvPicPr>
          <p:nvPr/>
        </p:nvPicPr>
        <p:blipFill>
          <a:blip r:embed="rId6"/>
          <a:stretch>
            <a:fillRect/>
          </a:stretch>
        </p:blipFill>
        <p:spPr>
          <a:xfrm>
            <a:off x="6010182" y="4126967"/>
            <a:ext cx="3269143" cy="2549042"/>
          </a:xfrm>
          <a:prstGeom prst="rect">
            <a:avLst/>
          </a:prstGeom>
        </p:spPr>
      </p:pic>
      <p:pic>
        <p:nvPicPr>
          <p:cNvPr id="19" name="Picture 18">
            <a:extLst>
              <a:ext uri="{FF2B5EF4-FFF2-40B4-BE49-F238E27FC236}">
                <a16:creationId xmlns:a16="http://schemas.microsoft.com/office/drawing/2014/main" id="{EB3A9570-E132-F01E-EA9F-874C7901AD60}"/>
              </a:ext>
            </a:extLst>
          </p:cNvPr>
          <p:cNvPicPr>
            <a:picLocks noChangeAspect="1"/>
          </p:cNvPicPr>
          <p:nvPr/>
        </p:nvPicPr>
        <p:blipFill>
          <a:blip r:embed="rId7"/>
          <a:stretch>
            <a:fillRect/>
          </a:stretch>
        </p:blipFill>
        <p:spPr>
          <a:xfrm>
            <a:off x="9206145" y="4126967"/>
            <a:ext cx="2743199" cy="2549042"/>
          </a:xfrm>
          <a:prstGeom prst="rect">
            <a:avLst/>
          </a:prstGeom>
        </p:spPr>
      </p:pic>
      <p:sp>
        <p:nvSpPr>
          <p:cNvPr id="20" name="TextBox 19">
            <a:extLst>
              <a:ext uri="{FF2B5EF4-FFF2-40B4-BE49-F238E27FC236}">
                <a16:creationId xmlns:a16="http://schemas.microsoft.com/office/drawing/2014/main" id="{61C4696F-7579-C3D9-EC91-67F9F0928C61}"/>
              </a:ext>
            </a:extLst>
          </p:cNvPr>
          <p:cNvSpPr txBox="1"/>
          <p:nvPr/>
        </p:nvSpPr>
        <p:spPr>
          <a:xfrm>
            <a:off x="275032" y="4124215"/>
            <a:ext cx="5531941" cy="2985433"/>
          </a:xfrm>
          <a:prstGeom prst="rect">
            <a:avLst/>
          </a:prstGeom>
          <a:noFill/>
        </p:spPr>
        <p:txBody>
          <a:bodyPr wrap="square" rtlCol="0">
            <a:spAutoFit/>
          </a:bodyPr>
          <a:lstStyle/>
          <a:p>
            <a:r>
              <a:rPr lang="en-US" sz="1600" b="1" dirty="0">
                <a:latin typeface="Aptos Display" panose="020B0004020202020204" pitchFamily="34" charset="0"/>
              </a:rPr>
              <a:t>Insights:</a:t>
            </a:r>
          </a:p>
          <a:p>
            <a:endParaRPr lang="en-US" sz="1600" b="1" dirty="0">
              <a:latin typeface="Aptos Display" panose="020B0004020202020204" pitchFamily="34" charset="0"/>
            </a:endParaRPr>
          </a:p>
          <a:p>
            <a:pPr marL="285750" indent="-285750" algn="l">
              <a:buFont typeface="Arial" panose="020B0604020202020204" pitchFamily="34" charset="0"/>
              <a:buChar char="•"/>
            </a:pPr>
            <a:r>
              <a:rPr lang="en-US" sz="1400" b="0" i="0" dirty="0">
                <a:effectLst/>
                <a:latin typeface="Inter"/>
              </a:rPr>
              <a:t>API and Landing Page Submission have 30-35% conversion rate but count of lead originated from them are considerable.</a:t>
            </a:r>
          </a:p>
          <a:p>
            <a:pPr marL="285750" indent="-285750" algn="l">
              <a:buFont typeface="Arial" panose="020B0604020202020204" pitchFamily="34" charset="0"/>
              <a:buChar char="•"/>
            </a:pPr>
            <a:r>
              <a:rPr lang="en-US" sz="1400" b="0" i="0" dirty="0">
                <a:effectLst/>
                <a:latin typeface="Inter"/>
              </a:rPr>
              <a:t>Lead Add Form has more than 90% conversion rate but count of lead are not very high.</a:t>
            </a:r>
          </a:p>
          <a:p>
            <a:pPr marL="285750" indent="-285750" algn="l">
              <a:buFont typeface="Arial" panose="020B0604020202020204" pitchFamily="34" charset="0"/>
              <a:buChar char="•"/>
            </a:pPr>
            <a:r>
              <a:rPr lang="en-US" sz="1400" b="0" i="0" dirty="0">
                <a:effectLst/>
                <a:latin typeface="Inter"/>
              </a:rPr>
              <a:t>Google and Direct traffic generates maximum number of leads.</a:t>
            </a:r>
          </a:p>
          <a:p>
            <a:pPr marL="285750" indent="-285750" algn="l">
              <a:buFont typeface="Arial" panose="020B0604020202020204" pitchFamily="34" charset="0"/>
              <a:buChar char="•"/>
            </a:pPr>
            <a:r>
              <a:rPr lang="en-US" sz="1400" b="0" i="0" dirty="0">
                <a:effectLst/>
                <a:latin typeface="Inter"/>
              </a:rPr>
              <a:t>Conversion Rate of reference leads and leads through </a:t>
            </a:r>
            <a:r>
              <a:rPr lang="en-US" sz="1400" b="0" i="0" dirty="0" err="1">
                <a:effectLst/>
                <a:latin typeface="Inter"/>
              </a:rPr>
              <a:t>welingak</a:t>
            </a:r>
            <a:r>
              <a:rPr lang="en-US" sz="1400" b="0" i="0" dirty="0">
                <a:effectLst/>
                <a:latin typeface="Inter"/>
              </a:rPr>
              <a:t> website is high.</a:t>
            </a:r>
          </a:p>
          <a:p>
            <a:pPr marL="285750" indent="-285750" algn="l">
              <a:buFont typeface="Arial" panose="020B0604020202020204" pitchFamily="34" charset="0"/>
              <a:buChar char="•"/>
            </a:pPr>
            <a:r>
              <a:rPr lang="en-US" sz="1400" b="0" i="0" dirty="0">
                <a:effectLst/>
                <a:latin typeface="Inter"/>
              </a:rPr>
              <a:t>Most of the lead have their Email opened as their last activity.</a:t>
            </a:r>
          </a:p>
          <a:p>
            <a:pPr marL="285750" indent="-285750" algn="l">
              <a:buFont typeface="Arial" panose="020B0604020202020204" pitchFamily="34" charset="0"/>
              <a:buChar char="•"/>
            </a:pPr>
            <a:r>
              <a:rPr lang="en-US" sz="1400" b="0" i="0" dirty="0">
                <a:effectLst/>
                <a:latin typeface="Inter"/>
              </a:rPr>
              <a:t>Conversion rate for leads with last activity as SMS Sent is almost 60%.</a:t>
            </a:r>
          </a:p>
          <a:p>
            <a:pPr marL="285750" indent="-285750" algn="l">
              <a:buFont typeface="Arial" panose="020B0604020202020204" pitchFamily="34" charset="0"/>
              <a:buChar char="•"/>
            </a:pPr>
            <a:endParaRPr lang="en-US" sz="1400" b="0" i="0" dirty="0">
              <a:effectLst/>
              <a:latin typeface="Inter"/>
            </a:endParaRPr>
          </a:p>
          <a:p>
            <a:pPr algn="l"/>
            <a:endParaRPr lang="en-US" sz="1600" b="0" i="0" dirty="0">
              <a:effectLst/>
              <a:latin typeface="Inter"/>
            </a:endParaRPr>
          </a:p>
        </p:txBody>
      </p:sp>
    </p:spTree>
    <p:extLst>
      <p:ext uri="{BB962C8B-B14F-4D97-AF65-F5344CB8AC3E}">
        <p14:creationId xmlns:p14="http://schemas.microsoft.com/office/powerpoint/2010/main" val="237221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40E3-F2C8-8E64-2A82-281CB345F9E0}"/>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BDC4FDED-5426-AC5D-024B-375C7EBA16AD}"/>
              </a:ext>
            </a:extLst>
          </p:cNvPr>
          <p:cNvSpPr txBox="1"/>
          <p:nvPr/>
        </p:nvSpPr>
        <p:spPr>
          <a:xfrm>
            <a:off x="168500" y="3633757"/>
            <a:ext cx="5531941" cy="2554545"/>
          </a:xfrm>
          <a:prstGeom prst="rect">
            <a:avLst/>
          </a:prstGeom>
          <a:noFill/>
        </p:spPr>
        <p:txBody>
          <a:bodyPr wrap="square" rtlCol="0">
            <a:spAutoFit/>
          </a:bodyPr>
          <a:lstStyle/>
          <a:p>
            <a:r>
              <a:rPr lang="en-US" sz="1600" b="1" dirty="0">
                <a:latin typeface="Aptos Display" panose="020B0004020202020204" pitchFamily="34" charset="0"/>
              </a:rPr>
              <a:t>Insights:</a:t>
            </a:r>
          </a:p>
          <a:p>
            <a:endParaRPr lang="en-US" sz="1600" b="1" dirty="0">
              <a:latin typeface="Aptos Display" panose="020B0004020202020204" pitchFamily="34" charset="0"/>
            </a:endParaRPr>
          </a:p>
          <a:p>
            <a:pPr algn="l">
              <a:buFont typeface="Arial" panose="020B0604020202020204" pitchFamily="34" charset="0"/>
              <a:buChar char="•"/>
            </a:pPr>
            <a:r>
              <a:rPr lang="en-US" sz="1400" b="0" i="0" dirty="0">
                <a:effectLst/>
                <a:latin typeface="Inter"/>
              </a:rPr>
              <a:t>Median for converted and unconverted leads is the same for page views per visit</a:t>
            </a:r>
          </a:p>
          <a:p>
            <a:pPr algn="l"/>
            <a:endParaRPr lang="en-US" sz="1400" b="0" i="0" dirty="0">
              <a:effectLst/>
              <a:latin typeface="Inter"/>
            </a:endParaRPr>
          </a:p>
          <a:p>
            <a:pPr>
              <a:buFont typeface="Arial" panose="020B0604020202020204" pitchFamily="34" charset="0"/>
              <a:buChar char="•"/>
            </a:pPr>
            <a:r>
              <a:rPr lang="en-US" sz="1400" b="0" i="0" dirty="0">
                <a:effectLst/>
                <a:latin typeface="Inter"/>
              </a:rPr>
              <a:t>. Median for converted and unconverted leads is the same for Total visits</a:t>
            </a:r>
          </a:p>
          <a:p>
            <a:pPr algn="l">
              <a:buFont typeface="Arial" panose="020B0604020202020204" pitchFamily="34" charset="0"/>
              <a:buChar char="•"/>
            </a:pPr>
            <a:endParaRPr lang="en-US" sz="1400" b="0" i="0" dirty="0">
              <a:effectLst/>
              <a:latin typeface="Inter"/>
            </a:endParaRPr>
          </a:p>
          <a:p>
            <a:pPr>
              <a:buFont typeface="Arial" panose="020B0604020202020204" pitchFamily="34" charset="0"/>
              <a:buChar char="•"/>
            </a:pPr>
            <a:r>
              <a:rPr lang="en-US" sz="1400" b="0" i="0" dirty="0">
                <a:effectLst/>
                <a:latin typeface="Inter"/>
              </a:rPr>
              <a:t>Leads spending more time on the websites are more likely to be converted.</a:t>
            </a:r>
          </a:p>
          <a:p>
            <a:pPr algn="l">
              <a:buFont typeface="Arial" panose="020B0604020202020204" pitchFamily="34" charset="0"/>
              <a:buChar char="•"/>
            </a:pPr>
            <a:endParaRPr lang="en-US" sz="1400" b="0" i="0" dirty="0">
              <a:effectLst/>
              <a:latin typeface="Inter"/>
            </a:endParaRPr>
          </a:p>
          <a:p>
            <a:pPr algn="l"/>
            <a:endParaRPr lang="en-US" sz="1600" b="0" i="0" dirty="0">
              <a:effectLst/>
              <a:latin typeface="Inter"/>
            </a:endParaRPr>
          </a:p>
        </p:txBody>
      </p:sp>
      <p:pic>
        <p:nvPicPr>
          <p:cNvPr id="8" name="Picture 7">
            <a:extLst>
              <a:ext uri="{FF2B5EF4-FFF2-40B4-BE49-F238E27FC236}">
                <a16:creationId xmlns:a16="http://schemas.microsoft.com/office/drawing/2014/main" id="{4E5F3A84-0E4E-3E54-9E94-C8CD59029989}"/>
              </a:ext>
            </a:extLst>
          </p:cNvPr>
          <p:cNvPicPr>
            <a:picLocks noChangeAspect="1"/>
          </p:cNvPicPr>
          <p:nvPr/>
        </p:nvPicPr>
        <p:blipFill>
          <a:blip r:embed="rId2"/>
          <a:stretch>
            <a:fillRect/>
          </a:stretch>
        </p:blipFill>
        <p:spPr>
          <a:xfrm>
            <a:off x="275032" y="427133"/>
            <a:ext cx="3665280" cy="2581714"/>
          </a:xfrm>
          <a:prstGeom prst="rect">
            <a:avLst/>
          </a:prstGeom>
        </p:spPr>
      </p:pic>
      <p:pic>
        <p:nvPicPr>
          <p:cNvPr id="10" name="Picture 9">
            <a:extLst>
              <a:ext uri="{FF2B5EF4-FFF2-40B4-BE49-F238E27FC236}">
                <a16:creationId xmlns:a16="http://schemas.microsoft.com/office/drawing/2014/main" id="{54045173-87A2-02FD-46C2-41F0A3AED610}"/>
              </a:ext>
            </a:extLst>
          </p:cNvPr>
          <p:cNvPicPr>
            <a:picLocks noChangeAspect="1"/>
          </p:cNvPicPr>
          <p:nvPr/>
        </p:nvPicPr>
        <p:blipFill>
          <a:blip r:embed="rId3"/>
          <a:stretch>
            <a:fillRect/>
          </a:stretch>
        </p:blipFill>
        <p:spPr>
          <a:xfrm>
            <a:off x="4078716" y="600141"/>
            <a:ext cx="3794094" cy="2581715"/>
          </a:xfrm>
          <a:prstGeom prst="rect">
            <a:avLst/>
          </a:prstGeom>
        </p:spPr>
      </p:pic>
      <p:pic>
        <p:nvPicPr>
          <p:cNvPr id="12" name="Picture 11">
            <a:extLst>
              <a:ext uri="{FF2B5EF4-FFF2-40B4-BE49-F238E27FC236}">
                <a16:creationId xmlns:a16="http://schemas.microsoft.com/office/drawing/2014/main" id="{AE3B7861-FDAA-F531-D705-3D467A6C2574}"/>
              </a:ext>
            </a:extLst>
          </p:cNvPr>
          <p:cNvPicPr>
            <a:picLocks noChangeAspect="1"/>
          </p:cNvPicPr>
          <p:nvPr/>
        </p:nvPicPr>
        <p:blipFill>
          <a:blip r:embed="rId4"/>
          <a:stretch>
            <a:fillRect/>
          </a:stretch>
        </p:blipFill>
        <p:spPr>
          <a:xfrm>
            <a:off x="8011215" y="552738"/>
            <a:ext cx="3895157" cy="2581714"/>
          </a:xfrm>
          <a:prstGeom prst="rect">
            <a:avLst/>
          </a:prstGeom>
        </p:spPr>
      </p:pic>
      <p:pic>
        <p:nvPicPr>
          <p:cNvPr id="14" name="Picture 13">
            <a:extLst>
              <a:ext uri="{FF2B5EF4-FFF2-40B4-BE49-F238E27FC236}">
                <a16:creationId xmlns:a16="http://schemas.microsoft.com/office/drawing/2014/main" id="{25047A1C-EA22-720A-18B5-4A1C0C79C575}"/>
              </a:ext>
            </a:extLst>
          </p:cNvPr>
          <p:cNvPicPr>
            <a:picLocks noChangeAspect="1"/>
          </p:cNvPicPr>
          <p:nvPr/>
        </p:nvPicPr>
        <p:blipFill>
          <a:blip r:embed="rId5"/>
          <a:stretch>
            <a:fillRect/>
          </a:stretch>
        </p:blipFill>
        <p:spPr>
          <a:xfrm>
            <a:off x="6491561" y="3085551"/>
            <a:ext cx="5425407" cy="3770097"/>
          </a:xfrm>
          <a:prstGeom prst="rect">
            <a:avLst/>
          </a:prstGeom>
        </p:spPr>
      </p:pic>
    </p:spTree>
    <p:extLst>
      <p:ext uri="{BB962C8B-B14F-4D97-AF65-F5344CB8AC3E}">
        <p14:creationId xmlns:p14="http://schemas.microsoft.com/office/powerpoint/2010/main" val="90173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C3BC-FC3A-EEBC-09D9-AEE16A21F38E}"/>
              </a:ext>
            </a:extLst>
          </p:cNvPr>
          <p:cNvSpPr>
            <a:spLocks noGrp="1"/>
          </p:cNvSpPr>
          <p:nvPr>
            <p:ph type="title"/>
          </p:nvPr>
        </p:nvSpPr>
        <p:spPr/>
        <p:txBody>
          <a:bodyPr/>
          <a:lstStyle/>
          <a:p>
            <a:r>
              <a:rPr lang="en-US" dirty="0"/>
              <a:t>Model Evaluation</a:t>
            </a:r>
            <a:endParaRPr lang="en-IN" dirty="0"/>
          </a:p>
        </p:txBody>
      </p:sp>
      <p:sp>
        <p:nvSpPr>
          <p:cNvPr id="5" name="Text Placeholder 2">
            <a:extLst>
              <a:ext uri="{FF2B5EF4-FFF2-40B4-BE49-F238E27FC236}">
                <a16:creationId xmlns:a16="http://schemas.microsoft.com/office/drawing/2014/main" id="{99DA4F1D-3A83-0D02-0F97-131B94DDD0BF}"/>
              </a:ext>
            </a:extLst>
          </p:cNvPr>
          <p:cNvSpPr txBox="1">
            <a:spLocks/>
          </p:cNvSpPr>
          <p:nvPr/>
        </p:nvSpPr>
        <p:spPr>
          <a:xfrm>
            <a:off x="539318" y="2121764"/>
            <a:ext cx="5302190" cy="4006578"/>
          </a:xfrm>
          <a:prstGeom prst="rect">
            <a:avLst/>
          </a:prstGeom>
        </p:spPr>
        <p:txBody>
          <a:bodyPr vert="horz" lIns="91440" tIns="45720" rIns="91440" bIns="45720" rtlCol="0">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solidFill>
                  <a:srgbClr val="000000"/>
                </a:solidFill>
                <a:latin typeface="Inter"/>
              </a:rPr>
              <a:t>Comparing the values obtained for Train &amp; Test data:</a:t>
            </a:r>
          </a:p>
          <a:p>
            <a:pPr marL="0" indent="0">
              <a:buNone/>
            </a:pPr>
            <a:r>
              <a:rPr lang="en-US" sz="1600" dirty="0">
                <a:solidFill>
                  <a:srgbClr val="000000"/>
                </a:solidFill>
                <a:latin typeface="Inter"/>
              </a:rPr>
              <a:t>Train Data:</a:t>
            </a:r>
          </a:p>
          <a:p>
            <a:r>
              <a:rPr lang="en-US" sz="1600" b="1" dirty="0">
                <a:latin typeface="Inter"/>
              </a:rPr>
              <a:t>Accuracy : 80.46 %</a:t>
            </a:r>
            <a:endParaRPr lang="en-US" sz="1600" dirty="0">
              <a:latin typeface="Inter"/>
            </a:endParaRPr>
          </a:p>
          <a:p>
            <a:r>
              <a:rPr lang="en-US" sz="1600" b="1" dirty="0">
                <a:latin typeface="Inter"/>
              </a:rPr>
              <a:t>Sensitivity : 80.53 %</a:t>
            </a:r>
            <a:endParaRPr lang="en-US" sz="1600" dirty="0">
              <a:latin typeface="Inter"/>
            </a:endParaRPr>
          </a:p>
          <a:p>
            <a:r>
              <a:rPr lang="en-US" sz="1600" b="1" dirty="0">
                <a:latin typeface="Inter"/>
              </a:rPr>
              <a:t>Specificity : 80.41 %</a:t>
            </a:r>
            <a:endParaRPr lang="en-US" sz="1600" dirty="0">
              <a:latin typeface="Inter"/>
            </a:endParaRPr>
          </a:p>
          <a:p>
            <a:pPr marL="0" indent="0">
              <a:buNone/>
            </a:pPr>
            <a:r>
              <a:rPr lang="en-US" sz="1600" dirty="0">
                <a:solidFill>
                  <a:srgbClr val="000000"/>
                </a:solidFill>
                <a:latin typeface="Inter"/>
              </a:rPr>
              <a:t>Test Data:</a:t>
            </a:r>
          </a:p>
          <a:p>
            <a:r>
              <a:rPr lang="en-US" sz="1600" b="1" dirty="0">
                <a:latin typeface="Inter"/>
              </a:rPr>
              <a:t>Accuracy : 80.66 %</a:t>
            </a:r>
            <a:endParaRPr lang="en-US" sz="1600" dirty="0">
              <a:latin typeface="Inter"/>
            </a:endParaRPr>
          </a:p>
          <a:p>
            <a:r>
              <a:rPr lang="en-US" sz="1600" b="1" dirty="0">
                <a:latin typeface="Inter"/>
              </a:rPr>
              <a:t>Sensitivity : 79.32 %</a:t>
            </a:r>
            <a:endParaRPr lang="en-US" sz="1600" dirty="0">
              <a:latin typeface="Inter"/>
            </a:endParaRPr>
          </a:p>
          <a:p>
            <a:r>
              <a:rPr lang="en-US" sz="1600" b="1" dirty="0">
                <a:latin typeface="Inter"/>
              </a:rPr>
              <a:t>Specificity : 81.44 %</a:t>
            </a:r>
          </a:p>
          <a:p>
            <a:pPr marL="0" indent="0">
              <a:buNone/>
            </a:pPr>
            <a:r>
              <a:rPr lang="en-US" sz="1600" dirty="0">
                <a:solidFill>
                  <a:srgbClr val="000000"/>
                </a:solidFill>
                <a:latin typeface="Inter"/>
              </a:rPr>
              <a:t>Precision &amp; Recall</a:t>
            </a:r>
          </a:p>
          <a:p>
            <a:r>
              <a:rPr lang="en-US" sz="1600" b="1" dirty="0">
                <a:latin typeface="Inter"/>
              </a:rPr>
              <a:t>Precision: 79.21%</a:t>
            </a:r>
          </a:p>
          <a:p>
            <a:r>
              <a:rPr lang="en-US" sz="1600" b="1" dirty="0">
                <a:latin typeface="Inter"/>
              </a:rPr>
              <a:t>Recall: 69.19%</a:t>
            </a:r>
          </a:p>
          <a:p>
            <a:endParaRPr lang="en-US" sz="800" dirty="0">
              <a:solidFill>
                <a:schemeClr val="tx1">
                  <a:alpha val="55000"/>
                </a:schemeClr>
              </a:solidFill>
            </a:endParaRPr>
          </a:p>
        </p:txBody>
      </p:sp>
      <p:pic>
        <p:nvPicPr>
          <p:cNvPr id="7" name="Picture 6">
            <a:extLst>
              <a:ext uri="{FF2B5EF4-FFF2-40B4-BE49-F238E27FC236}">
                <a16:creationId xmlns:a16="http://schemas.microsoft.com/office/drawing/2014/main" id="{4B2518D3-0134-AFC6-472F-AD83A56B45A5}"/>
              </a:ext>
            </a:extLst>
          </p:cNvPr>
          <p:cNvPicPr>
            <a:picLocks noChangeAspect="1"/>
          </p:cNvPicPr>
          <p:nvPr/>
        </p:nvPicPr>
        <p:blipFill>
          <a:blip r:embed="rId2"/>
          <a:stretch>
            <a:fillRect/>
          </a:stretch>
        </p:blipFill>
        <p:spPr>
          <a:xfrm>
            <a:off x="6090702" y="1223824"/>
            <a:ext cx="4332349" cy="2756949"/>
          </a:xfrm>
          <a:prstGeom prst="rect">
            <a:avLst/>
          </a:prstGeom>
        </p:spPr>
      </p:pic>
      <p:pic>
        <p:nvPicPr>
          <p:cNvPr id="9" name="Picture 8">
            <a:extLst>
              <a:ext uri="{FF2B5EF4-FFF2-40B4-BE49-F238E27FC236}">
                <a16:creationId xmlns:a16="http://schemas.microsoft.com/office/drawing/2014/main" id="{16EA3D00-A70E-47CF-D1DE-911EA41D9D43}"/>
              </a:ext>
            </a:extLst>
          </p:cNvPr>
          <p:cNvPicPr>
            <a:picLocks noChangeAspect="1"/>
          </p:cNvPicPr>
          <p:nvPr/>
        </p:nvPicPr>
        <p:blipFill>
          <a:blip r:embed="rId3"/>
          <a:stretch>
            <a:fillRect/>
          </a:stretch>
        </p:blipFill>
        <p:spPr>
          <a:xfrm>
            <a:off x="6161723" y="4306226"/>
            <a:ext cx="4332349" cy="2400300"/>
          </a:xfrm>
          <a:prstGeom prst="rect">
            <a:avLst/>
          </a:prstGeom>
        </p:spPr>
      </p:pic>
    </p:spTree>
    <p:extLst>
      <p:ext uri="{BB962C8B-B14F-4D97-AF65-F5344CB8AC3E}">
        <p14:creationId xmlns:p14="http://schemas.microsoft.com/office/powerpoint/2010/main" val="364675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A5FF-EB3F-5D85-FEB1-C7DADE700280}"/>
              </a:ext>
            </a:extLst>
          </p:cNvPr>
          <p:cNvSpPr>
            <a:spLocks noGrp="1"/>
          </p:cNvSpPr>
          <p:nvPr>
            <p:ph type="title"/>
          </p:nvPr>
        </p:nvSpPr>
        <p:spPr/>
        <p:txBody>
          <a:bodyPr/>
          <a:lstStyle/>
          <a:p>
            <a:r>
              <a:rPr lang="en-US" dirty="0"/>
              <a:t>Recommendation</a:t>
            </a:r>
            <a:endParaRPr lang="en-IN" dirty="0"/>
          </a:p>
        </p:txBody>
      </p:sp>
      <p:sp>
        <p:nvSpPr>
          <p:cNvPr id="4" name="TextBox 3">
            <a:extLst>
              <a:ext uri="{FF2B5EF4-FFF2-40B4-BE49-F238E27FC236}">
                <a16:creationId xmlns:a16="http://schemas.microsoft.com/office/drawing/2014/main" id="{EE2EDFAD-1679-92AF-2E1C-57A8E9F9B609}"/>
              </a:ext>
            </a:extLst>
          </p:cNvPr>
          <p:cNvSpPr txBox="1"/>
          <p:nvPr/>
        </p:nvSpPr>
        <p:spPr>
          <a:xfrm>
            <a:off x="291807" y="2099115"/>
            <a:ext cx="11515494" cy="4247317"/>
          </a:xfrm>
          <a:prstGeom prst="rect">
            <a:avLst/>
          </a:prstGeom>
          <a:noFill/>
        </p:spPr>
        <p:txBody>
          <a:bodyPr wrap="square" rtlCol="0">
            <a:spAutoFit/>
          </a:bodyPr>
          <a:lstStyle/>
          <a:p>
            <a:pPr algn="just"/>
            <a:endParaRPr lang="en-US" dirty="0">
              <a:latin typeface="Aptos Display"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ptos Display" panose="020B0004020202020204" pitchFamily="34" charset="0"/>
              </a:rPr>
              <a:t>The company should make calls to the leads coming from the lead sources "</a:t>
            </a:r>
            <a:r>
              <a:rPr kumimoji="0" lang="en-US" altLang="en-US" i="0" u="none" strike="noStrike" cap="none" normalizeH="0" baseline="0" dirty="0" err="1">
                <a:ln>
                  <a:noFill/>
                </a:ln>
                <a:solidFill>
                  <a:schemeClr val="tx1"/>
                </a:solidFill>
                <a:effectLst/>
                <a:latin typeface="Aptos Display" panose="020B0004020202020204" pitchFamily="34" charset="0"/>
              </a:rPr>
              <a:t>Welingak</a:t>
            </a:r>
            <a:r>
              <a:rPr lang="en-US" altLang="en-US" dirty="0">
                <a:latin typeface="Aptos Display" panose="020B0004020202020204" pitchFamily="34" charset="0"/>
              </a:rPr>
              <a:t> </a:t>
            </a:r>
            <a:r>
              <a:rPr kumimoji="0" lang="en-US" altLang="en-US" i="0" u="none" strike="noStrike" cap="none" normalizeH="0" baseline="0" dirty="0">
                <a:ln>
                  <a:noFill/>
                </a:ln>
                <a:solidFill>
                  <a:schemeClr val="tx1"/>
                </a:solidFill>
                <a:effectLst/>
                <a:latin typeface="Aptos Display" panose="020B0004020202020204" pitchFamily="34" charset="0"/>
              </a:rPr>
              <a:t>Websites" and "Reference" as these are more likely to get converted.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ptos Display" panose="020B0004020202020204" pitchFamily="34" charset="0"/>
              </a:rPr>
              <a:t>The company should make calls to the leads who are the "working professionals" as they are more likely to get converted.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ptos Display" panose="020B0004020202020204" pitchFamily="34" charset="0"/>
              </a:rPr>
              <a:t>The company should make calls to the leads who spent "more time on the websites" as these are more likely to get converted.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ptos Display" panose="020B0004020202020204" pitchFamily="34" charset="0"/>
              </a:rPr>
              <a:t>The company should make calls to the leads coming from the lead sources "Olark Chat" as these are more likely to get converted.</a:t>
            </a:r>
          </a:p>
          <a:p>
            <a:pPr marL="285750" indent="-285750" algn="just"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ptos Display" panose="020B0004020202020204" pitchFamily="34" charset="0"/>
              </a:rPr>
              <a:t>The company should not make calls to the leads coming from “Do not Email” and from last notable activity “Email Bounced”, “Page visited on website” as these are not likely to get converted.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tx1"/>
              </a:solidFill>
              <a:effectLst/>
              <a:latin typeface="Aptos Display" panose="020B00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tx1"/>
              </a:solidFill>
              <a:effectLst/>
              <a:latin typeface="Aptos Display" panose="020B0004020202020204" pitchFamily="34" charset="0"/>
            </a:endParaRPr>
          </a:p>
          <a:p>
            <a:endParaRPr lang="en-US" dirty="0"/>
          </a:p>
          <a:p>
            <a:endParaRPr lang="en-IN" dirty="0"/>
          </a:p>
        </p:txBody>
      </p:sp>
      <p:sp>
        <p:nvSpPr>
          <p:cNvPr id="8" name="Rectangle 5">
            <a:extLst>
              <a:ext uri="{FF2B5EF4-FFF2-40B4-BE49-F238E27FC236}">
                <a16:creationId xmlns:a16="http://schemas.microsoft.com/office/drawing/2014/main" id="{7EB379EC-1CF1-C04E-20EE-7ED44C8ED8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576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Organic</Template>
  <TotalTime>723</TotalTime>
  <Words>787</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Algerian</vt:lpstr>
      <vt:lpstr>Aptos Display</vt:lpstr>
      <vt:lpstr>Arial</vt:lpstr>
      <vt:lpstr>Calibri</vt:lpstr>
      <vt:lpstr>freight-text-pro</vt:lpstr>
      <vt:lpstr>Gill Sans MT</vt:lpstr>
      <vt:lpstr>Helvetica Neue</vt:lpstr>
      <vt:lpstr>Inter</vt:lpstr>
      <vt:lpstr>Wingdings</vt:lpstr>
      <vt:lpstr>Wingdings 2</vt:lpstr>
      <vt:lpstr>Dividend</vt:lpstr>
      <vt:lpstr>PRESENTATION ON LEAD SCORE CASE STUDY(Logistic regression)</vt:lpstr>
      <vt:lpstr>Problem Statement</vt:lpstr>
      <vt:lpstr>Approach</vt:lpstr>
      <vt:lpstr>Exploratory Data Analysis Univariate analysis</vt:lpstr>
      <vt:lpstr>PowerPoint Presentation</vt:lpstr>
      <vt:lpstr>Bivariate Analysis</vt:lpstr>
      <vt:lpstr>PowerPoint Presentation</vt:lpstr>
      <vt:lpstr>Model Evaluation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LEAD SCORE CASE STUDY(Logistic regression)</dc:title>
  <dc:creator>Gupta, Vishal</dc:creator>
  <cp:lastModifiedBy>Hindu Nath</cp:lastModifiedBy>
  <cp:revision>6</cp:revision>
  <dcterms:created xsi:type="dcterms:W3CDTF">2023-09-17T13:55:36Z</dcterms:created>
  <dcterms:modified xsi:type="dcterms:W3CDTF">2023-09-19T01:32:39Z</dcterms:modified>
</cp:coreProperties>
</file>