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735763" cy="9866313"/>
  <p:defaultTextStyle>
    <a:defPPr>
      <a:defRPr lang="pt-PT"/>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55F"/>
    <a:srgbClr val="009DE0"/>
    <a:srgbClr val="009D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8" d="100"/>
          <a:sy n="18" d="100"/>
        </p:scale>
        <p:origin x="3714" y="180"/>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2"/>
            <a:ext cx="25737979" cy="9176087"/>
          </a:xfrm>
        </p:spPr>
        <p:txBody>
          <a:bodyPr/>
          <a:lstStyle/>
          <a:p>
            <a:r>
              <a:rPr lang="en-US"/>
              <a:t>Click to edit Master title style</a:t>
            </a:r>
            <a:endParaRPr lang="pt-PT"/>
          </a:p>
        </p:txBody>
      </p:sp>
      <p:sp>
        <p:nvSpPr>
          <p:cNvPr id="3" name="Subtitl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n-US"/>
              <a:t>Click to edit Master subtitle style</a:t>
            </a:r>
            <a:endParaRPr lang="pt-PT"/>
          </a:p>
        </p:txBody>
      </p:sp>
      <p:sp>
        <p:nvSpPr>
          <p:cNvPr id="4" name="Date Placeholder 3"/>
          <p:cNvSpPr>
            <a:spLocks noGrp="1"/>
          </p:cNvSpPr>
          <p:nvPr>
            <p:ph type="dt" sz="half" idx="10"/>
          </p:nvPr>
        </p:nvSpPr>
        <p:spPr/>
        <p:txBody>
          <a:bodyPr/>
          <a:lstStyle/>
          <a:p>
            <a:fld id="{B72150D0-4290-4330-8207-66919FBC42C2}" type="datetimeFigureOut">
              <a:rPr lang="pt-PT" smtClean="0"/>
              <a:t>18/05/2018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140366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B72150D0-4290-4330-8207-66919FBC42C2}" type="datetimeFigureOut">
              <a:rPr lang="pt-PT" smtClean="0"/>
              <a:t>18/05/2018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237030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10702131"/>
            <a:ext cx="22557528" cy="227995033"/>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5015123" y="10702131"/>
            <a:ext cx="67178439" cy="227995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B72150D0-4290-4330-8207-66919FBC42C2}" type="datetimeFigureOut">
              <a:rPr lang="pt-PT" smtClean="0"/>
              <a:t>18/05/2018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171875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B72150D0-4290-4330-8207-66919FBC42C2}" type="datetimeFigureOut">
              <a:rPr lang="pt-PT" smtClean="0"/>
              <a:t>18/05/2018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32677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27508444"/>
            <a:ext cx="25737979" cy="8502249"/>
          </a:xfrm>
        </p:spPr>
        <p:txBody>
          <a:bodyPr anchor="t"/>
          <a:lstStyle>
            <a:lvl1pPr algn="l">
              <a:defRPr sz="18300" b="1" cap="all"/>
            </a:lvl1pPr>
          </a:lstStyle>
          <a:p>
            <a:r>
              <a:rPr lang="en-US"/>
              <a:t>Click to edit Master title style</a:t>
            </a:r>
            <a:endParaRPr lang="pt-PT"/>
          </a:p>
        </p:txBody>
      </p:sp>
      <p:sp>
        <p:nvSpPr>
          <p:cNvPr id="3" name="Text Placeholder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150D0-4290-4330-8207-66919FBC42C2}" type="datetimeFigureOut">
              <a:rPr lang="pt-PT" smtClean="0"/>
              <a:t>18/05/2018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274542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5015123"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p:cNvSpPr>
            <a:spLocks noGrp="1"/>
          </p:cNvSpPr>
          <p:nvPr>
            <p:ph type="dt" sz="half" idx="10"/>
          </p:nvPr>
        </p:nvSpPr>
        <p:spPr/>
        <p:txBody>
          <a:bodyPr/>
          <a:lstStyle/>
          <a:p>
            <a:fld id="{B72150D0-4290-4330-8207-66919FBC42C2}" type="datetimeFigureOut">
              <a:rPr lang="pt-PT" smtClean="0"/>
              <a:t>18/05/2018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42755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4326"/>
            <a:ext cx="27251978" cy="7134754"/>
          </a:xfrm>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a:t>Click to edit Master text styles</a:t>
            </a:r>
          </a:p>
        </p:txBody>
      </p:sp>
      <p:sp>
        <p:nvSpPr>
          <p:cNvPr id="4" name="Content Placeholder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p:cNvSpPr>
            <a:spLocks noGrp="1"/>
          </p:cNvSpPr>
          <p:nvPr>
            <p:ph type="dt" sz="half" idx="10"/>
          </p:nvPr>
        </p:nvSpPr>
        <p:spPr/>
        <p:txBody>
          <a:bodyPr/>
          <a:lstStyle/>
          <a:p>
            <a:fld id="{B72150D0-4290-4330-8207-66919FBC42C2}" type="datetimeFigureOut">
              <a:rPr lang="pt-PT" smtClean="0"/>
              <a:t>18/05/2018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335408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Date Placeholder 2"/>
          <p:cNvSpPr>
            <a:spLocks noGrp="1"/>
          </p:cNvSpPr>
          <p:nvPr>
            <p:ph type="dt" sz="half" idx="10"/>
          </p:nvPr>
        </p:nvSpPr>
        <p:spPr/>
        <p:txBody>
          <a:bodyPr/>
          <a:lstStyle/>
          <a:p>
            <a:fld id="{B72150D0-4290-4330-8207-66919FBC42C2}" type="datetimeFigureOut">
              <a:rPr lang="pt-PT" smtClean="0"/>
              <a:t>18/05/2018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181604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50D0-4290-4330-8207-66919FBC42C2}" type="datetimeFigureOut">
              <a:rPr lang="pt-PT" smtClean="0"/>
              <a:t>18/05/2018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83986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04413"/>
            <a:ext cx="9961903" cy="7253667"/>
          </a:xfrm>
        </p:spPr>
        <p:txBody>
          <a:bodyPr anchor="b"/>
          <a:lstStyle>
            <a:lvl1pPr algn="l">
              <a:defRPr sz="9100" b="1"/>
            </a:lvl1pPr>
          </a:lstStyle>
          <a:p>
            <a:r>
              <a:rPr lang="en-US"/>
              <a:t>Click to edit Master title style</a:t>
            </a:r>
            <a:endParaRPr lang="pt-PT"/>
          </a:p>
        </p:txBody>
      </p:sp>
      <p:sp>
        <p:nvSpPr>
          <p:cNvPr id="3" name="Content Placeholder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B72150D0-4290-4330-8207-66919FBC42C2}" type="datetimeFigureOut">
              <a:rPr lang="pt-PT" smtClean="0"/>
              <a:t>18/05/2018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199447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29965968"/>
            <a:ext cx="18167985" cy="3537652"/>
          </a:xfrm>
        </p:spPr>
        <p:txBody>
          <a:bodyPr anchor="b"/>
          <a:lstStyle>
            <a:lvl1pPr algn="l">
              <a:defRPr sz="9100" b="1"/>
            </a:lvl1pPr>
          </a:lstStyle>
          <a:p>
            <a:r>
              <a:rPr lang="en-US"/>
              <a:t>Click to edit Master title style</a:t>
            </a:r>
            <a:endParaRPr lang="pt-PT"/>
          </a:p>
        </p:txBody>
      </p:sp>
      <p:sp>
        <p:nvSpPr>
          <p:cNvPr id="3" name="Picture Placeholder 2"/>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pt-PT"/>
          </a:p>
        </p:txBody>
      </p:sp>
      <p:sp>
        <p:nvSpPr>
          <p:cNvPr id="4" name="Text Placeholder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B72150D0-4290-4330-8207-66919FBC42C2}" type="datetimeFigureOut">
              <a:rPr lang="pt-PT" smtClean="0"/>
              <a:t>18/05/2018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1E560839-C13A-4BAD-867C-E1A0AEFD334C}" type="slidenum">
              <a:rPr lang="pt-PT" smtClean="0"/>
              <a:t>‹#›</a:t>
            </a:fld>
            <a:endParaRPr lang="pt-PT"/>
          </a:p>
        </p:txBody>
      </p:sp>
    </p:spTree>
    <p:extLst>
      <p:ext uri="{BB962C8B-B14F-4D97-AF65-F5344CB8AC3E}">
        <p14:creationId xmlns:p14="http://schemas.microsoft.com/office/powerpoint/2010/main" val="255090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en-US"/>
              <a:t>Click to edit Master title style</a:t>
            </a:r>
            <a:endParaRPr lang="pt-PT"/>
          </a:p>
        </p:txBody>
      </p:sp>
      <p:sp>
        <p:nvSpPr>
          <p:cNvPr id="3" name="Text Placeholder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2"/>
          </p:nvPr>
        </p:nvSpPr>
        <p:spPr>
          <a:xfrm>
            <a:off x="1513999"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B72150D0-4290-4330-8207-66919FBC42C2}" type="datetimeFigureOut">
              <a:rPr lang="pt-PT" smtClean="0"/>
              <a:t>18/05/2018</a:t>
            </a:fld>
            <a:endParaRPr lang="pt-PT"/>
          </a:p>
        </p:txBody>
      </p:sp>
      <p:sp>
        <p:nvSpPr>
          <p:cNvPr id="5" name="Footer Placeholder 4"/>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E560839-C13A-4BAD-867C-E1A0AEFD334C}" type="slidenum">
              <a:rPr lang="pt-PT" smtClean="0"/>
              <a:t>‹#›</a:t>
            </a:fld>
            <a:endParaRPr lang="pt-PT"/>
          </a:p>
        </p:txBody>
      </p:sp>
    </p:spTree>
    <p:extLst>
      <p:ext uri="{BB962C8B-B14F-4D97-AF65-F5344CB8AC3E}">
        <p14:creationId xmlns:p14="http://schemas.microsoft.com/office/powerpoint/2010/main" val="3799669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pt-PT"/>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a:extLst>
              <a:ext uri="{FF2B5EF4-FFF2-40B4-BE49-F238E27FC236}">
                <a16:creationId xmlns:a16="http://schemas.microsoft.com/office/drawing/2014/main" id="{7CBCA893-9FB2-4C6B-8E5B-45AE7D8E8025}"/>
              </a:ext>
            </a:extLst>
          </p:cNvPr>
          <p:cNvSpPr>
            <a:spLocks noChangeArrowheads="1"/>
          </p:cNvSpPr>
          <p:nvPr/>
        </p:nvSpPr>
        <p:spPr bwMode="auto">
          <a:xfrm>
            <a:off x="783239" y="16220555"/>
            <a:ext cx="14448981" cy="14040691"/>
          </a:xfrm>
          <a:prstGeom prst="rect">
            <a:avLst/>
          </a:prstGeom>
          <a:solidFill>
            <a:schemeClr val="bg1">
              <a:lumMod val="95000"/>
            </a:schemeClr>
          </a:solidFill>
          <a:ln>
            <a:noFill/>
          </a:ln>
          <a:extLst/>
        </p:spPr>
        <p:txBody>
          <a:bodyPr lIns="360000" tIns="360000" rIns="360000" bIns="360000" numCol="1" spcCol="900000"/>
          <a:lstStyle/>
          <a:p>
            <a:pPr algn="just">
              <a:spcBef>
                <a:spcPct val="20000"/>
              </a:spcBef>
            </a:pPr>
            <a:r>
              <a:rPr lang="en-GB" sz="4400" b="1" baseline="0" dirty="0" err="1">
                <a:solidFill>
                  <a:srgbClr val="009DE0"/>
                </a:solidFill>
                <a:cs typeface="Times New Roman" pitchFamily="18" charset="0"/>
              </a:rPr>
              <a:t>FAtiMA</a:t>
            </a:r>
            <a:endParaRPr lang="en-GB" sz="4400" b="1" baseline="0" dirty="0">
              <a:solidFill>
                <a:srgbClr val="009DE0"/>
              </a:solidFill>
              <a:cs typeface="Times New Roman" pitchFamily="18" charset="0"/>
            </a:endParaRPr>
          </a:p>
          <a:p>
            <a:pPr algn="just">
              <a:spcBef>
                <a:spcPct val="20000"/>
              </a:spcBef>
            </a:pPr>
            <a:r>
              <a:rPr lang="en-US" sz="3600" b="1" dirty="0" err="1">
                <a:cs typeface="Times New Roman" pitchFamily="18" charset="0"/>
              </a:rPr>
              <a:t>Fearnot</a:t>
            </a:r>
            <a:r>
              <a:rPr lang="en-US" sz="3600" b="1" dirty="0">
                <a:cs typeface="Times New Roman" pitchFamily="18" charset="0"/>
              </a:rPr>
              <a:t> </a:t>
            </a:r>
            <a:r>
              <a:rPr lang="en-US" sz="3600" b="1" dirty="0" err="1">
                <a:cs typeface="Times New Roman" pitchFamily="18" charset="0"/>
              </a:rPr>
              <a:t>AffecTIve</a:t>
            </a:r>
            <a:r>
              <a:rPr lang="en-US" sz="3600" b="1" dirty="0">
                <a:cs typeface="Times New Roman" pitchFamily="18" charset="0"/>
              </a:rPr>
              <a:t> Mind Architecture (</a:t>
            </a:r>
            <a:r>
              <a:rPr lang="en-US" sz="3600" b="1" dirty="0" err="1">
                <a:cs typeface="Times New Roman" pitchFamily="18" charset="0"/>
              </a:rPr>
              <a:t>FAtiMA</a:t>
            </a:r>
            <a:r>
              <a:rPr lang="en-US" sz="3600" b="1" dirty="0">
                <a:cs typeface="Times New Roman" pitchFamily="18" charset="0"/>
              </a:rPr>
              <a:t>) is an agent architecture with planning capabilities designed to use emotions and personality to influence the agent’s </a:t>
            </a:r>
            <a:r>
              <a:rPr lang="en-US" sz="3600" b="1" dirty="0" err="1">
                <a:cs typeface="Times New Roman" pitchFamily="18" charset="0"/>
              </a:rPr>
              <a:t>behaviour</a:t>
            </a:r>
            <a:r>
              <a:rPr lang="en-US" sz="3600" b="1" dirty="0">
                <a:cs typeface="Times New Roman" pitchFamily="18" charset="0"/>
              </a:rPr>
              <a:t>.</a:t>
            </a:r>
          </a:p>
          <a:p>
            <a:pPr algn="just">
              <a:spcBef>
                <a:spcPct val="20000"/>
              </a:spcBef>
            </a:pPr>
            <a:r>
              <a:rPr lang="en-US" sz="3600" b="1" dirty="0" err="1">
                <a:cs typeface="Times New Roman" pitchFamily="18" charset="0"/>
              </a:rPr>
              <a:t>FAtiMA</a:t>
            </a:r>
            <a:r>
              <a:rPr lang="en-US" sz="3600" b="1" dirty="0">
                <a:cs typeface="Times New Roman" pitchFamily="18" charset="0"/>
              </a:rPr>
              <a:t> has a modular architecture where functionalities and processes are divided into modular independent assets. This enables developers to use a lighter and simpler version of </a:t>
            </a:r>
            <a:r>
              <a:rPr lang="en-US" sz="3600" b="1" dirty="0" err="1">
                <a:cs typeface="Times New Roman" pitchFamily="18" charset="0"/>
              </a:rPr>
              <a:t>FAtiMA</a:t>
            </a:r>
            <a:r>
              <a:rPr lang="en-US" sz="3600" b="1" dirty="0">
                <a:cs typeface="Times New Roman" pitchFamily="18" charset="0"/>
              </a:rPr>
              <a:t> by adding the required assets, according to their necessities.</a:t>
            </a:r>
          </a:p>
          <a:p>
            <a:pPr algn="just">
              <a:spcBef>
                <a:spcPct val="20000"/>
              </a:spcBef>
            </a:pPr>
            <a:r>
              <a:rPr lang="en-GB" sz="4400" b="1" dirty="0">
                <a:solidFill>
                  <a:srgbClr val="009DE0"/>
                </a:solidFill>
                <a:cs typeface="Times New Roman" pitchFamily="18" charset="0"/>
              </a:rPr>
              <a:t>Don’t Starve Together</a:t>
            </a:r>
          </a:p>
          <a:p>
            <a:pPr algn="just">
              <a:spcBef>
                <a:spcPct val="20000"/>
              </a:spcBef>
            </a:pPr>
            <a:r>
              <a:rPr lang="en-US" sz="3600" b="1" dirty="0">
                <a:cs typeface="Times New Roman" pitchFamily="18" charset="0"/>
              </a:rPr>
              <a:t>Don’t Starve Together is a multiplayer wilderness survival game developed by </a:t>
            </a:r>
            <a:r>
              <a:rPr lang="en-US" sz="3600" b="1" dirty="0" err="1">
                <a:cs typeface="Times New Roman" pitchFamily="18" charset="0"/>
              </a:rPr>
              <a:t>Klei</a:t>
            </a:r>
            <a:r>
              <a:rPr lang="en-US" sz="3600" b="1" dirty="0">
                <a:cs typeface="Times New Roman" pitchFamily="18" charset="0"/>
              </a:rPr>
              <a:t> Entertainment, where the players must survive as long as they can. The game presents mechanics for hunger, health, temperature, wetness, day and night cycles, seasons, and sanity.</a:t>
            </a:r>
            <a:endParaRPr lang="en-GB" sz="3600" b="1" dirty="0">
              <a:cs typeface="Times New Roman" pitchFamily="18" charset="0"/>
            </a:endParaRPr>
          </a:p>
          <a:p>
            <a:pPr lvl="0" algn="just">
              <a:spcBef>
                <a:spcPct val="20000"/>
              </a:spcBef>
            </a:pPr>
            <a:r>
              <a:rPr lang="pt-PT" sz="4400" b="1" dirty="0">
                <a:solidFill>
                  <a:srgbClr val="009DE0"/>
                </a:solidFill>
                <a:cs typeface="Times New Roman" pitchFamily="18" charset="0"/>
              </a:rPr>
              <a:t>Putting it Together</a:t>
            </a:r>
            <a:endParaRPr lang="en-US" sz="3600" b="1" dirty="0">
              <a:cs typeface="Times New Roman" pitchFamily="18" charset="0"/>
            </a:endParaRPr>
          </a:p>
          <a:p>
            <a:pPr algn="just">
              <a:spcBef>
                <a:spcPct val="20000"/>
              </a:spcBef>
            </a:pPr>
            <a:r>
              <a:rPr lang="en-US" sz="3600" b="1" dirty="0">
                <a:cs typeface="Times New Roman" pitchFamily="18" charset="0"/>
              </a:rPr>
              <a:t>The solution consists in two modules: </a:t>
            </a:r>
            <a:r>
              <a:rPr lang="en-US" sz="3600" b="1" dirty="0" err="1">
                <a:cs typeface="Times New Roman" pitchFamily="18" charset="0"/>
              </a:rPr>
              <a:t>FAtiMA</a:t>
            </a:r>
            <a:r>
              <a:rPr lang="en-US" sz="3600" b="1" dirty="0">
                <a:cs typeface="Times New Roman" pitchFamily="18" charset="0"/>
              </a:rPr>
              <a:t>-DST, a DST mod; and </a:t>
            </a:r>
            <a:r>
              <a:rPr lang="en-US" sz="3600" b="1" dirty="0" err="1">
                <a:cs typeface="Times New Roman" pitchFamily="18" charset="0"/>
              </a:rPr>
              <a:t>FAtiMA</a:t>
            </a:r>
            <a:r>
              <a:rPr lang="en-US" sz="3600" b="1" dirty="0">
                <a:cs typeface="Times New Roman" pitchFamily="18" charset="0"/>
              </a:rPr>
              <a:t>-Server, a C# console application. Both these modules have been made publicly available on the </a:t>
            </a:r>
            <a:r>
              <a:rPr lang="en-US" sz="3600" b="1" dirty="0" err="1">
                <a:cs typeface="Times New Roman" pitchFamily="18" charset="0"/>
              </a:rPr>
              <a:t>Github</a:t>
            </a:r>
            <a:r>
              <a:rPr lang="en-US" sz="3600" b="1" dirty="0">
                <a:cs typeface="Times New Roman" pitchFamily="18" charset="0"/>
              </a:rPr>
              <a:t> repository https://github.com/hineios/FAtiMA-DST.</a:t>
            </a:r>
          </a:p>
          <a:p>
            <a:pPr algn="just">
              <a:spcBef>
                <a:spcPct val="20000"/>
              </a:spcBef>
            </a:pPr>
            <a:r>
              <a:rPr lang="en-US" sz="3600" b="1" dirty="0">
                <a:cs typeface="Times New Roman" pitchFamily="18" charset="0"/>
              </a:rPr>
              <a:t>In the repository there is also a guide to help anyone develop an NPC for Don’t Starve Together. As shown in Figure 1, the communication between the two modules is made using HTTP, which transfers JSON objects back and forth.</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9186" t="30815" r="17934" b="31663"/>
          <a:stretch/>
        </p:blipFill>
        <p:spPr>
          <a:xfrm>
            <a:off x="749196" y="1098007"/>
            <a:ext cx="4268566" cy="1800000"/>
          </a:xfrm>
          <a:prstGeom prst="rect">
            <a:avLst/>
          </a:prstGeom>
        </p:spPr>
      </p:pic>
      <p:sp>
        <p:nvSpPr>
          <p:cNvPr id="9" name="Rectangle 209"/>
          <p:cNvSpPr>
            <a:spLocks noChangeArrowheads="1"/>
          </p:cNvSpPr>
          <p:nvPr/>
        </p:nvSpPr>
        <p:spPr bwMode="auto">
          <a:xfrm>
            <a:off x="7291115" y="719242"/>
            <a:ext cx="22265591" cy="345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a:t>Creating an Agent-Based Framework for Don’t Starve </a:t>
            </a:r>
            <a:r>
              <a:rPr lang="pt-PT" b="1" dirty="0"/>
              <a:t>Together</a:t>
            </a:r>
            <a:endParaRPr lang="en-US" sz="2800" b="1" baseline="0" dirty="0">
              <a:solidFill>
                <a:schemeClr val="tx1"/>
              </a:solidFill>
              <a:cs typeface="Times New Roman" pitchFamily="18" charset="0"/>
            </a:endParaRPr>
          </a:p>
        </p:txBody>
      </p:sp>
      <p:sp>
        <p:nvSpPr>
          <p:cNvPr id="10" name="Rectangle 209"/>
          <p:cNvSpPr>
            <a:spLocks noChangeArrowheads="1"/>
          </p:cNvSpPr>
          <p:nvPr/>
        </p:nvSpPr>
        <p:spPr bwMode="auto">
          <a:xfrm>
            <a:off x="7291115" y="4194350"/>
            <a:ext cx="22211772"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pt-PT" sz="3200" b="1" baseline="0" dirty="0">
                <a:cs typeface="Times New Roman" pitchFamily="18" charset="0"/>
              </a:rPr>
              <a:t>Fábio Almeida</a:t>
            </a:r>
          </a:p>
          <a:p>
            <a:pPr algn="ctr"/>
            <a:endParaRPr lang="pt-PT" sz="3200" b="1" dirty="0">
              <a:solidFill>
                <a:schemeClr val="tx1"/>
              </a:solidFill>
              <a:cs typeface="Times New Roman" pitchFamily="18" charset="0"/>
            </a:endParaRPr>
          </a:p>
          <a:p>
            <a:pPr algn="ctr"/>
            <a:r>
              <a:rPr lang="pt-PT" sz="3200" b="1" i="1" baseline="0" dirty="0">
                <a:cs typeface="Times New Roman" pitchFamily="18" charset="0"/>
              </a:rPr>
              <a:t>Instituto Superior Técnico</a:t>
            </a:r>
            <a:endParaRPr lang="en-GB" sz="3200" b="1" i="1" baseline="0" dirty="0">
              <a:solidFill>
                <a:schemeClr val="tx1"/>
              </a:solidFill>
              <a:cs typeface="Times New Roman" pitchFamily="18" charset="0"/>
            </a:endParaRPr>
          </a:p>
        </p:txBody>
      </p:sp>
      <p:sp>
        <p:nvSpPr>
          <p:cNvPr id="43" name="Rectangle 3"/>
          <p:cNvSpPr>
            <a:spLocks noChangeArrowheads="1"/>
          </p:cNvSpPr>
          <p:nvPr/>
        </p:nvSpPr>
        <p:spPr bwMode="auto">
          <a:xfrm>
            <a:off x="783239" y="6417268"/>
            <a:ext cx="28800000" cy="9442377"/>
          </a:xfrm>
          <a:prstGeom prst="rect">
            <a:avLst/>
          </a:prstGeom>
          <a:solidFill>
            <a:schemeClr val="bg1">
              <a:lumMod val="95000"/>
            </a:schemeClr>
          </a:solidFill>
          <a:ln>
            <a:noFill/>
          </a:ln>
          <a:extLst/>
        </p:spPr>
        <p:txBody>
          <a:bodyPr lIns="360000" tIns="360000" rIns="360000" bIns="360000" numCol="2" spcCol="900000"/>
          <a:lstStyle/>
          <a:p>
            <a:pPr algn="just">
              <a:spcBef>
                <a:spcPct val="20000"/>
              </a:spcBef>
            </a:pPr>
            <a:r>
              <a:rPr lang="en-GB" sz="4400" b="1" baseline="0" dirty="0">
                <a:solidFill>
                  <a:srgbClr val="009DE0"/>
                </a:solidFill>
                <a:cs typeface="Times New Roman" pitchFamily="18" charset="0"/>
              </a:rPr>
              <a:t>Objectives</a:t>
            </a:r>
          </a:p>
          <a:p>
            <a:pPr algn="just">
              <a:spcBef>
                <a:spcPct val="20000"/>
              </a:spcBef>
            </a:pPr>
            <a:r>
              <a:rPr lang="en-US" sz="3600" b="1" dirty="0">
                <a:cs typeface="Times New Roman" pitchFamily="18" charset="0"/>
              </a:rPr>
              <a:t>We propose the development of a platform that will enable the creation of NPCs controlled by agency based models for survival games. By making use of </a:t>
            </a:r>
            <a:r>
              <a:rPr lang="en-US" sz="3600" b="1" dirty="0" err="1">
                <a:cs typeface="Times New Roman" pitchFamily="18" charset="0"/>
              </a:rPr>
              <a:t>FAtiMA</a:t>
            </a:r>
            <a:r>
              <a:rPr lang="en-US" sz="3600" b="1" dirty="0">
                <a:cs typeface="Times New Roman" pitchFamily="18" charset="0"/>
              </a:rPr>
              <a:t>, an agency based model, and Don’t Starve Together (DST), a survival game, we will create a framework where agents can be created with </a:t>
            </a:r>
            <a:r>
              <a:rPr lang="en-US" sz="3600" b="1" dirty="0" err="1">
                <a:cs typeface="Times New Roman" pitchFamily="18" charset="0"/>
              </a:rPr>
              <a:t>FAtiMA</a:t>
            </a:r>
            <a:r>
              <a:rPr lang="en-US" sz="3600" b="1" dirty="0">
                <a:cs typeface="Times New Roman" pitchFamily="18" charset="0"/>
              </a:rPr>
              <a:t> and played in (DST).</a:t>
            </a:r>
            <a:endParaRPr lang="en-GB" sz="3600" b="1" baseline="0" dirty="0">
              <a:cs typeface="Times New Roman" pitchFamily="18" charset="0"/>
            </a:endParaRPr>
          </a:p>
          <a:p>
            <a:pPr algn="just">
              <a:spcBef>
                <a:spcPct val="20000"/>
              </a:spcBef>
            </a:pPr>
            <a:r>
              <a:rPr lang="en-GB" sz="4400" b="1" dirty="0">
                <a:solidFill>
                  <a:srgbClr val="009DE0"/>
                </a:solidFill>
                <a:cs typeface="Times New Roman" pitchFamily="18" charset="0"/>
              </a:rPr>
              <a:t>Motivation</a:t>
            </a:r>
          </a:p>
          <a:p>
            <a:pPr algn="just">
              <a:spcBef>
                <a:spcPct val="20000"/>
              </a:spcBef>
            </a:pPr>
            <a:r>
              <a:rPr lang="en-US" sz="3600" b="1" dirty="0">
                <a:cs typeface="Times New Roman" pitchFamily="18" charset="0"/>
              </a:rPr>
              <a:t>In recent years, the continuous improvement and development in computer graphics has pushed video games to new levels of graphical fidelity. Graphical representations of virtual worlds have become increasingly more realistic, allowing players to experience new levels of immersion. Additionally, with the recent boom in virtual reality systems, players have never been so physically immersed in a game’s virtual world.</a:t>
            </a:r>
          </a:p>
          <a:p>
            <a:pPr algn="just">
              <a:spcBef>
                <a:spcPct val="20000"/>
              </a:spcBef>
            </a:pPr>
            <a:r>
              <a:rPr lang="en-US" sz="3600" b="1" dirty="0">
                <a:cs typeface="Times New Roman" pitchFamily="18" charset="0"/>
              </a:rPr>
              <a:t>The increases on fidelity and lifelikeness of the virtual world cause players to create expectations on the interactions they can have on the world. This expectation applies not only to interactions with the virtual world itself, but is also extended to the interactions with the characters that compose the world, typically called Non Playable Characters (NPCs).</a:t>
            </a:r>
          </a:p>
          <a:p>
            <a:pPr algn="just">
              <a:spcBef>
                <a:spcPct val="20000"/>
              </a:spcBef>
            </a:pPr>
            <a:r>
              <a:rPr lang="en-US" sz="3600" b="1" dirty="0">
                <a:cs typeface="Times New Roman" pitchFamily="18" charset="0"/>
              </a:rPr>
              <a:t>Many modern day video games are dependent on player to NPC interaction, and while some degree of independent decision making is implemented through the use of AI techniques, it’s mostly based on combat and has no social concern whatsoever. This lack of social ability in NPC can badly impact their believability and in turn affect the player’s gaming experience. While some work has been done to tackle the problem of believability in NPC, survival games however, have not been subject of this effort.</a:t>
            </a:r>
            <a:endParaRPr lang="en-GB" sz="3600" b="1" baseline="0" dirty="0">
              <a:cs typeface="Times New Roman" pitchFamily="18" charset="0"/>
            </a:endParaRPr>
          </a:p>
        </p:txBody>
      </p:sp>
      <p:sp>
        <p:nvSpPr>
          <p:cNvPr id="19" name="Rectangle 209">
            <a:extLst>
              <a:ext uri="{FF2B5EF4-FFF2-40B4-BE49-F238E27FC236}">
                <a16:creationId xmlns:a16="http://schemas.microsoft.com/office/drawing/2014/main" id="{EE71728E-C05B-4311-876E-77E05D422376}"/>
              </a:ext>
            </a:extLst>
          </p:cNvPr>
          <p:cNvSpPr>
            <a:spLocks noChangeArrowheads="1"/>
          </p:cNvSpPr>
          <p:nvPr/>
        </p:nvSpPr>
        <p:spPr bwMode="auto">
          <a:xfrm>
            <a:off x="783239" y="3186238"/>
            <a:ext cx="6507876" cy="253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4400" baseline="0" dirty="0">
                <a:solidFill>
                  <a:srgbClr val="46555F"/>
                </a:solidFill>
                <a:latin typeface="Arial" panose="020B0604020202020204" pitchFamily="34" charset="0"/>
                <a:cs typeface="Arial" panose="020B0604020202020204" pitchFamily="34" charset="0"/>
              </a:rPr>
              <a:t>Master in </a:t>
            </a:r>
            <a:r>
              <a:rPr lang="en-US" sz="4400" dirty="0">
                <a:solidFill>
                  <a:srgbClr val="46555F"/>
                </a:solidFill>
                <a:latin typeface="Arial" panose="020B0604020202020204" pitchFamily="34" charset="0"/>
                <a:cs typeface="Arial" panose="020B0604020202020204" pitchFamily="34" charset="0"/>
              </a:rPr>
              <a:t>Information Systems and Computer Engineering</a:t>
            </a:r>
            <a:endParaRPr lang="en-GB" sz="4400" dirty="0">
              <a:solidFill>
                <a:srgbClr val="46555F"/>
              </a:solidFill>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CCA4BE08-8908-4247-B6E4-A2C970B786EC}"/>
              </a:ext>
            </a:extLst>
          </p:cNvPr>
          <p:cNvGrpSpPr/>
          <p:nvPr/>
        </p:nvGrpSpPr>
        <p:grpSpPr>
          <a:xfrm>
            <a:off x="15298386" y="16427844"/>
            <a:ext cx="14305311" cy="6053337"/>
            <a:chOff x="15185695" y="16507718"/>
            <a:chExt cx="14305311" cy="6053337"/>
          </a:xfrm>
        </p:grpSpPr>
        <p:pic>
          <p:nvPicPr>
            <p:cNvPr id="7" name="Picture 6">
              <a:extLst>
                <a:ext uri="{FF2B5EF4-FFF2-40B4-BE49-F238E27FC236}">
                  <a16:creationId xmlns:a16="http://schemas.microsoft.com/office/drawing/2014/main" id="{0AC770E2-1E8A-44C2-9408-17FA0CD28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5695" y="16507718"/>
              <a:ext cx="14305311" cy="5405264"/>
            </a:xfrm>
            <a:prstGeom prst="rect">
              <a:avLst/>
            </a:prstGeom>
          </p:spPr>
        </p:pic>
        <p:sp>
          <p:nvSpPr>
            <p:cNvPr id="14" name="TextBox 13">
              <a:extLst>
                <a:ext uri="{FF2B5EF4-FFF2-40B4-BE49-F238E27FC236}">
                  <a16:creationId xmlns:a16="http://schemas.microsoft.com/office/drawing/2014/main" id="{B42C7F0C-D2B5-4215-B126-3AAB89EBA67C}"/>
                </a:ext>
              </a:extLst>
            </p:cNvPr>
            <p:cNvSpPr txBox="1"/>
            <p:nvPr/>
          </p:nvSpPr>
          <p:spPr>
            <a:xfrm>
              <a:off x="17254169" y="21914724"/>
              <a:ext cx="10168361" cy="646331"/>
            </a:xfrm>
            <a:prstGeom prst="rect">
              <a:avLst/>
            </a:prstGeom>
            <a:noFill/>
          </p:spPr>
          <p:txBody>
            <a:bodyPr wrap="none" rtlCol="0">
              <a:spAutoFit/>
            </a:bodyPr>
            <a:lstStyle/>
            <a:p>
              <a:pPr algn="ctr"/>
              <a:r>
                <a:rPr lang="en-US" sz="3600" b="1" dirty="0"/>
                <a:t>Figure 1 - A graphical representation of the solution.</a:t>
              </a:r>
              <a:endParaRPr lang="en-150" sz="3600" b="1" dirty="0"/>
            </a:p>
          </p:txBody>
        </p:sp>
      </p:grpSp>
      <p:grpSp>
        <p:nvGrpSpPr>
          <p:cNvPr id="16" name="Group 15">
            <a:extLst>
              <a:ext uri="{FF2B5EF4-FFF2-40B4-BE49-F238E27FC236}">
                <a16:creationId xmlns:a16="http://schemas.microsoft.com/office/drawing/2014/main" id="{684C0C99-BF67-4782-8F3B-BD3437D5BDF9}"/>
              </a:ext>
            </a:extLst>
          </p:cNvPr>
          <p:cNvGrpSpPr/>
          <p:nvPr/>
        </p:nvGrpSpPr>
        <p:grpSpPr>
          <a:xfrm>
            <a:off x="15505289" y="22932160"/>
            <a:ext cx="13666113" cy="7555307"/>
            <a:chOff x="15505291" y="24860646"/>
            <a:chExt cx="13666113" cy="7555307"/>
          </a:xfrm>
        </p:grpSpPr>
        <p:pic>
          <p:nvPicPr>
            <p:cNvPr id="13" name="Picture 12">
              <a:extLst>
                <a:ext uri="{FF2B5EF4-FFF2-40B4-BE49-F238E27FC236}">
                  <a16:creationId xmlns:a16="http://schemas.microsoft.com/office/drawing/2014/main" id="{D625E5C2-7229-48B9-8AB9-D468FD0B8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4019" y="24860646"/>
              <a:ext cx="13348660" cy="6894041"/>
            </a:xfrm>
            <a:prstGeom prst="rect">
              <a:avLst/>
            </a:prstGeom>
          </p:spPr>
        </p:pic>
        <p:sp>
          <p:nvSpPr>
            <p:cNvPr id="21" name="TextBox 20">
              <a:extLst>
                <a:ext uri="{FF2B5EF4-FFF2-40B4-BE49-F238E27FC236}">
                  <a16:creationId xmlns:a16="http://schemas.microsoft.com/office/drawing/2014/main" id="{A4102B9B-A46E-484F-BC24-00075DDBA768}"/>
                </a:ext>
              </a:extLst>
            </p:cNvPr>
            <p:cNvSpPr txBox="1"/>
            <p:nvPr/>
          </p:nvSpPr>
          <p:spPr>
            <a:xfrm>
              <a:off x="15505291" y="31769622"/>
              <a:ext cx="13666113" cy="646331"/>
            </a:xfrm>
            <a:prstGeom prst="rect">
              <a:avLst/>
            </a:prstGeom>
            <a:noFill/>
          </p:spPr>
          <p:txBody>
            <a:bodyPr wrap="none" rtlCol="0">
              <a:spAutoFit/>
            </a:bodyPr>
            <a:lstStyle/>
            <a:p>
              <a:pPr algn="ctr"/>
              <a:r>
                <a:rPr lang="en-US" sz="3600" b="1" dirty="0"/>
                <a:t>Figure 2 - A player (center) playing with two Walters (top and bottom).</a:t>
              </a:r>
              <a:endParaRPr lang="en-150" sz="3600" b="1" dirty="0"/>
            </a:p>
          </p:txBody>
        </p:sp>
      </p:grpSp>
      <p:sp>
        <p:nvSpPr>
          <p:cNvPr id="22" name="Rectangle 3">
            <a:extLst>
              <a:ext uri="{FF2B5EF4-FFF2-40B4-BE49-F238E27FC236}">
                <a16:creationId xmlns:a16="http://schemas.microsoft.com/office/drawing/2014/main" id="{BE43D0A5-FE29-4EDF-887F-9305A062C966}"/>
              </a:ext>
            </a:extLst>
          </p:cNvPr>
          <p:cNvSpPr>
            <a:spLocks noChangeArrowheads="1"/>
          </p:cNvSpPr>
          <p:nvPr/>
        </p:nvSpPr>
        <p:spPr bwMode="auto">
          <a:xfrm>
            <a:off x="15257527" y="30925253"/>
            <a:ext cx="14305311" cy="11164029"/>
          </a:xfrm>
          <a:prstGeom prst="rect">
            <a:avLst/>
          </a:prstGeom>
          <a:solidFill>
            <a:schemeClr val="bg1">
              <a:lumMod val="95000"/>
            </a:schemeClr>
          </a:solidFill>
          <a:ln>
            <a:noFill/>
          </a:ln>
          <a:extLst/>
        </p:spPr>
        <p:txBody>
          <a:bodyPr lIns="360000" tIns="360000" rIns="360000" bIns="360000" numCol="1" spcCol="900000"/>
          <a:lstStyle/>
          <a:p>
            <a:pPr algn="just">
              <a:spcBef>
                <a:spcPct val="20000"/>
              </a:spcBef>
            </a:pPr>
            <a:r>
              <a:rPr lang="en-GB" sz="4400" b="1" baseline="0" dirty="0">
                <a:solidFill>
                  <a:srgbClr val="009DE0"/>
                </a:solidFill>
                <a:cs typeface="Times New Roman" pitchFamily="18" charset="0"/>
              </a:rPr>
              <a:t>Evaluation and Conclusion</a:t>
            </a:r>
          </a:p>
          <a:p>
            <a:pPr algn="just">
              <a:spcBef>
                <a:spcPct val="20000"/>
              </a:spcBef>
            </a:pPr>
            <a:r>
              <a:rPr lang="en-US" sz="3600" b="1" dirty="0">
                <a:cs typeface="Times New Roman" pitchFamily="18" charset="0"/>
              </a:rPr>
              <a:t>As an example and proof of concept, we’ve also created Walter, see Figure 2, a model based NPC that was published in the Steam Workshop. </a:t>
            </a:r>
          </a:p>
          <a:p>
            <a:pPr algn="just">
              <a:spcBef>
                <a:spcPct val="20000"/>
              </a:spcBef>
            </a:pPr>
            <a:r>
              <a:rPr lang="en-US" sz="3600" b="1" dirty="0">
                <a:cs typeface="Times New Roman" pitchFamily="18" charset="0"/>
              </a:rPr>
              <a:t>Additionally, the platform has been successfully used to implement a planning agent using the MCTS algorithm. By creating a new Dynamic Property, the developers were able to create an agent using </a:t>
            </a:r>
            <a:r>
              <a:rPr lang="en-US" sz="3600" b="1" dirty="0" err="1">
                <a:cs typeface="Times New Roman" pitchFamily="18" charset="0"/>
              </a:rPr>
              <a:t>FAtiMA</a:t>
            </a:r>
            <a:r>
              <a:rPr lang="en-US" sz="3600" b="1" dirty="0">
                <a:cs typeface="Times New Roman" pitchFamily="18" charset="0"/>
              </a:rPr>
              <a:t> and run it in DST.</a:t>
            </a:r>
          </a:p>
          <a:p>
            <a:pPr algn="just">
              <a:spcBef>
                <a:spcPct val="20000"/>
              </a:spcBef>
            </a:pPr>
            <a:r>
              <a:rPr lang="en-US" sz="3600" b="1" dirty="0">
                <a:cs typeface="Times New Roman" pitchFamily="18" charset="0"/>
              </a:rPr>
              <a:t>In order to evaluate our work, we’ve compared our example agent, Walter, with Artificial Wilson, an agent created using the in-game’s </a:t>
            </a:r>
            <a:r>
              <a:rPr lang="en-US" sz="3600" b="1" dirty="0" err="1">
                <a:cs typeface="Times New Roman" pitchFamily="18" charset="0"/>
              </a:rPr>
              <a:t>behaviour</a:t>
            </a:r>
            <a:r>
              <a:rPr lang="en-US" sz="3600" b="1" dirty="0">
                <a:cs typeface="Times New Roman" pitchFamily="18" charset="0"/>
              </a:rPr>
              <a:t> trees by an anonymous </a:t>
            </a:r>
            <a:r>
              <a:rPr lang="en-US" sz="3600" b="1" dirty="0" err="1">
                <a:cs typeface="Times New Roman" pitchFamily="18" charset="0"/>
              </a:rPr>
              <a:t>modder</a:t>
            </a:r>
            <a:r>
              <a:rPr lang="en-US" sz="3600" b="1" dirty="0">
                <a:cs typeface="Times New Roman" pitchFamily="18" charset="0"/>
              </a:rPr>
              <a:t>, Figure 3. Although Walter’s performance is poor when compared to Artificial Wilson, the discrepancy can be justified due to the difference in the size of both implementations. While Walter counts with nineteen rules of decision, Artificial Wilson counts over seventy nodes in its </a:t>
            </a:r>
            <a:r>
              <a:rPr lang="en-US" sz="3600" b="1" dirty="0" err="1">
                <a:cs typeface="Times New Roman" pitchFamily="18" charset="0"/>
              </a:rPr>
              <a:t>behaviour</a:t>
            </a:r>
            <a:r>
              <a:rPr lang="en-US" sz="3600" b="1" dirty="0">
                <a:cs typeface="Times New Roman" pitchFamily="18" charset="0"/>
              </a:rPr>
              <a:t> tree.</a:t>
            </a:r>
          </a:p>
          <a:p>
            <a:pPr algn="just">
              <a:spcBef>
                <a:spcPct val="20000"/>
              </a:spcBef>
            </a:pPr>
            <a:r>
              <a:rPr lang="en-US" sz="3600" b="1" dirty="0">
                <a:cs typeface="Times New Roman" pitchFamily="18" charset="0"/>
              </a:rPr>
              <a:t>This dissertation provides the ground work for future developments in the creation of NPCs for survival games.</a:t>
            </a:r>
            <a:endParaRPr lang="en-GB" sz="3600" b="1" baseline="0" dirty="0">
              <a:cs typeface="Times New Roman" pitchFamily="18" charset="0"/>
            </a:endParaRPr>
          </a:p>
        </p:txBody>
      </p:sp>
      <p:sp>
        <p:nvSpPr>
          <p:cNvPr id="26" name="TextBox 25">
            <a:extLst>
              <a:ext uri="{FF2B5EF4-FFF2-40B4-BE49-F238E27FC236}">
                <a16:creationId xmlns:a16="http://schemas.microsoft.com/office/drawing/2014/main" id="{5C9262A7-C992-4C31-AE28-1781FDFDA102}"/>
              </a:ext>
            </a:extLst>
          </p:cNvPr>
          <p:cNvSpPr txBox="1"/>
          <p:nvPr/>
        </p:nvSpPr>
        <p:spPr>
          <a:xfrm>
            <a:off x="4375840" y="39840051"/>
            <a:ext cx="7263783" cy="646331"/>
          </a:xfrm>
          <a:prstGeom prst="rect">
            <a:avLst/>
          </a:prstGeom>
          <a:solidFill>
            <a:schemeClr val="bg1"/>
          </a:solidFill>
        </p:spPr>
        <p:txBody>
          <a:bodyPr wrap="none" rtlCol="0">
            <a:spAutoFit/>
          </a:bodyPr>
          <a:lstStyle/>
          <a:p>
            <a:pPr algn="ctr"/>
            <a:r>
              <a:rPr lang="en-US" sz="3600" b="1" dirty="0"/>
              <a:t>Figure 3 – Days survived comparison.</a:t>
            </a:r>
            <a:endParaRPr lang="en-150" sz="3600" b="1" dirty="0"/>
          </a:p>
        </p:txBody>
      </p:sp>
      <p:pic>
        <p:nvPicPr>
          <p:cNvPr id="3" name="Picture 2">
            <a:extLst>
              <a:ext uri="{FF2B5EF4-FFF2-40B4-BE49-F238E27FC236}">
                <a16:creationId xmlns:a16="http://schemas.microsoft.com/office/drawing/2014/main" id="{60D45ED5-672F-426F-8476-37D6993F16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6920" y="32405583"/>
            <a:ext cx="12421618" cy="7416792"/>
          </a:xfrm>
          <a:prstGeom prst="rect">
            <a:avLst/>
          </a:prstGeom>
        </p:spPr>
      </p:pic>
    </p:spTree>
    <p:extLst>
      <p:ext uri="{BB962C8B-B14F-4D97-AF65-F5344CB8AC3E}">
        <p14:creationId xmlns:p14="http://schemas.microsoft.com/office/powerpoint/2010/main" val="2956756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718</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Lucio Studer Ferreira</dc:creator>
  <cp:lastModifiedBy>fabio</cp:lastModifiedBy>
  <cp:revision>37</cp:revision>
  <cp:lastPrinted>2013-03-19T17:57:18Z</cp:lastPrinted>
  <dcterms:created xsi:type="dcterms:W3CDTF">2013-03-19T13:06:11Z</dcterms:created>
  <dcterms:modified xsi:type="dcterms:W3CDTF">2018-05-18T13:55:31Z</dcterms:modified>
</cp:coreProperties>
</file>