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63" r:id="rId2"/>
    <p:sldId id="264" r:id="rId3"/>
    <p:sldId id="265" r:id="rId4"/>
    <p:sldId id="260" r:id="rId5"/>
    <p:sldId id="261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401FED05-2DCF-C14A-A96B-5E2D61528FE1}">
          <p14:sldIdLst>
            <p14:sldId id="263"/>
            <p14:sldId id="264"/>
            <p14:sldId id="265"/>
            <p14:sldId id="260"/>
            <p14:sldId id="261"/>
            <p14:sldId id="262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37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8B629-866B-D244-855A-DABFA65B040E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F5DCD-076F-F445-8967-B551441AC8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355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F5DCD-076F-F445-8967-B551441AC83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4301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F5DCD-076F-F445-8967-B551441AC83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4301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F5DCD-076F-F445-8967-B551441AC83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4301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F5DCD-076F-F445-8967-B551441AC83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4301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F5DCD-076F-F445-8967-B551441AC83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430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F5DCD-076F-F445-8967-B551441AC83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4301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F5DCD-076F-F445-8967-B551441AC83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4301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F5DCD-076F-F445-8967-B551441AC83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430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F5DCD-076F-F445-8967-B551441AC83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4301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F5DCD-076F-F445-8967-B551441AC83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4301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F5DCD-076F-F445-8967-B551441AC83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430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F5DCD-076F-F445-8967-B551441AC83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4301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F5DCD-076F-F445-8967-B551441AC83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430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B7F0-8C8A-DD44-83B7-FD577147F6A3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E0CC-853D-9C41-A046-FA9ABB5F3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B9FB7F0-8C8A-DD44-83B7-FD577147F6A3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E0CC-853D-9C41-A046-FA9ABB5F3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B7F0-8C8A-DD44-83B7-FD577147F6A3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B9FB7F0-8C8A-DD44-83B7-FD577147F6A3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B9FB7F0-8C8A-DD44-83B7-FD577147F6A3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B7F0-8C8A-DD44-83B7-FD577147F6A3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E0CC-853D-9C41-A046-FA9ABB5F3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B7F0-8C8A-DD44-83B7-FD577147F6A3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E0CC-853D-9C41-A046-FA9ABB5F3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B7F0-8C8A-DD44-83B7-FD577147F6A3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E0CC-853D-9C41-A046-FA9ABB5F3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B7F0-8C8A-DD44-83B7-FD577147F6A3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B7F0-8C8A-DD44-83B7-FD577147F6A3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E0CC-853D-9C41-A046-FA9ABB5F3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B9FB7F0-8C8A-DD44-83B7-FD577147F6A3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E0CC-853D-9C41-A046-FA9ABB5F3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B9FB7F0-8C8A-DD44-83B7-FD577147F6A3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E0CC-853D-9C41-A046-FA9ABB5F372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B7F0-8C8A-DD44-83B7-FD577147F6A3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E0CC-853D-9C41-A046-FA9ABB5F3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B7F0-8C8A-DD44-83B7-FD577147F6A3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E0CC-853D-9C41-A046-FA9ABB5F3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B9FB7F0-8C8A-DD44-83B7-FD577147F6A3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E0CC-853D-9C41-A046-FA9ABB5F3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B9FB7F0-8C8A-DD44-83B7-FD577147F6A3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267E0CC-853D-9C41-A046-FA9ABB5F37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CLASSIFICATION: </a:t>
            </a:r>
            <a:r>
              <a:rPr lang="en-US" dirty="0" err="1" smtClean="0"/>
              <a:t>AdaBoost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90800"/>
            <a:ext cx="7610476" cy="377473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Given training data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92209883"/>
              </p:ext>
            </p:extLst>
          </p:nvPr>
        </p:nvGraphicFramePr>
        <p:xfrm>
          <a:off x="2596496" y="3282907"/>
          <a:ext cx="3168650" cy="2644775"/>
        </p:xfrm>
        <a:graphic>
          <a:graphicData uri="http://schemas.openxmlformats.org/presentationml/2006/ole">
            <p:oleObj spid="_x0000_s1032" name="Equation" r:id="rId4" imgW="1142640" imgH="9507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2126215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CLASSIFICATION: </a:t>
            </a:r>
            <a:r>
              <a:rPr lang="en-US" dirty="0" err="1" smtClean="0"/>
              <a:t>AdaBoost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117" y="2333515"/>
            <a:ext cx="7610476" cy="3774732"/>
          </a:xfrm>
        </p:spPr>
        <p:txBody>
          <a:bodyPr>
            <a:normAutofit/>
          </a:bodyPr>
          <a:lstStyle/>
          <a:p>
            <a:endParaRPr lang="en-US" sz="2600" dirty="0" smtClean="0"/>
          </a:p>
          <a:p>
            <a:r>
              <a:rPr lang="en-US" sz="2600" dirty="0" smtClean="0"/>
              <a:t>3 mistakes</a:t>
            </a:r>
          </a:p>
          <a:p>
            <a:r>
              <a:rPr lang="en-US" sz="2600" i="1" dirty="0"/>
              <a:t>k</a:t>
            </a:r>
            <a:r>
              <a:rPr lang="en-US" sz="2600" dirty="0" smtClean="0"/>
              <a:t> = 3.</a:t>
            </a:r>
            <a:r>
              <a:rPr lang="en-US" sz="2600" i="1" dirty="0" smtClean="0"/>
              <a:t> </a:t>
            </a:r>
          </a:p>
          <a:p>
            <a:pPr lvl="1"/>
            <a:r>
              <a:rPr lang="en-US" sz="2400" dirty="0" smtClean="0"/>
              <a:t>Best threshold between 5 and 6</a:t>
            </a:r>
          </a:p>
          <a:p>
            <a:endParaRPr lang="en-US" sz="2600" i="1" dirty="0"/>
          </a:p>
          <a:p>
            <a:pPr marL="0" indent="0">
              <a:buNone/>
            </a:pPr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15803323"/>
              </p:ext>
            </p:extLst>
          </p:nvPr>
        </p:nvGraphicFramePr>
        <p:xfrm>
          <a:off x="1189038" y="2501900"/>
          <a:ext cx="5922962" cy="503238"/>
        </p:xfrm>
        <a:graphic>
          <a:graphicData uri="http://schemas.openxmlformats.org/presentationml/2006/ole">
            <p:oleObj spid="_x0000_s6151" name="Equation" r:id="rId4" imgW="2834280" imgH="228240" progId="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6024303"/>
              </p:ext>
            </p:extLst>
          </p:nvPr>
        </p:nvGraphicFramePr>
        <p:xfrm>
          <a:off x="2181225" y="4630738"/>
          <a:ext cx="2344738" cy="1492250"/>
        </p:xfrm>
        <a:graphic>
          <a:graphicData uri="http://schemas.openxmlformats.org/presentationml/2006/ole">
            <p:oleObj spid="_x0000_s6152" name="Equation" r:id="rId5" imgW="1106280" imgH="69480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6011835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CLASSIFICATION: </a:t>
            </a:r>
            <a:r>
              <a:rPr lang="en-US" dirty="0" err="1" smtClean="0"/>
              <a:t>AdaBoost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117" y="2333515"/>
            <a:ext cx="7610476" cy="37747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Update the probabilities</a:t>
            </a:r>
          </a:p>
          <a:p>
            <a:pPr marL="349250" lvl="1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82218289"/>
              </p:ext>
            </p:extLst>
          </p:nvPr>
        </p:nvGraphicFramePr>
        <p:xfrm>
          <a:off x="669135" y="2895600"/>
          <a:ext cx="7829458" cy="297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293"/>
                <a:gridCol w="635043"/>
                <a:gridCol w="732741"/>
                <a:gridCol w="659467"/>
                <a:gridCol w="659467"/>
                <a:gridCol w="683892"/>
                <a:gridCol w="659467"/>
                <a:gridCol w="635043"/>
                <a:gridCol w="635042"/>
                <a:gridCol w="708317"/>
                <a:gridCol w="682686"/>
              </a:tblGrid>
              <a:tr h="510365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675036">
                <a:tc>
                  <a:txBody>
                    <a:bodyPr/>
                    <a:lstStyle/>
                    <a:p>
                      <a:r>
                        <a:rPr lang="en-US" i="1" dirty="0" smtClean="0"/>
                        <a:t>Correct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510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Pre-norm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.096</a:t>
                      </a:r>
                    </a:p>
                  </a:txBody>
                  <a:tcPr/>
                </a:tc>
              </a:tr>
              <a:tr h="510365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=.77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New p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931687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CLASSIFICATION: </a:t>
            </a:r>
            <a:r>
              <a:rPr lang="en-US" dirty="0" err="1" smtClean="0"/>
              <a:t>AdaBoost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117" y="2333515"/>
            <a:ext cx="7610476" cy="3774732"/>
          </a:xfrm>
        </p:spPr>
        <p:txBody>
          <a:bodyPr>
            <a:normAutofit/>
          </a:bodyPr>
          <a:lstStyle/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0 mistakes</a:t>
            </a:r>
          </a:p>
          <a:p>
            <a:endParaRPr lang="en-US" sz="2600" i="1" dirty="0"/>
          </a:p>
          <a:p>
            <a:pPr marL="0" indent="0">
              <a:buNone/>
            </a:pPr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91950997"/>
              </p:ext>
            </p:extLst>
          </p:nvPr>
        </p:nvGraphicFramePr>
        <p:xfrm>
          <a:off x="888117" y="2801937"/>
          <a:ext cx="7216091" cy="1253015"/>
        </p:xfrm>
        <a:graphic>
          <a:graphicData uri="http://schemas.openxmlformats.org/presentationml/2006/ole">
            <p:oleObj spid="_x0000_s7171" name="Equation" r:id="rId4" imgW="2925360" imgH="4935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6061676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CLASSIFICATION: </a:t>
            </a:r>
            <a:r>
              <a:rPr lang="en-US" dirty="0" err="1" smtClean="0"/>
              <a:t>AdaBoost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117" y="2333515"/>
            <a:ext cx="7610476" cy="3774732"/>
          </a:xfrm>
        </p:spPr>
        <p:txBody>
          <a:bodyPr>
            <a:normAutofit/>
          </a:bodyPr>
          <a:lstStyle/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0 mistakes</a:t>
            </a:r>
          </a:p>
          <a:p>
            <a:endParaRPr lang="en-US" sz="2600" i="1" dirty="0"/>
          </a:p>
          <a:p>
            <a:pPr marL="0" indent="0">
              <a:buNone/>
            </a:pPr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89762893"/>
              </p:ext>
            </p:extLst>
          </p:nvPr>
        </p:nvGraphicFramePr>
        <p:xfrm>
          <a:off x="888117" y="2801937"/>
          <a:ext cx="7216091" cy="1253015"/>
        </p:xfrm>
        <a:graphic>
          <a:graphicData uri="http://schemas.openxmlformats.org/presentationml/2006/ole">
            <p:oleObj spid="_x0000_s8194" name="Equation" r:id="rId4" imgW="2925360" imgH="4935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5188618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CLASSIFICATION: </a:t>
            </a:r>
            <a:r>
              <a:rPr lang="en-US" dirty="0" err="1" smtClean="0"/>
              <a:t>AdaBoost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90800"/>
            <a:ext cx="7610476" cy="37747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</a:t>
            </a:r>
            <a:r>
              <a:rPr lang="en-US" sz="2400" i="1" dirty="0"/>
              <a:t>k</a:t>
            </a:r>
            <a:r>
              <a:rPr lang="en-US" sz="2400" dirty="0" smtClean="0"/>
              <a:t> = 1, …, K</a:t>
            </a:r>
          </a:p>
          <a:p>
            <a:pPr lvl="1"/>
            <a:r>
              <a:rPr lang="en-US" sz="2400" dirty="0" smtClean="0"/>
              <a:t> Create distribution </a:t>
            </a:r>
            <a:r>
              <a:rPr lang="en-US" sz="2400" i="1" dirty="0" err="1" smtClean="0"/>
              <a:t>D</a:t>
            </a:r>
            <a:r>
              <a:rPr lang="en-US" sz="2400" i="1" baseline="-25000" dirty="0" err="1" smtClean="0"/>
              <a:t>k</a:t>
            </a:r>
            <a:r>
              <a:rPr lang="en-US" sz="2400" i="1" dirty="0" smtClean="0"/>
              <a:t> </a:t>
            </a:r>
            <a:r>
              <a:rPr lang="en-US" sz="2400" dirty="0" smtClean="0"/>
              <a:t>on {1, …, </a:t>
            </a:r>
            <a:r>
              <a:rPr lang="en-US" sz="2400" i="1" dirty="0" smtClean="0"/>
              <a:t>n</a:t>
            </a:r>
            <a:r>
              <a:rPr lang="en-US" sz="2400" dirty="0" smtClean="0"/>
              <a:t>}</a:t>
            </a:r>
          </a:p>
          <a:p>
            <a:pPr lvl="1"/>
            <a:r>
              <a:rPr lang="en-US" sz="2400" dirty="0" smtClean="0"/>
              <a:t>Select weak classifier with smallest error on </a:t>
            </a:r>
            <a:r>
              <a:rPr lang="en-US" sz="2400" i="1" dirty="0" err="1"/>
              <a:t>D</a:t>
            </a:r>
            <a:r>
              <a:rPr lang="en-US" sz="2400" i="1" baseline="-25000" dirty="0" err="1"/>
              <a:t>k</a:t>
            </a:r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r>
              <a:rPr lang="en-US" sz="2600" dirty="0" smtClean="0"/>
              <a:t>Output single final classifier</a:t>
            </a:r>
          </a:p>
          <a:p>
            <a:pPr lvl="1"/>
            <a:endParaRPr lang="en-US" sz="24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28160108"/>
              </p:ext>
            </p:extLst>
          </p:nvPr>
        </p:nvGraphicFramePr>
        <p:xfrm>
          <a:off x="2365375" y="3975100"/>
          <a:ext cx="3192463" cy="1539875"/>
        </p:xfrm>
        <a:graphic>
          <a:graphicData uri="http://schemas.openxmlformats.org/presentationml/2006/ole">
            <p:oleObj spid="_x0000_s3080" name="Equation" r:id="rId4" imgW="1279800" imgH="52092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0811912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CLASSIFICATION: </a:t>
            </a:r>
            <a:r>
              <a:rPr lang="en-US" dirty="0" err="1" smtClean="0"/>
              <a:t>AdaBoost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90800"/>
            <a:ext cx="7610476" cy="37747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Constructing </a:t>
            </a:r>
            <a:r>
              <a:rPr lang="en-US" sz="2400" i="1" dirty="0" err="1"/>
              <a:t>D</a:t>
            </a:r>
            <a:r>
              <a:rPr lang="en-US" sz="2400" i="1" baseline="-25000" dirty="0" err="1"/>
              <a:t>k</a:t>
            </a:r>
            <a:endParaRPr lang="en-US" sz="2400" dirty="0" smtClean="0"/>
          </a:p>
          <a:p>
            <a:pPr lvl="1"/>
            <a:r>
              <a:rPr lang="en-US" sz="2400" dirty="0" smtClean="0"/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66499963"/>
              </p:ext>
            </p:extLst>
          </p:nvPr>
        </p:nvGraphicFramePr>
        <p:xfrm>
          <a:off x="2211388" y="2951163"/>
          <a:ext cx="2900362" cy="3486150"/>
        </p:xfrm>
        <a:graphic>
          <a:graphicData uri="http://schemas.openxmlformats.org/presentationml/2006/ole">
            <p:oleObj spid="_x0000_s4102" name="Equation" r:id="rId4" imgW="1801080" imgH="217584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0657819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CLASSIFICATION: </a:t>
            </a:r>
            <a:r>
              <a:rPr lang="en-US" dirty="0" err="1" smtClean="0"/>
              <a:t>AdaBoost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117" y="2528935"/>
            <a:ext cx="7610476" cy="377473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Training data: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86001109"/>
              </p:ext>
            </p:extLst>
          </p:nvPr>
        </p:nvGraphicFramePr>
        <p:xfrm>
          <a:off x="888118" y="3448904"/>
          <a:ext cx="7391857" cy="207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886"/>
                <a:gridCol w="586193"/>
                <a:gridCol w="635042"/>
                <a:gridCol w="571827"/>
                <a:gridCol w="671987"/>
                <a:gridCol w="671987"/>
                <a:gridCol w="671987"/>
                <a:gridCol w="671987"/>
                <a:gridCol w="671987"/>
                <a:gridCol w="671987"/>
                <a:gridCol w="671987"/>
              </a:tblGrid>
              <a:tr h="690565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690565">
                <a:tc>
                  <a:txBody>
                    <a:bodyPr/>
                    <a:lstStyle/>
                    <a:p>
                      <a:r>
                        <a:rPr lang="en-US" i="1" dirty="0" smtClean="0"/>
                        <a:t>X value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690565">
                <a:tc>
                  <a:txBody>
                    <a:bodyPr/>
                    <a:lstStyle/>
                    <a:p>
                      <a:r>
                        <a:rPr lang="en-US" i="1" dirty="0" smtClean="0"/>
                        <a:t>Y value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68944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CLASSIFICATION: </a:t>
            </a:r>
            <a:r>
              <a:rPr lang="en-US" dirty="0" err="1" smtClean="0"/>
              <a:t>AdaBoost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117" y="2333515"/>
            <a:ext cx="7610476" cy="37747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Weak learner:</a:t>
            </a:r>
          </a:p>
          <a:p>
            <a:pPr lvl="1"/>
            <a:r>
              <a:rPr lang="en-US" sz="2400" dirty="0" smtClean="0"/>
              <a:t>Hypotheses of form </a:t>
            </a:r>
            <a:r>
              <a:rPr lang="en-US" sz="2400" i="1" dirty="0" smtClean="0"/>
              <a:t>x </a:t>
            </a:r>
            <a:r>
              <a:rPr lang="en-US" sz="2400" dirty="0" smtClean="0"/>
              <a:t>&lt; </a:t>
            </a:r>
            <a:r>
              <a:rPr lang="en-US" sz="2400" dirty="0"/>
              <a:t>T</a:t>
            </a:r>
            <a:r>
              <a:rPr lang="en-US" sz="2400" i="1" dirty="0" smtClean="0"/>
              <a:t> </a:t>
            </a:r>
            <a:r>
              <a:rPr lang="en-US" sz="2400" dirty="0" smtClean="0"/>
              <a:t>or </a:t>
            </a:r>
            <a:r>
              <a:rPr lang="en-US" sz="2400" i="1" dirty="0" smtClean="0"/>
              <a:t>x</a:t>
            </a:r>
            <a:r>
              <a:rPr lang="en-US" sz="2400" dirty="0" smtClean="0"/>
              <a:t> &gt;</a:t>
            </a:r>
            <a:r>
              <a:rPr lang="en-US" sz="2400" i="1" dirty="0" smtClean="0"/>
              <a:t> </a:t>
            </a:r>
            <a:r>
              <a:rPr lang="en-US" sz="2400" dirty="0" smtClean="0"/>
              <a:t>T</a:t>
            </a:r>
            <a:r>
              <a:rPr lang="en-US" sz="2400" i="1" dirty="0" smtClean="0"/>
              <a:t>.</a:t>
            </a:r>
          </a:p>
          <a:p>
            <a:pPr lvl="1"/>
            <a:r>
              <a:rPr lang="en-US" sz="2400" dirty="0" smtClean="0"/>
              <a:t>Threshold T to be determined so as to minimize the probability of error over the entire data.</a:t>
            </a:r>
          </a:p>
          <a:p>
            <a:pPr lvl="1"/>
            <a:r>
              <a:rPr lang="en-US" sz="2400" dirty="0" smtClean="0"/>
              <a:t>Start with following probabilities for </a:t>
            </a:r>
            <a:r>
              <a:rPr lang="en-US" sz="2400" i="1" dirty="0" smtClean="0"/>
              <a:t>k</a:t>
            </a:r>
            <a:r>
              <a:rPr lang="en-US" sz="2400" dirty="0" smtClean="0"/>
              <a:t> = 1:</a:t>
            </a:r>
          </a:p>
          <a:p>
            <a:pPr marL="349250" lvl="1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47839093"/>
              </p:ext>
            </p:extLst>
          </p:nvPr>
        </p:nvGraphicFramePr>
        <p:xfrm>
          <a:off x="1524000" y="5038077"/>
          <a:ext cx="6365180" cy="1241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18"/>
                <a:gridCol w="636518"/>
                <a:gridCol w="636518"/>
                <a:gridCol w="636518"/>
                <a:gridCol w="636518"/>
                <a:gridCol w="636518"/>
                <a:gridCol w="636518"/>
                <a:gridCol w="636518"/>
                <a:gridCol w="636518"/>
                <a:gridCol w="636518"/>
              </a:tblGrid>
              <a:tr h="62058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</a:t>
                      </a:r>
                      <a:r>
                        <a:rPr lang="en-US" sz="2400" baseline="-25000" dirty="0" smtClean="0"/>
                        <a:t>0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</a:t>
                      </a:r>
                      <a:r>
                        <a:rPr lang="en-US" sz="2400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</a:t>
                      </a:r>
                      <a:r>
                        <a:rPr lang="en-US" sz="2400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</a:t>
                      </a:r>
                      <a:r>
                        <a:rPr lang="en-US" sz="2400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</a:t>
                      </a:r>
                      <a:r>
                        <a:rPr lang="en-US" sz="2400" baseline="-250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</a:t>
                      </a:r>
                      <a:r>
                        <a:rPr lang="en-US" sz="2400" baseline="-250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</a:t>
                      </a:r>
                      <a:r>
                        <a:rPr lang="en-US" sz="2400" baseline="-250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</a:t>
                      </a:r>
                      <a:r>
                        <a:rPr lang="en-US" sz="2400" baseline="-250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</a:t>
                      </a:r>
                      <a:r>
                        <a:rPr lang="en-US" sz="2400" baseline="-250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</a:t>
                      </a:r>
                      <a:r>
                        <a:rPr lang="en-US" sz="2400" baseline="-25000" dirty="0" smtClean="0"/>
                        <a:t>9</a:t>
                      </a:r>
                    </a:p>
                  </a:txBody>
                  <a:tcPr/>
                </a:tc>
              </a:tr>
              <a:tr h="62058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793557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CLASSIFICATION: </a:t>
            </a:r>
            <a:r>
              <a:rPr lang="en-US" dirty="0" err="1" smtClean="0"/>
              <a:t>AdaBoost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117" y="2357943"/>
            <a:ext cx="7610476" cy="37747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Best threshold is between 2 and 3 – </a:t>
            </a:r>
            <a:r>
              <a:rPr lang="en-US" sz="2400" dirty="0" err="1" smtClean="0"/>
              <a:t>ie</a:t>
            </a:r>
            <a:endParaRPr lang="en-US" sz="2400" dirty="0" smtClean="0"/>
          </a:p>
          <a:p>
            <a:endParaRPr lang="en-US" sz="2400" dirty="0"/>
          </a:p>
          <a:p>
            <a:endParaRPr lang="en-US" sz="2600" dirty="0" smtClean="0"/>
          </a:p>
          <a:p>
            <a:pPr marL="0" indent="0">
              <a:buNone/>
            </a:pPr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74066870"/>
              </p:ext>
            </p:extLst>
          </p:nvPr>
        </p:nvGraphicFramePr>
        <p:xfrm>
          <a:off x="1789818" y="2971963"/>
          <a:ext cx="6708775" cy="3160712"/>
        </p:xfrm>
        <a:graphic>
          <a:graphicData uri="http://schemas.openxmlformats.org/presentationml/2006/ole">
            <p:oleObj spid="_x0000_s2055" name="Equation" r:id="rId4" imgW="2577960" imgH="120672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656127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CLASSIFICATION: </a:t>
            </a:r>
            <a:r>
              <a:rPr lang="en-US" dirty="0" err="1" smtClean="0"/>
              <a:t>AdaBoost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117" y="2333515"/>
            <a:ext cx="7610476" cy="37747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Update the probabilities</a:t>
            </a:r>
          </a:p>
          <a:p>
            <a:pPr marL="349250" lvl="1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68179610"/>
              </p:ext>
            </p:extLst>
          </p:nvPr>
        </p:nvGraphicFramePr>
        <p:xfrm>
          <a:off x="669135" y="2895600"/>
          <a:ext cx="7829458" cy="3506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266"/>
                <a:gridCol w="659467"/>
                <a:gridCol w="659468"/>
                <a:gridCol w="683891"/>
                <a:gridCol w="683892"/>
                <a:gridCol w="659467"/>
                <a:gridCol w="635043"/>
                <a:gridCol w="610617"/>
                <a:gridCol w="683892"/>
                <a:gridCol w="537344"/>
                <a:gridCol w="707111"/>
              </a:tblGrid>
              <a:tr h="510365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675036">
                <a:tc>
                  <a:txBody>
                    <a:bodyPr/>
                    <a:lstStyle/>
                    <a:p>
                      <a:r>
                        <a:rPr lang="en-US" i="1" dirty="0" smtClean="0"/>
                        <a:t>Correct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675036">
                <a:tc>
                  <a:txBody>
                    <a:bodyPr/>
                    <a:lstStyle/>
                    <a:p>
                      <a:r>
                        <a:rPr lang="en-US" dirty="0" smtClean="0"/>
                        <a:t>Old p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.1</a:t>
                      </a:r>
                    </a:p>
                  </a:txBody>
                  <a:tcPr/>
                </a:tc>
              </a:tr>
              <a:tr h="510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Pre-norm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.066</a:t>
                      </a:r>
                    </a:p>
                  </a:txBody>
                  <a:tcPr/>
                </a:tc>
              </a:tr>
              <a:tr h="510365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r>
                        <a:rPr lang="en-US" baseline="-25000" dirty="0" smtClean="0"/>
                        <a:t>1</a:t>
                      </a:r>
                    </a:p>
                    <a:p>
                      <a:r>
                        <a:rPr lang="en-US" baseline="0" dirty="0" smtClean="0"/>
                        <a:t>=0.916515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New p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.071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764675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CLASSIFICATION: </a:t>
            </a:r>
            <a:r>
              <a:rPr lang="en-US" dirty="0" err="1" smtClean="0"/>
              <a:t>AdaBoost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117" y="2333515"/>
            <a:ext cx="7610476" cy="3774732"/>
          </a:xfrm>
        </p:spPr>
        <p:txBody>
          <a:bodyPr>
            <a:normAutofit/>
          </a:bodyPr>
          <a:lstStyle/>
          <a:p>
            <a:endParaRPr lang="en-US" sz="2600" dirty="0" smtClean="0"/>
          </a:p>
          <a:p>
            <a:r>
              <a:rPr lang="en-US" sz="2600" i="1" dirty="0"/>
              <a:t>k</a:t>
            </a:r>
            <a:r>
              <a:rPr lang="en-US" sz="2600" dirty="0" smtClean="0"/>
              <a:t> = 2.</a:t>
            </a:r>
            <a:r>
              <a:rPr lang="en-US" sz="2600" i="1" dirty="0" smtClean="0"/>
              <a:t> </a:t>
            </a:r>
          </a:p>
          <a:p>
            <a:pPr lvl="1"/>
            <a:r>
              <a:rPr lang="en-US" sz="2400" dirty="0" smtClean="0"/>
              <a:t>Now a threshold between 2 and 3 results in error of 0.5, but between 5 and 6 gives error of 0.28 and between 8 and 9 gives 0.214</a:t>
            </a:r>
          </a:p>
          <a:p>
            <a:endParaRPr lang="en-US" sz="2600" i="1" dirty="0"/>
          </a:p>
          <a:p>
            <a:pPr marL="0" indent="0">
              <a:buNone/>
            </a:pPr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70957698"/>
              </p:ext>
            </p:extLst>
          </p:nvPr>
        </p:nvGraphicFramePr>
        <p:xfrm>
          <a:off x="1531695" y="2502242"/>
          <a:ext cx="5234797" cy="502329"/>
        </p:xfrm>
        <a:graphic>
          <a:graphicData uri="http://schemas.openxmlformats.org/presentationml/2006/ole">
            <p:oleObj spid="_x0000_s5130" name="Equation" r:id="rId4" imgW="2504880" imgH="228240" progId="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49696756"/>
              </p:ext>
            </p:extLst>
          </p:nvPr>
        </p:nvGraphicFramePr>
        <p:xfrm>
          <a:off x="2181346" y="4643104"/>
          <a:ext cx="2344229" cy="1465143"/>
        </p:xfrm>
        <a:graphic>
          <a:graphicData uri="http://schemas.openxmlformats.org/presentationml/2006/ole">
            <p:oleObj spid="_x0000_s5131" name="Equation" r:id="rId5" imgW="1106280" imgH="68544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7324004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CLASSIFICATION: </a:t>
            </a:r>
            <a:r>
              <a:rPr lang="en-US" dirty="0" err="1" smtClean="0"/>
              <a:t>AdaBoost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117" y="2333515"/>
            <a:ext cx="7610476" cy="37747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Update the probabilities</a:t>
            </a:r>
          </a:p>
          <a:p>
            <a:pPr marL="349250" lvl="1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92624107"/>
              </p:ext>
            </p:extLst>
          </p:nvPr>
        </p:nvGraphicFramePr>
        <p:xfrm>
          <a:off x="669135" y="2895600"/>
          <a:ext cx="7829458" cy="297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293"/>
                <a:gridCol w="635043"/>
                <a:gridCol w="732741"/>
                <a:gridCol w="659467"/>
                <a:gridCol w="659467"/>
                <a:gridCol w="683892"/>
                <a:gridCol w="659467"/>
                <a:gridCol w="635043"/>
                <a:gridCol w="635042"/>
                <a:gridCol w="708317"/>
                <a:gridCol w="682686"/>
              </a:tblGrid>
              <a:tr h="510365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675036">
                <a:tc>
                  <a:txBody>
                    <a:bodyPr/>
                    <a:lstStyle/>
                    <a:p>
                      <a:r>
                        <a:rPr lang="en-US" i="1" dirty="0" smtClean="0"/>
                        <a:t>Correct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510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Pre-norm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.037</a:t>
                      </a:r>
                    </a:p>
                  </a:txBody>
                  <a:tcPr/>
                </a:tc>
              </a:tr>
              <a:tr h="510365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=.82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New p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441775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4928</TotalTime>
  <Words>500</Words>
  <Application>Microsoft Office PowerPoint</Application>
  <PresentationFormat>On-screen Show (4:3)</PresentationFormat>
  <Paragraphs>286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Perception</vt:lpstr>
      <vt:lpstr>Equation</vt:lpstr>
      <vt:lpstr>CLASSIFICATION: AdaBoost Algorithm</vt:lpstr>
      <vt:lpstr>CLASSIFICATION: AdaBoost Algorithm</vt:lpstr>
      <vt:lpstr>CLASSIFICATION: AdaBoost Algorithm</vt:lpstr>
      <vt:lpstr>CLASSIFICATION: AdaBoost Example</vt:lpstr>
      <vt:lpstr>CLASSIFICATION: AdaBoost Example</vt:lpstr>
      <vt:lpstr>CLASSIFICATION: AdaBoost Example</vt:lpstr>
      <vt:lpstr>CLASSIFICATION: AdaBoost Example</vt:lpstr>
      <vt:lpstr>CLASSIFICATION: AdaBoost Example</vt:lpstr>
      <vt:lpstr>CLASSIFICATION: AdaBoost Example</vt:lpstr>
      <vt:lpstr>CLASSIFICATION: AdaBoost Example</vt:lpstr>
      <vt:lpstr>CLASSIFICATION: AdaBoost Example</vt:lpstr>
      <vt:lpstr>CLASSIFICATION: AdaBoost Example</vt:lpstr>
      <vt:lpstr>CLASSIFICATION: AdaBoost Example</vt:lpstr>
    </vt:vector>
  </TitlesOfParts>
  <Company>Aidyia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TYPES: Definitions</dc:title>
  <dc:creator>Matthew Ikle</dc:creator>
  <cp:lastModifiedBy>hp</cp:lastModifiedBy>
  <cp:revision>196</cp:revision>
  <dcterms:created xsi:type="dcterms:W3CDTF">2014-08-27T13:29:17Z</dcterms:created>
  <dcterms:modified xsi:type="dcterms:W3CDTF">2018-07-26T07:32:53Z</dcterms:modified>
</cp:coreProperties>
</file>