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5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6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81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8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7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7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8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77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5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5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89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1B91E9-6078-4678-AFA6-321750846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437371"/>
              </p:ext>
            </p:extLst>
          </p:nvPr>
        </p:nvGraphicFramePr>
        <p:xfrm>
          <a:off x="1020416" y="1722782"/>
          <a:ext cx="9806609" cy="4187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690">
                  <a:extLst>
                    <a:ext uri="{9D8B030D-6E8A-4147-A177-3AD203B41FA5}">
                      <a16:colId xmlns:a16="http://schemas.microsoft.com/office/drawing/2014/main" val="2996018098"/>
                    </a:ext>
                  </a:extLst>
                </a:gridCol>
                <a:gridCol w="1966146">
                  <a:extLst>
                    <a:ext uri="{9D8B030D-6E8A-4147-A177-3AD203B41FA5}">
                      <a16:colId xmlns:a16="http://schemas.microsoft.com/office/drawing/2014/main" val="3107719852"/>
                    </a:ext>
                  </a:extLst>
                </a:gridCol>
                <a:gridCol w="2199861">
                  <a:extLst>
                    <a:ext uri="{9D8B030D-6E8A-4147-A177-3AD203B41FA5}">
                      <a16:colId xmlns:a16="http://schemas.microsoft.com/office/drawing/2014/main" val="2305897190"/>
                    </a:ext>
                  </a:extLst>
                </a:gridCol>
                <a:gridCol w="1590261">
                  <a:extLst>
                    <a:ext uri="{9D8B030D-6E8A-4147-A177-3AD203B41FA5}">
                      <a16:colId xmlns:a16="http://schemas.microsoft.com/office/drawing/2014/main" val="1689392371"/>
                    </a:ext>
                  </a:extLst>
                </a:gridCol>
                <a:gridCol w="2451651">
                  <a:extLst>
                    <a:ext uri="{9D8B030D-6E8A-4147-A177-3AD203B41FA5}">
                      <a16:colId xmlns:a16="http://schemas.microsoft.com/office/drawing/2014/main" val="1087764266"/>
                    </a:ext>
                  </a:extLst>
                </a:gridCol>
              </a:tblGrid>
              <a:tr h="70169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lgerian" panose="04020705040A02060702" pitchFamily="82" charset="0"/>
                        </a:rPr>
                        <a:t>Person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lgerian" panose="04020705040A02060702" pitchFamily="82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lgerian" panose="04020705040A02060702" pitchFamily="82" charset="0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Algerian" panose="04020705040A02060702" pitchFamily="82" charset="0"/>
                        </a:rPr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lgerian" panose="04020705040A02060702" pitchFamily="82" charset="0"/>
                        </a:rPr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100809"/>
                  </a:ext>
                </a:extLst>
              </a:tr>
              <a:tr h="387332">
                <a:tc>
                  <a:txBody>
                    <a:bodyPr/>
                    <a:lstStyle/>
                    <a:p>
                      <a:r>
                        <a:rPr lang="en-US" dirty="0"/>
                        <a:t>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99607"/>
                  </a:ext>
                </a:extLst>
              </a:tr>
              <a:tr h="387332">
                <a:tc>
                  <a:txBody>
                    <a:bodyPr/>
                    <a:lstStyle/>
                    <a:p>
                      <a:r>
                        <a:rPr lang="en-US" dirty="0"/>
                        <a:t> 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5479"/>
                  </a:ext>
                </a:extLst>
              </a:tr>
              <a:tr h="387332">
                <a:tc>
                  <a:txBody>
                    <a:bodyPr/>
                    <a:lstStyle/>
                    <a:p>
                      <a:r>
                        <a:rPr lang="en-US" dirty="0"/>
                        <a:t>    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950636"/>
                  </a:ext>
                </a:extLst>
              </a:tr>
              <a:tr h="387332">
                <a:tc>
                  <a:txBody>
                    <a:bodyPr/>
                    <a:lstStyle/>
                    <a:p>
                      <a:r>
                        <a:rPr lang="en-US" dirty="0"/>
                        <a:t>   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256556"/>
                  </a:ext>
                </a:extLst>
              </a:tr>
              <a:tr h="387332">
                <a:tc>
                  <a:txBody>
                    <a:bodyPr/>
                    <a:lstStyle/>
                    <a:p>
                      <a:r>
                        <a:rPr lang="en-US" dirty="0"/>
                        <a:t>     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191356"/>
                  </a:ext>
                </a:extLst>
              </a:tr>
              <a:tr h="387332">
                <a:tc>
                  <a:txBody>
                    <a:bodyPr/>
                    <a:lstStyle/>
                    <a:p>
                      <a:r>
                        <a:rPr lang="en-US" dirty="0"/>
                        <a:t>      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682122"/>
                  </a:ext>
                </a:extLst>
              </a:tr>
              <a:tr h="387332">
                <a:tc>
                  <a:txBody>
                    <a:bodyPr/>
                    <a:lstStyle/>
                    <a:p>
                      <a:r>
                        <a:rPr lang="en-US" dirty="0"/>
                        <a:t>      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278483"/>
                  </a:ext>
                </a:extLst>
              </a:tr>
              <a:tr h="387332">
                <a:tc>
                  <a:txBody>
                    <a:bodyPr/>
                    <a:lstStyle/>
                    <a:p>
                      <a:r>
                        <a:rPr lang="en-US" dirty="0"/>
                        <a:t>      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41919"/>
                  </a:ext>
                </a:extLst>
              </a:tr>
              <a:tr h="387332">
                <a:tc>
                  <a:txBody>
                    <a:bodyPr/>
                    <a:lstStyle/>
                    <a:p>
                      <a:r>
                        <a:rPr lang="en-US" dirty="0"/>
                        <a:t>      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333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7069BE0-30CC-4375-93E0-222F5F2855AC}"/>
              </a:ext>
            </a:extLst>
          </p:cNvPr>
          <p:cNvSpPr txBox="1"/>
          <p:nvPr/>
        </p:nvSpPr>
        <p:spPr>
          <a:xfrm>
            <a:off x="1508478" y="292306"/>
            <a:ext cx="7951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 BERKLEY" panose="02000000000000000000" pitchFamily="2" charset="0"/>
              </a:rPr>
              <a:t>Naïve Bayes Problem</a:t>
            </a:r>
          </a:p>
        </p:txBody>
      </p:sp>
    </p:spTree>
    <p:extLst>
      <p:ext uri="{BB962C8B-B14F-4D97-AF65-F5344CB8AC3E}">
        <p14:creationId xmlns:p14="http://schemas.microsoft.com/office/powerpoint/2010/main" val="229306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1FBD11-F0D1-43ED-BB1C-CBE90A6ED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354369"/>
              </p:ext>
            </p:extLst>
          </p:nvPr>
        </p:nvGraphicFramePr>
        <p:xfrm>
          <a:off x="441739" y="454624"/>
          <a:ext cx="10796104" cy="562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3092">
                  <a:extLst>
                    <a:ext uri="{9D8B030D-6E8A-4147-A177-3AD203B41FA5}">
                      <a16:colId xmlns:a16="http://schemas.microsoft.com/office/drawing/2014/main" val="3215696072"/>
                    </a:ext>
                  </a:extLst>
                </a:gridCol>
                <a:gridCol w="1709676">
                  <a:extLst>
                    <a:ext uri="{9D8B030D-6E8A-4147-A177-3AD203B41FA5}">
                      <a16:colId xmlns:a16="http://schemas.microsoft.com/office/drawing/2014/main" val="4081232631"/>
                    </a:ext>
                  </a:extLst>
                </a:gridCol>
                <a:gridCol w="972169">
                  <a:extLst>
                    <a:ext uri="{9D8B030D-6E8A-4147-A177-3AD203B41FA5}">
                      <a16:colId xmlns:a16="http://schemas.microsoft.com/office/drawing/2014/main" val="1937578695"/>
                    </a:ext>
                  </a:extLst>
                </a:gridCol>
                <a:gridCol w="1154870">
                  <a:extLst>
                    <a:ext uri="{9D8B030D-6E8A-4147-A177-3AD203B41FA5}">
                      <a16:colId xmlns:a16="http://schemas.microsoft.com/office/drawing/2014/main" val="1023293496"/>
                    </a:ext>
                  </a:extLst>
                </a:gridCol>
                <a:gridCol w="789468">
                  <a:extLst>
                    <a:ext uri="{9D8B030D-6E8A-4147-A177-3AD203B41FA5}">
                      <a16:colId xmlns:a16="http://schemas.microsoft.com/office/drawing/2014/main" val="1258227839"/>
                    </a:ext>
                  </a:extLst>
                </a:gridCol>
                <a:gridCol w="1126375">
                  <a:extLst>
                    <a:ext uri="{9D8B030D-6E8A-4147-A177-3AD203B41FA5}">
                      <a16:colId xmlns:a16="http://schemas.microsoft.com/office/drawing/2014/main" val="264027522"/>
                    </a:ext>
                  </a:extLst>
                </a:gridCol>
                <a:gridCol w="1357684">
                  <a:extLst>
                    <a:ext uri="{9D8B030D-6E8A-4147-A177-3AD203B41FA5}">
                      <a16:colId xmlns:a16="http://schemas.microsoft.com/office/drawing/2014/main" val="4130681767"/>
                    </a:ext>
                  </a:extLst>
                </a:gridCol>
                <a:gridCol w="1372770">
                  <a:extLst>
                    <a:ext uri="{9D8B030D-6E8A-4147-A177-3AD203B41FA5}">
                      <a16:colId xmlns:a16="http://schemas.microsoft.com/office/drawing/2014/main" val="1152899487"/>
                    </a:ext>
                  </a:extLst>
                </a:gridCol>
              </a:tblGrid>
              <a:tr h="5628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lgerian" panose="04020705040A02060702" pitchFamily="82" charset="0"/>
                        </a:rPr>
                        <a:t>attribute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>
                          <a:latin typeface="Algerian" panose="04020705040A02060702" pitchFamily="82" charset="0"/>
                        </a:rPr>
                        <a:t>value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>
                          <a:latin typeface="Algerian" panose="04020705040A02060702" pitchFamily="82" charset="0"/>
                        </a:rPr>
                        <a:t>probability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826039"/>
                  </a:ext>
                </a:extLst>
              </a:tr>
              <a:tr h="562812">
                <a:tc>
                  <a:txBody>
                    <a:bodyPr/>
                    <a:lstStyle/>
                    <a:p>
                      <a:r>
                        <a:rPr lang="en-US" dirty="0"/>
                        <a:t>Gender: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123319"/>
                  </a:ext>
                </a:extLst>
              </a:tr>
              <a:tr h="5628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802748"/>
                  </a:ext>
                </a:extLst>
              </a:tr>
              <a:tr h="5628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24885"/>
                  </a:ext>
                </a:extLst>
              </a:tr>
              <a:tr h="562812">
                <a:tc>
                  <a:txBody>
                    <a:bodyPr/>
                    <a:lstStyle/>
                    <a:p>
                      <a:r>
                        <a:rPr lang="en-US" dirty="0"/>
                        <a:t>Height: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[0-1.6]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726243"/>
                  </a:ext>
                </a:extLst>
              </a:tr>
              <a:tr h="5628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[1.61-1.7]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722761"/>
                  </a:ext>
                </a:extLst>
              </a:tr>
              <a:tr h="5628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[1.71-1.8]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836061"/>
                  </a:ext>
                </a:extLst>
              </a:tr>
              <a:tr h="5628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[1.81-1.9]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487417"/>
                  </a:ext>
                </a:extLst>
              </a:tr>
              <a:tr h="5628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[1.91-2.0]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1/2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645309"/>
                  </a:ext>
                </a:extLst>
              </a:tr>
              <a:tr h="5628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[2.0- ∞]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020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9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EEBD-58D8-452E-8763-085D6F960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87" y="424070"/>
            <a:ext cx="11184835" cy="4386469"/>
          </a:xfrm>
        </p:spPr>
        <p:txBody>
          <a:bodyPr/>
          <a:lstStyle/>
          <a:p>
            <a:r>
              <a:rPr lang="en-US" dirty="0"/>
              <a:t>Step 1:Class attribute probability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P(t/Short)=P[m/Short]*P[(2.0-∞)/Short]=</a:t>
            </a:r>
            <a:r>
              <a:rPr lang="en-US" sz="3600" dirty="0">
                <a:solidFill>
                  <a:srgbClr val="FF0000"/>
                </a:solidFill>
              </a:rPr>
              <a:t>0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P(t/Medium)=P[m/Medium]*P[(2.0-∞)/Medium]=</a:t>
            </a:r>
            <a:r>
              <a:rPr lang="en-US" sz="3600" dirty="0">
                <a:solidFill>
                  <a:srgbClr val="FF0000"/>
                </a:solidFill>
              </a:rPr>
              <a:t>0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P(t/Tall)=P[m/Tall]*P[(2.0-∞)/Tall]=</a:t>
            </a:r>
            <a:r>
              <a:rPr lang="en-US" sz="3600" dirty="0">
                <a:solidFill>
                  <a:srgbClr val="FF0000"/>
                </a:solidFill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40971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9D6C-3E90-4C7C-B2CD-EEC9B01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Step:2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35335-1F44-4771-B1F1-9DDA6202C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For Short:   </a:t>
            </a:r>
            <a:r>
              <a:rPr lang="en-US" sz="3200" dirty="0"/>
              <a:t>P(t/Short)*P(Short)=</a:t>
            </a:r>
            <a:r>
              <a:rPr lang="en-US" sz="3200" dirty="0">
                <a:solidFill>
                  <a:srgbClr val="FF0000"/>
                </a:solidFill>
              </a:rPr>
              <a:t>0</a:t>
            </a:r>
          </a:p>
          <a:p>
            <a:pPr marL="0" indent="0">
              <a:buNone/>
            </a:pPr>
            <a:r>
              <a:rPr lang="en-US" sz="3200" b="1" dirty="0"/>
              <a:t>For Medium:  </a:t>
            </a:r>
            <a:r>
              <a:rPr lang="en-US" sz="3200" dirty="0"/>
              <a:t>P(t/Medium)*P(Medium)=</a:t>
            </a:r>
            <a:r>
              <a:rPr lang="en-US" sz="3200" dirty="0">
                <a:solidFill>
                  <a:srgbClr val="FF0000"/>
                </a:solidFill>
              </a:rPr>
              <a:t>0</a:t>
            </a:r>
          </a:p>
          <a:p>
            <a:pPr marL="0" indent="0">
              <a:buNone/>
            </a:pPr>
            <a:r>
              <a:rPr lang="en-US" sz="3200" b="1" dirty="0"/>
              <a:t>For Tall:   </a:t>
            </a:r>
            <a:r>
              <a:rPr lang="en-US" sz="3200" dirty="0"/>
              <a:t>P(t/Tall)*P(Tall)=</a:t>
            </a:r>
            <a:r>
              <a:rPr lang="en-US" sz="3200" dirty="0">
                <a:solidFill>
                  <a:srgbClr val="FF0000"/>
                </a:solidFill>
              </a:rPr>
              <a:t>0.11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Total Estimation</a:t>
            </a:r>
            <a:r>
              <a:rPr lang="en-US" sz="3200" dirty="0"/>
              <a:t>=Addition of all Likelihood</a:t>
            </a:r>
          </a:p>
          <a:p>
            <a:pPr marL="0" indent="0">
              <a:buNone/>
            </a:pPr>
            <a:r>
              <a:rPr lang="en-US" sz="3200" dirty="0"/>
              <a:t>                             =0+0+0.11</a:t>
            </a:r>
          </a:p>
          <a:p>
            <a:pPr marL="0" indent="0">
              <a:buNone/>
            </a:pPr>
            <a:r>
              <a:rPr lang="en-US" sz="3200" dirty="0"/>
              <a:t>                             =</a:t>
            </a:r>
            <a:r>
              <a:rPr lang="en-US" sz="3200" dirty="0">
                <a:solidFill>
                  <a:srgbClr val="FF0000"/>
                </a:solidFill>
              </a:rPr>
              <a:t>0.11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2477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F4AF-F2B6-46E4-B60E-970ED1441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618" y="609601"/>
            <a:ext cx="9846366" cy="1219200"/>
          </a:xfrm>
        </p:spPr>
        <p:txBody>
          <a:bodyPr/>
          <a:lstStyle/>
          <a:p>
            <a:r>
              <a:rPr lang="en-US" dirty="0"/>
              <a:t>Step 3:Final Probability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72ABA-89D4-415A-96B6-CFFE491C4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56452"/>
            <a:ext cx="9144000" cy="2501348"/>
          </a:xfrm>
        </p:spPr>
        <p:txBody>
          <a:bodyPr/>
          <a:lstStyle/>
          <a:p>
            <a:r>
              <a:rPr lang="en-US" sz="3200" b="1" dirty="0"/>
              <a:t>P(Short/t)</a:t>
            </a:r>
            <a:r>
              <a:rPr lang="en-US" sz="3200" dirty="0"/>
              <a:t>=[P[t/Short]*P(Short)]/[P(t)]=</a:t>
            </a:r>
            <a:r>
              <a:rPr lang="en-US" sz="3200" dirty="0">
                <a:solidFill>
                  <a:srgbClr val="FF0000"/>
                </a:solidFill>
              </a:rPr>
              <a:t>0</a:t>
            </a:r>
          </a:p>
          <a:p>
            <a:r>
              <a:rPr lang="en-US" sz="3200" b="1" dirty="0"/>
              <a:t>P(Medium/t)</a:t>
            </a:r>
            <a:r>
              <a:rPr lang="en-US" sz="3200" dirty="0"/>
              <a:t>=[P[t/Medium]*P(Medium)]/[P(t)]=</a:t>
            </a:r>
            <a:r>
              <a:rPr lang="en-US" sz="3200" dirty="0">
                <a:solidFill>
                  <a:srgbClr val="FF0000"/>
                </a:solidFill>
              </a:rPr>
              <a:t>0</a:t>
            </a:r>
          </a:p>
          <a:p>
            <a:r>
              <a:rPr lang="en-US" sz="3200" b="1" dirty="0"/>
              <a:t>P(Tall/t)</a:t>
            </a:r>
            <a:r>
              <a:rPr lang="en-US" sz="3200" dirty="0"/>
              <a:t>=[P[t/Tall]*P(Tall)]/[P(t)]=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34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225</Words>
  <Application>Microsoft Office PowerPoint</Application>
  <PresentationFormat>Widescreen</PresentationFormat>
  <Paragraphs>131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AR BERKLEY</vt:lpstr>
      <vt:lpstr>Arial</vt:lpstr>
      <vt:lpstr>Calibri</vt:lpstr>
      <vt:lpstr>Calibri Light</vt:lpstr>
      <vt:lpstr>Office Theme</vt:lpstr>
      <vt:lpstr>PowerPoint Presentation</vt:lpstr>
      <vt:lpstr>PowerPoint Presentation</vt:lpstr>
      <vt:lpstr>Step 1:Class attribute probability   P(t/Short)=P[m/Short]*P[(2.0-∞)/Short]=0 P(t/Medium)=P[m/Medium]*P[(2.0-∞)/Medium]=0 P(t/Tall)=P[m/Tall]*P[(2.0-∞)/Tall]=0.5</vt:lpstr>
      <vt:lpstr>Step:2 Likelihood</vt:lpstr>
      <vt:lpstr>Step 3:Final Probability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shankar</dc:creator>
  <cp:lastModifiedBy>user</cp:lastModifiedBy>
  <cp:revision>3</cp:revision>
  <dcterms:created xsi:type="dcterms:W3CDTF">2018-07-27T06:54:52Z</dcterms:created>
  <dcterms:modified xsi:type="dcterms:W3CDTF">2018-07-27T17:15:03Z</dcterms:modified>
</cp:coreProperties>
</file>